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5" r:id="rId6"/>
    <p:sldId id="266" r:id="rId7"/>
    <p:sldId id="267" r:id="rId8"/>
    <p:sldId id="268" r:id="rId9"/>
    <p:sldId id="270" r:id="rId10"/>
    <p:sldId id="271" r:id="rId11"/>
    <p:sldId id="262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52" y="-4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2025/8/4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2025/8/4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2025/8/4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2025/8/4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2025/8/4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2025/8/4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2025/8/4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2025/8/4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2025/8/4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2025/8/4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2025/8/4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2025/8/4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L1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Full Dev Chain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Vue</a:t>
            </a:r>
            <a:r>
              <a:rPr lang="en-US" altLang="zh-TW" dirty="0" smtClean="0"/>
              <a:t> JS – </a:t>
            </a:r>
            <a:r>
              <a:rPr lang="en-US" altLang="zh-TW" smtClean="0"/>
              <a:t>front-end framework</a:t>
            </a:r>
            <a:endParaRPr lang="en-US" altLang="zh-TW" dirty="0" smtClean="0"/>
          </a:p>
          <a:p>
            <a:r>
              <a:rPr lang="en-US" altLang="zh-TW" dirty="0" err="1" smtClean="0"/>
              <a:t>Nodejs</a:t>
            </a:r>
            <a:r>
              <a:rPr lang="en-US" altLang="zh-TW" dirty="0" smtClean="0"/>
              <a:t> – server</a:t>
            </a:r>
          </a:p>
          <a:p>
            <a:r>
              <a:rPr lang="en-US" altLang="zh-TW" dirty="0" err="1" smtClean="0"/>
              <a:t>PostgreSQL</a:t>
            </a:r>
            <a:r>
              <a:rPr lang="en-US" altLang="zh-TW" dirty="0" smtClean="0"/>
              <a:t> – database</a:t>
            </a:r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 You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Company </a:t>
            </a:r>
            <a:r>
              <a:rPr lang="en-US" altLang="zh-TW" b="1" dirty="0" smtClean="0"/>
              <a:t>Culture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b="1" dirty="0" smtClean="0"/>
              <a:t>Technology-Oriented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Technology is our foundation. We constantly pursue best practices and innovative solutions.</a:t>
            </a:r>
          </a:p>
          <a:p>
            <a:endParaRPr lang="en-US" altLang="zh-TW" b="1" dirty="0" smtClean="0"/>
          </a:p>
          <a:p>
            <a:r>
              <a:rPr lang="en-US" altLang="zh-TW" b="1" dirty="0" smtClean="0"/>
              <a:t>Clarity</a:t>
            </a:r>
            <a:r>
              <a:rPr lang="en-US" altLang="zh-TW" b="1" dirty="0" smtClean="0"/>
              <a:t>, Modularity, Reusability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Every line of code is an asset. We emphasize readability, modular design, and reusability</a:t>
            </a:r>
            <a:r>
              <a:rPr lang="en-US" altLang="zh-TW" dirty="0" smtClean="0"/>
              <a:t>.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	Think </a:t>
            </a:r>
            <a:r>
              <a:rPr lang="en-US" altLang="zh-TW" dirty="0" smtClean="0"/>
              <a:t>of other engineers when writing your code. Don’t use overly complex methods for only a 1% performance gain</a:t>
            </a:r>
            <a:r>
              <a:rPr lang="en-US" altLang="zh-TW" dirty="0" smtClean="0"/>
              <a:t>.</a:t>
            </a:r>
          </a:p>
          <a:p>
            <a:pPr>
              <a:buNone/>
            </a:pPr>
            <a:endParaRPr lang="en-US" altLang="zh-TW" b="1" dirty="0" smtClean="0"/>
          </a:p>
          <a:p>
            <a:r>
              <a:rPr lang="en-US" altLang="zh-TW" b="1" dirty="0" smtClean="0"/>
              <a:t>Honesty </a:t>
            </a:r>
            <a:r>
              <a:rPr lang="en-US" altLang="zh-TW" b="1" dirty="0" smtClean="0"/>
              <a:t>and Responsibility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Take ownership of your work. Be transparent about issues—everything can be discussed and solved together.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Learning 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Online documentation and tutorials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Our training focuses on structure, knowledge from experience, </a:t>
            </a:r>
            <a:r>
              <a:rPr lang="en-US" altLang="zh-TW" dirty="0" smtClean="0"/>
              <a:t>convention</a:t>
            </a:r>
            <a:r>
              <a:rPr lang="en-US" altLang="zh-TW" dirty="0" smtClean="0"/>
              <a:t>, and </a:t>
            </a:r>
            <a:r>
              <a:rPr lang="en-US" altLang="zh-TW" dirty="0" smtClean="0"/>
              <a:t>useful </a:t>
            </a:r>
            <a:r>
              <a:rPr lang="en-US" altLang="zh-TW" dirty="0" smtClean="0"/>
              <a:t>links.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Front-End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HTML – static element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CSS – visual style of an element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JavaScript – everything that moves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Chrome F12 debug tool</a:t>
            </a:r>
          </a:p>
          <a:p>
            <a:endParaRPr lang="en-US" altLang="zh-TW" dirty="0" smtClean="0"/>
          </a:p>
          <a:p>
            <a:r>
              <a:rPr lang="en-US" altLang="zh-TW" dirty="0" smtClean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www.w3schools.com/html/default.asp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Most general HTML elements</a:t>
            </a:r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 smtClean="0"/>
              <a:t>div</a:t>
            </a:r>
            <a:r>
              <a:rPr lang="en-US" altLang="zh-TW" dirty="0" smtClean="0"/>
              <a:t>&gt;&lt;/div</a:t>
            </a:r>
            <a:r>
              <a:rPr lang="en-US" altLang="zh-TW" dirty="0" smtClean="0"/>
              <a:t>&gt;</a:t>
            </a:r>
            <a:r>
              <a:rPr lang="en-US" altLang="zh-TW" dirty="0" smtClean="0"/>
              <a:t> </a:t>
            </a:r>
            <a:r>
              <a:rPr lang="en-US" altLang="zh-TW" dirty="0" smtClean="0"/>
              <a:t>– Block-level </a:t>
            </a:r>
            <a:r>
              <a:rPr lang="en-US" altLang="zh-TW" dirty="0" smtClean="0"/>
              <a:t>container</a:t>
            </a:r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 smtClean="0"/>
              <a:t>span&gt;&lt;/span&gt; – </a:t>
            </a:r>
            <a:r>
              <a:rPr lang="en-US" altLang="zh-TW" dirty="0" smtClean="0"/>
              <a:t>Inline-level container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Important elements (can also be achieved with 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&lt;h1&gt; </a:t>
            </a:r>
            <a:r>
              <a:rPr lang="en-US" altLang="zh-TW" dirty="0" smtClean="0"/>
              <a:t>– </a:t>
            </a:r>
            <a:r>
              <a:rPr lang="en-US" altLang="zh-TW" dirty="0" smtClean="0"/>
              <a:t>Heading used for SEO</a:t>
            </a:r>
          </a:p>
          <a:p>
            <a:pPr lvl="2"/>
            <a:r>
              <a:rPr lang="en-US" altLang="zh-TW" dirty="0" smtClean="0"/>
              <a:t>&lt;a&gt; — Anchor/link to other pages or </a:t>
            </a:r>
            <a:r>
              <a:rPr lang="en-US" altLang="zh-TW" dirty="0" smtClean="0"/>
              <a:t>sections</a:t>
            </a:r>
          </a:p>
          <a:p>
            <a:pPr lvl="2"/>
            <a:r>
              <a:rPr lang="en-US" altLang="zh-TW" dirty="0" smtClean="0"/>
              <a:t>&lt;</a:t>
            </a:r>
            <a:r>
              <a:rPr lang="en-US" altLang="zh-TW" dirty="0" err="1" smtClean="0"/>
              <a:t>img</a:t>
            </a:r>
            <a:r>
              <a:rPr lang="en-US" altLang="zh-TW" dirty="0" smtClean="0"/>
              <a:t>&gt; — </a:t>
            </a:r>
            <a:r>
              <a:rPr lang="en-US" altLang="zh-TW" dirty="0" smtClean="0"/>
              <a:t>Images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&lt;input&gt;, &lt;</a:t>
            </a:r>
            <a:r>
              <a:rPr lang="en-US" altLang="zh-TW" dirty="0" err="1" smtClean="0"/>
              <a:t>textarea</a:t>
            </a:r>
            <a:r>
              <a:rPr lang="en-US" altLang="zh-TW" dirty="0" smtClean="0"/>
              <a:t>&gt;, &lt;button&gt;, &lt;select</a:t>
            </a:r>
            <a:r>
              <a:rPr lang="en-US" altLang="zh-TW" dirty="0" smtClean="0"/>
              <a:t>&gt;, &lt;option&gt;, </a:t>
            </a:r>
            <a:r>
              <a:rPr lang="en-US" altLang="zh-TW" dirty="0" smtClean="0"/>
              <a:t>&lt;label&gt; — Form </a:t>
            </a:r>
            <a:r>
              <a:rPr lang="en-US" altLang="zh-TW" dirty="0" smtClean="0"/>
              <a:t>controls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&lt;form&gt; — User input </a:t>
            </a:r>
            <a:r>
              <a:rPr lang="en-US" altLang="zh-TW" dirty="0" smtClean="0"/>
              <a:t>forms</a:t>
            </a:r>
          </a:p>
          <a:p>
            <a:pPr lvl="2"/>
            <a:r>
              <a:rPr lang="en-US" altLang="zh-TW" dirty="0" smtClean="0"/>
              <a:t>&lt;table&gt;, &lt;</a:t>
            </a:r>
            <a:r>
              <a:rPr lang="en-US" altLang="zh-TW" dirty="0" err="1" smtClean="0"/>
              <a:t>thead</a:t>
            </a:r>
            <a:r>
              <a:rPr lang="en-US" altLang="zh-TW" dirty="0" smtClean="0"/>
              <a:t>&gt;, &lt;</a:t>
            </a:r>
            <a:r>
              <a:rPr lang="en-US" altLang="zh-TW" dirty="0" err="1" smtClean="0"/>
              <a:t>tbody</a:t>
            </a:r>
            <a:r>
              <a:rPr lang="en-US" altLang="zh-TW" dirty="0" smtClean="0"/>
              <a:t>&gt;, 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&gt;, &lt;</a:t>
            </a:r>
            <a:r>
              <a:rPr lang="en-US" altLang="zh-TW" dirty="0" err="1" smtClean="0"/>
              <a:t>th</a:t>
            </a:r>
            <a:r>
              <a:rPr lang="en-US" altLang="zh-TW" dirty="0" smtClean="0"/>
              <a:t>&gt;, &lt;td</a:t>
            </a:r>
            <a:r>
              <a:rPr lang="en-US" altLang="zh-TW" dirty="0" smtClean="0"/>
              <a:t>&gt; — Table data</a:t>
            </a:r>
          </a:p>
          <a:p>
            <a:pPr lvl="2"/>
            <a:endParaRPr lang="en-US" altLang="zh-TW" dirty="0" smtClean="0"/>
          </a:p>
          <a:p>
            <a:r>
              <a:rPr lang="en-US" altLang="zh-TW" dirty="0" smtClean="0"/>
              <a:t>Other elements – try not to use them, which adds complexity to the project with little benefit</a:t>
            </a:r>
            <a:endParaRPr lang="en-US" altLang="zh-TW" dirty="0" smtClean="0"/>
          </a:p>
          <a:p>
            <a:pPr lvl="2"/>
            <a:endParaRPr lang="en-US" altLang="zh-TW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Basic Selectors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Use Only Class </a:t>
            </a:r>
            <a:r>
              <a:rPr lang="en-US" altLang="zh-TW" dirty="0" smtClean="0"/>
              <a:t>Selectors</a:t>
            </a:r>
          </a:p>
          <a:p>
            <a:pPr algn="just"/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99592" y="2420888"/>
          <a:ext cx="6096000" cy="228600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032000"/>
                <a:gridCol w="2032000"/>
                <a:gridCol w="2032000"/>
              </a:tblGrid>
              <a:tr h="293752">
                <a:tc>
                  <a:txBody>
                    <a:bodyPr/>
                    <a:lstStyle/>
                    <a:p>
                      <a:r>
                        <a:rPr lang="en-US" dirty="0"/>
                        <a:t>Selector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it selects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Element selector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</a:t>
                      </a:r>
                      <a:r>
                        <a:rPr lang="en-US" dirty="0" smtClean="0"/>
                        <a:t>&lt;h1&gt; </a:t>
                      </a:r>
                      <a:r>
                        <a:rPr lang="en-US" dirty="0"/>
                        <a:t>elements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Class selector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TitleText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with class</a:t>
                      </a:r>
                      <a:r>
                        <a:rPr lang="en-US" dirty="0" smtClean="0"/>
                        <a:t>="</a:t>
                      </a:r>
                      <a:r>
                        <a:rPr lang="en-US" altLang="zh-TW" dirty="0" err="1" smtClean="0"/>
                        <a:t>TitleText</a:t>
                      </a:r>
                      <a:r>
                        <a:rPr lang="en-US" dirty="0" smtClean="0"/>
                        <a:t>"</a:t>
                      </a:r>
                      <a:endParaRPr lang="en-US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ID selector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element with id="header" (unique)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Use </a:t>
            </a:r>
            <a:r>
              <a:rPr lang="en-US" altLang="zh-TW" dirty="0" smtClean="0"/>
              <a:t>Only Class </a:t>
            </a:r>
            <a:r>
              <a:rPr lang="en-US" altLang="zh-TW" dirty="0" smtClean="0"/>
              <a:t>Selectors</a:t>
            </a:r>
          </a:p>
          <a:p>
            <a:pPr lvl="1" algn="just"/>
            <a:r>
              <a:rPr lang="en-US" altLang="zh-TW" dirty="0" smtClean="0"/>
              <a:t>Readability:</a:t>
            </a:r>
          </a:p>
          <a:p>
            <a:pPr lvl="2" algn="just"/>
            <a:r>
              <a:rPr lang="en-US" altLang="zh-TW" dirty="0" smtClean="0"/>
              <a:t>Class names can be descriptive and meaningful (e.g</a:t>
            </a:r>
            <a:r>
              <a:rPr lang="en-US" altLang="zh-TW" dirty="0" smtClean="0"/>
              <a:t>., </a:t>
            </a:r>
            <a:r>
              <a:rPr lang="en-US" altLang="zh-TW" dirty="0" err="1" smtClean="0"/>
              <a:t>HeaderTitle</a:t>
            </a:r>
            <a:r>
              <a:rPr lang="en-US" altLang="zh-TW" dirty="0" smtClean="0"/>
              <a:t>), making your CSS easier to understand at a glance.</a:t>
            </a:r>
          </a:p>
          <a:p>
            <a:pPr lvl="1" algn="just"/>
            <a:endParaRPr lang="en-US" altLang="zh-TW" dirty="0" smtClean="0"/>
          </a:p>
          <a:p>
            <a:pPr lvl="1" algn="just"/>
            <a:r>
              <a:rPr lang="en-US" altLang="zh-TW" dirty="0" smtClean="0"/>
              <a:t>Reusability:</a:t>
            </a:r>
          </a:p>
          <a:p>
            <a:pPr lvl="2" algn="just"/>
            <a:r>
              <a:rPr lang="en-US" altLang="zh-TW" dirty="0" smtClean="0"/>
              <a:t>Classes can be applied to multiple elements across your site, promoting consistent styling without repeating code.</a:t>
            </a:r>
          </a:p>
          <a:p>
            <a:pPr algn="just"/>
            <a:endParaRPr lang="en-US" altLang="zh-TW" dirty="0" smtClean="0"/>
          </a:p>
          <a:p>
            <a:pPr algn="just"/>
            <a:endParaRPr lang="zh-TW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Common </a:t>
            </a:r>
            <a:r>
              <a:rPr lang="en-US" altLang="zh-TW" dirty="0" smtClean="0"/>
              <a:t>Tricky CSS </a:t>
            </a:r>
            <a:r>
              <a:rPr lang="en-US" altLang="zh-TW" dirty="0" smtClean="0"/>
              <a:t>Issues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b="1" dirty="0" smtClean="0"/>
              <a:t>z-index: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Works only on positioned elements (position: relative/absolute/fixed/sticky).</a:t>
            </a:r>
            <a:br>
              <a:rPr lang="en-US" altLang="zh-TW" dirty="0" smtClean="0"/>
            </a:br>
            <a:r>
              <a:rPr lang="en-US" altLang="zh-TW" dirty="0" smtClean="0"/>
              <a:t>Parent stacking contexts affect child layering unexpectedly.</a:t>
            </a:r>
          </a:p>
          <a:p>
            <a:r>
              <a:rPr lang="en-US" altLang="zh-TW" b="1" dirty="0" smtClean="0"/>
              <a:t>margin (vertical margins):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Collapsing margins between adjacent blocks or parent/child cause unexpected spacing.</a:t>
            </a:r>
          </a:p>
          <a:p>
            <a:r>
              <a:rPr lang="en-US" altLang="zh-TW" b="1" dirty="0" smtClean="0"/>
              <a:t>overflow: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overflow: hidden/auto can clip content or create new block formatting and stacking contexts.</a:t>
            </a:r>
          </a:p>
          <a:p>
            <a:r>
              <a:rPr lang="en-US" altLang="zh-TW" b="1" dirty="0" smtClean="0"/>
              <a:t>flex (flex-grow/shrink):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Default flex-shrink: 1 can cause items to shrink unexpectedly.</a:t>
            </a:r>
            <a:br>
              <a:rPr lang="en-US" altLang="zh-TW" dirty="0" smtClean="0"/>
            </a:br>
            <a:r>
              <a:rPr lang="en-US" altLang="zh-TW" dirty="0" smtClean="0"/>
              <a:t>min-width/min-height can override flex sizing.</a:t>
            </a:r>
          </a:p>
          <a:p>
            <a:r>
              <a:rPr lang="en-US" altLang="zh-TW" b="1" dirty="0" smtClean="0"/>
              <a:t>height (percentage):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Percentage height fails if parent height is not explicitly set.</a:t>
            </a:r>
          </a:p>
          <a:p>
            <a:r>
              <a:rPr lang="en-US" altLang="zh-TW" b="1" dirty="0" smtClean="0"/>
              <a:t>position: fixed: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May behave like absolute inside transformed/filtered ancestors.</a:t>
            </a:r>
          </a:p>
          <a:p>
            <a:r>
              <a:rPr lang="en-US" altLang="zh-TW" b="1" dirty="0" smtClean="0"/>
              <a:t>font-size (</a:t>
            </a:r>
            <a:r>
              <a:rPr lang="en-US" altLang="zh-TW" b="1" dirty="0" err="1" smtClean="0"/>
              <a:t>em</a:t>
            </a:r>
            <a:r>
              <a:rPr lang="en-US" altLang="zh-TW" b="1" dirty="0" smtClean="0"/>
              <a:t>, %):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Relative units compound and can cause unexpected font sizes due to inheritance.</a:t>
            </a:r>
          </a:p>
          <a:p>
            <a:r>
              <a:rPr lang="en-US" altLang="zh-TW" b="1" dirty="0" smtClean="0"/>
              <a:t>float: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Without clearing floats, following content can overlap or jump unexpectedly.</a:t>
            </a:r>
          </a:p>
          <a:p>
            <a:r>
              <a:rPr lang="en-US" altLang="zh-TW" b="1" dirty="0" smtClean="0"/>
              <a:t>box-sizing: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Default content-box excludes padding/border from width/height, breaking layouts.</a:t>
            </a:r>
          </a:p>
          <a:p>
            <a:r>
              <a:rPr lang="en-US" altLang="zh-TW" b="1" dirty="0" smtClean="0"/>
              <a:t>CSS specificity: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Overly complex or inline styles cause overrides and unexpected style application.</a:t>
            </a:r>
          </a:p>
          <a:p>
            <a:r>
              <a:rPr lang="en-US" altLang="zh-TW" b="1" dirty="0" smtClean="0"/>
              <a:t>negative margins / transforms: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Can push content out of visible area causing clipping or hidden content.</a:t>
            </a:r>
            <a:endParaRPr lang="en-US" altLang="zh-TW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Conventions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Class: </a:t>
            </a:r>
            <a:r>
              <a:rPr lang="en-US" altLang="zh-TW" dirty="0" err="1" smtClean="0"/>
              <a:t>MyClassName</a:t>
            </a:r>
            <a:endParaRPr lang="en-US" altLang="zh-TW" dirty="0" smtClean="0"/>
          </a:p>
          <a:p>
            <a:r>
              <a:rPr lang="en-US" altLang="zh-TW" dirty="0" smtClean="0"/>
              <a:t>Variable: </a:t>
            </a:r>
            <a:r>
              <a:rPr lang="en-US" altLang="zh-TW" dirty="0" err="1" smtClean="0"/>
              <a:t>myVariableName</a:t>
            </a:r>
            <a:endParaRPr lang="en-US" altLang="zh-TW" dirty="0" smtClean="0"/>
          </a:p>
          <a:p>
            <a:r>
              <a:rPr lang="en-US" altLang="zh-TW" dirty="0" err="1" smtClean="0"/>
              <a:t>Bool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bActive</a:t>
            </a:r>
            <a:endParaRPr lang="en-US" altLang="zh-TW" dirty="0" smtClean="0"/>
          </a:p>
          <a:p>
            <a:r>
              <a:rPr lang="en-US" altLang="zh-TW" dirty="0" smtClean="0"/>
              <a:t>Checking function: </a:t>
            </a:r>
            <a:r>
              <a:rPr lang="en-US" altLang="zh-TW" dirty="0" err="1" smtClean="0"/>
              <a:t>isActive</a:t>
            </a:r>
            <a:r>
              <a:rPr lang="en-US" altLang="zh-TW" dirty="0" smtClean="0"/>
              <a:t>()</a:t>
            </a:r>
          </a:p>
          <a:p>
            <a:r>
              <a:rPr lang="en-US" altLang="zh-TW" dirty="0" smtClean="0"/>
              <a:t>Const: MY_CONST_NAME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309</Words>
  <Application>Microsoft Office PowerPoint</Application>
  <PresentationFormat>如螢幕大小 (4:3)</PresentationFormat>
  <Paragraphs>86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L1 Introduction</vt:lpstr>
      <vt:lpstr>Company Culture</vt:lpstr>
      <vt:lpstr>Learning path</vt:lpstr>
      <vt:lpstr>Web Front-End</vt:lpstr>
      <vt:lpstr>HTML</vt:lpstr>
      <vt:lpstr>CSS</vt:lpstr>
      <vt:lpstr>CSS</vt:lpstr>
      <vt:lpstr>Common Tricky CSS Issues</vt:lpstr>
      <vt:lpstr>Conventions</vt:lpstr>
      <vt:lpstr>Full Dev Chain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TJ Lin</dc:creator>
  <cp:lastModifiedBy>TJ Lin</cp:lastModifiedBy>
  <cp:revision>76</cp:revision>
  <dcterms:created xsi:type="dcterms:W3CDTF">2025-07-28T07:19:04Z</dcterms:created>
  <dcterms:modified xsi:type="dcterms:W3CDTF">2025-08-04T12:41:50Z</dcterms:modified>
</cp:coreProperties>
</file>