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79" r:id="rId3"/>
    <p:sldId id="278" r:id="rId4"/>
    <p:sldId id="280" r:id="rId5"/>
    <p:sldId id="281" r:id="rId6"/>
    <p:sldId id="283" r:id="rId7"/>
    <p:sldId id="284" r:id="rId8"/>
    <p:sldId id="285" r:id="rId9"/>
    <p:sldId id="286" r:id="rId10"/>
    <p:sldId id="287" r:id="rId11"/>
    <p:sldId id="288" r:id="rId12"/>
    <p:sldId id="289" r:id="rId13"/>
    <p:sldId id="290"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66473" autoAdjust="0"/>
  </p:normalViewPr>
  <p:slideViewPr>
    <p:cSldViewPr snapToGrid="0">
      <p:cViewPr varScale="1">
        <p:scale>
          <a:sx n="46" d="100"/>
          <a:sy n="46" d="100"/>
        </p:scale>
        <p:origin x="16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A0B2-88F1-430E-BA3A-2AAE21785401}" type="datetimeFigureOut">
              <a:rPr lang="en-US" smtClean="0"/>
              <a:t>08-Nov-19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39C62-8CE4-4F42-A762-96B2C4D8FB42}" type="slidenum">
              <a:rPr lang="en-US" smtClean="0"/>
              <a:t>‹#›</a:t>
            </a:fld>
            <a:endParaRPr lang="en-US"/>
          </a:p>
        </p:txBody>
      </p:sp>
    </p:spTree>
    <p:extLst>
      <p:ext uri="{BB962C8B-B14F-4D97-AF65-F5344CB8AC3E}">
        <p14:creationId xmlns:p14="http://schemas.microsoft.com/office/powerpoint/2010/main" val="380623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oidicodedao.files.wordpress.com/2016/04/extensions.p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smtClean="0">
                <a:solidFill>
                  <a:schemeClr val="tx1"/>
                </a:solidFill>
                <a:effectLst/>
                <a:latin typeface="+mn-lt"/>
                <a:ea typeface="+mn-ea"/>
                <a:cs typeface="+mn-cs"/>
              </a:rPr>
              <a:t>Một</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vật dụng được thiết kế chuẩn theo Nguyên lý Đóng Mở: khẩu súng. </a:t>
            </a:r>
            <a:endParaRPr lang="en-US" sz="1200" b="0" i="0" kern="1200" smtClean="0">
              <a:solidFill>
                <a:schemeClr val="tx1"/>
              </a:solidFill>
              <a:effectLst/>
              <a:latin typeface="+mn-lt"/>
              <a:ea typeface="+mn-ea"/>
              <a:cs typeface="+mn-cs"/>
            </a:endParaRPr>
          </a:p>
          <a:p>
            <a:pPr fontAlgn="base"/>
            <a:r>
              <a:rPr lang="vi-VN" sz="1200" b="0" i="0" kern="1200" smtClean="0">
                <a:solidFill>
                  <a:schemeClr val="tx1"/>
                </a:solidFill>
                <a:effectLst/>
                <a:latin typeface="+mn-lt"/>
                <a:ea typeface="+mn-ea"/>
                <a:cs typeface="+mn-cs"/>
              </a:rPr>
              <a:t>Để bắn được xa hơn, ta có thể gắn thêm ống ngắm; để không gây tiếng động, ta có thể gắn nòng giảm thanh; để tăng số lượng đạn, ta có thể gắn thêm băng đạn phụ; khi cần cận chiến ta có thể gắn lưỡi lê vào luôn.</a:t>
            </a:r>
          </a:p>
          <a:p>
            <a:pPr fontAlgn="base"/>
            <a:r>
              <a:rPr lang="vi-VN" smtClean="0"/>
              <a:t/>
            </a:r>
            <a:br>
              <a:rPr lang="vi-VN" smtClean="0"/>
            </a:br>
            <a:r>
              <a:rPr lang="vi-VN" sz="1200" b="0" i="0" kern="1200" smtClean="0">
                <a:solidFill>
                  <a:schemeClr val="tx1"/>
                </a:solidFill>
                <a:effectLst/>
                <a:latin typeface="+mn-lt"/>
                <a:ea typeface="+mn-ea"/>
                <a:cs typeface="+mn-cs"/>
              </a:rPr>
              <a:t>Dễ thấy, khẩu súng được thiết kế để ta dễ dàng mở rộng tính năng mà không cần phải mổ xẻ tháo lắp các bộ phận bên trong (source code) của nó. Một module phù hợp OCP cũng nên được thiết kế như vậy.</a:t>
            </a:r>
          </a:p>
          <a:p>
            <a:r>
              <a:rPr lang="vi-VN" sz="1200" b="0" i="0" u="sng" kern="1200" smtClean="0">
                <a:solidFill>
                  <a:schemeClr val="tx1"/>
                </a:solidFill>
                <a:effectLst/>
                <a:latin typeface="+mn-lt"/>
                <a:ea typeface="+mn-ea"/>
                <a:cs typeface="+mn-cs"/>
                <a:hlinkClick r:id="rId3"/>
              </a:rPr>
              <a:t/>
            </a:r>
            <a:br>
              <a:rPr lang="vi-VN" sz="1200" b="0" i="0" u="sng" kern="1200" smtClean="0">
                <a:solidFill>
                  <a:schemeClr val="tx1"/>
                </a:solidFill>
                <a:effectLst/>
                <a:latin typeface="+mn-lt"/>
                <a:ea typeface="+mn-ea"/>
                <a:cs typeface="+mn-cs"/>
                <a:hlinkClick r:id="rId3"/>
              </a:rPr>
            </a:br>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8</a:t>
            </a:fld>
            <a:endParaRPr lang="en-US"/>
          </a:p>
        </p:txBody>
      </p:sp>
    </p:spTree>
    <p:extLst>
      <p:ext uri="{BB962C8B-B14F-4D97-AF65-F5344CB8AC3E}">
        <p14:creationId xmlns:p14="http://schemas.microsoft.com/office/powerpoint/2010/main" val="198498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10</a:t>
            </a:fld>
            <a:endParaRPr lang="en-US"/>
          </a:p>
        </p:txBody>
      </p:sp>
    </p:spTree>
    <p:extLst>
      <p:ext uri="{BB962C8B-B14F-4D97-AF65-F5344CB8AC3E}">
        <p14:creationId xmlns:p14="http://schemas.microsoft.com/office/powerpoint/2010/main" val="56478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39C62-8CE4-4F42-A762-96B2C4D8FB42}" type="slidenum">
              <a:rPr lang="en-US" smtClean="0"/>
              <a:t>11</a:t>
            </a:fld>
            <a:endParaRPr lang="en-US"/>
          </a:p>
        </p:txBody>
      </p:sp>
    </p:spTree>
    <p:extLst>
      <p:ext uri="{BB962C8B-B14F-4D97-AF65-F5344CB8AC3E}">
        <p14:creationId xmlns:p14="http://schemas.microsoft.com/office/powerpoint/2010/main" val="338051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07141" y="3095428"/>
            <a:ext cx="6522733" cy="2602130"/>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1688448"/>
            <a:ext cx="5357600" cy="1160213"/>
          </a:xfrm>
        </p:spPr>
        <p:txBody>
          <a:bodyPr tIns="0" anchor="b">
            <a:normAutofit/>
          </a:bodyPr>
          <a:lstStyle>
            <a:lvl1pPr marL="0" indent="0" algn="r">
              <a:buNone/>
              <a:defRPr sz="20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08-Nov-19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1293124" y="2848661"/>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08-Nov-19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08-Nov-19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08-Nov-19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08-Nov-19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08-Nov-19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08-Nov-19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08-Nov-19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08-Nov-19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08-Nov-19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08-Nov-19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08-Nov-19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2" descr="https://30rf8d15s64u1fgz873k86d7-wpengine.netdna-ssl.com/wp-content/uploads/2014/09/nodejs1-300x25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3690" y="5791290"/>
            <a:ext cx="1144944" cy="954120"/>
          </a:xfrm>
          <a:prstGeom prst="rect">
            <a:avLst/>
          </a:prstGeom>
          <a:noFill/>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r" defTabSz="914400" rtl="0" eaLnBrk="1" latinLnBrk="0" hangingPunct="1">
        <a:lnSpc>
          <a:spcPct val="90000"/>
        </a:lnSpc>
        <a:spcBef>
          <a:spcPct val="0"/>
        </a:spcBef>
        <a:buNone/>
        <a:defRPr sz="4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8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4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idicodedao.com/2016/05/10/series-solid-cho-thanh-nien-code-cung-openclosed-principle/" TargetMode="External"/><Relationship Id="rId7" Type="http://schemas.openxmlformats.org/officeDocument/2006/relationships/image" Target="../media/image8.png"/><Relationship Id="rId2" Type="http://schemas.openxmlformats.org/officeDocument/2006/relationships/hyperlink" Target="https://toidicodedao.com/2016/05/03/series-solid-cho-thanh-nien-code-cung-single-responsibility-principle/" TargetMode="External"/><Relationship Id="rId1" Type="http://schemas.openxmlformats.org/officeDocument/2006/relationships/slideLayout" Target="../slideLayouts/slideLayout2.xml"/><Relationship Id="rId6" Type="http://schemas.openxmlformats.org/officeDocument/2006/relationships/hyperlink" Target="https://toidicodedao.com/2016/06/14/series-solid-cho-thanh-nien-code-cung-dependency-inversion-principle/" TargetMode="External"/><Relationship Id="rId5" Type="http://schemas.openxmlformats.org/officeDocument/2006/relationships/hyperlink" Target="https://toidicodedao.com/2016/06/09/series-solid-cho-thanh-nien-code-cung-interface-segregation-principle/" TargetMode="External"/><Relationship Id="rId4" Type="http://schemas.openxmlformats.org/officeDocument/2006/relationships/hyperlink" Target="https://toidicodedao.com/2016/05/17/series-solid-cho-thanh-nien-code-cung-liskov-substitution-principl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744" y="4869506"/>
            <a:ext cx="7546104" cy="828052"/>
          </a:xfrm>
        </p:spPr>
        <p:txBody>
          <a:bodyPr>
            <a:normAutofit/>
          </a:bodyPr>
          <a:lstStyle/>
          <a:p>
            <a:r>
              <a:rPr lang="en-US" sz="4800" smtClean="0"/>
              <a:t>Lập trình hướng đối tượng</a:t>
            </a:r>
            <a:endParaRPr lang="en-US" sz="4800"/>
          </a:p>
        </p:txBody>
      </p:sp>
      <p:sp>
        <p:nvSpPr>
          <p:cNvPr id="3" name="Subtitle 2"/>
          <p:cNvSpPr>
            <a:spLocks noGrp="1"/>
          </p:cNvSpPr>
          <p:nvPr>
            <p:ph type="subTitle" idx="1"/>
          </p:nvPr>
        </p:nvSpPr>
        <p:spPr/>
        <p:txBody>
          <a:bodyPr>
            <a:normAutofit/>
          </a:bodyPr>
          <a:lstStyle/>
          <a:p>
            <a:r>
              <a:rPr lang="en-US" sz="2400"/>
              <a:t>Lập trình hướng đối tượng</a:t>
            </a:r>
            <a:endParaRPr lang="en-US" sz="2400"/>
          </a:p>
        </p:txBody>
      </p:sp>
      <p:sp>
        <p:nvSpPr>
          <p:cNvPr id="5" name="object 4"/>
          <p:cNvSpPr/>
          <p:nvPr/>
        </p:nvSpPr>
        <p:spPr>
          <a:xfrm>
            <a:off x="1358030" y="1259880"/>
            <a:ext cx="2779059" cy="27964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4923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smtClean="0"/>
              <a:t>I</a:t>
            </a:r>
            <a:r>
              <a:rPr lang="en-US" smtClean="0"/>
              <a:t>nterface </a:t>
            </a:r>
            <a:r>
              <a:rPr lang="en-US"/>
              <a:t>Segregation </a:t>
            </a:r>
            <a:r>
              <a:rPr lang="en-US" smtClean="0"/>
              <a:t>Principle</a:t>
            </a:r>
            <a:endParaRPr lang="en-US"/>
          </a:p>
        </p:txBody>
      </p:sp>
      <p:sp>
        <p:nvSpPr>
          <p:cNvPr id="5" name="Content Placeholder 4"/>
          <p:cNvSpPr>
            <a:spLocks noGrp="1"/>
          </p:cNvSpPr>
          <p:nvPr>
            <p:ph sz="half" idx="1"/>
          </p:nvPr>
        </p:nvSpPr>
        <p:spPr>
          <a:xfrm>
            <a:off x="644236" y="1887522"/>
            <a:ext cx="7315200" cy="4162422"/>
          </a:xfrm>
        </p:spPr>
        <p:txBody>
          <a:bodyPr/>
          <a:lstStyle/>
          <a:p>
            <a:pPr fontAlgn="base"/>
            <a:r>
              <a:rPr lang="en-US"/>
              <a:t>Nguyên tắc </a:t>
            </a:r>
            <a:r>
              <a:rPr lang="en-US"/>
              <a:t>phân </a:t>
            </a:r>
            <a:r>
              <a:rPr lang="en-US" smtClean="0"/>
              <a:t>chia </a:t>
            </a:r>
            <a:r>
              <a:rPr lang="en-US"/>
              <a:t>giao </a:t>
            </a:r>
            <a:r>
              <a:rPr lang="en-US" smtClean="0"/>
              <a:t>diện</a:t>
            </a:r>
          </a:p>
          <a:p>
            <a:pPr fontAlgn="base"/>
            <a:r>
              <a:rPr lang="en-US"/>
              <a:t>Á</a:t>
            </a:r>
            <a:r>
              <a:rPr lang="en-US" smtClean="0"/>
              <a:t>p </a:t>
            </a:r>
            <a:r>
              <a:rPr lang="en-US"/>
              <a:t>dụng ISP, ta sẽ chia interface này ra thành nhiều interface nhỏ, các class </a:t>
            </a:r>
            <a:r>
              <a:rPr lang="en-US" b="1"/>
              <a:t>chỉ cần implement những interface có chức năng mà chúng cần</a:t>
            </a:r>
            <a:endParaRPr lang="en-US" smtClean="0"/>
          </a:p>
          <a:p>
            <a:pPr fontAlgn="base"/>
            <a:r>
              <a:rPr lang="en-US" smtClean="0"/>
              <a:t>Để </a:t>
            </a:r>
            <a:r>
              <a:rPr lang="en-US"/>
              <a:t>thiết kế một hệ thống linh hoạt, dễ thay đổi, các module của hệ thống nên </a:t>
            </a:r>
            <a:r>
              <a:rPr lang="en-US" b="1"/>
              <a:t>giao tiếp với nhau thông </a:t>
            </a:r>
            <a:r>
              <a:rPr lang="en-US" b="1"/>
              <a:t>qua </a:t>
            </a:r>
            <a:r>
              <a:rPr lang="en-US" b="1" smtClean="0"/>
              <a:t>interface</a:t>
            </a:r>
            <a:endParaRPr lang="en-US" smtClean="0"/>
          </a:p>
        </p:txBody>
      </p:sp>
      <p:sp>
        <p:nvSpPr>
          <p:cNvPr id="6" name="Content Placeholder 5"/>
          <p:cNvSpPr>
            <a:spLocks noGrp="1"/>
          </p:cNvSpPr>
          <p:nvPr>
            <p:ph sz="half" idx="2"/>
          </p:nvPr>
        </p:nvSpPr>
        <p:spPr>
          <a:xfrm>
            <a:off x="7793183" y="2052114"/>
            <a:ext cx="2767674" cy="3997829"/>
          </a:xfrm>
        </p:spPr>
        <p:txBody>
          <a:bodyPr/>
          <a:lstStyle/>
          <a:p>
            <a:endParaRPr lang="en-US"/>
          </a:p>
        </p:txBody>
      </p:sp>
      <p:pic>
        <p:nvPicPr>
          <p:cNvPr id="7174" name="Picture 6" descr="InterfaceSe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183" y="2052113"/>
            <a:ext cx="4398818" cy="389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592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smtClean="0"/>
              <a:t>I</a:t>
            </a:r>
            <a:r>
              <a:rPr lang="en-US" smtClean="0"/>
              <a:t>nterface </a:t>
            </a:r>
            <a:r>
              <a:rPr lang="en-US"/>
              <a:t>Segregation </a:t>
            </a:r>
            <a:r>
              <a:rPr lang="en-US" smtClean="0"/>
              <a:t>Principle</a:t>
            </a:r>
            <a:endParaRPr lang="en-US"/>
          </a:p>
        </p:txBody>
      </p:sp>
      <p:sp>
        <p:nvSpPr>
          <p:cNvPr id="5" name="Content Placeholder 4"/>
          <p:cNvSpPr>
            <a:spLocks noGrp="1"/>
          </p:cNvSpPr>
          <p:nvPr>
            <p:ph idx="1"/>
          </p:nvPr>
        </p:nvSpPr>
        <p:spPr/>
        <p:txBody>
          <a:bodyPr/>
          <a:lstStyle/>
          <a:p>
            <a:pPr fontAlgn="base"/>
            <a:r>
              <a:rPr lang="en-US"/>
              <a:t>Để có thể phân tách một interface lớn thành các interface nhỏ một cách hợp lý, xem lại Single </a:t>
            </a:r>
            <a:r>
              <a:rPr lang="en-US"/>
              <a:t>Responsibility </a:t>
            </a:r>
            <a:r>
              <a:rPr lang="en-US" smtClean="0"/>
              <a:t>Principle</a:t>
            </a:r>
            <a:endParaRPr lang="en-US" smtClean="0"/>
          </a:p>
          <a:p>
            <a:pPr fontAlgn="base"/>
            <a:r>
              <a:rPr lang="en-US" smtClean="0"/>
              <a:t>V</a:t>
            </a:r>
            <a:r>
              <a:rPr lang="vi-VN" smtClean="0"/>
              <a:t>iệc </a:t>
            </a:r>
            <a:r>
              <a:rPr lang="vi-VN"/>
              <a:t>tách ra nhiều interface có thể làm </a:t>
            </a:r>
            <a:r>
              <a:rPr lang="vi-VN" i="1"/>
              <a:t>tăng số lượng interface, tăng số lượng class</a:t>
            </a:r>
            <a:r>
              <a:rPr lang="vi-VN"/>
              <a:t>, ta cần cân nhắc lợi hại trước khi áp dụng</a:t>
            </a:r>
            <a:endParaRPr lang="en-US"/>
          </a:p>
        </p:txBody>
      </p:sp>
    </p:spTree>
    <p:extLst>
      <p:ext uri="{BB962C8B-B14F-4D97-AF65-F5344CB8AC3E}">
        <p14:creationId xmlns:p14="http://schemas.microsoft.com/office/powerpoint/2010/main" val="2469941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I</a:t>
            </a:r>
            <a:r>
              <a:rPr lang="en-US"/>
              <a:t>nterface </a:t>
            </a:r>
            <a:r>
              <a:rPr lang="en-US"/>
              <a:t>Segregation </a:t>
            </a:r>
            <a:r>
              <a:rPr lang="en-US" smtClean="0"/>
              <a:t>Principle</a:t>
            </a:r>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237669" y="2182379"/>
            <a:ext cx="3978673" cy="4363035"/>
          </a:xfrm>
          <a:prstGeom prst="rect">
            <a:avLst/>
          </a:prstGeom>
        </p:spPr>
      </p:pic>
      <p:pic>
        <p:nvPicPr>
          <p:cNvPr id="6" name="Picture 5"/>
          <p:cNvPicPr>
            <a:picLocks noChangeAspect="1"/>
          </p:cNvPicPr>
          <p:nvPr/>
        </p:nvPicPr>
        <p:blipFill>
          <a:blip r:embed="rId3"/>
          <a:stretch>
            <a:fillRect/>
          </a:stretch>
        </p:blipFill>
        <p:spPr>
          <a:xfrm>
            <a:off x="5767447" y="229458"/>
            <a:ext cx="5353797" cy="6315956"/>
          </a:xfrm>
          <a:prstGeom prst="rect">
            <a:avLst/>
          </a:prstGeom>
        </p:spPr>
      </p:pic>
    </p:spTree>
    <p:extLst>
      <p:ext uri="{BB962C8B-B14F-4D97-AF65-F5344CB8AC3E}">
        <p14:creationId xmlns:p14="http://schemas.microsoft.com/office/powerpoint/2010/main" val="16521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Inversion Principle</a:t>
            </a:r>
          </a:p>
        </p:txBody>
      </p:sp>
      <p:sp>
        <p:nvSpPr>
          <p:cNvPr id="3" name="Content Placeholder 2"/>
          <p:cNvSpPr>
            <a:spLocks noGrp="1"/>
          </p:cNvSpPr>
          <p:nvPr>
            <p:ph idx="1"/>
          </p:nvPr>
        </p:nvSpPr>
        <p:spPr>
          <a:xfrm>
            <a:off x="1288473" y="2052116"/>
            <a:ext cx="5801263" cy="4327902"/>
          </a:xfrm>
        </p:spPr>
        <p:txBody>
          <a:bodyPr/>
          <a:lstStyle/>
          <a:p>
            <a:r>
              <a:rPr lang="en-US"/>
              <a:t>Các module cấp cao không nên phụ thuộc vào các module cấp thấp. Cả 2 nên phụ thuộc </a:t>
            </a:r>
            <a:r>
              <a:rPr lang="en-US"/>
              <a:t>vào </a:t>
            </a:r>
            <a:r>
              <a:rPr lang="en-US" smtClean="0"/>
              <a:t>abstraction</a:t>
            </a:r>
          </a:p>
          <a:p>
            <a:r>
              <a:rPr lang="en-US"/>
              <a:t>Các class giao tiếp với nhau thông qua interface, không phải thông qua implementation</a:t>
            </a:r>
          </a:p>
        </p:txBody>
      </p:sp>
      <p:pic>
        <p:nvPicPr>
          <p:cNvPr id="8196" name="Picture 4" descr="dependency-inversion_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36" y="2052116"/>
            <a:ext cx="5102264" cy="340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196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khảo</a:t>
            </a:r>
            <a:endParaRPr lang="en-US"/>
          </a:p>
        </p:txBody>
      </p:sp>
      <p:sp>
        <p:nvSpPr>
          <p:cNvPr id="3" name="Content Placeholder 2"/>
          <p:cNvSpPr>
            <a:spLocks noGrp="1"/>
          </p:cNvSpPr>
          <p:nvPr>
            <p:ph idx="1"/>
          </p:nvPr>
        </p:nvSpPr>
        <p:spPr/>
        <p:txBody>
          <a:bodyPr/>
          <a:lstStyle/>
          <a:p>
            <a:r>
              <a:rPr lang="en-US" smtClean="0"/>
              <a:t>Giải thích chi tiết và ví dụ cụ thể:</a:t>
            </a:r>
          </a:p>
          <a:p>
            <a:r>
              <a:rPr lang="en-US" smtClean="0">
                <a:solidFill>
                  <a:srgbClr val="FFFF00"/>
                </a:solidFill>
              </a:rPr>
              <a:t>https</a:t>
            </a:r>
            <a:r>
              <a:rPr lang="en-US">
                <a:solidFill>
                  <a:srgbClr val="FFFF00"/>
                </a:solidFill>
              </a:rPr>
              <a:t>://toidicodedao.com/2015/03/24/solid-la-gi-ap-dung-cac-nguyen-ly-solid-de-tro-thanh-lap-trinh-vien-code-cung</a:t>
            </a:r>
          </a:p>
        </p:txBody>
      </p:sp>
    </p:spTree>
    <p:extLst>
      <p:ext uri="{BB962C8B-B14F-4D97-AF65-F5344CB8AC3E}">
        <p14:creationId xmlns:p14="http://schemas.microsoft.com/office/powerpoint/2010/main" val="3180568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OOP – Tính chất</a:t>
            </a:r>
            <a:endParaRPr lang="en-US"/>
          </a:p>
        </p:txBody>
      </p:sp>
      <p:sp>
        <p:nvSpPr>
          <p:cNvPr id="3" name="Content Placeholder 2"/>
          <p:cNvSpPr>
            <a:spLocks noGrp="1"/>
          </p:cNvSpPr>
          <p:nvPr>
            <p:ph idx="1"/>
          </p:nvPr>
        </p:nvSpPr>
        <p:spPr/>
        <p:txBody>
          <a:bodyPr/>
          <a:lstStyle/>
          <a:p>
            <a:r>
              <a:rPr lang="en-US" smtClean="0"/>
              <a:t>Tính chất ?</a:t>
            </a:r>
          </a:p>
          <a:p>
            <a:pPr lvl="1"/>
            <a:r>
              <a:rPr lang="en-US" sz="2800" smtClean="0"/>
              <a:t>Trừu tượng</a:t>
            </a:r>
          </a:p>
          <a:p>
            <a:pPr lvl="1"/>
            <a:r>
              <a:rPr lang="en-US" sz="2800" smtClean="0"/>
              <a:t>Kế </a:t>
            </a:r>
            <a:r>
              <a:rPr lang="en-US" sz="2800"/>
              <a:t>thừa</a:t>
            </a:r>
          </a:p>
          <a:p>
            <a:pPr lvl="1"/>
            <a:r>
              <a:rPr lang="en-US" sz="2800" smtClean="0"/>
              <a:t>Đa hình</a:t>
            </a:r>
          </a:p>
          <a:p>
            <a:pPr lvl="1"/>
            <a:r>
              <a:rPr lang="en-US" sz="2800" smtClean="0"/>
              <a:t>Đóng </a:t>
            </a:r>
            <a:r>
              <a:rPr lang="en-US" sz="2800"/>
              <a:t>gói</a:t>
            </a:r>
          </a:p>
          <a:p>
            <a:pPr lvl="1"/>
            <a:endParaRPr lang="en-US" sz="2800" smtClean="0"/>
          </a:p>
        </p:txBody>
      </p:sp>
      <p:pic>
        <p:nvPicPr>
          <p:cNvPr id="5122" name="Picture 2" descr="https://ds055uzetaobb.cloudfront.net/image_optimizer/722c82aff075a14313be7fa7463f7fedad151a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890" y="2463401"/>
            <a:ext cx="5129357" cy="35865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590475" y="2969657"/>
            <a:ext cx="2991267" cy="3077004"/>
          </a:xfrm>
          <a:prstGeom prst="rect">
            <a:avLst/>
          </a:prstGeom>
        </p:spPr>
      </p:pic>
      <p:sp>
        <p:nvSpPr>
          <p:cNvPr id="7" name="TextBox 6"/>
          <p:cNvSpPr txBox="1"/>
          <p:nvPr/>
        </p:nvSpPr>
        <p:spPr>
          <a:xfrm>
            <a:off x="9115603" y="3246465"/>
            <a:ext cx="1309974" cy="400110"/>
          </a:xfrm>
          <a:prstGeom prst="rect">
            <a:avLst/>
          </a:prstGeom>
          <a:noFill/>
        </p:spPr>
        <p:txBody>
          <a:bodyPr wrap="none" rtlCol="0">
            <a:spAutoFit/>
          </a:bodyPr>
          <a:lstStyle/>
          <a:p>
            <a:r>
              <a:rPr lang="en-US" sz="2000" smtClean="0"/>
              <a:t>Mercedes</a:t>
            </a:r>
            <a:endParaRPr lang="en-US" sz="2000"/>
          </a:p>
        </p:txBody>
      </p:sp>
      <p:sp>
        <p:nvSpPr>
          <p:cNvPr id="8" name="TextBox 7"/>
          <p:cNvSpPr txBox="1"/>
          <p:nvPr/>
        </p:nvSpPr>
        <p:spPr>
          <a:xfrm>
            <a:off x="9396129" y="4323493"/>
            <a:ext cx="748923" cy="369332"/>
          </a:xfrm>
          <a:prstGeom prst="rect">
            <a:avLst/>
          </a:prstGeom>
          <a:noFill/>
        </p:spPr>
        <p:txBody>
          <a:bodyPr wrap="none" rtlCol="0">
            <a:spAutoFit/>
          </a:bodyPr>
          <a:lstStyle/>
          <a:p>
            <a:r>
              <a:rPr lang="en-US" smtClean="0"/>
              <a:t>BMW</a:t>
            </a:r>
            <a:endParaRPr lang="en-US"/>
          </a:p>
        </p:txBody>
      </p:sp>
      <p:sp>
        <p:nvSpPr>
          <p:cNvPr id="9" name="TextBox 8"/>
          <p:cNvSpPr txBox="1"/>
          <p:nvPr/>
        </p:nvSpPr>
        <p:spPr>
          <a:xfrm>
            <a:off x="9439777" y="5369743"/>
            <a:ext cx="646331" cy="369332"/>
          </a:xfrm>
          <a:prstGeom prst="rect">
            <a:avLst/>
          </a:prstGeom>
          <a:noFill/>
        </p:spPr>
        <p:txBody>
          <a:bodyPr wrap="none" rtlCol="0">
            <a:spAutoFit/>
          </a:bodyPr>
          <a:lstStyle/>
          <a:p>
            <a:r>
              <a:rPr lang="en-US" smtClean="0"/>
              <a:t>Audi</a:t>
            </a:r>
            <a:endParaRPr lang="en-US"/>
          </a:p>
        </p:txBody>
      </p:sp>
      <p:sp>
        <p:nvSpPr>
          <p:cNvPr id="10" name="TextBox 9"/>
          <p:cNvSpPr txBox="1"/>
          <p:nvPr/>
        </p:nvSpPr>
        <p:spPr>
          <a:xfrm>
            <a:off x="6769717" y="5369743"/>
            <a:ext cx="966931" cy="369332"/>
          </a:xfrm>
          <a:prstGeom prst="rect">
            <a:avLst/>
          </a:prstGeom>
          <a:noFill/>
        </p:spPr>
        <p:txBody>
          <a:bodyPr wrap="none" rtlCol="0">
            <a:spAutoFit/>
          </a:bodyPr>
          <a:lstStyle/>
          <a:p>
            <a:r>
              <a:rPr lang="en-US" smtClean="0"/>
              <a:t>(Model)</a:t>
            </a:r>
            <a:endParaRPr lang="en-US"/>
          </a:p>
        </p:txBody>
      </p:sp>
    </p:spTree>
    <p:extLst>
      <p:ext uri="{BB962C8B-B14F-4D97-AF65-F5344CB8AC3E}">
        <p14:creationId xmlns:p14="http://schemas.microsoft.com/office/powerpoint/2010/main" val="427021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OOP &amp; Class</a:t>
            </a:r>
          </a:p>
        </p:txBody>
      </p:sp>
      <p:sp>
        <p:nvSpPr>
          <p:cNvPr id="3" name="Content Placeholder 2"/>
          <p:cNvSpPr>
            <a:spLocks noGrp="1"/>
          </p:cNvSpPr>
          <p:nvPr>
            <p:ph idx="1"/>
          </p:nvPr>
        </p:nvSpPr>
        <p:spPr/>
        <p:txBody>
          <a:bodyPr/>
          <a:lstStyle/>
          <a:p>
            <a:r>
              <a:rPr lang="en-US" smtClean="0"/>
              <a:t>Class có thể kế thừa từ 1 hoặc nhiều interface</a:t>
            </a:r>
          </a:p>
          <a:p>
            <a:r>
              <a:rPr lang="en-US" smtClean="0"/>
              <a:t>Class chỉ được phép kế thừa 1 class khác</a:t>
            </a:r>
          </a:p>
          <a:p>
            <a:r>
              <a:rPr lang="en-US"/>
              <a:t>Ex:</a:t>
            </a:r>
            <a:r>
              <a:rPr lang="en-US" sz="3200"/>
              <a:t> </a:t>
            </a:r>
            <a:r>
              <a:rPr lang="en-US" smtClean="0"/>
              <a:t>Employee </a:t>
            </a:r>
            <a:r>
              <a:rPr lang="en-US">
                <a:solidFill>
                  <a:srgbClr val="00B0F0"/>
                </a:solidFill>
              </a:rPr>
              <a:t>extends</a:t>
            </a:r>
            <a:r>
              <a:rPr lang="en-US"/>
              <a:t> </a:t>
            </a:r>
            <a:r>
              <a:rPr lang="en-US" smtClean="0"/>
              <a:t>Person </a:t>
            </a:r>
            <a:r>
              <a:rPr lang="en-US" smtClean="0">
                <a:solidFill>
                  <a:srgbClr val="FFFF00"/>
                </a:solidFill>
              </a:rPr>
              <a:t>implements</a:t>
            </a:r>
            <a:r>
              <a:rPr lang="en-US" smtClean="0"/>
              <a:t> ICanWork, ICanMakeMoney, ICanBuyThing</a:t>
            </a:r>
          </a:p>
          <a:p>
            <a:r>
              <a:rPr lang="en-US" smtClean="0"/>
              <a:t>Ex: Bird </a:t>
            </a:r>
            <a:r>
              <a:rPr lang="en-US">
                <a:solidFill>
                  <a:srgbClr val="00B0F0"/>
                </a:solidFill>
              </a:rPr>
              <a:t>extends</a:t>
            </a:r>
            <a:r>
              <a:rPr lang="en-US" smtClean="0"/>
              <a:t> Animal </a:t>
            </a:r>
            <a:r>
              <a:rPr lang="en-US">
                <a:solidFill>
                  <a:srgbClr val="FFFF00"/>
                </a:solidFill>
              </a:rPr>
              <a:t>implements</a:t>
            </a:r>
            <a:r>
              <a:rPr lang="en-US" smtClean="0"/>
              <a:t> ICanFly, ICanEat, ICanSing</a:t>
            </a:r>
            <a:endParaRPr lang="en-US" sz="3200"/>
          </a:p>
        </p:txBody>
      </p:sp>
    </p:spTree>
    <p:extLst>
      <p:ext uri="{BB962C8B-B14F-4D97-AF65-F5344CB8AC3E}">
        <p14:creationId xmlns:p14="http://schemas.microsoft.com/office/powerpoint/2010/main" val="60780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Nâng cao: Nguyên lý SOLID</a:t>
            </a:r>
            <a:endParaRPr lang="en-US"/>
          </a:p>
        </p:txBody>
      </p:sp>
      <p:sp>
        <p:nvSpPr>
          <p:cNvPr id="3" name="Content Placeholder 2"/>
          <p:cNvSpPr>
            <a:spLocks noGrp="1"/>
          </p:cNvSpPr>
          <p:nvPr>
            <p:ph idx="1"/>
          </p:nvPr>
        </p:nvSpPr>
        <p:spPr/>
        <p:txBody>
          <a:bodyPr/>
          <a:lstStyle/>
          <a:p>
            <a:r>
              <a:rPr lang="en-US" b="1" cap="all"/>
              <a:t>SOLID </a:t>
            </a:r>
            <a:r>
              <a:rPr lang="en-US" b="1" cap="all"/>
              <a:t>LÀ </a:t>
            </a:r>
            <a:r>
              <a:rPr lang="en-US" b="1" cap="all" smtClean="0"/>
              <a:t>GÌ?</a:t>
            </a:r>
            <a:endParaRPr lang="en-US" b="1" cap="all"/>
          </a:p>
          <a:p>
            <a:r>
              <a:rPr lang="en-US" b="1" cap="all"/>
              <a:t>ÁP DỤNG CÁC NGUYÊN LÝ SOLID ĐỂ TRỞ THÀNH LẬP TRÌNH VIÊN CODE “</a:t>
            </a:r>
            <a:r>
              <a:rPr lang="en-US" b="1" cap="all"/>
              <a:t>CỨNG</a:t>
            </a:r>
            <a:r>
              <a:rPr lang="en-US" b="1" cap="all" smtClean="0"/>
              <a:t>”</a:t>
            </a:r>
            <a:endParaRPr lang="en-US" b="1" cap="all"/>
          </a:p>
        </p:txBody>
      </p:sp>
    </p:spTree>
    <p:extLst>
      <p:ext uri="{BB962C8B-B14F-4D97-AF65-F5344CB8AC3E}">
        <p14:creationId xmlns:p14="http://schemas.microsoft.com/office/powerpoint/2010/main" val="2221952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Nâng cao: Nguyên lý SOLID</a:t>
            </a:r>
            <a:endParaRPr lang="en-US"/>
          </a:p>
        </p:txBody>
      </p:sp>
      <p:sp>
        <p:nvSpPr>
          <p:cNvPr id="3" name="Content Placeholder 2"/>
          <p:cNvSpPr>
            <a:spLocks noGrp="1"/>
          </p:cNvSpPr>
          <p:nvPr>
            <p:ph idx="1"/>
          </p:nvPr>
        </p:nvSpPr>
        <p:spPr>
          <a:xfrm>
            <a:off x="1268361" y="2052116"/>
            <a:ext cx="5884386" cy="3997828"/>
          </a:xfrm>
        </p:spPr>
        <p:txBody>
          <a:bodyPr/>
          <a:lstStyle/>
          <a:p>
            <a:r>
              <a:rPr lang="en-US" b="1" u="sng" smtClean="0">
                <a:hlinkClick r:id="rId2"/>
              </a:rPr>
              <a:t>S</a:t>
            </a:r>
            <a:r>
              <a:rPr lang="en-US" u="sng" smtClean="0">
                <a:hlinkClick r:id="rId2"/>
              </a:rPr>
              <a:t>ingle </a:t>
            </a:r>
            <a:r>
              <a:rPr lang="en-US" u="sng">
                <a:hlinkClick r:id="rId2"/>
              </a:rPr>
              <a:t>responsibility </a:t>
            </a:r>
            <a:r>
              <a:rPr lang="en-US" u="sng" smtClean="0">
                <a:hlinkClick r:id="rId2"/>
              </a:rPr>
              <a:t>principle</a:t>
            </a:r>
            <a:endParaRPr lang="en-US" u="sng" smtClean="0"/>
          </a:p>
          <a:p>
            <a:r>
              <a:rPr lang="en-US" b="1">
                <a:hlinkClick r:id="rId3"/>
              </a:rPr>
              <a:t>O</a:t>
            </a:r>
            <a:r>
              <a:rPr lang="en-US">
                <a:hlinkClick r:id="rId3"/>
              </a:rPr>
              <a:t>pen/closed </a:t>
            </a:r>
            <a:r>
              <a:rPr lang="en-US" smtClean="0">
                <a:hlinkClick r:id="rId3"/>
              </a:rPr>
              <a:t>principle</a:t>
            </a:r>
            <a:endParaRPr lang="en-US" smtClean="0"/>
          </a:p>
          <a:p>
            <a:r>
              <a:rPr lang="en-US" b="1">
                <a:hlinkClick r:id="rId4"/>
              </a:rPr>
              <a:t>L</a:t>
            </a:r>
            <a:r>
              <a:rPr lang="en-US">
                <a:hlinkClick r:id="rId4"/>
              </a:rPr>
              <a:t>iskov </a:t>
            </a:r>
            <a:r>
              <a:rPr lang="en-US">
                <a:hlinkClick r:id="rId4"/>
              </a:rPr>
              <a:t>substitution </a:t>
            </a:r>
            <a:r>
              <a:rPr lang="en-US" smtClean="0">
                <a:hlinkClick r:id="rId4"/>
              </a:rPr>
              <a:t>principle</a:t>
            </a:r>
            <a:endParaRPr lang="en-US" smtClean="0"/>
          </a:p>
          <a:p>
            <a:r>
              <a:rPr lang="en-US" b="1" u="sng">
                <a:hlinkClick r:id="rId5"/>
              </a:rPr>
              <a:t>I</a:t>
            </a:r>
            <a:r>
              <a:rPr lang="en-US" u="sng">
                <a:hlinkClick r:id="rId5"/>
              </a:rPr>
              <a:t>nterface </a:t>
            </a:r>
            <a:r>
              <a:rPr lang="en-US" u="sng">
                <a:hlinkClick r:id="rId5"/>
              </a:rPr>
              <a:t>segregation </a:t>
            </a:r>
            <a:r>
              <a:rPr lang="en-US" u="sng" smtClean="0">
                <a:hlinkClick r:id="rId5"/>
              </a:rPr>
              <a:t>principle</a:t>
            </a:r>
            <a:endParaRPr lang="en-US" u="sng" smtClean="0"/>
          </a:p>
          <a:p>
            <a:r>
              <a:rPr lang="en-US" b="1">
                <a:hlinkClick r:id="rId6"/>
              </a:rPr>
              <a:t>D</a:t>
            </a:r>
            <a:r>
              <a:rPr lang="en-US">
                <a:hlinkClick r:id="rId6"/>
              </a:rPr>
              <a:t>ependency inversion principle</a:t>
            </a:r>
            <a:endParaRPr lang="en-US"/>
          </a:p>
        </p:txBody>
      </p:sp>
      <p:pic>
        <p:nvPicPr>
          <p:cNvPr id="1026" name="Picture 2" descr="https://toidicodedao.files.wordpress.com/2015/02/keepcal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5263" y="1825805"/>
            <a:ext cx="4352906" cy="463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63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S</a:t>
            </a:r>
            <a:r>
              <a:rPr lang="en-US" smtClean="0"/>
              <a:t>ingle </a:t>
            </a:r>
            <a:r>
              <a:rPr lang="en-US"/>
              <a:t>responsibility </a:t>
            </a:r>
            <a:r>
              <a:rPr lang="en-US" smtClean="0"/>
              <a:t>principle</a:t>
            </a:r>
            <a:endParaRPr lang="en-US"/>
          </a:p>
        </p:txBody>
      </p:sp>
      <p:sp>
        <p:nvSpPr>
          <p:cNvPr id="3" name="Content Placeholder 2"/>
          <p:cNvSpPr>
            <a:spLocks noGrp="1"/>
          </p:cNvSpPr>
          <p:nvPr>
            <p:ph sz="half" idx="1"/>
          </p:nvPr>
        </p:nvSpPr>
        <p:spPr>
          <a:xfrm>
            <a:off x="1327355" y="2052116"/>
            <a:ext cx="5169979" cy="3997828"/>
          </a:xfrm>
        </p:spPr>
        <p:txBody>
          <a:bodyPr/>
          <a:lstStyle/>
          <a:p>
            <a:r>
              <a:rPr lang="en-US"/>
              <a:t>Một class chỉ nên giữ một trách nhiệm </a:t>
            </a:r>
            <a:r>
              <a:rPr lang="en-US"/>
              <a:t>duy </a:t>
            </a:r>
            <a:r>
              <a:rPr lang="en-US" smtClean="0"/>
              <a:t>nhất</a:t>
            </a:r>
          </a:p>
          <a:p>
            <a:r>
              <a:rPr lang="en-US" smtClean="0"/>
              <a:t>Ví dụ 1 một con dao đa chức năng</a:t>
            </a:r>
            <a:endParaRPr lang="en-US"/>
          </a:p>
        </p:txBody>
      </p:sp>
      <p:sp>
        <p:nvSpPr>
          <p:cNvPr id="5" name="Content Placeholder 4"/>
          <p:cNvSpPr>
            <a:spLocks noGrp="1"/>
          </p:cNvSpPr>
          <p:nvPr>
            <p:ph sz="half" idx="2"/>
          </p:nvPr>
        </p:nvSpPr>
        <p:spPr/>
        <p:txBody>
          <a:bodyPr/>
          <a:lstStyle/>
          <a:p>
            <a:endParaRPr lang="en-US"/>
          </a:p>
        </p:txBody>
      </p:sp>
      <p:pic>
        <p:nvPicPr>
          <p:cNvPr id="2051" name="Picture 3" descr="SingleResponsi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334" y="2052114"/>
            <a:ext cx="4162421" cy="416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1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S</a:t>
            </a:r>
            <a:r>
              <a:rPr lang="en-US" smtClean="0"/>
              <a:t>ingle </a:t>
            </a:r>
            <a:r>
              <a:rPr lang="en-US"/>
              <a:t>responsibility </a:t>
            </a:r>
            <a:r>
              <a:rPr lang="en-US" smtClean="0"/>
              <a:t>principle</a:t>
            </a:r>
            <a:endParaRPr lang="en-US"/>
          </a:p>
        </p:txBody>
      </p:sp>
      <p:sp>
        <p:nvSpPr>
          <p:cNvPr id="3" name="Content Placeholder 2"/>
          <p:cNvSpPr>
            <a:spLocks noGrp="1"/>
          </p:cNvSpPr>
          <p:nvPr>
            <p:ph sz="half" idx="1"/>
          </p:nvPr>
        </p:nvSpPr>
        <p:spPr>
          <a:xfrm>
            <a:off x="1327355" y="1887521"/>
            <a:ext cx="5339281" cy="4483781"/>
          </a:xfrm>
        </p:spPr>
        <p:txBody>
          <a:bodyPr/>
          <a:lstStyle/>
          <a:p>
            <a:r>
              <a:rPr lang="vi-VN"/>
              <a:t>Áp dụng </a:t>
            </a:r>
            <a:r>
              <a:rPr lang="vi-VN"/>
              <a:t>SRP </a:t>
            </a:r>
            <a:r>
              <a:rPr lang="vi-VN" smtClean="0"/>
              <a:t>ta </a:t>
            </a:r>
            <a:r>
              <a:rPr lang="vi-VN"/>
              <a:t>có thể tách nó ra làm kéo, dao, mở nút chai,… riêng biệt là xong, cái gì hư chỉ </a:t>
            </a:r>
            <a:r>
              <a:rPr lang="vi-VN"/>
              <a:t>cần </a:t>
            </a:r>
            <a:r>
              <a:rPr lang="vi-VN" smtClean="0"/>
              <a:t>sửa </a:t>
            </a:r>
            <a:r>
              <a:rPr lang="vi-VN"/>
              <a:t>cái </a:t>
            </a:r>
            <a:r>
              <a:rPr lang="vi-VN" smtClean="0"/>
              <a:t>đấy</a:t>
            </a:r>
            <a:r>
              <a:rPr lang="en-US" smtClean="0"/>
              <a:t>.</a:t>
            </a:r>
          </a:p>
          <a:p>
            <a:r>
              <a:rPr lang="vi-VN"/>
              <a:t>Với code cũng vậy, ta chỉ cần thiết kế các module sao cho đơn giản, một module chỉ có 1 chức năng </a:t>
            </a:r>
            <a:r>
              <a:rPr lang="vi-VN"/>
              <a:t>duy </a:t>
            </a:r>
            <a:r>
              <a:rPr lang="vi-VN" smtClean="0"/>
              <a:t>nhất</a:t>
            </a:r>
            <a:r>
              <a:rPr lang="en-US" smtClean="0"/>
              <a:t>!</a:t>
            </a:r>
            <a:endParaRPr lang="en-US"/>
          </a:p>
        </p:txBody>
      </p:sp>
      <p:sp>
        <p:nvSpPr>
          <p:cNvPr id="5" name="Content Placeholder 4"/>
          <p:cNvSpPr>
            <a:spLocks noGrp="1"/>
          </p:cNvSpPr>
          <p:nvPr>
            <p:ph sz="half" idx="2"/>
          </p:nvPr>
        </p:nvSpPr>
        <p:spPr/>
        <p:txBody>
          <a:bodyPr/>
          <a:lstStyle/>
          <a:p>
            <a:endParaRPr lang="en-US"/>
          </a:p>
        </p:txBody>
      </p:sp>
      <p:pic>
        <p:nvPicPr>
          <p:cNvPr id="4098" name="Picture 2" descr="HighLevel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636" y="2052113"/>
            <a:ext cx="5351934" cy="346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72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Open/closed principle</a:t>
            </a:r>
            <a:br>
              <a:rPr lang="en-US"/>
            </a:br>
            <a:endParaRPr lang="en-US"/>
          </a:p>
        </p:txBody>
      </p:sp>
      <p:sp>
        <p:nvSpPr>
          <p:cNvPr id="3" name="Content Placeholder 2"/>
          <p:cNvSpPr>
            <a:spLocks noGrp="1"/>
          </p:cNvSpPr>
          <p:nvPr>
            <p:ph sz="half" idx="1"/>
          </p:nvPr>
        </p:nvSpPr>
        <p:spPr>
          <a:xfrm>
            <a:off x="1224116" y="2052116"/>
            <a:ext cx="5073445" cy="3997828"/>
          </a:xfrm>
        </p:spPr>
        <p:txBody>
          <a:bodyPr/>
          <a:lstStyle/>
          <a:p>
            <a:pPr fontAlgn="base"/>
            <a:r>
              <a:rPr lang="en-US" b="1"/>
              <a:t>Dễ mở rộng</a:t>
            </a:r>
            <a:r>
              <a:rPr lang="en-US"/>
              <a:t>: Có thể dễ dàng nâng cấp, mở rộng, thêm tính năng mới cho một module khi có yêu cầu.</a:t>
            </a:r>
          </a:p>
          <a:p>
            <a:pPr fontAlgn="base"/>
            <a:r>
              <a:rPr lang="en-US" b="1"/>
              <a:t>Khó sửa đổi</a:t>
            </a:r>
            <a:r>
              <a:rPr lang="en-US"/>
              <a:t>: Hạn chế hoặc cấm việc sửa đổi source code của module sẵn </a:t>
            </a:r>
            <a:r>
              <a:rPr lang="en-US"/>
              <a:t>có</a:t>
            </a:r>
            <a:r>
              <a:rPr lang="en-US" smtClean="0"/>
              <a:t>.</a:t>
            </a:r>
            <a:r>
              <a:rPr lang="en-US"/>
              <a:t/>
            </a:r>
            <a:br>
              <a:rPr lang="en-US"/>
            </a:br>
            <a:endParaRPr lang="en-US"/>
          </a:p>
        </p:txBody>
      </p:sp>
      <p:sp>
        <p:nvSpPr>
          <p:cNvPr id="4" name="Content Placeholder 3"/>
          <p:cNvSpPr>
            <a:spLocks noGrp="1"/>
          </p:cNvSpPr>
          <p:nvPr>
            <p:ph sz="half" idx="2"/>
          </p:nvPr>
        </p:nvSpPr>
        <p:spPr>
          <a:xfrm>
            <a:off x="6297561" y="2052114"/>
            <a:ext cx="4984955" cy="3997829"/>
          </a:xfrm>
        </p:spPr>
        <p:txBody>
          <a:bodyPr/>
          <a:lstStyle/>
          <a:p>
            <a:r>
              <a:rPr lang="vi-VN">
                <a:solidFill>
                  <a:srgbClr val="FFFF00"/>
                </a:solidFill>
              </a:rPr>
              <a:t>Có thể thoải mái mở rộng 1 module, nhưng hạn chế sửa đổi bên trong module đó</a:t>
            </a:r>
            <a:endParaRPr lang="en-US">
              <a:solidFill>
                <a:srgbClr val="FFFF00"/>
              </a:solidFill>
            </a:endParaRPr>
          </a:p>
          <a:p>
            <a:endParaRPr lang="en-US">
              <a:solidFill>
                <a:srgbClr val="FFFF00"/>
              </a:solidFill>
            </a:endParaRPr>
          </a:p>
        </p:txBody>
      </p:sp>
      <p:pic>
        <p:nvPicPr>
          <p:cNvPr id="5123" name="Picture 3" descr="exten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477" y="3894970"/>
            <a:ext cx="4050993" cy="27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830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Liskov substitution principle</a:t>
            </a:r>
          </a:p>
        </p:txBody>
      </p:sp>
      <p:sp>
        <p:nvSpPr>
          <p:cNvPr id="3" name="Content Placeholder 2"/>
          <p:cNvSpPr>
            <a:spLocks noGrp="1"/>
          </p:cNvSpPr>
          <p:nvPr>
            <p:ph sz="half" idx="1"/>
          </p:nvPr>
        </p:nvSpPr>
        <p:spPr>
          <a:xfrm>
            <a:off x="1226127" y="2052116"/>
            <a:ext cx="5271207" cy="3997828"/>
          </a:xfrm>
        </p:spPr>
        <p:txBody>
          <a:bodyPr/>
          <a:lstStyle/>
          <a:p>
            <a:r>
              <a:rPr lang="vi-VN"/>
              <a:t>Trong một chương trình, các object của class con có thể thay thế class cha mà không làm thay đổi tính đúng đắn của </a:t>
            </a:r>
            <a:r>
              <a:rPr lang="vi-VN"/>
              <a:t>chương </a:t>
            </a:r>
            <a:r>
              <a:rPr lang="vi-VN" smtClean="0"/>
              <a:t>trình</a:t>
            </a:r>
            <a:endParaRPr lang="vi-VN"/>
          </a:p>
        </p:txBody>
      </p:sp>
      <p:sp>
        <p:nvSpPr>
          <p:cNvPr id="4" name="Content Placeholder 3"/>
          <p:cNvSpPr>
            <a:spLocks noGrp="1"/>
          </p:cNvSpPr>
          <p:nvPr>
            <p:ph sz="half" idx="2"/>
          </p:nvPr>
        </p:nvSpPr>
        <p:spPr/>
        <p:txBody>
          <a:bodyPr/>
          <a:lstStyle/>
          <a:p>
            <a:endParaRPr lang="en-US"/>
          </a:p>
        </p:txBody>
      </p:sp>
      <p:pic>
        <p:nvPicPr>
          <p:cNvPr id="6147" name="Picture 3" descr="Pengu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30" y="4646413"/>
            <a:ext cx="3126796" cy="20767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666636" y="2092250"/>
            <a:ext cx="5525364" cy="3227385"/>
          </a:xfrm>
          <a:prstGeom prst="rect">
            <a:avLst/>
          </a:prstGeom>
        </p:spPr>
      </p:pic>
    </p:spTree>
    <p:extLst>
      <p:ext uri="{BB962C8B-B14F-4D97-AF65-F5344CB8AC3E}">
        <p14:creationId xmlns:p14="http://schemas.microsoft.com/office/powerpoint/2010/main" val="367878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ERM_Theme">
      <a:majorFont>
        <a:latin typeface="Tahoma"/>
        <a:ea typeface=""/>
        <a:cs typeface=""/>
      </a:majorFont>
      <a:minorFont>
        <a:latin typeface="Arial Unicode MS"/>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548</TotalTime>
  <Words>491</Words>
  <Application>Microsoft Office PowerPoint</Application>
  <PresentationFormat>Widescreen</PresentationFormat>
  <Paragraphs>59</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Calibri</vt:lpstr>
      <vt:lpstr>MS Shell Dlg 2</vt:lpstr>
      <vt:lpstr>Tahoma</vt:lpstr>
      <vt:lpstr>Wingdings</vt:lpstr>
      <vt:lpstr>Wingdings 3</vt:lpstr>
      <vt:lpstr>Madison</vt:lpstr>
      <vt:lpstr>Lập trình hướng đối tượng</vt:lpstr>
      <vt:lpstr>OOP – Tính chất</vt:lpstr>
      <vt:lpstr>OOP &amp; Class</vt:lpstr>
      <vt:lpstr>Nâng cao: Nguyên lý SOLID</vt:lpstr>
      <vt:lpstr>Nâng cao: Nguyên lý SOLID</vt:lpstr>
      <vt:lpstr>Single responsibility principle</vt:lpstr>
      <vt:lpstr>Single responsibility principle</vt:lpstr>
      <vt:lpstr>Open/closed principle </vt:lpstr>
      <vt:lpstr>Liskov substitution principle</vt:lpstr>
      <vt:lpstr>Interface Segregation Principle</vt:lpstr>
      <vt:lpstr>Interface Segregation Principle</vt:lpstr>
      <vt:lpstr>Interface Segregation Principle</vt:lpstr>
      <vt:lpstr>Dependency Inversion Principle</vt:lpstr>
      <vt:lpstr>Tham khảo</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CLI</dc:title>
  <dc:creator>Vu Nhu Bao</dc:creator>
  <cp:lastModifiedBy>Vu Nhu Bao</cp:lastModifiedBy>
  <cp:revision>150</cp:revision>
  <dcterms:created xsi:type="dcterms:W3CDTF">2019-01-18T02:20:21Z</dcterms:created>
  <dcterms:modified xsi:type="dcterms:W3CDTF">2019-11-08T09:30:22Z</dcterms:modified>
</cp:coreProperties>
</file>