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</p:sldIdLst>
  <p:sldSz cx="10160000" cy="7620000"/>
  <p:notesSz cx="10160000" cy="7620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2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247070"/>
            <a:ext cx="7620000" cy="2652889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002264"/>
            <a:ext cx="7620000" cy="1839736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5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405694"/>
            <a:ext cx="2190750" cy="64575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405694"/>
            <a:ext cx="6445250" cy="645759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9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90129" y="2469553"/>
            <a:ext cx="7379741" cy="145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674D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24000" y="4267200"/>
            <a:ext cx="7112000" cy="190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08-Nov-19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442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3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1899709"/>
            <a:ext cx="8763000" cy="3169708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5099404"/>
            <a:ext cx="8763000" cy="166687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5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2028472"/>
            <a:ext cx="4318000" cy="48348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2028472"/>
            <a:ext cx="4318000" cy="48348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6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405695"/>
            <a:ext cx="8763000" cy="14728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867959"/>
            <a:ext cx="4298156" cy="91545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783417"/>
            <a:ext cx="4298156" cy="40939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867959"/>
            <a:ext cx="4319323" cy="91545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783417"/>
            <a:ext cx="4319323" cy="40939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1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508000"/>
            <a:ext cx="3276864" cy="17780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1097139"/>
            <a:ext cx="5143500" cy="5415139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2286000"/>
            <a:ext cx="3276864" cy="4235098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9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508000"/>
            <a:ext cx="3276864" cy="17780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323" y="1097139"/>
            <a:ext cx="5143500" cy="5415139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2286000"/>
            <a:ext cx="3276864" cy="4235098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8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405695"/>
            <a:ext cx="8763000" cy="1472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2028472"/>
            <a:ext cx="8763000" cy="4834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7062612"/>
            <a:ext cx="22860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7062612"/>
            <a:ext cx="34290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7062612"/>
            <a:ext cx="22860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5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cfsghost@gmail.com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cfsghost@gmail.co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98500" y="2028472"/>
            <a:ext cx="8763000" cy="17953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indent="0" algn="ctr">
              <a:lnSpc>
                <a:spcPts val="5565"/>
              </a:lnSpc>
              <a:spcBef>
                <a:spcPts val="100"/>
              </a:spcBef>
              <a:buNone/>
            </a:pPr>
            <a:r>
              <a:rPr spc="-5" dirty="0"/>
              <a:t>How To</a:t>
            </a:r>
            <a:r>
              <a:rPr spc="-30" dirty="0"/>
              <a:t> </a:t>
            </a:r>
            <a:r>
              <a:rPr spc="-5" dirty="0"/>
              <a:t>Write</a:t>
            </a:r>
          </a:p>
          <a:p>
            <a:pPr marL="0" indent="0" algn="ctr">
              <a:lnSpc>
                <a:spcPts val="7484"/>
              </a:lnSpc>
              <a:buNone/>
            </a:pPr>
            <a:r>
              <a:rPr sz="6400" spc="-5" dirty="0"/>
              <a:t>Node.js</a:t>
            </a:r>
            <a:r>
              <a:rPr sz="6400" spc="-100" dirty="0"/>
              <a:t> </a:t>
            </a:r>
            <a:r>
              <a:rPr sz="6400" spc="-5" dirty="0"/>
              <a:t>Module</a:t>
            </a:r>
            <a:endParaRPr sz="6400"/>
          </a:p>
        </p:txBody>
      </p:sp>
      <p:sp>
        <p:nvSpPr>
          <p:cNvPr id="4" name="object 4"/>
          <p:cNvSpPr txBox="1"/>
          <p:nvPr/>
        </p:nvSpPr>
        <p:spPr>
          <a:xfrm>
            <a:off x="4362005" y="6362429"/>
            <a:ext cx="136398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100" spc="10" smtClean="0">
                <a:latin typeface="Arial"/>
                <a:cs typeface="Arial"/>
              </a:rPr>
              <a:t>vunb</a:t>
            </a:r>
            <a:endParaRPr sz="2100">
              <a:latin typeface="Arial"/>
              <a:cs typeface="Arial"/>
            </a:endParaRPr>
          </a:p>
        </p:txBody>
      </p:sp>
      <p:pic>
        <p:nvPicPr>
          <p:cNvPr id="1026" name="Picture 2" descr="Image result for github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107" y="4088244"/>
            <a:ext cx="200977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0841" y="2469553"/>
            <a:ext cx="6028690" cy="168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70" algn="ctr">
              <a:lnSpc>
                <a:spcPts val="5565"/>
              </a:lnSpc>
              <a:spcBef>
                <a:spcPts val="100"/>
              </a:spcBef>
            </a:pPr>
            <a:r>
              <a:rPr sz="4800" b="1" spc="-10" dirty="0">
                <a:latin typeface="Arial"/>
                <a:cs typeface="Arial"/>
              </a:rPr>
              <a:t>Write The</a:t>
            </a:r>
            <a:r>
              <a:rPr sz="4800" b="1" spc="-45" dirty="0">
                <a:latin typeface="Arial"/>
                <a:cs typeface="Arial"/>
              </a:rPr>
              <a:t> </a:t>
            </a:r>
            <a:r>
              <a:rPr sz="4800" b="1" spc="-5" dirty="0">
                <a:latin typeface="Arial"/>
                <a:cs typeface="Arial"/>
              </a:rPr>
              <a:t>First</a:t>
            </a:r>
            <a:endParaRPr sz="4800">
              <a:latin typeface="Arial"/>
              <a:cs typeface="Arial"/>
            </a:endParaRPr>
          </a:p>
          <a:p>
            <a:pPr algn="ctr">
              <a:lnSpc>
                <a:spcPts val="7484"/>
              </a:lnSpc>
            </a:pPr>
            <a:r>
              <a:rPr sz="6400" b="1" spc="-5" dirty="0">
                <a:latin typeface="Arial"/>
                <a:cs typeface="Arial"/>
              </a:rPr>
              <a:t>Node.js</a:t>
            </a:r>
            <a:r>
              <a:rPr sz="6400" b="1" spc="-100" dirty="0">
                <a:latin typeface="Arial"/>
                <a:cs typeface="Arial"/>
              </a:rPr>
              <a:t> </a:t>
            </a:r>
            <a:r>
              <a:rPr sz="6400" b="1" spc="-5" dirty="0">
                <a:latin typeface="Arial"/>
                <a:cs typeface="Arial"/>
              </a:rPr>
              <a:t>Module</a:t>
            </a:r>
            <a:endParaRPr sz="6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40571"/>
            <a:ext cx="6727825" cy="675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250" b="1" dirty="0">
                <a:latin typeface="Arial"/>
                <a:cs typeface="Arial"/>
              </a:rPr>
              <a:t>The </a:t>
            </a:r>
            <a:r>
              <a:rPr sz="4250" b="1" spc="-5" dirty="0">
                <a:latin typeface="Arial"/>
                <a:cs typeface="Arial"/>
              </a:rPr>
              <a:t>First </a:t>
            </a:r>
            <a:r>
              <a:rPr sz="4250" b="1" spc="5" dirty="0">
                <a:latin typeface="Arial"/>
                <a:cs typeface="Arial"/>
              </a:rPr>
              <a:t>Module</a:t>
            </a:r>
            <a:r>
              <a:rPr sz="4250" b="1" spc="-50" dirty="0">
                <a:latin typeface="Arial"/>
                <a:cs typeface="Arial"/>
              </a:rPr>
              <a:t> </a:t>
            </a:r>
            <a:r>
              <a:rPr sz="4250" b="1" dirty="0">
                <a:latin typeface="Arial"/>
                <a:cs typeface="Arial"/>
              </a:rPr>
              <a:t>Example</a:t>
            </a:r>
            <a:endParaRPr sz="42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00" y="1774295"/>
            <a:ext cx="5899785" cy="2578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450" b="1" dirty="0">
                <a:solidFill>
                  <a:srgbClr val="CC0000"/>
                </a:solidFill>
                <a:latin typeface="Arial"/>
                <a:cs typeface="Arial"/>
              </a:rPr>
              <a:t>module.exports </a:t>
            </a:r>
            <a:r>
              <a:rPr sz="3450" spc="5" dirty="0">
                <a:latin typeface="Arial"/>
                <a:cs typeface="Arial"/>
              </a:rPr>
              <a:t>= </a:t>
            </a:r>
            <a:r>
              <a:rPr sz="3450" spc="-5" dirty="0">
                <a:latin typeface="Arial"/>
                <a:cs typeface="Arial"/>
              </a:rPr>
              <a:t>function()</a:t>
            </a:r>
            <a:r>
              <a:rPr sz="3450" spc="-30" dirty="0">
                <a:latin typeface="Arial"/>
                <a:cs typeface="Arial"/>
              </a:rPr>
              <a:t> </a:t>
            </a:r>
            <a:r>
              <a:rPr sz="3450" spc="5" dirty="0">
                <a:latin typeface="Arial"/>
                <a:cs typeface="Arial"/>
              </a:rPr>
              <a:t>{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00">
              <a:latin typeface="Times New Roman"/>
              <a:cs typeface="Times New Roman"/>
            </a:endParaRPr>
          </a:p>
          <a:p>
            <a:pPr marL="500380">
              <a:lnSpc>
                <a:spcPct val="100000"/>
              </a:lnSpc>
            </a:pPr>
            <a:r>
              <a:rPr sz="3450" spc="5" dirty="0">
                <a:latin typeface="Arial"/>
                <a:cs typeface="Arial"/>
              </a:rPr>
              <a:t>console.log('Hello</a:t>
            </a:r>
            <a:r>
              <a:rPr sz="3450" spc="-20" dirty="0">
                <a:latin typeface="Arial"/>
                <a:cs typeface="Arial"/>
              </a:rPr>
              <a:t> </a:t>
            </a:r>
            <a:r>
              <a:rPr sz="3450" dirty="0">
                <a:latin typeface="Arial"/>
                <a:cs typeface="Arial"/>
              </a:rPr>
              <a:t>World!');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450" dirty="0">
                <a:latin typeface="Arial"/>
                <a:cs typeface="Arial"/>
              </a:rPr>
              <a:t>};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9040" y="3282353"/>
            <a:ext cx="80473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96310" algn="l"/>
              </a:tabLst>
            </a:pPr>
            <a:r>
              <a:rPr sz="4800" b="1" spc="-5" dirty="0">
                <a:latin typeface="Arial"/>
                <a:cs typeface="Arial"/>
              </a:rPr>
              <a:t>require()	module.exports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3498" y="4520806"/>
            <a:ext cx="58699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444444"/>
                </a:solidFill>
                <a:latin typeface="Arial"/>
                <a:cs typeface="Arial"/>
              </a:rPr>
              <a:t>Bridge </a:t>
            </a:r>
            <a:r>
              <a:rPr sz="3200" spc="-5" dirty="0">
                <a:solidFill>
                  <a:srgbClr val="444444"/>
                </a:solidFill>
                <a:latin typeface="Arial"/>
                <a:cs typeface="Arial"/>
              </a:rPr>
              <a:t>between app and</a:t>
            </a:r>
            <a:r>
              <a:rPr sz="320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44444"/>
                </a:solidFill>
                <a:latin typeface="Arial"/>
                <a:cs typeface="Arial"/>
              </a:rPr>
              <a:t>module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13315" y="3482888"/>
            <a:ext cx="931293" cy="555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40571"/>
            <a:ext cx="7449820" cy="675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250" b="1" dirty="0">
                <a:latin typeface="Arial"/>
                <a:cs typeface="Arial"/>
              </a:rPr>
              <a:t>Implement </a:t>
            </a:r>
            <a:r>
              <a:rPr sz="4250" b="1" spc="5" dirty="0">
                <a:latin typeface="Arial"/>
                <a:cs typeface="Arial"/>
              </a:rPr>
              <a:t>a </a:t>
            </a:r>
            <a:r>
              <a:rPr sz="4250" b="1" dirty="0">
                <a:latin typeface="Arial"/>
                <a:cs typeface="Arial"/>
              </a:rPr>
              <a:t>Class in</a:t>
            </a:r>
            <a:r>
              <a:rPr sz="4250" b="1" spc="-70" dirty="0">
                <a:latin typeface="Arial"/>
                <a:cs typeface="Arial"/>
              </a:rPr>
              <a:t> </a:t>
            </a:r>
            <a:r>
              <a:rPr sz="4250" b="1" spc="5" dirty="0">
                <a:latin typeface="Arial"/>
                <a:cs typeface="Arial"/>
              </a:rPr>
              <a:t>Module</a:t>
            </a:r>
            <a:endParaRPr sz="42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00" y="1774295"/>
            <a:ext cx="5899785" cy="460184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00380" marR="5080" indent="-488315">
              <a:lnSpc>
                <a:spcPts val="3979"/>
              </a:lnSpc>
              <a:spcBef>
                <a:spcPts val="380"/>
              </a:spcBef>
            </a:pPr>
            <a:r>
              <a:rPr sz="3450" b="1" dirty="0">
                <a:solidFill>
                  <a:srgbClr val="CC0000"/>
                </a:solidFill>
                <a:latin typeface="Arial"/>
                <a:cs typeface="Arial"/>
              </a:rPr>
              <a:t>module.exports </a:t>
            </a:r>
            <a:r>
              <a:rPr sz="3450" spc="5" dirty="0">
                <a:latin typeface="Arial"/>
                <a:cs typeface="Arial"/>
              </a:rPr>
              <a:t>= </a:t>
            </a:r>
            <a:r>
              <a:rPr sz="3450" spc="-5" dirty="0">
                <a:latin typeface="Arial"/>
                <a:cs typeface="Arial"/>
              </a:rPr>
              <a:t>function() </a:t>
            </a:r>
            <a:r>
              <a:rPr sz="3450" spc="5" dirty="0">
                <a:latin typeface="Arial"/>
                <a:cs typeface="Arial"/>
              </a:rPr>
              <a:t>{  var self =</a:t>
            </a:r>
            <a:r>
              <a:rPr sz="3450" spc="-30" dirty="0">
                <a:latin typeface="Arial"/>
                <a:cs typeface="Arial"/>
              </a:rPr>
              <a:t> </a:t>
            </a:r>
            <a:r>
              <a:rPr sz="3450" dirty="0">
                <a:latin typeface="Arial"/>
                <a:cs typeface="Arial"/>
              </a:rPr>
              <a:t>this;</a:t>
            </a:r>
            <a:endParaRPr sz="3450">
              <a:latin typeface="Arial"/>
              <a:cs typeface="Arial"/>
            </a:endParaRPr>
          </a:p>
          <a:p>
            <a:pPr marL="500380">
              <a:lnSpc>
                <a:spcPts val="3885"/>
              </a:lnSpc>
            </a:pPr>
            <a:r>
              <a:rPr sz="3450" spc="-5" dirty="0">
                <a:latin typeface="Arial"/>
                <a:cs typeface="Arial"/>
              </a:rPr>
              <a:t>this.counter </a:t>
            </a:r>
            <a:r>
              <a:rPr sz="3450" spc="5" dirty="0">
                <a:latin typeface="Arial"/>
                <a:cs typeface="Arial"/>
              </a:rPr>
              <a:t>=</a:t>
            </a:r>
            <a:r>
              <a:rPr sz="3450" spc="-20" dirty="0">
                <a:latin typeface="Arial"/>
                <a:cs typeface="Arial"/>
              </a:rPr>
              <a:t> </a:t>
            </a:r>
            <a:r>
              <a:rPr sz="3450" dirty="0">
                <a:latin typeface="Arial"/>
                <a:cs typeface="Arial"/>
              </a:rPr>
              <a:t>0;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Times New Roman"/>
              <a:cs typeface="Times New Roman"/>
            </a:endParaRPr>
          </a:p>
          <a:p>
            <a:pPr marL="988060" marR="892175" indent="-488315">
              <a:lnSpc>
                <a:spcPts val="3979"/>
              </a:lnSpc>
            </a:pPr>
            <a:r>
              <a:rPr sz="3450" spc="-5" dirty="0">
                <a:latin typeface="Arial"/>
                <a:cs typeface="Arial"/>
              </a:rPr>
              <a:t>this.pump </a:t>
            </a:r>
            <a:r>
              <a:rPr sz="3450" spc="5" dirty="0">
                <a:latin typeface="Arial"/>
                <a:cs typeface="Arial"/>
              </a:rPr>
              <a:t>= </a:t>
            </a:r>
            <a:r>
              <a:rPr sz="3450" spc="-5" dirty="0">
                <a:latin typeface="Arial"/>
                <a:cs typeface="Arial"/>
              </a:rPr>
              <a:t>function() </a:t>
            </a:r>
            <a:r>
              <a:rPr sz="3450" spc="5" dirty="0">
                <a:latin typeface="Arial"/>
                <a:cs typeface="Arial"/>
              </a:rPr>
              <a:t>{  self.counter++;</a:t>
            </a:r>
            <a:endParaRPr sz="3450">
              <a:latin typeface="Arial"/>
              <a:cs typeface="Arial"/>
            </a:endParaRPr>
          </a:p>
          <a:p>
            <a:pPr marL="500380">
              <a:lnSpc>
                <a:spcPts val="3885"/>
              </a:lnSpc>
            </a:pPr>
            <a:r>
              <a:rPr sz="3450" dirty="0">
                <a:latin typeface="Arial"/>
                <a:cs typeface="Arial"/>
              </a:rPr>
              <a:t>};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450" dirty="0">
                <a:latin typeface="Arial"/>
                <a:cs typeface="Arial"/>
              </a:rPr>
              <a:t>};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40571"/>
            <a:ext cx="5953125" cy="675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250" b="1" spc="5" dirty="0">
                <a:latin typeface="Arial"/>
                <a:cs typeface="Arial"/>
              </a:rPr>
              <a:t>More </a:t>
            </a:r>
            <a:r>
              <a:rPr sz="4250" b="1" dirty="0">
                <a:latin typeface="Arial"/>
                <a:cs typeface="Arial"/>
              </a:rPr>
              <a:t>JavaScript</a:t>
            </a:r>
            <a:r>
              <a:rPr sz="4250" b="1" spc="-45" dirty="0">
                <a:latin typeface="Arial"/>
                <a:cs typeface="Arial"/>
              </a:rPr>
              <a:t> </a:t>
            </a:r>
            <a:r>
              <a:rPr sz="4250" b="1" dirty="0">
                <a:latin typeface="Arial"/>
                <a:cs typeface="Arial"/>
              </a:rPr>
              <a:t>Styles</a:t>
            </a:r>
            <a:endParaRPr sz="42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00" y="1787321"/>
            <a:ext cx="6015990" cy="24942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49885" marR="5080" indent="-337820">
              <a:lnSpc>
                <a:spcPts val="2760"/>
              </a:lnSpc>
              <a:spcBef>
                <a:spcPts val="290"/>
              </a:spcBef>
            </a:pPr>
            <a:r>
              <a:rPr sz="2400" dirty="0">
                <a:latin typeface="Arial"/>
                <a:cs typeface="Arial"/>
              </a:rPr>
              <a:t>var </a:t>
            </a:r>
            <a:r>
              <a:rPr sz="2400" spc="-5" dirty="0">
                <a:latin typeface="Arial"/>
                <a:cs typeface="Arial"/>
              </a:rPr>
              <a:t>Pumper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module.exports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function() </a:t>
            </a:r>
            <a:r>
              <a:rPr sz="2400" dirty="0">
                <a:latin typeface="Arial"/>
                <a:cs typeface="Arial"/>
              </a:rPr>
              <a:t>{  </a:t>
            </a:r>
            <a:r>
              <a:rPr sz="2400" spc="-5" dirty="0">
                <a:latin typeface="Arial"/>
                <a:cs typeface="Arial"/>
              </a:rPr>
              <a:t>this.counter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685"/>
              </a:lnSpc>
            </a:pPr>
            <a:r>
              <a:rPr sz="2400" spc="-5" dirty="0">
                <a:latin typeface="Arial"/>
                <a:cs typeface="Arial"/>
              </a:rPr>
              <a:t>};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Times New Roman"/>
              <a:cs typeface="Times New Roman"/>
            </a:endParaRPr>
          </a:p>
          <a:p>
            <a:pPr marL="349885" marR="939800" indent="-337820">
              <a:lnSpc>
                <a:spcPts val="2760"/>
              </a:lnSpc>
            </a:pPr>
            <a:r>
              <a:rPr sz="2400" spc="-5" dirty="0">
                <a:latin typeface="Arial"/>
                <a:cs typeface="Arial"/>
              </a:rPr>
              <a:t>Pumper.prototype.pump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function()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  </a:t>
            </a:r>
            <a:r>
              <a:rPr sz="2400" spc="-5" dirty="0">
                <a:latin typeface="Arial"/>
                <a:cs typeface="Arial"/>
              </a:rPr>
              <a:t>Pumper.counter++;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685"/>
              </a:lnSpc>
            </a:pPr>
            <a:r>
              <a:rPr sz="2400" spc="-5" dirty="0">
                <a:latin typeface="Arial"/>
                <a:cs typeface="Arial"/>
              </a:rPr>
              <a:t>};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40571"/>
            <a:ext cx="7778115" cy="675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250" b="1" dirty="0">
                <a:latin typeface="Arial"/>
                <a:cs typeface="Arial"/>
              </a:rPr>
              <a:t>Export Objects </a:t>
            </a:r>
            <a:r>
              <a:rPr sz="4250" b="1" spc="5" dirty="0">
                <a:latin typeface="Arial"/>
                <a:cs typeface="Arial"/>
              </a:rPr>
              <a:t>and</a:t>
            </a:r>
            <a:r>
              <a:rPr sz="4250" b="1" spc="-80" dirty="0">
                <a:latin typeface="Arial"/>
                <a:cs typeface="Arial"/>
              </a:rPr>
              <a:t> </a:t>
            </a:r>
            <a:r>
              <a:rPr sz="4250" b="1" dirty="0">
                <a:latin typeface="Arial"/>
                <a:cs typeface="Arial"/>
              </a:rPr>
              <a:t>Constants</a:t>
            </a:r>
            <a:endParaRPr sz="42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00" y="1787321"/>
            <a:ext cx="7235190" cy="389572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49885" marR="5080" indent="-337820">
              <a:lnSpc>
                <a:spcPts val="2760"/>
              </a:lnSpc>
              <a:spcBef>
                <a:spcPts val="290"/>
              </a:spcBef>
            </a:pPr>
            <a:r>
              <a:rPr sz="2400" dirty="0">
                <a:latin typeface="Arial"/>
                <a:cs typeface="Arial"/>
              </a:rPr>
              <a:t>var </a:t>
            </a:r>
            <a:r>
              <a:rPr sz="2400" spc="-5" dirty="0">
                <a:latin typeface="Arial"/>
                <a:cs typeface="Arial"/>
              </a:rPr>
              <a:t>Pumper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module.exports.</a:t>
            </a:r>
            <a:r>
              <a:rPr sz="2400" b="1" spc="-5" dirty="0">
                <a:solidFill>
                  <a:srgbClr val="69A84F"/>
                </a:solidFill>
                <a:latin typeface="Arial"/>
                <a:cs typeface="Arial"/>
              </a:rPr>
              <a:t>Pumper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function() </a:t>
            </a:r>
            <a:r>
              <a:rPr sz="2400" dirty="0">
                <a:latin typeface="Arial"/>
                <a:cs typeface="Arial"/>
              </a:rPr>
              <a:t>{  </a:t>
            </a:r>
            <a:r>
              <a:rPr sz="2400" spc="-5" dirty="0">
                <a:latin typeface="Arial"/>
                <a:cs typeface="Arial"/>
              </a:rPr>
              <a:t>this.counter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685"/>
              </a:lnSpc>
            </a:pPr>
            <a:r>
              <a:rPr sz="2400" spc="-5" dirty="0">
                <a:latin typeface="Arial"/>
                <a:cs typeface="Arial"/>
              </a:rPr>
              <a:t>};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Times New Roman"/>
              <a:cs typeface="Times New Roman"/>
            </a:endParaRPr>
          </a:p>
          <a:p>
            <a:pPr marL="349885" marR="2159000" indent="-337820">
              <a:lnSpc>
                <a:spcPts val="2760"/>
              </a:lnSpc>
            </a:pPr>
            <a:r>
              <a:rPr sz="2400" spc="-5" dirty="0">
                <a:latin typeface="Arial"/>
                <a:cs typeface="Arial"/>
              </a:rPr>
              <a:t>Pumper.prototype.pump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function()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  </a:t>
            </a:r>
            <a:r>
              <a:rPr sz="2400" spc="-5" dirty="0">
                <a:latin typeface="Arial"/>
                <a:cs typeface="Arial"/>
              </a:rPr>
              <a:t>Pumper.counter++;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685"/>
              </a:lnSpc>
            </a:pPr>
            <a:r>
              <a:rPr sz="2400" spc="-5" dirty="0">
                <a:latin typeface="Arial"/>
                <a:cs typeface="Arial"/>
              </a:rPr>
              <a:t>};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 marR="1522730" algn="just">
              <a:lnSpc>
                <a:spcPts val="2760"/>
              </a:lnSpc>
            </a:pP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module.exports.</a:t>
            </a:r>
            <a:r>
              <a:rPr sz="2150" b="1" spc="-5" dirty="0">
                <a:solidFill>
                  <a:srgbClr val="69A84F"/>
                </a:solidFill>
                <a:latin typeface="Arial"/>
                <a:cs typeface="Arial"/>
              </a:rPr>
              <a:t>Pumper1 </a:t>
            </a:r>
            <a:r>
              <a:rPr sz="2150" spc="5" dirty="0">
                <a:latin typeface="Arial"/>
                <a:cs typeface="Arial"/>
              </a:rPr>
              <a:t>= </a:t>
            </a:r>
            <a:r>
              <a:rPr sz="2150" spc="-5" dirty="0">
                <a:latin typeface="Arial"/>
                <a:cs typeface="Arial"/>
              </a:rPr>
              <a:t>function() </a:t>
            </a:r>
            <a:r>
              <a:rPr sz="2150" dirty="0">
                <a:latin typeface="Arial"/>
                <a:cs typeface="Arial"/>
              </a:rPr>
              <a:t>{ </a:t>
            </a:r>
            <a:r>
              <a:rPr sz="2150" spc="-5" dirty="0">
                <a:latin typeface="Arial"/>
                <a:cs typeface="Arial"/>
              </a:rPr>
              <a:t>... };  </a:t>
            </a: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module.exports.</a:t>
            </a:r>
            <a:r>
              <a:rPr sz="2150" b="1" spc="-5" dirty="0">
                <a:solidFill>
                  <a:srgbClr val="69A84F"/>
                </a:solidFill>
                <a:latin typeface="Arial"/>
                <a:cs typeface="Arial"/>
              </a:rPr>
              <a:t>Pumper2 </a:t>
            </a:r>
            <a:r>
              <a:rPr sz="2150" spc="5" dirty="0">
                <a:latin typeface="Arial"/>
                <a:cs typeface="Arial"/>
              </a:rPr>
              <a:t>= </a:t>
            </a:r>
            <a:r>
              <a:rPr sz="2150" spc="-5" dirty="0">
                <a:latin typeface="Arial"/>
                <a:cs typeface="Arial"/>
              </a:rPr>
              <a:t>function() </a:t>
            </a:r>
            <a:r>
              <a:rPr sz="2150" dirty="0">
                <a:latin typeface="Arial"/>
                <a:cs typeface="Arial"/>
              </a:rPr>
              <a:t>{ </a:t>
            </a:r>
            <a:r>
              <a:rPr sz="2150" spc="-5" dirty="0">
                <a:latin typeface="Arial"/>
                <a:cs typeface="Arial"/>
              </a:rPr>
              <a:t>... };  </a:t>
            </a: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module.exports.</a:t>
            </a:r>
            <a:r>
              <a:rPr sz="2150" b="1" spc="-5" dirty="0">
                <a:solidFill>
                  <a:srgbClr val="69A84F"/>
                </a:solidFill>
                <a:latin typeface="Arial"/>
                <a:cs typeface="Arial"/>
              </a:rPr>
              <a:t>Birthday </a:t>
            </a:r>
            <a:r>
              <a:rPr sz="2150" spc="5" dirty="0">
                <a:latin typeface="Arial"/>
                <a:cs typeface="Arial"/>
              </a:rPr>
              <a:t>=</a:t>
            </a:r>
            <a:r>
              <a:rPr sz="2150" spc="-5" dirty="0">
                <a:latin typeface="Arial"/>
                <a:cs typeface="Arial"/>
              </a:rPr>
              <a:t> 714;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76371" y="2463135"/>
            <a:ext cx="3595370" cy="23964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35" algn="ctr">
              <a:lnSpc>
                <a:spcPts val="6245"/>
              </a:lnSpc>
              <a:spcBef>
                <a:spcPts val="130"/>
              </a:spcBef>
            </a:pPr>
            <a:r>
              <a:rPr sz="5300" b="1" spc="10" dirty="0">
                <a:latin typeface="Arial"/>
                <a:cs typeface="Arial"/>
              </a:rPr>
              <a:t>index.js</a:t>
            </a:r>
            <a:endParaRPr sz="5300">
              <a:latin typeface="Arial"/>
              <a:cs typeface="Arial"/>
            </a:endParaRPr>
          </a:p>
          <a:p>
            <a:pPr marL="5080" algn="ctr">
              <a:lnSpc>
                <a:spcPts val="6135"/>
              </a:lnSpc>
            </a:pPr>
            <a:r>
              <a:rPr sz="5300" spc="20" dirty="0">
                <a:latin typeface="Arial"/>
                <a:cs typeface="Arial"/>
              </a:rPr>
              <a:t>&amp;</a:t>
            </a:r>
            <a:endParaRPr sz="5300">
              <a:latin typeface="Arial"/>
              <a:cs typeface="Arial"/>
            </a:endParaRPr>
          </a:p>
          <a:p>
            <a:pPr algn="ctr">
              <a:lnSpc>
                <a:spcPts val="6245"/>
              </a:lnSpc>
            </a:pPr>
            <a:r>
              <a:rPr sz="5300" b="1" spc="10" dirty="0">
                <a:latin typeface="Arial"/>
                <a:cs typeface="Arial"/>
              </a:rPr>
              <a:t>index.node</a:t>
            </a:r>
            <a:endParaRPr sz="5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3448" y="2272567"/>
            <a:ext cx="4354830" cy="675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250" dirty="0"/>
              <a:t>./example/index.js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1327162" y="3284795"/>
            <a:ext cx="7313295" cy="675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250" b="1" spc="5" dirty="0">
                <a:latin typeface="Arial"/>
                <a:cs typeface="Arial"/>
              </a:rPr>
              <a:t>var ex =</a:t>
            </a:r>
            <a:r>
              <a:rPr sz="4250" b="1" spc="-25" dirty="0">
                <a:latin typeface="Arial"/>
                <a:cs typeface="Arial"/>
              </a:rPr>
              <a:t> </a:t>
            </a:r>
            <a:r>
              <a:rPr sz="4250" b="1" dirty="0">
                <a:latin typeface="Arial"/>
                <a:cs typeface="Arial"/>
              </a:rPr>
              <a:t>require('</a:t>
            </a:r>
            <a:r>
              <a:rPr sz="4250" b="1" dirty="0">
                <a:solidFill>
                  <a:srgbClr val="69A84F"/>
                </a:solidFill>
                <a:latin typeface="Arial"/>
                <a:cs typeface="Arial"/>
              </a:rPr>
              <a:t>./example</a:t>
            </a:r>
            <a:r>
              <a:rPr sz="4250" b="1" dirty="0">
                <a:latin typeface="Arial"/>
                <a:cs typeface="Arial"/>
              </a:rPr>
              <a:t>');</a:t>
            </a:r>
            <a:endParaRPr sz="4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2416" y="2469553"/>
            <a:ext cx="8089265" cy="168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 algn="ctr">
              <a:lnSpc>
                <a:spcPts val="5565"/>
              </a:lnSpc>
              <a:spcBef>
                <a:spcPts val="100"/>
              </a:spcBef>
            </a:pPr>
            <a:r>
              <a:rPr sz="4800" b="1" spc="-5" dirty="0">
                <a:latin typeface="Arial"/>
                <a:cs typeface="Arial"/>
              </a:rPr>
              <a:t>Let's</a:t>
            </a:r>
            <a:endParaRPr sz="4800">
              <a:latin typeface="Arial"/>
              <a:cs typeface="Arial"/>
            </a:endParaRPr>
          </a:p>
          <a:p>
            <a:pPr algn="ctr">
              <a:lnSpc>
                <a:spcPts val="7484"/>
              </a:lnSpc>
            </a:pPr>
            <a:r>
              <a:rPr sz="6400" b="1" spc="-15" dirty="0">
                <a:latin typeface="Arial"/>
                <a:cs typeface="Arial"/>
              </a:rPr>
              <a:t>Publish Your</a:t>
            </a:r>
            <a:r>
              <a:rPr sz="6400" b="1" spc="-95" dirty="0">
                <a:latin typeface="Arial"/>
                <a:cs typeface="Arial"/>
              </a:rPr>
              <a:t> </a:t>
            </a:r>
            <a:r>
              <a:rPr sz="6400" b="1" spc="-5" dirty="0">
                <a:latin typeface="Arial"/>
                <a:cs typeface="Arial"/>
              </a:rPr>
              <a:t>Module</a:t>
            </a:r>
            <a:endParaRPr sz="6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2619" y="2729442"/>
            <a:ext cx="5909945" cy="1325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0" b="1" spc="20" dirty="0">
                <a:latin typeface="Arial"/>
                <a:cs typeface="Arial"/>
              </a:rPr>
              <a:t>NPM</a:t>
            </a:r>
            <a:r>
              <a:rPr sz="8500" b="1" spc="-680" dirty="0">
                <a:latin typeface="Arial"/>
                <a:cs typeface="Arial"/>
              </a:rPr>
              <a:t> </a:t>
            </a:r>
            <a:r>
              <a:rPr sz="6400" b="1" spc="-5" dirty="0">
                <a:latin typeface="Arial"/>
                <a:cs typeface="Arial"/>
              </a:rPr>
              <a:t>Registry</a:t>
            </a:r>
            <a:endParaRPr sz="6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4895" y="4520806"/>
            <a:ext cx="5765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444444"/>
                </a:solidFill>
                <a:latin typeface="Arial"/>
                <a:cs typeface="Arial"/>
              </a:rPr>
              <a:t>NPM </a:t>
            </a:r>
            <a:r>
              <a:rPr sz="3200" dirty="0">
                <a:solidFill>
                  <a:srgbClr val="444444"/>
                </a:solidFill>
                <a:latin typeface="Arial"/>
                <a:cs typeface="Arial"/>
              </a:rPr>
              <a:t>= </a:t>
            </a:r>
            <a:r>
              <a:rPr sz="3200" spc="-5" dirty="0">
                <a:solidFill>
                  <a:srgbClr val="444444"/>
                </a:solidFill>
                <a:latin typeface="Arial"/>
                <a:cs typeface="Arial"/>
              </a:rPr>
              <a:t>Node </a:t>
            </a:r>
            <a:r>
              <a:rPr sz="3200" spc="-10" dirty="0">
                <a:solidFill>
                  <a:srgbClr val="444444"/>
                </a:solidFill>
                <a:latin typeface="Arial"/>
                <a:cs typeface="Arial"/>
              </a:rPr>
              <a:t>Package</a:t>
            </a:r>
            <a:r>
              <a:rPr sz="3200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44444"/>
                </a:solidFill>
                <a:latin typeface="Arial"/>
                <a:cs typeface="Arial"/>
              </a:rPr>
              <a:t>Manager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06355" y="824700"/>
            <a:ext cx="28663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-10" dirty="0">
                <a:latin typeface="Arial"/>
                <a:cs typeface="Arial"/>
              </a:rPr>
              <a:t>Topics.</a:t>
            </a:r>
            <a:endParaRPr sz="6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29141" y="2212263"/>
            <a:ext cx="4564380" cy="329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49100"/>
              </a:lnSpc>
              <a:spcBef>
                <a:spcPts val="95"/>
              </a:spcBef>
            </a:pPr>
            <a:r>
              <a:rPr sz="4800" spc="-5" dirty="0">
                <a:solidFill>
                  <a:srgbClr val="666666"/>
                </a:solidFill>
                <a:latin typeface="Arial"/>
                <a:cs typeface="Arial"/>
              </a:rPr>
              <a:t>Node.js</a:t>
            </a:r>
            <a:r>
              <a:rPr sz="4800" spc="-10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666666"/>
                </a:solidFill>
                <a:latin typeface="Arial"/>
                <a:cs typeface="Arial"/>
              </a:rPr>
              <a:t>Modules  </a:t>
            </a:r>
            <a:r>
              <a:rPr sz="4800" spc="-5" dirty="0">
                <a:solidFill>
                  <a:srgbClr val="666666"/>
                </a:solidFill>
                <a:latin typeface="Arial"/>
                <a:cs typeface="Arial"/>
              </a:rPr>
              <a:t>NPM Registry  </a:t>
            </a:r>
            <a:r>
              <a:rPr sz="4800" spc="-5" dirty="0">
                <a:solidFill>
                  <a:srgbClr val="444444"/>
                </a:solidFill>
                <a:latin typeface="Arial"/>
                <a:cs typeface="Arial"/>
              </a:rPr>
              <a:t>C/C++</a:t>
            </a:r>
            <a:r>
              <a:rPr sz="48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4800" spc="-5" dirty="0">
                <a:solidFill>
                  <a:srgbClr val="444444"/>
                </a:solidFill>
                <a:latin typeface="Arial"/>
                <a:cs typeface="Arial"/>
              </a:rPr>
              <a:t>Addons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2619" y="2729442"/>
            <a:ext cx="5909945" cy="1325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0" b="1" spc="20" dirty="0">
                <a:latin typeface="Arial"/>
                <a:cs typeface="Arial"/>
              </a:rPr>
              <a:t>NPM</a:t>
            </a:r>
            <a:r>
              <a:rPr sz="8500" b="1" spc="-680" dirty="0">
                <a:latin typeface="Arial"/>
                <a:cs typeface="Arial"/>
              </a:rPr>
              <a:t> </a:t>
            </a:r>
            <a:r>
              <a:rPr sz="6400" b="1" spc="-5" dirty="0">
                <a:latin typeface="Arial"/>
                <a:cs typeface="Arial"/>
              </a:rPr>
              <a:t>Registry</a:t>
            </a:r>
            <a:endParaRPr sz="6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7289" y="4520806"/>
            <a:ext cx="18097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444444"/>
                </a:solidFill>
                <a:latin typeface="Arial"/>
                <a:cs typeface="Arial"/>
              </a:rPr>
              <a:t>npmjs.org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6233" y="2774353"/>
            <a:ext cx="7424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latin typeface="Arial"/>
                <a:cs typeface="Arial"/>
              </a:rPr>
              <a:t>Steps </a:t>
            </a:r>
            <a:r>
              <a:rPr sz="4800" b="1" spc="-5" dirty="0">
                <a:latin typeface="Arial"/>
                <a:cs typeface="Arial"/>
              </a:rPr>
              <a:t>to </a:t>
            </a:r>
            <a:r>
              <a:rPr sz="4800" b="1" spc="-10" dirty="0">
                <a:latin typeface="Arial"/>
                <a:cs typeface="Arial"/>
              </a:rPr>
              <a:t>Publish</a:t>
            </a:r>
            <a:r>
              <a:rPr sz="4800" b="1" spc="-95" dirty="0">
                <a:latin typeface="Arial"/>
                <a:cs typeface="Arial"/>
              </a:rPr>
              <a:t> </a:t>
            </a:r>
            <a:r>
              <a:rPr sz="4800" b="1" spc="-5" dirty="0">
                <a:latin typeface="Arial"/>
                <a:cs typeface="Arial"/>
              </a:rPr>
              <a:t>Package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5169" y="1758353"/>
            <a:ext cx="7169150" cy="3561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8645" indent="-57594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89280" algn="l"/>
              </a:tabLst>
            </a:pPr>
            <a:r>
              <a:rPr sz="4800" spc="-10" dirty="0">
                <a:latin typeface="Arial"/>
                <a:cs typeface="Arial"/>
              </a:rPr>
              <a:t>Get </a:t>
            </a:r>
            <a:r>
              <a:rPr sz="4800" b="1" spc="-5" dirty="0">
                <a:solidFill>
                  <a:srgbClr val="0B5293"/>
                </a:solidFill>
                <a:latin typeface="Arial"/>
                <a:cs typeface="Arial"/>
              </a:rPr>
              <a:t>NPM Account</a:t>
            </a:r>
            <a:endParaRPr sz="4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AutoNum type="arabicPeriod"/>
            </a:pPr>
            <a:endParaRPr sz="4550">
              <a:latin typeface="Times New Roman"/>
              <a:cs typeface="Times New Roman"/>
            </a:endParaRPr>
          </a:p>
          <a:p>
            <a:pPr marL="588645" indent="-575945">
              <a:lnSpc>
                <a:spcPct val="100000"/>
              </a:lnSpc>
              <a:buAutoNum type="arabicPeriod"/>
              <a:tabLst>
                <a:tab pos="589280" algn="l"/>
              </a:tabLst>
            </a:pPr>
            <a:r>
              <a:rPr sz="4800" spc="-10" dirty="0">
                <a:latin typeface="Arial"/>
                <a:cs typeface="Arial"/>
              </a:rPr>
              <a:t>Generate</a:t>
            </a:r>
            <a:r>
              <a:rPr sz="4800" spc="-30" dirty="0">
                <a:latin typeface="Arial"/>
                <a:cs typeface="Arial"/>
              </a:rPr>
              <a:t> </a:t>
            </a:r>
            <a:r>
              <a:rPr sz="4800" b="1" spc="-5" dirty="0">
                <a:solidFill>
                  <a:srgbClr val="741A46"/>
                </a:solidFill>
                <a:latin typeface="Arial"/>
                <a:cs typeface="Arial"/>
              </a:rPr>
              <a:t>package.json</a:t>
            </a:r>
            <a:endParaRPr sz="4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AutoNum type="arabicPeriod"/>
            </a:pPr>
            <a:endParaRPr sz="4550">
              <a:latin typeface="Times New Roman"/>
              <a:cs typeface="Times New Roman"/>
            </a:endParaRPr>
          </a:p>
          <a:p>
            <a:pPr marL="588645" indent="-575945">
              <a:lnSpc>
                <a:spcPct val="100000"/>
              </a:lnSpc>
              <a:buAutoNum type="arabicPeriod"/>
              <a:tabLst>
                <a:tab pos="589280" algn="l"/>
                <a:tab pos="3703954" algn="l"/>
              </a:tabLst>
            </a:pPr>
            <a:r>
              <a:rPr sz="4800" spc="-5" dirty="0">
                <a:latin typeface="Arial"/>
                <a:cs typeface="Arial"/>
              </a:rPr>
              <a:t>To</a:t>
            </a:r>
            <a:r>
              <a:rPr sz="4800" spc="5" dirty="0">
                <a:latin typeface="Arial"/>
                <a:cs typeface="Arial"/>
              </a:rPr>
              <a:t> </a:t>
            </a:r>
            <a:r>
              <a:rPr sz="4800" b="1" spc="-5" dirty="0">
                <a:solidFill>
                  <a:srgbClr val="990000"/>
                </a:solidFill>
                <a:latin typeface="Arial"/>
                <a:cs typeface="Arial"/>
              </a:rPr>
              <a:t>Upload	</a:t>
            </a:r>
            <a:r>
              <a:rPr sz="4800" spc="-5" dirty="0">
                <a:latin typeface="Arial"/>
                <a:cs typeface="Arial"/>
              </a:rPr>
              <a:t>Package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82545" y="3195002"/>
            <a:ext cx="51682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latin typeface="Arial"/>
                <a:cs typeface="Arial"/>
              </a:rPr>
              <a:t>Get </a:t>
            </a:r>
            <a:r>
              <a:rPr sz="4800" b="1" spc="-5" dirty="0">
                <a:latin typeface="Arial"/>
                <a:cs typeface="Arial"/>
              </a:rPr>
              <a:t>NPM</a:t>
            </a:r>
            <a:r>
              <a:rPr sz="4800" b="1" spc="-100" dirty="0">
                <a:latin typeface="Arial"/>
                <a:cs typeface="Arial"/>
              </a:rPr>
              <a:t> </a:t>
            </a:r>
            <a:r>
              <a:rPr sz="4800" b="1" spc="-5" dirty="0">
                <a:latin typeface="Arial"/>
                <a:cs typeface="Arial"/>
              </a:rPr>
              <a:t>Account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754" y="3195002"/>
            <a:ext cx="38487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124F5B"/>
                </a:solidFill>
                <a:latin typeface="Arial"/>
                <a:cs typeface="Arial"/>
              </a:rPr>
              <a:t>npm</a:t>
            </a:r>
            <a:r>
              <a:rPr sz="4800" b="1" spc="-100" dirty="0">
                <a:solidFill>
                  <a:srgbClr val="124F5B"/>
                </a:solidFill>
                <a:latin typeface="Arial"/>
                <a:cs typeface="Arial"/>
              </a:rPr>
              <a:t> </a:t>
            </a:r>
            <a:r>
              <a:rPr sz="4800" b="1" spc="-5" dirty="0">
                <a:solidFill>
                  <a:srgbClr val="124F5B"/>
                </a:solidFill>
                <a:latin typeface="Arial"/>
                <a:cs typeface="Arial"/>
              </a:rPr>
              <a:t>adduser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2265" y="3195002"/>
            <a:ext cx="50596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latin typeface="Arial"/>
                <a:cs typeface="Arial"/>
              </a:rPr>
              <a:t>Initialize</a:t>
            </a:r>
            <a:r>
              <a:rPr sz="4800" b="1" spc="-100" dirty="0">
                <a:latin typeface="Arial"/>
                <a:cs typeface="Arial"/>
              </a:rPr>
              <a:t> </a:t>
            </a:r>
            <a:r>
              <a:rPr sz="4800" b="1" spc="-5" dirty="0">
                <a:latin typeface="Arial"/>
                <a:cs typeface="Arial"/>
              </a:rPr>
              <a:t>Package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1417" y="3195002"/>
            <a:ext cx="23901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124F5B"/>
                </a:solidFill>
                <a:latin typeface="Arial"/>
                <a:cs typeface="Arial"/>
              </a:rPr>
              <a:t>npm</a:t>
            </a:r>
            <a:r>
              <a:rPr sz="4800" b="1" spc="-100" dirty="0">
                <a:solidFill>
                  <a:srgbClr val="124F5B"/>
                </a:solidFill>
                <a:latin typeface="Arial"/>
                <a:cs typeface="Arial"/>
              </a:rPr>
              <a:t> </a:t>
            </a:r>
            <a:r>
              <a:rPr sz="4800" b="1" spc="-5" dirty="0">
                <a:solidFill>
                  <a:srgbClr val="124F5B"/>
                </a:solidFill>
                <a:latin typeface="Arial"/>
                <a:cs typeface="Arial"/>
              </a:rPr>
              <a:t>init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2263" y="4502150"/>
            <a:ext cx="444145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8065" algn="l"/>
              </a:tabLst>
            </a:pPr>
            <a:r>
              <a:rPr lang="en-US" sz="3200" smtClean="0">
                <a:solidFill>
                  <a:srgbClr val="444444"/>
                </a:solidFill>
                <a:latin typeface="Noto Sans Mono CJK JP Regular"/>
                <a:cs typeface="Noto Sans Mono CJK JP Regular"/>
              </a:rPr>
              <a:t>Output:</a:t>
            </a:r>
            <a:r>
              <a:rPr sz="3200" dirty="0">
                <a:solidFill>
                  <a:srgbClr val="444444"/>
                </a:solidFill>
                <a:latin typeface="Noto Sans Mono CJK JP Regular"/>
                <a:cs typeface="Noto Sans Mono CJK JP Regular"/>
              </a:rPr>
              <a:t>	package.json</a:t>
            </a:r>
            <a:endParaRPr sz="32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002" y="603114"/>
            <a:ext cx="3855085" cy="677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50" b="1" spc="10" dirty="0">
                <a:latin typeface="Arial"/>
                <a:cs typeface="Arial"/>
              </a:rPr>
              <a:t>Run "npm</a:t>
            </a:r>
            <a:r>
              <a:rPr sz="4250" b="1" spc="-80" dirty="0">
                <a:latin typeface="Arial"/>
                <a:cs typeface="Arial"/>
              </a:rPr>
              <a:t> </a:t>
            </a:r>
            <a:r>
              <a:rPr sz="4250" b="1" spc="5" dirty="0">
                <a:latin typeface="Arial"/>
                <a:cs typeface="Arial"/>
              </a:rPr>
              <a:t>init"</a:t>
            </a:r>
            <a:endParaRPr sz="42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1800" y="1937778"/>
            <a:ext cx="8221345" cy="5059680"/>
          </a:xfrm>
          <a:custGeom>
            <a:avLst/>
            <a:gdLst/>
            <a:ahLst/>
            <a:cxnLst/>
            <a:rect l="l" t="t" r="r" b="b"/>
            <a:pathLst>
              <a:path w="8221345" h="5059680">
                <a:moveTo>
                  <a:pt x="0" y="0"/>
                </a:moveTo>
                <a:lnTo>
                  <a:pt x="8221336" y="0"/>
                </a:lnTo>
                <a:lnTo>
                  <a:pt x="8221336" y="5059387"/>
                </a:lnTo>
                <a:lnTo>
                  <a:pt x="0" y="50593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1800" y="1931428"/>
            <a:ext cx="8221345" cy="12700"/>
          </a:xfrm>
          <a:custGeom>
            <a:avLst/>
            <a:gdLst/>
            <a:ahLst/>
            <a:cxnLst/>
            <a:rect l="l" t="t" r="r" b="b"/>
            <a:pathLst>
              <a:path w="8221345" h="12700">
                <a:moveTo>
                  <a:pt x="0" y="0"/>
                </a:moveTo>
                <a:lnTo>
                  <a:pt x="8221336" y="0"/>
                </a:lnTo>
                <a:lnTo>
                  <a:pt x="8221336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1800" y="1937778"/>
            <a:ext cx="0" cy="5059680"/>
          </a:xfrm>
          <a:custGeom>
            <a:avLst/>
            <a:gdLst/>
            <a:ahLst/>
            <a:cxnLst/>
            <a:rect l="l" t="t" r="r" b="b"/>
            <a:pathLst>
              <a:path h="5059680">
                <a:moveTo>
                  <a:pt x="0" y="0"/>
                </a:moveTo>
                <a:lnTo>
                  <a:pt x="0" y="50593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1800" y="6997166"/>
            <a:ext cx="8221345" cy="0"/>
          </a:xfrm>
          <a:custGeom>
            <a:avLst/>
            <a:gdLst/>
            <a:ahLst/>
            <a:cxnLst/>
            <a:rect l="l" t="t" r="r" b="b"/>
            <a:pathLst>
              <a:path w="8221345">
                <a:moveTo>
                  <a:pt x="0" y="0"/>
                </a:moveTo>
                <a:lnTo>
                  <a:pt x="822133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43136" y="1937778"/>
            <a:ext cx="0" cy="5059680"/>
          </a:xfrm>
          <a:custGeom>
            <a:avLst/>
            <a:gdLst/>
            <a:ahLst/>
            <a:cxnLst/>
            <a:rect l="l" t="t" r="r" b="b"/>
            <a:pathLst>
              <a:path h="5059680">
                <a:moveTo>
                  <a:pt x="0" y="0"/>
                </a:moveTo>
                <a:lnTo>
                  <a:pt x="0" y="50593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9900" y="1975878"/>
            <a:ext cx="1662430" cy="441325"/>
          </a:xfrm>
          <a:custGeom>
            <a:avLst/>
            <a:gdLst/>
            <a:ahLst/>
            <a:cxnLst/>
            <a:rect l="l" t="t" r="r" b="b"/>
            <a:pathLst>
              <a:path w="1662430" h="441325">
                <a:moveTo>
                  <a:pt x="0" y="0"/>
                </a:moveTo>
                <a:lnTo>
                  <a:pt x="1662129" y="0"/>
                </a:lnTo>
                <a:lnTo>
                  <a:pt x="1662129" y="440931"/>
                </a:lnTo>
                <a:lnTo>
                  <a:pt x="0" y="4409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9900" y="2416810"/>
            <a:ext cx="4091940" cy="441325"/>
          </a:xfrm>
          <a:custGeom>
            <a:avLst/>
            <a:gdLst/>
            <a:ahLst/>
            <a:cxnLst/>
            <a:rect l="l" t="t" r="r" b="b"/>
            <a:pathLst>
              <a:path w="4091940" h="441325">
                <a:moveTo>
                  <a:pt x="0" y="0"/>
                </a:moveTo>
                <a:lnTo>
                  <a:pt x="4091397" y="0"/>
                </a:lnTo>
                <a:lnTo>
                  <a:pt x="4091397" y="440918"/>
                </a:lnTo>
                <a:lnTo>
                  <a:pt x="0" y="4409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9900" y="2857728"/>
            <a:ext cx="2131060" cy="441325"/>
          </a:xfrm>
          <a:custGeom>
            <a:avLst/>
            <a:gdLst/>
            <a:ahLst/>
            <a:cxnLst/>
            <a:rect l="l" t="t" r="r" b="b"/>
            <a:pathLst>
              <a:path w="2131060" h="441325">
                <a:moveTo>
                  <a:pt x="0" y="0"/>
                </a:moveTo>
                <a:lnTo>
                  <a:pt x="2130682" y="0"/>
                </a:lnTo>
                <a:lnTo>
                  <a:pt x="2130682" y="440931"/>
                </a:lnTo>
                <a:lnTo>
                  <a:pt x="0" y="4409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90582" y="2857728"/>
            <a:ext cx="873760" cy="441325"/>
          </a:xfrm>
          <a:custGeom>
            <a:avLst/>
            <a:gdLst/>
            <a:ahLst/>
            <a:cxnLst/>
            <a:rect l="l" t="t" r="r" b="b"/>
            <a:pathLst>
              <a:path w="873760" h="441325">
                <a:moveTo>
                  <a:pt x="0" y="0"/>
                </a:moveTo>
                <a:lnTo>
                  <a:pt x="873658" y="0"/>
                </a:lnTo>
                <a:lnTo>
                  <a:pt x="873658" y="440931"/>
                </a:lnTo>
                <a:lnTo>
                  <a:pt x="0" y="4409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9900" y="3298659"/>
            <a:ext cx="4262120" cy="441325"/>
          </a:xfrm>
          <a:custGeom>
            <a:avLst/>
            <a:gdLst/>
            <a:ahLst/>
            <a:cxnLst/>
            <a:rect l="l" t="t" r="r" b="b"/>
            <a:pathLst>
              <a:path w="4262120" h="441325">
                <a:moveTo>
                  <a:pt x="0" y="0"/>
                </a:moveTo>
                <a:lnTo>
                  <a:pt x="4261933" y="0"/>
                </a:lnTo>
                <a:lnTo>
                  <a:pt x="4261933" y="440931"/>
                </a:lnTo>
                <a:lnTo>
                  <a:pt x="0" y="4409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900" y="3739591"/>
            <a:ext cx="4539615" cy="441325"/>
          </a:xfrm>
          <a:custGeom>
            <a:avLst/>
            <a:gdLst/>
            <a:ahLst/>
            <a:cxnLst/>
            <a:rect l="l" t="t" r="r" b="b"/>
            <a:pathLst>
              <a:path w="4539615" h="441325">
                <a:moveTo>
                  <a:pt x="0" y="0"/>
                </a:moveTo>
                <a:lnTo>
                  <a:pt x="4539364" y="0"/>
                </a:lnTo>
                <a:lnTo>
                  <a:pt x="4539364" y="440931"/>
                </a:lnTo>
                <a:lnTo>
                  <a:pt x="0" y="4409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59900" y="4180522"/>
            <a:ext cx="4815840" cy="441325"/>
          </a:xfrm>
          <a:custGeom>
            <a:avLst/>
            <a:gdLst/>
            <a:ahLst/>
            <a:cxnLst/>
            <a:rect l="l" t="t" r="r" b="b"/>
            <a:pathLst>
              <a:path w="4815840" h="441325">
                <a:moveTo>
                  <a:pt x="0" y="0"/>
                </a:moveTo>
                <a:lnTo>
                  <a:pt x="4815666" y="0"/>
                </a:lnTo>
                <a:lnTo>
                  <a:pt x="4815666" y="440918"/>
                </a:lnTo>
                <a:lnTo>
                  <a:pt x="0" y="4409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59900" y="4621441"/>
            <a:ext cx="2408555" cy="441325"/>
          </a:xfrm>
          <a:custGeom>
            <a:avLst/>
            <a:gdLst/>
            <a:ahLst/>
            <a:cxnLst/>
            <a:rect l="l" t="t" r="r" b="b"/>
            <a:pathLst>
              <a:path w="2408554" h="441325">
                <a:moveTo>
                  <a:pt x="0" y="0"/>
                </a:moveTo>
                <a:lnTo>
                  <a:pt x="2408114" y="0"/>
                </a:lnTo>
                <a:lnTo>
                  <a:pt x="2408114" y="440931"/>
                </a:lnTo>
                <a:lnTo>
                  <a:pt x="0" y="4409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68014" y="4621441"/>
            <a:ext cx="788670" cy="441325"/>
          </a:xfrm>
          <a:custGeom>
            <a:avLst/>
            <a:gdLst/>
            <a:ahLst/>
            <a:cxnLst/>
            <a:rect l="l" t="t" r="r" b="b"/>
            <a:pathLst>
              <a:path w="788670" h="441325">
                <a:moveTo>
                  <a:pt x="0" y="0"/>
                </a:moveTo>
                <a:lnTo>
                  <a:pt x="788288" y="0"/>
                </a:lnTo>
                <a:lnTo>
                  <a:pt x="788288" y="440931"/>
                </a:lnTo>
                <a:lnTo>
                  <a:pt x="0" y="4409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59900" y="5062372"/>
            <a:ext cx="3580129" cy="441325"/>
          </a:xfrm>
          <a:custGeom>
            <a:avLst/>
            <a:gdLst/>
            <a:ahLst/>
            <a:cxnLst/>
            <a:rect l="l" t="t" r="r" b="b"/>
            <a:pathLst>
              <a:path w="3580129" h="441325">
                <a:moveTo>
                  <a:pt x="0" y="0"/>
                </a:moveTo>
                <a:lnTo>
                  <a:pt x="3579968" y="0"/>
                </a:lnTo>
                <a:lnTo>
                  <a:pt x="3579968" y="440931"/>
                </a:lnTo>
                <a:lnTo>
                  <a:pt x="0" y="4409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9868" y="5062372"/>
            <a:ext cx="3564254" cy="441325"/>
          </a:xfrm>
          <a:custGeom>
            <a:avLst/>
            <a:gdLst/>
            <a:ahLst/>
            <a:cxnLst/>
            <a:rect l="l" t="t" r="r" b="b"/>
            <a:pathLst>
              <a:path w="3564254" h="441325">
                <a:moveTo>
                  <a:pt x="0" y="0"/>
                </a:moveTo>
                <a:lnTo>
                  <a:pt x="3563874" y="0"/>
                </a:lnTo>
                <a:lnTo>
                  <a:pt x="3563874" y="440931"/>
                </a:lnTo>
                <a:lnTo>
                  <a:pt x="0" y="4409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59900" y="5503303"/>
            <a:ext cx="3089910" cy="441325"/>
          </a:xfrm>
          <a:custGeom>
            <a:avLst/>
            <a:gdLst/>
            <a:ahLst/>
            <a:cxnLst/>
            <a:rect l="l" t="t" r="r" b="b"/>
            <a:pathLst>
              <a:path w="3089910" h="441325">
                <a:moveTo>
                  <a:pt x="0" y="0"/>
                </a:moveTo>
                <a:lnTo>
                  <a:pt x="3089888" y="0"/>
                </a:lnTo>
                <a:lnTo>
                  <a:pt x="3089888" y="440931"/>
                </a:lnTo>
                <a:lnTo>
                  <a:pt x="0" y="4409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59900" y="5944234"/>
            <a:ext cx="5626100" cy="441325"/>
          </a:xfrm>
          <a:custGeom>
            <a:avLst/>
            <a:gdLst/>
            <a:ahLst/>
            <a:cxnLst/>
            <a:rect l="l" t="t" r="r" b="b"/>
            <a:pathLst>
              <a:path w="5626100" h="441325">
                <a:moveTo>
                  <a:pt x="0" y="0"/>
                </a:moveTo>
                <a:lnTo>
                  <a:pt x="5625862" y="0"/>
                </a:lnTo>
                <a:lnTo>
                  <a:pt x="5625862" y="440918"/>
                </a:lnTo>
                <a:lnTo>
                  <a:pt x="0" y="4409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59900" y="6385153"/>
            <a:ext cx="3963670" cy="441325"/>
          </a:xfrm>
          <a:custGeom>
            <a:avLst/>
            <a:gdLst/>
            <a:ahLst/>
            <a:cxnLst/>
            <a:rect l="l" t="t" r="r" b="b"/>
            <a:pathLst>
              <a:path w="3963670" h="441325">
                <a:moveTo>
                  <a:pt x="0" y="0"/>
                </a:moveTo>
                <a:lnTo>
                  <a:pt x="3963165" y="0"/>
                </a:lnTo>
                <a:lnTo>
                  <a:pt x="3963165" y="440931"/>
                </a:lnTo>
                <a:lnTo>
                  <a:pt x="0" y="4409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47200" y="1926847"/>
            <a:ext cx="7169784" cy="497764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3535"/>
              </a:lnSpc>
              <a:spcBef>
                <a:spcPts val="114"/>
              </a:spcBef>
            </a:pPr>
            <a:r>
              <a:rPr sz="3000" spc="10" dirty="0">
                <a:solidFill>
                  <a:srgbClr val="EDEDED"/>
                </a:solidFill>
                <a:latin typeface="Arial"/>
                <a:cs typeface="Arial"/>
              </a:rPr>
              <a:t>$ </a:t>
            </a:r>
            <a:r>
              <a:rPr sz="3000" spc="5" dirty="0">
                <a:solidFill>
                  <a:srgbClr val="EDEDED"/>
                </a:solidFill>
                <a:latin typeface="Arial"/>
                <a:cs typeface="Arial"/>
              </a:rPr>
              <a:t>npm</a:t>
            </a:r>
            <a:r>
              <a:rPr sz="3000" spc="-15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EDEDED"/>
                </a:solidFill>
                <a:latin typeface="Arial"/>
                <a:cs typeface="Arial"/>
              </a:rPr>
              <a:t>init</a:t>
            </a:r>
            <a:endParaRPr sz="3000">
              <a:latin typeface="Arial"/>
              <a:cs typeface="Arial"/>
            </a:endParaRPr>
          </a:p>
          <a:p>
            <a:pPr marL="12700" marR="2722880">
              <a:lnSpc>
                <a:spcPts val="3470"/>
              </a:lnSpc>
              <a:spcBef>
                <a:spcPts val="160"/>
              </a:spcBef>
            </a:pPr>
            <a:r>
              <a:rPr sz="3000" dirty="0">
                <a:solidFill>
                  <a:srgbClr val="EDEDED"/>
                </a:solidFill>
                <a:latin typeface="Arial"/>
                <a:cs typeface="Arial"/>
              </a:rPr>
              <a:t>Package </a:t>
            </a:r>
            <a:r>
              <a:rPr sz="3000" spc="5" dirty="0">
                <a:solidFill>
                  <a:srgbClr val="EDEDED"/>
                </a:solidFill>
                <a:latin typeface="Arial"/>
                <a:cs typeface="Arial"/>
              </a:rPr>
              <a:t>name: </a:t>
            </a:r>
            <a:r>
              <a:rPr sz="3000" spc="10" dirty="0">
                <a:solidFill>
                  <a:srgbClr val="EDEDED"/>
                </a:solidFill>
                <a:latin typeface="Arial"/>
                <a:cs typeface="Arial"/>
              </a:rPr>
              <a:t>(demo)  </a:t>
            </a:r>
            <a:r>
              <a:rPr sz="3000" dirty="0">
                <a:solidFill>
                  <a:srgbClr val="EDEDED"/>
                </a:solidFill>
                <a:latin typeface="Arial"/>
                <a:cs typeface="Arial"/>
              </a:rPr>
              <a:t>Description: </a:t>
            </a:r>
            <a:r>
              <a:rPr sz="3000" dirty="0">
                <a:solidFill>
                  <a:srgbClr val="44808E"/>
                </a:solidFill>
                <a:latin typeface="Arial"/>
                <a:cs typeface="Arial"/>
              </a:rPr>
              <a:t>Hello  </a:t>
            </a:r>
            <a:r>
              <a:rPr sz="3000" dirty="0">
                <a:solidFill>
                  <a:srgbClr val="EDEDED"/>
                </a:solidFill>
                <a:latin typeface="Arial"/>
                <a:cs typeface="Arial"/>
              </a:rPr>
              <a:t>Package </a:t>
            </a:r>
            <a:r>
              <a:rPr sz="3000" spc="5" dirty="0">
                <a:solidFill>
                  <a:srgbClr val="EDEDED"/>
                </a:solidFill>
                <a:latin typeface="Arial"/>
                <a:cs typeface="Arial"/>
              </a:rPr>
              <a:t>version: (0.0.0)  </a:t>
            </a:r>
            <a:r>
              <a:rPr sz="3000" spc="-5" dirty="0">
                <a:solidFill>
                  <a:srgbClr val="EDEDED"/>
                </a:solidFill>
                <a:latin typeface="Arial"/>
                <a:cs typeface="Arial"/>
              </a:rPr>
              <a:t>Project </a:t>
            </a:r>
            <a:r>
              <a:rPr sz="3000" spc="5" dirty="0">
                <a:solidFill>
                  <a:srgbClr val="EDEDED"/>
                </a:solidFill>
                <a:latin typeface="Arial"/>
                <a:cs typeface="Arial"/>
              </a:rPr>
              <a:t>homepage:</a:t>
            </a:r>
            <a:r>
              <a:rPr sz="3000" spc="-35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3000" spc="5" dirty="0">
                <a:solidFill>
                  <a:srgbClr val="EDEDED"/>
                </a:solidFill>
                <a:latin typeface="Arial"/>
                <a:cs typeface="Arial"/>
              </a:rPr>
              <a:t>(none)</a:t>
            </a:r>
            <a:endParaRPr sz="3000">
              <a:latin typeface="Arial"/>
              <a:cs typeface="Arial"/>
            </a:endParaRPr>
          </a:p>
          <a:p>
            <a:pPr marL="12700" marR="2339340">
              <a:lnSpc>
                <a:spcPts val="3470"/>
              </a:lnSpc>
              <a:spcBef>
                <a:spcPts val="10"/>
              </a:spcBef>
            </a:pPr>
            <a:r>
              <a:rPr sz="3000" spc="-5" dirty="0">
                <a:solidFill>
                  <a:srgbClr val="EDEDED"/>
                </a:solidFill>
                <a:latin typeface="Arial"/>
                <a:cs typeface="Arial"/>
              </a:rPr>
              <a:t>Project </a:t>
            </a:r>
            <a:r>
              <a:rPr sz="3000" dirty="0">
                <a:solidFill>
                  <a:srgbClr val="EDEDED"/>
                </a:solidFill>
                <a:latin typeface="Arial"/>
                <a:cs typeface="Arial"/>
              </a:rPr>
              <a:t>git </a:t>
            </a:r>
            <a:r>
              <a:rPr sz="3000" spc="5" dirty="0">
                <a:solidFill>
                  <a:srgbClr val="EDEDED"/>
                </a:solidFill>
                <a:latin typeface="Arial"/>
                <a:cs typeface="Arial"/>
              </a:rPr>
              <a:t>repository: (none)  </a:t>
            </a:r>
            <a:r>
              <a:rPr sz="3000" dirty="0">
                <a:solidFill>
                  <a:srgbClr val="EDEDED"/>
                </a:solidFill>
                <a:latin typeface="Arial"/>
                <a:cs typeface="Arial"/>
              </a:rPr>
              <a:t>Author </a:t>
            </a:r>
            <a:r>
              <a:rPr sz="3000" spc="5" dirty="0">
                <a:solidFill>
                  <a:srgbClr val="EDEDED"/>
                </a:solidFill>
                <a:latin typeface="Arial"/>
                <a:cs typeface="Arial"/>
              </a:rPr>
              <a:t>name</a:t>
            </a:r>
            <a:r>
              <a:rPr sz="3000" spc="5">
                <a:solidFill>
                  <a:srgbClr val="EDEDED"/>
                </a:solidFill>
                <a:latin typeface="Arial"/>
                <a:cs typeface="Arial"/>
              </a:rPr>
              <a:t>:</a:t>
            </a:r>
            <a:r>
              <a:rPr sz="3000" spc="3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lang="en-US" sz="3000" smtClean="0">
                <a:solidFill>
                  <a:srgbClr val="44808E"/>
                </a:solidFill>
                <a:latin typeface="Arial"/>
                <a:cs typeface="Arial"/>
              </a:rPr>
              <a:t>vunb</a:t>
            </a:r>
            <a:endParaRPr sz="3000">
              <a:latin typeface="Arial"/>
              <a:cs typeface="Arial"/>
            </a:endParaRPr>
          </a:p>
          <a:p>
            <a:pPr marL="12700" marR="5080">
              <a:lnSpc>
                <a:spcPts val="3470"/>
              </a:lnSpc>
              <a:spcBef>
                <a:spcPts val="5"/>
              </a:spcBef>
            </a:pPr>
            <a:r>
              <a:rPr sz="3000" dirty="0">
                <a:solidFill>
                  <a:srgbClr val="EDEDED"/>
                </a:solidFill>
                <a:latin typeface="Arial"/>
                <a:cs typeface="Arial"/>
              </a:rPr>
              <a:t>Author email: </a:t>
            </a:r>
            <a:r>
              <a:rPr sz="3000" spc="5" dirty="0">
                <a:solidFill>
                  <a:srgbClr val="EDEDED"/>
                </a:solidFill>
                <a:latin typeface="Arial"/>
                <a:cs typeface="Arial"/>
              </a:rPr>
              <a:t>(none</a:t>
            </a:r>
            <a:r>
              <a:rPr sz="3000" spc="5">
                <a:solidFill>
                  <a:srgbClr val="EDEDED"/>
                </a:solidFill>
                <a:latin typeface="Arial"/>
                <a:cs typeface="Arial"/>
              </a:rPr>
              <a:t>) </a:t>
            </a:r>
            <a:r>
              <a:rPr lang="en-US" sz="3000" spc="5" smtClean="0">
                <a:solidFill>
                  <a:srgbClr val="44808E"/>
                </a:solidFill>
                <a:latin typeface="Arial"/>
                <a:cs typeface="Arial"/>
                <a:hlinkClick r:id="rId2"/>
              </a:rPr>
              <a:t>vunb@nodejs.vn</a:t>
            </a:r>
            <a:r>
              <a:rPr sz="3000" spc="5" smtClean="0">
                <a:solidFill>
                  <a:srgbClr val="44808E"/>
                </a:solidFill>
                <a:latin typeface="Arial"/>
                <a:cs typeface="Arial"/>
                <a:hlinkClick r:id="rId2"/>
              </a:rPr>
              <a:t> </a:t>
            </a:r>
            <a:r>
              <a:rPr sz="3000" spc="5" smtClean="0">
                <a:solidFill>
                  <a:srgbClr val="44808E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EDEDED"/>
                </a:solidFill>
                <a:latin typeface="Arial"/>
                <a:cs typeface="Arial"/>
              </a:rPr>
              <a:t>Author url:</a:t>
            </a:r>
            <a:r>
              <a:rPr sz="3000" spc="-10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3000" spc="5" dirty="0">
                <a:solidFill>
                  <a:srgbClr val="EDEDED"/>
                </a:solidFill>
                <a:latin typeface="Arial"/>
                <a:cs typeface="Arial"/>
              </a:rPr>
              <a:t>(none)</a:t>
            </a:r>
            <a:endParaRPr sz="3000">
              <a:latin typeface="Arial"/>
              <a:cs typeface="Arial"/>
            </a:endParaRPr>
          </a:p>
          <a:p>
            <a:pPr marL="12700" marR="1737360">
              <a:lnSpc>
                <a:spcPts val="3470"/>
              </a:lnSpc>
            </a:pPr>
            <a:r>
              <a:rPr sz="3000" spc="10" dirty="0">
                <a:solidFill>
                  <a:srgbClr val="EDEDED"/>
                </a:solidFill>
                <a:latin typeface="Arial"/>
                <a:cs typeface="Arial"/>
              </a:rPr>
              <a:t>Main </a:t>
            </a:r>
            <a:r>
              <a:rPr sz="3000" spc="5" dirty="0">
                <a:solidFill>
                  <a:srgbClr val="EDEDED"/>
                </a:solidFill>
                <a:latin typeface="Arial"/>
                <a:cs typeface="Arial"/>
              </a:rPr>
              <a:t>module/entry </a:t>
            </a:r>
            <a:r>
              <a:rPr sz="3000" dirty="0">
                <a:solidFill>
                  <a:srgbClr val="EDEDED"/>
                </a:solidFill>
                <a:latin typeface="Arial"/>
                <a:cs typeface="Arial"/>
              </a:rPr>
              <a:t>point: </a:t>
            </a:r>
            <a:r>
              <a:rPr sz="3000" spc="5" dirty="0">
                <a:solidFill>
                  <a:srgbClr val="EDEDED"/>
                </a:solidFill>
                <a:latin typeface="Arial"/>
                <a:cs typeface="Arial"/>
              </a:rPr>
              <a:t>(none)  </a:t>
            </a:r>
            <a:r>
              <a:rPr sz="3000" dirty="0">
                <a:solidFill>
                  <a:srgbClr val="EDEDED"/>
                </a:solidFill>
                <a:latin typeface="Arial"/>
                <a:cs typeface="Arial"/>
              </a:rPr>
              <a:t>Test </a:t>
            </a:r>
            <a:r>
              <a:rPr sz="3000" spc="10" dirty="0">
                <a:solidFill>
                  <a:srgbClr val="EDEDED"/>
                </a:solidFill>
                <a:latin typeface="Arial"/>
                <a:cs typeface="Arial"/>
              </a:rPr>
              <a:t>command:</a:t>
            </a:r>
            <a:r>
              <a:rPr sz="3000" spc="-15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3000" spc="5" dirty="0">
                <a:solidFill>
                  <a:srgbClr val="EDEDED"/>
                </a:solidFill>
                <a:latin typeface="Arial"/>
                <a:cs typeface="Arial"/>
              </a:rPr>
              <a:t>(none)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945" y="609302"/>
            <a:ext cx="5417185" cy="677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50" b="1" spc="15" dirty="0">
                <a:latin typeface="Arial"/>
                <a:cs typeface="Arial"/>
              </a:rPr>
              <a:t>We </a:t>
            </a:r>
            <a:r>
              <a:rPr sz="4250" b="1" spc="5" dirty="0">
                <a:latin typeface="Arial"/>
                <a:cs typeface="Arial"/>
              </a:rPr>
              <a:t>got</a:t>
            </a:r>
            <a:r>
              <a:rPr sz="4250" b="1" spc="-70" dirty="0">
                <a:latin typeface="Arial"/>
                <a:cs typeface="Arial"/>
              </a:rPr>
              <a:t> </a:t>
            </a:r>
            <a:r>
              <a:rPr sz="4250" b="1" spc="5" dirty="0">
                <a:latin typeface="Arial"/>
                <a:cs typeface="Arial"/>
              </a:rPr>
              <a:t>package.json</a:t>
            </a:r>
            <a:endParaRPr sz="42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5523" y="1924075"/>
            <a:ext cx="8117840" cy="483209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43815">
              <a:lnSpc>
                <a:spcPts val="2485"/>
              </a:lnSpc>
              <a:spcBef>
                <a:spcPts val="180"/>
              </a:spcBef>
            </a:pPr>
            <a:r>
              <a:rPr sz="2100" spc="10" dirty="0">
                <a:solidFill>
                  <a:srgbClr val="F2F2F2"/>
                </a:solidFill>
                <a:latin typeface="Arial"/>
                <a:cs typeface="Arial"/>
              </a:rPr>
              <a:t>{</a:t>
            </a:r>
            <a:endParaRPr sz="2100">
              <a:latin typeface="Arial"/>
              <a:cs typeface="Arial"/>
            </a:endParaRPr>
          </a:p>
          <a:p>
            <a:pPr marL="194310" marR="3082290">
              <a:lnSpc>
                <a:spcPts val="2450"/>
              </a:lnSpc>
              <a:spcBef>
                <a:spcPts val="105"/>
              </a:spcBef>
            </a:pPr>
            <a:r>
              <a:rPr sz="2100" spc="5" dirty="0">
                <a:solidFill>
                  <a:srgbClr val="F2F2F2"/>
                </a:solidFill>
                <a:latin typeface="Arial"/>
                <a:cs typeface="Arial"/>
              </a:rPr>
              <a:t>"author</a:t>
            </a:r>
            <a:r>
              <a:rPr sz="2100" spc="5">
                <a:solidFill>
                  <a:srgbClr val="F2F2F2"/>
                </a:solidFill>
                <a:latin typeface="Arial"/>
                <a:cs typeface="Arial"/>
              </a:rPr>
              <a:t>": </a:t>
            </a:r>
            <a:r>
              <a:rPr sz="2100" spc="10" smtClean="0">
                <a:solidFill>
                  <a:srgbClr val="F2F2F2"/>
                </a:solidFill>
                <a:latin typeface="Arial"/>
                <a:cs typeface="Arial"/>
              </a:rPr>
              <a:t>"</a:t>
            </a:r>
            <a:r>
              <a:rPr lang="en-US" sz="2100" spc="10" smtClean="0">
                <a:solidFill>
                  <a:srgbClr val="F2F2F2"/>
                </a:solidFill>
                <a:latin typeface="Arial"/>
                <a:cs typeface="Arial"/>
              </a:rPr>
              <a:t>vunb</a:t>
            </a:r>
            <a:r>
              <a:rPr sz="2100" spc="10" smtClean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100" spc="10" smtClean="0">
                <a:solidFill>
                  <a:srgbClr val="F2F2F2"/>
                </a:solidFill>
                <a:latin typeface="Arial"/>
                <a:cs typeface="Arial"/>
                <a:hlinkClick r:id="rId2"/>
              </a:rPr>
              <a:t>&lt;</a:t>
            </a:r>
            <a:r>
              <a:rPr lang="en-US" sz="2100" spc="10" smtClean="0">
                <a:solidFill>
                  <a:srgbClr val="F2F2F2"/>
                </a:solidFill>
                <a:latin typeface="Arial"/>
                <a:cs typeface="Arial"/>
                <a:hlinkClick r:id="rId2"/>
              </a:rPr>
              <a:t>vunb@nodejs.vn</a:t>
            </a:r>
            <a:r>
              <a:rPr sz="2100" spc="10" smtClean="0">
                <a:solidFill>
                  <a:srgbClr val="F2F2F2"/>
                </a:solidFill>
                <a:latin typeface="Arial"/>
                <a:cs typeface="Arial"/>
                <a:hlinkClick r:id="rId2"/>
              </a:rPr>
              <a:t>&gt;", </a:t>
            </a:r>
            <a:r>
              <a:rPr sz="2100" spc="10" smtClean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F2F2F2"/>
                </a:solidFill>
                <a:latin typeface="Arial"/>
                <a:cs typeface="Arial"/>
              </a:rPr>
              <a:t>"name":</a:t>
            </a:r>
            <a:r>
              <a:rPr sz="2100" spc="-5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F2F2F2"/>
                </a:solidFill>
                <a:latin typeface="Arial"/>
                <a:cs typeface="Arial"/>
              </a:rPr>
              <a:t>"demo",</a:t>
            </a:r>
            <a:endParaRPr sz="2100">
              <a:latin typeface="Arial"/>
              <a:cs typeface="Arial"/>
            </a:endParaRPr>
          </a:p>
          <a:p>
            <a:pPr marL="194310" marR="5386705">
              <a:lnSpc>
                <a:spcPts val="2450"/>
              </a:lnSpc>
              <a:spcBef>
                <a:spcPts val="10"/>
              </a:spcBef>
            </a:pPr>
            <a:r>
              <a:rPr sz="2100" spc="5" dirty="0">
                <a:solidFill>
                  <a:srgbClr val="F2F2F2"/>
                </a:solidFill>
                <a:latin typeface="Arial"/>
                <a:cs typeface="Arial"/>
              </a:rPr>
              <a:t>"description": "Hello",  "version": "0.0.0",  "repository":</a:t>
            </a:r>
            <a:r>
              <a:rPr sz="2100" spc="-5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F2F2F2"/>
                </a:solidFill>
                <a:latin typeface="Arial"/>
                <a:cs typeface="Arial"/>
              </a:rPr>
              <a:t>{</a:t>
            </a:r>
            <a:endParaRPr sz="2100">
              <a:latin typeface="Arial"/>
              <a:cs typeface="Arial"/>
            </a:endParaRPr>
          </a:p>
          <a:p>
            <a:pPr marL="344170">
              <a:lnSpc>
                <a:spcPts val="2355"/>
              </a:lnSpc>
            </a:pPr>
            <a:r>
              <a:rPr sz="2100" spc="5" dirty="0">
                <a:solidFill>
                  <a:srgbClr val="F2F2F2"/>
                </a:solidFill>
                <a:latin typeface="Arial"/>
                <a:cs typeface="Arial"/>
              </a:rPr>
              <a:t>"url":</a:t>
            </a:r>
            <a:r>
              <a:rPr sz="2100" spc="-5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F2F2F2"/>
                </a:solidFill>
                <a:latin typeface="Arial"/>
                <a:cs typeface="Arial"/>
              </a:rPr>
              <a:t>""</a:t>
            </a:r>
            <a:endParaRPr sz="2100">
              <a:latin typeface="Arial"/>
              <a:cs typeface="Arial"/>
            </a:endParaRPr>
          </a:p>
          <a:p>
            <a:pPr marL="194310">
              <a:lnSpc>
                <a:spcPts val="2455"/>
              </a:lnSpc>
            </a:pPr>
            <a:r>
              <a:rPr sz="2100" spc="5" dirty="0">
                <a:solidFill>
                  <a:srgbClr val="F2F2F2"/>
                </a:solidFill>
                <a:latin typeface="Arial"/>
                <a:cs typeface="Arial"/>
              </a:rPr>
              <a:t>},</a:t>
            </a:r>
            <a:endParaRPr sz="2100">
              <a:latin typeface="Arial"/>
              <a:cs typeface="Arial"/>
            </a:endParaRPr>
          </a:p>
          <a:p>
            <a:pPr marL="194310" marR="4647565">
              <a:lnSpc>
                <a:spcPts val="2450"/>
              </a:lnSpc>
              <a:spcBef>
                <a:spcPts val="105"/>
              </a:spcBef>
            </a:pPr>
            <a:r>
              <a:rPr sz="2100" spc="10" dirty="0">
                <a:solidFill>
                  <a:srgbClr val="F2F2F2"/>
                </a:solidFill>
                <a:latin typeface="Arial"/>
                <a:cs typeface="Arial"/>
              </a:rPr>
              <a:t>"dependencies": </a:t>
            </a:r>
            <a:r>
              <a:rPr sz="2100" spc="5" dirty="0">
                <a:solidFill>
                  <a:srgbClr val="F2F2F2"/>
                </a:solidFill>
                <a:latin typeface="Arial"/>
                <a:cs typeface="Arial"/>
              </a:rPr>
              <a:t>{},  </a:t>
            </a:r>
            <a:r>
              <a:rPr sz="2100" spc="10" dirty="0">
                <a:solidFill>
                  <a:srgbClr val="F2F2F2"/>
                </a:solidFill>
                <a:latin typeface="Arial"/>
                <a:cs typeface="Arial"/>
              </a:rPr>
              <a:t>"devDependencies": </a:t>
            </a:r>
            <a:r>
              <a:rPr sz="2100" spc="5" dirty="0">
                <a:solidFill>
                  <a:srgbClr val="F2F2F2"/>
                </a:solidFill>
                <a:latin typeface="Arial"/>
                <a:cs typeface="Arial"/>
              </a:rPr>
              <a:t>{},  </a:t>
            </a:r>
            <a:r>
              <a:rPr sz="2100" spc="10" dirty="0">
                <a:solidFill>
                  <a:srgbClr val="F2F2F2"/>
                </a:solidFill>
                <a:latin typeface="Arial"/>
                <a:cs typeface="Arial"/>
              </a:rPr>
              <a:t>"optionalDependencies":</a:t>
            </a:r>
            <a:r>
              <a:rPr sz="2100" spc="-7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F2F2F2"/>
                </a:solidFill>
                <a:latin typeface="Arial"/>
                <a:cs typeface="Arial"/>
              </a:rPr>
              <a:t>{},  </a:t>
            </a:r>
            <a:r>
              <a:rPr sz="2100" spc="10" dirty="0">
                <a:solidFill>
                  <a:srgbClr val="F2F2F2"/>
                </a:solidFill>
                <a:latin typeface="Arial"/>
                <a:cs typeface="Arial"/>
              </a:rPr>
              <a:t>"engines":</a:t>
            </a:r>
            <a:r>
              <a:rPr sz="2100" spc="-5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F2F2F2"/>
                </a:solidFill>
                <a:latin typeface="Arial"/>
                <a:cs typeface="Arial"/>
              </a:rPr>
              <a:t>{</a:t>
            </a:r>
            <a:endParaRPr sz="2100">
              <a:latin typeface="Arial"/>
              <a:cs typeface="Arial"/>
            </a:endParaRPr>
          </a:p>
          <a:p>
            <a:pPr marL="344170">
              <a:lnSpc>
                <a:spcPts val="2360"/>
              </a:lnSpc>
            </a:pPr>
            <a:r>
              <a:rPr sz="2100" spc="10" dirty="0">
                <a:solidFill>
                  <a:srgbClr val="F2F2F2"/>
                </a:solidFill>
                <a:latin typeface="Arial"/>
                <a:cs typeface="Arial"/>
              </a:rPr>
              <a:t>"node":</a:t>
            </a:r>
            <a:r>
              <a:rPr sz="2100" spc="-9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F2F2F2"/>
                </a:solidFill>
                <a:latin typeface="Arial"/>
                <a:cs typeface="Arial"/>
              </a:rPr>
              <a:t>"*"</a:t>
            </a:r>
            <a:endParaRPr sz="2100">
              <a:latin typeface="Arial"/>
              <a:cs typeface="Arial"/>
            </a:endParaRPr>
          </a:p>
          <a:p>
            <a:pPr marL="194310">
              <a:lnSpc>
                <a:spcPts val="2455"/>
              </a:lnSpc>
            </a:pPr>
            <a:r>
              <a:rPr sz="2100" spc="10" dirty="0">
                <a:solidFill>
                  <a:srgbClr val="F2F2F2"/>
                </a:solidFill>
                <a:latin typeface="Arial"/>
                <a:cs typeface="Arial"/>
              </a:rPr>
              <a:t>}</a:t>
            </a:r>
            <a:endParaRPr sz="2100">
              <a:latin typeface="Arial"/>
              <a:cs typeface="Arial"/>
            </a:endParaRPr>
          </a:p>
          <a:p>
            <a:pPr marL="43815">
              <a:lnSpc>
                <a:spcPts val="2485"/>
              </a:lnSpc>
            </a:pPr>
            <a:r>
              <a:rPr sz="2100" spc="10" dirty="0">
                <a:solidFill>
                  <a:srgbClr val="F2F2F2"/>
                </a:solidFill>
                <a:latin typeface="Arial"/>
                <a:cs typeface="Arial"/>
              </a:rPr>
              <a:t>}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816" y="2190288"/>
            <a:ext cx="4477385" cy="350480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04800" indent="-292100">
              <a:lnSpc>
                <a:spcPts val="3425"/>
              </a:lnSpc>
              <a:spcBef>
                <a:spcPts val="130"/>
              </a:spcBef>
              <a:buChar char="●"/>
              <a:tabLst>
                <a:tab pos="305435" algn="l"/>
              </a:tabLst>
            </a:pPr>
            <a:r>
              <a:rPr sz="2900" spc="5" dirty="0">
                <a:latin typeface="Arial"/>
                <a:cs typeface="Arial"/>
              </a:rPr>
              <a:t>index.js</a:t>
            </a:r>
            <a:endParaRPr sz="2900">
              <a:latin typeface="Arial"/>
              <a:cs typeface="Arial"/>
            </a:endParaRPr>
          </a:p>
          <a:p>
            <a:pPr marL="304800" indent="-292100">
              <a:lnSpc>
                <a:spcPts val="3370"/>
              </a:lnSpc>
              <a:buChar char="●"/>
              <a:tabLst>
                <a:tab pos="305435" algn="l"/>
              </a:tabLst>
            </a:pPr>
            <a:r>
              <a:rPr sz="2900" spc="10" dirty="0">
                <a:latin typeface="Arial"/>
                <a:cs typeface="Arial"/>
              </a:rPr>
              <a:t>package.json</a:t>
            </a:r>
            <a:endParaRPr sz="2900">
              <a:latin typeface="Arial"/>
              <a:cs typeface="Arial"/>
            </a:endParaRPr>
          </a:p>
          <a:p>
            <a:pPr marL="304800" indent="-292100">
              <a:lnSpc>
                <a:spcPts val="3370"/>
              </a:lnSpc>
              <a:buChar char="●"/>
              <a:tabLst>
                <a:tab pos="305435" algn="l"/>
              </a:tabLst>
            </a:pPr>
            <a:r>
              <a:rPr sz="2900" spc="15" dirty="0">
                <a:latin typeface="Arial"/>
                <a:cs typeface="Arial"/>
              </a:rPr>
              <a:t>README</a:t>
            </a:r>
            <a:r>
              <a:rPr sz="2900" spc="-60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(README.md)</a:t>
            </a:r>
            <a:endParaRPr sz="2900">
              <a:latin typeface="Arial"/>
              <a:cs typeface="Arial"/>
            </a:endParaRPr>
          </a:p>
          <a:p>
            <a:pPr marL="304800" indent="-292100">
              <a:lnSpc>
                <a:spcPts val="3370"/>
              </a:lnSpc>
              <a:buChar char="●"/>
              <a:tabLst>
                <a:tab pos="305435" algn="l"/>
              </a:tabLst>
            </a:pPr>
            <a:r>
              <a:rPr sz="2900" spc="15" dirty="0">
                <a:latin typeface="Arial"/>
                <a:cs typeface="Arial"/>
              </a:rPr>
              <a:t>LICENSE</a:t>
            </a:r>
            <a:endParaRPr sz="2900">
              <a:latin typeface="Arial"/>
              <a:cs typeface="Arial"/>
            </a:endParaRPr>
          </a:p>
          <a:p>
            <a:pPr marL="304800" indent="-292100">
              <a:lnSpc>
                <a:spcPts val="3370"/>
              </a:lnSpc>
              <a:buChar char="●"/>
              <a:tabLst>
                <a:tab pos="305435" algn="l"/>
              </a:tabLst>
            </a:pPr>
            <a:r>
              <a:rPr sz="2900" spc="5" dirty="0">
                <a:latin typeface="Arial"/>
                <a:cs typeface="Arial"/>
              </a:rPr>
              <a:t>lib/hello1.js</a:t>
            </a:r>
            <a:endParaRPr sz="2900">
              <a:latin typeface="Arial"/>
              <a:cs typeface="Arial"/>
            </a:endParaRPr>
          </a:p>
          <a:p>
            <a:pPr marL="304800" indent="-292100">
              <a:lnSpc>
                <a:spcPts val="3370"/>
              </a:lnSpc>
              <a:buChar char="●"/>
              <a:tabLst>
                <a:tab pos="305435" algn="l"/>
              </a:tabLst>
            </a:pPr>
            <a:r>
              <a:rPr sz="2900" spc="5" dirty="0">
                <a:latin typeface="Arial"/>
                <a:cs typeface="Arial"/>
              </a:rPr>
              <a:t>lib/hello2.js</a:t>
            </a:r>
            <a:endParaRPr sz="2900">
              <a:latin typeface="Arial"/>
              <a:cs typeface="Arial"/>
            </a:endParaRPr>
          </a:p>
          <a:p>
            <a:pPr marL="304800" indent="-292100">
              <a:lnSpc>
                <a:spcPts val="3370"/>
              </a:lnSpc>
              <a:buChar char="●"/>
              <a:tabLst>
                <a:tab pos="305435" algn="l"/>
              </a:tabLst>
            </a:pPr>
            <a:r>
              <a:rPr sz="2900" spc="5" smtClean="0">
                <a:latin typeface="Arial"/>
                <a:cs typeface="Arial"/>
              </a:rPr>
              <a:t>test/test1.js</a:t>
            </a:r>
            <a:endParaRPr sz="2900">
              <a:latin typeface="Arial"/>
              <a:cs typeface="Arial"/>
            </a:endParaRPr>
          </a:p>
          <a:p>
            <a:pPr marL="304800" indent="-292100">
              <a:lnSpc>
                <a:spcPts val="3425"/>
              </a:lnSpc>
              <a:buChar char="●"/>
              <a:tabLst>
                <a:tab pos="305435" algn="l"/>
              </a:tabLst>
            </a:pPr>
            <a:r>
              <a:rPr sz="2900" spc="5" smtClean="0">
                <a:latin typeface="Arial"/>
                <a:cs typeface="Arial"/>
              </a:rPr>
              <a:t>test/test2.js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8945" y="609302"/>
            <a:ext cx="7463790" cy="677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50" b="1" spc="10" dirty="0">
                <a:latin typeface="Arial"/>
                <a:cs typeface="Arial"/>
              </a:rPr>
              <a:t>Normal </a:t>
            </a:r>
            <a:r>
              <a:rPr sz="4250" b="1" dirty="0">
                <a:latin typeface="Arial"/>
                <a:cs typeface="Arial"/>
              </a:rPr>
              <a:t>Structure </a:t>
            </a:r>
            <a:r>
              <a:rPr sz="4250" b="1" spc="5" dirty="0">
                <a:latin typeface="Arial"/>
                <a:cs typeface="Arial"/>
              </a:rPr>
              <a:t>of</a:t>
            </a:r>
            <a:r>
              <a:rPr sz="4250" b="1" spc="-65" dirty="0">
                <a:latin typeface="Arial"/>
                <a:cs typeface="Arial"/>
              </a:rPr>
              <a:t> </a:t>
            </a:r>
            <a:r>
              <a:rPr sz="4250" b="1" spc="10" dirty="0">
                <a:latin typeface="Arial"/>
                <a:cs typeface="Arial"/>
              </a:rPr>
              <a:t>Package</a:t>
            </a:r>
            <a:endParaRPr sz="4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9679" y="2469553"/>
            <a:ext cx="6750684" cy="168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565"/>
              </a:lnSpc>
              <a:spcBef>
                <a:spcPts val="100"/>
              </a:spcBef>
            </a:pPr>
            <a:r>
              <a:rPr sz="4800" b="1" spc="-10" dirty="0">
                <a:latin typeface="Arial"/>
                <a:cs typeface="Arial"/>
              </a:rPr>
              <a:t>What</a:t>
            </a:r>
            <a:r>
              <a:rPr sz="4800" b="1" spc="-25" dirty="0">
                <a:latin typeface="Arial"/>
                <a:cs typeface="Arial"/>
              </a:rPr>
              <a:t> </a:t>
            </a:r>
            <a:r>
              <a:rPr sz="4800" b="1" spc="-5" dirty="0">
                <a:latin typeface="Arial"/>
                <a:cs typeface="Arial"/>
              </a:rPr>
              <a:t>is</a:t>
            </a:r>
            <a:endParaRPr sz="4800">
              <a:latin typeface="Arial"/>
              <a:cs typeface="Arial"/>
            </a:endParaRPr>
          </a:p>
          <a:p>
            <a:pPr algn="ctr">
              <a:lnSpc>
                <a:spcPts val="7484"/>
              </a:lnSpc>
            </a:pPr>
            <a:r>
              <a:rPr sz="6400" b="1" spc="-5" dirty="0">
                <a:latin typeface="Arial"/>
                <a:cs typeface="Arial"/>
              </a:rPr>
              <a:t>Node.js Module</a:t>
            </a:r>
            <a:r>
              <a:rPr sz="6400" b="1" spc="-105" dirty="0">
                <a:latin typeface="Arial"/>
                <a:cs typeface="Arial"/>
              </a:rPr>
              <a:t> </a:t>
            </a:r>
            <a:r>
              <a:rPr sz="6400" b="1" dirty="0">
                <a:latin typeface="Arial"/>
                <a:cs typeface="Arial"/>
              </a:rPr>
              <a:t>?</a:t>
            </a:r>
            <a:endParaRPr sz="6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740" y="2875953"/>
            <a:ext cx="8139430" cy="1458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640"/>
              </a:lnSpc>
              <a:spcBef>
                <a:spcPts val="100"/>
              </a:spcBef>
            </a:pPr>
            <a:r>
              <a:rPr sz="4800" b="1" dirty="0">
                <a:latin typeface="Arial"/>
                <a:cs typeface="Arial"/>
              </a:rPr>
              <a:t>I </a:t>
            </a:r>
            <a:r>
              <a:rPr sz="4800" b="1" spc="-10" dirty="0">
                <a:latin typeface="Arial"/>
                <a:cs typeface="Arial"/>
              </a:rPr>
              <a:t>don't want </a:t>
            </a:r>
            <a:r>
              <a:rPr sz="4800" b="1" spc="-5" dirty="0">
                <a:latin typeface="Arial"/>
                <a:cs typeface="Arial"/>
              </a:rPr>
              <a:t>to </a:t>
            </a:r>
            <a:r>
              <a:rPr sz="4800" b="1" spc="-10" dirty="0">
                <a:latin typeface="Arial"/>
                <a:cs typeface="Arial"/>
              </a:rPr>
              <a:t>use index.js</a:t>
            </a:r>
            <a:r>
              <a:rPr sz="4800" b="1" spc="-100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!</a:t>
            </a:r>
            <a:endParaRPr sz="4800">
              <a:latin typeface="Arial"/>
              <a:cs typeface="Arial"/>
            </a:endParaRPr>
          </a:p>
          <a:p>
            <a:pPr marL="12700" algn="ctr">
              <a:lnSpc>
                <a:spcPts val="5640"/>
              </a:lnSpc>
            </a:pPr>
            <a:r>
              <a:rPr sz="4800" b="1" spc="-5" dirty="0">
                <a:solidFill>
                  <a:srgbClr val="3D85C6"/>
                </a:solidFill>
                <a:latin typeface="Arial"/>
                <a:cs typeface="Arial"/>
              </a:rPr>
              <a:t>Change </a:t>
            </a:r>
            <a:r>
              <a:rPr sz="4800" b="1" spc="-10" dirty="0">
                <a:solidFill>
                  <a:srgbClr val="3D85C6"/>
                </a:solidFill>
                <a:latin typeface="Arial"/>
                <a:cs typeface="Arial"/>
              </a:rPr>
              <a:t>Entry</a:t>
            </a:r>
            <a:r>
              <a:rPr sz="4800" b="1" spc="-40" dirty="0">
                <a:solidFill>
                  <a:srgbClr val="3D85C6"/>
                </a:solidFill>
                <a:latin typeface="Arial"/>
                <a:cs typeface="Arial"/>
              </a:rPr>
              <a:t> </a:t>
            </a:r>
            <a:r>
              <a:rPr sz="4800" b="1" spc="-5" dirty="0">
                <a:solidFill>
                  <a:srgbClr val="3D85C6"/>
                </a:solidFill>
                <a:latin typeface="Arial"/>
                <a:cs typeface="Arial"/>
              </a:rPr>
              <a:t>Point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4898" y="2875953"/>
            <a:ext cx="6478270" cy="1458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640"/>
              </a:lnSpc>
              <a:spcBef>
                <a:spcPts val="100"/>
              </a:spcBef>
              <a:tabLst>
                <a:tab pos="3278504" algn="l"/>
              </a:tabLst>
            </a:pPr>
            <a:r>
              <a:rPr sz="4800" spc="-5" dirty="0">
                <a:solidFill>
                  <a:srgbClr val="444444"/>
                </a:solidFill>
              </a:rPr>
              <a:t>Add</a:t>
            </a:r>
            <a:r>
              <a:rPr sz="4800" spc="15" dirty="0">
                <a:solidFill>
                  <a:srgbClr val="444444"/>
                </a:solidFill>
              </a:rPr>
              <a:t> </a:t>
            </a:r>
            <a:r>
              <a:rPr sz="4800" spc="-5" dirty="0"/>
              <a:t>"</a:t>
            </a:r>
            <a:r>
              <a:rPr sz="4800" b="1" spc="-5" dirty="0">
                <a:solidFill>
                  <a:srgbClr val="69A84F"/>
                </a:solidFill>
                <a:latin typeface="Arial"/>
                <a:cs typeface="Arial"/>
              </a:rPr>
              <a:t>main</a:t>
            </a:r>
            <a:r>
              <a:rPr sz="4800" spc="-5" dirty="0"/>
              <a:t>"	</a:t>
            </a:r>
            <a:r>
              <a:rPr sz="4800" spc="-10" dirty="0">
                <a:solidFill>
                  <a:srgbClr val="444444"/>
                </a:solidFill>
              </a:rPr>
              <a:t>Property</a:t>
            </a:r>
            <a:r>
              <a:rPr sz="4800" spc="-100" dirty="0">
                <a:solidFill>
                  <a:srgbClr val="444444"/>
                </a:solidFill>
              </a:rPr>
              <a:t> </a:t>
            </a:r>
            <a:r>
              <a:rPr sz="4800" spc="-5" dirty="0">
                <a:solidFill>
                  <a:srgbClr val="444444"/>
                </a:solidFill>
              </a:rPr>
              <a:t>To</a:t>
            </a:r>
            <a:endParaRPr sz="4800">
              <a:latin typeface="Arial"/>
              <a:cs typeface="Arial"/>
            </a:endParaRPr>
          </a:p>
          <a:p>
            <a:pPr marL="4445" algn="ctr">
              <a:lnSpc>
                <a:spcPts val="5640"/>
              </a:lnSpc>
            </a:pPr>
            <a:r>
              <a:rPr sz="4800" b="1" spc="-5" dirty="0">
                <a:solidFill>
                  <a:srgbClr val="A54D79"/>
                </a:solidFill>
                <a:latin typeface="Arial"/>
                <a:cs typeface="Arial"/>
              </a:rPr>
              <a:t>package.json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816" y="2190288"/>
            <a:ext cx="4477385" cy="3470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04800" indent="-292100">
              <a:lnSpc>
                <a:spcPts val="3425"/>
              </a:lnSpc>
              <a:spcBef>
                <a:spcPts val="130"/>
              </a:spcBef>
              <a:buChar char="●"/>
              <a:tabLst>
                <a:tab pos="305435" algn="l"/>
              </a:tabLst>
            </a:pPr>
            <a:r>
              <a:rPr sz="2900" spc="10" dirty="0">
                <a:solidFill>
                  <a:srgbClr val="CC0000"/>
                </a:solidFill>
                <a:latin typeface="Arial"/>
                <a:cs typeface="Arial"/>
              </a:rPr>
              <a:t>demo.js</a:t>
            </a:r>
            <a:endParaRPr sz="2900">
              <a:latin typeface="Arial"/>
              <a:cs typeface="Arial"/>
            </a:endParaRPr>
          </a:p>
          <a:p>
            <a:pPr marL="304800" indent="-292100">
              <a:lnSpc>
                <a:spcPts val="3370"/>
              </a:lnSpc>
              <a:buChar char="●"/>
              <a:tabLst>
                <a:tab pos="305435" algn="l"/>
              </a:tabLst>
            </a:pPr>
            <a:r>
              <a:rPr sz="2900" spc="10" dirty="0">
                <a:latin typeface="Arial"/>
                <a:cs typeface="Arial"/>
              </a:rPr>
              <a:t>package.json</a:t>
            </a:r>
            <a:endParaRPr sz="2900">
              <a:latin typeface="Arial"/>
              <a:cs typeface="Arial"/>
            </a:endParaRPr>
          </a:p>
          <a:p>
            <a:pPr marL="304800" indent="-292100">
              <a:lnSpc>
                <a:spcPts val="3370"/>
              </a:lnSpc>
              <a:buChar char="●"/>
              <a:tabLst>
                <a:tab pos="305435" algn="l"/>
              </a:tabLst>
            </a:pPr>
            <a:r>
              <a:rPr sz="2900" spc="15" dirty="0">
                <a:latin typeface="Arial"/>
                <a:cs typeface="Arial"/>
              </a:rPr>
              <a:t>README</a:t>
            </a:r>
            <a:r>
              <a:rPr sz="2900" spc="-60" dirty="0">
                <a:latin typeface="Arial"/>
                <a:cs typeface="Arial"/>
              </a:rPr>
              <a:t> </a:t>
            </a:r>
            <a:r>
              <a:rPr sz="2900" spc="20" dirty="0">
                <a:latin typeface="Arial"/>
                <a:cs typeface="Arial"/>
              </a:rPr>
              <a:t>(README.md)</a:t>
            </a:r>
            <a:endParaRPr sz="2900">
              <a:latin typeface="Arial"/>
              <a:cs typeface="Arial"/>
            </a:endParaRPr>
          </a:p>
          <a:p>
            <a:pPr marL="304800" indent="-292100">
              <a:lnSpc>
                <a:spcPts val="3370"/>
              </a:lnSpc>
              <a:buChar char="●"/>
              <a:tabLst>
                <a:tab pos="305435" algn="l"/>
              </a:tabLst>
            </a:pPr>
            <a:r>
              <a:rPr sz="2900" spc="15" dirty="0">
                <a:latin typeface="Arial"/>
                <a:cs typeface="Arial"/>
              </a:rPr>
              <a:t>LICENSE</a:t>
            </a:r>
            <a:endParaRPr sz="2900">
              <a:latin typeface="Arial"/>
              <a:cs typeface="Arial"/>
            </a:endParaRPr>
          </a:p>
          <a:p>
            <a:pPr marL="304800" indent="-292100">
              <a:lnSpc>
                <a:spcPts val="3370"/>
              </a:lnSpc>
              <a:buChar char="●"/>
              <a:tabLst>
                <a:tab pos="305435" algn="l"/>
              </a:tabLst>
            </a:pPr>
            <a:r>
              <a:rPr sz="2900" spc="5" dirty="0">
                <a:latin typeface="Arial"/>
                <a:cs typeface="Arial"/>
              </a:rPr>
              <a:t>lib/hello1.js</a:t>
            </a:r>
            <a:endParaRPr sz="2900">
              <a:latin typeface="Arial"/>
              <a:cs typeface="Arial"/>
            </a:endParaRPr>
          </a:p>
          <a:p>
            <a:pPr marL="304800" indent="-292100">
              <a:lnSpc>
                <a:spcPts val="3370"/>
              </a:lnSpc>
              <a:buChar char="●"/>
              <a:tabLst>
                <a:tab pos="305435" algn="l"/>
              </a:tabLst>
            </a:pPr>
            <a:r>
              <a:rPr sz="2900" spc="5" dirty="0">
                <a:latin typeface="Arial"/>
                <a:cs typeface="Arial"/>
              </a:rPr>
              <a:t>lib/hello2.js</a:t>
            </a:r>
            <a:endParaRPr sz="2900">
              <a:latin typeface="Arial"/>
              <a:cs typeface="Arial"/>
            </a:endParaRPr>
          </a:p>
          <a:p>
            <a:pPr marL="304800" indent="-292100">
              <a:lnSpc>
                <a:spcPts val="3370"/>
              </a:lnSpc>
              <a:buChar char="●"/>
              <a:tabLst>
                <a:tab pos="305435" algn="l"/>
              </a:tabLst>
            </a:pPr>
            <a:r>
              <a:rPr sz="2900" spc="5" dirty="0">
                <a:latin typeface="Arial"/>
                <a:cs typeface="Arial"/>
              </a:rPr>
              <a:t>tests/test1.js</a:t>
            </a:r>
            <a:endParaRPr sz="2900">
              <a:latin typeface="Arial"/>
              <a:cs typeface="Arial"/>
            </a:endParaRPr>
          </a:p>
          <a:p>
            <a:pPr marL="304800" indent="-292100">
              <a:lnSpc>
                <a:spcPts val="3425"/>
              </a:lnSpc>
              <a:buChar char="●"/>
              <a:tabLst>
                <a:tab pos="305435" algn="l"/>
              </a:tabLst>
            </a:pPr>
            <a:r>
              <a:rPr sz="2900" spc="5" dirty="0">
                <a:latin typeface="Arial"/>
                <a:cs typeface="Arial"/>
              </a:rPr>
              <a:t>tests/test2.js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8945" y="609302"/>
            <a:ext cx="6471920" cy="677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50" b="1" spc="5" dirty="0">
                <a:latin typeface="Arial"/>
                <a:cs typeface="Arial"/>
              </a:rPr>
              <a:t>After </a:t>
            </a:r>
            <a:r>
              <a:rPr sz="4250" b="1" spc="10" dirty="0">
                <a:latin typeface="Arial"/>
                <a:cs typeface="Arial"/>
              </a:rPr>
              <a:t>Change </a:t>
            </a:r>
            <a:r>
              <a:rPr sz="4250" b="1" spc="5" dirty="0">
                <a:latin typeface="Arial"/>
                <a:cs typeface="Arial"/>
              </a:rPr>
              <a:t>Entry</a:t>
            </a:r>
            <a:r>
              <a:rPr sz="4250" b="1" spc="-70" dirty="0">
                <a:latin typeface="Arial"/>
                <a:cs typeface="Arial"/>
              </a:rPr>
              <a:t> </a:t>
            </a:r>
            <a:r>
              <a:rPr sz="4250" b="1" spc="5" dirty="0">
                <a:latin typeface="Arial"/>
                <a:cs typeface="Arial"/>
              </a:rPr>
              <a:t>Point</a:t>
            </a:r>
            <a:endParaRPr sz="4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51300" y="551987"/>
            <a:ext cx="1948180" cy="594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700" b="1" spc="10" dirty="0">
                <a:solidFill>
                  <a:srgbClr val="444444"/>
                </a:solidFill>
                <a:latin typeface="Arial"/>
                <a:cs typeface="Arial"/>
              </a:rPr>
              <a:t>require()</a:t>
            </a:r>
            <a:endParaRPr sz="3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8500" y="1669588"/>
            <a:ext cx="3446779" cy="17119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351915" algn="l"/>
              </a:tabLst>
            </a:pPr>
            <a:r>
              <a:rPr sz="3700" b="1" spc="10" dirty="0">
                <a:latin typeface="Arial"/>
                <a:cs typeface="Arial"/>
              </a:rPr>
              <a:t>Open	Directory</a:t>
            </a:r>
            <a:endParaRPr sz="3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5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sz="3700" b="1" spc="10" dirty="0">
                <a:solidFill>
                  <a:srgbClr val="A54D79"/>
                </a:solidFill>
                <a:latin typeface="Arial"/>
                <a:cs typeface="Arial"/>
              </a:rPr>
              <a:t>package.json</a:t>
            </a:r>
            <a:endParaRPr sz="3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7436" y="4006388"/>
            <a:ext cx="2524125" cy="113982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 indent="368300">
              <a:lnSpc>
                <a:spcPts val="4290"/>
              </a:lnSpc>
              <a:spcBef>
                <a:spcPts val="400"/>
              </a:spcBef>
            </a:pPr>
            <a:r>
              <a:rPr sz="3700" b="1" spc="10" dirty="0">
                <a:solidFill>
                  <a:srgbClr val="69A84F"/>
                </a:solidFill>
                <a:latin typeface="Arial"/>
                <a:cs typeface="Arial"/>
              </a:rPr>
              <a:t>index.js  index.node</a:t>
            </a:r>
            <a:endParaRPr sz="3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4374" y="4006388"/>
            <a:ext cx="2546985" cy="113982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 indent="355600">
              <a:lnSpc>
                <a:spcPts val="4290"/>
              </a:lnSpc>
              <a:spcBef>
                <a:spcPts val="400"/>
              </a:spcBef>
            </a:pPr>
            <a:r>
              <a:rPr sz="3700" b="1" spc="10" dirty="0">
                <a:solidFill>
                  <a:srgbClr val="3D85C6"/>
                </a:solidFill>
                <a:latin typeface="Arial"/>
                <a:cs typeface="Arial"/>
              </a:rPr>
              <a:t>Another  </a:t>
            </a:r>
            <a:r>
              <a:rPr sz="3700" b="1" spc="5" dirty="0">
                <a:solidFill>
                  <a:srgbClr val="3D85C6"/>
                </a:solidFill>
                <a:latin typeface="Arial"/>
                <a:cs typeface="Arial"/>
              </a:rPr>
              <a:t>Entry</a:t>
            </a:r>
            <a:r>
              <a:rPr sz="3700" b="1" spc="-75" dirty="0">
                <a:solidFill>
                  <a:srgbClr val="3D85C6"/>
                </a:solidFill>
                <a:latin typeface="Arial"/>
                <a:cs typeface="Arial"/>
              </a:rPr>
              <a:t> </a:t>
            </a:r>
            <a:r>
              <a:rPr sz="3700" b="1" spc="10" dirty="0">
                <a:solidFill>
                  <a:srgbClr val="3D85C6"/>
                </a:solidFill>
                <a:latin typeface="Arial"/>
                <a:cs typeface="Arial"/>
              </a:rPr>
              <a:t>Point</a:t>
            </a:r>
            <a:endParaRPr sz="37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0" y="1219203"/>
            <a:ext cx="763336" cy="590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0" y="2336803"/>
            <a:ext cx="763336" cy="5908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91318" y="3454402"/>
            <a:ext cx="1958873" cy="7078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1925" y="3195002"/>
            <a:ext cx="47288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latin typeface="Arial"/>
                <a:cs typeface="Arial"/>
              </a:rPr>
              <a:t>Upload</a:t>
            </a:r>
            <a:r>
              <a:rPr sz="4800" b="1" spc="-100" dirty="0">
                <a:latin typeface="Arial"/>
                <a:cs typeface="Arial"/>
              </a:rPr>
              <a:t> </a:t>
            </a:r>
            <a:r>
              <a:rPr sz="4800" b="1" spc="-5" dirty="0">
                <a:latin typeface="Arial"/>
                <a:cs typeface="Arial"/>
              </a:rPr>
              <a:t>Package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5482" y="3195002"/>
            <a:ext cx="3976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124F5B"/>
                </a:solidFill>
                <a:latin typeface="Arial"/>
                <a:cs typeface="Arial"/>
              </a:rPr>
              <a:t>npm publish</a:t>
            </a:r>
            <a:r>
              <a:rPr sz="4800" b="1" spc="-100" dirty="0">
                <a:solidFill>
                  <a:srgbClr val="124F5B"/>
                </a:solidFill>
                <a:latin typeface="Arial"/>
                <a:cs typeface="Arial"/>
              </a:rPr>
              <a:t> </a:t>
            </a:r>
            <a:r>
              <a:rPr sz="4800" b="1" dirty="0">
                <a:solidFill>
                  <a:srgbClr val="124F5B"/>
                </a:solidFill>
                <a:latin typeface="Arial"/>
                <a:cs typeface="Arial"/>
              </a:rPr>
              <a:t>.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02342" y="4520806"/>
            <a:ext cx="29311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666666"/>
                </a:solidFill>
                <a:latin typeface="Arial"/>
                <a:cs typeface="Arial"/>
              </a:rPr>
              <a:t>Advanced</a:t>
            </a:r>
            <a:r>
              <a:rPr sz="3200" spc="-9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666666"/>
                </a:solidFill>
                <a:latin typeface="Arial"/>
                <a:cs typeface="Arial"/>
              </a:rPr>
              <a:t>Topic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2052" name="Picture 4" descr="https://www.cbronline.com/wp-content/uploads/2016/07/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547" y="901306"/>
            <a:ext cx="5238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4929" y="2469553"/>
            <a:ext cx="7872730" cy="168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ts val="5565"/>
              </a:lnSpc>
              <a:spcBef>
                <a:spcPts val="100"/>
              </a:spcBef>
            </a:pPr>
            <a:r>
              <a:rPr sz="4800" b="1" spc="-5" dirty="0">
                <a:latin typeface="Arial"/>
                <a:cs typeface="Arial"/>
              </a:rPr>
              <a:t>How</a:t>
            </a:r>
            <a:r>
              <a:rPr sz="4800" b="1" spc="-20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to</a:t>
            </a:r>
            <a:endParaRPr sz="4800">
              <a:latin typeface="Arial"/>
              <a:cs typeface="Arial"/>
            </a:endParaRPr>
          </a:p>
          <a:p>
            <a:pPr algn="ctr">
              <a:lnSpc>
                <a:spcPts val="7484"/>
              </a:lnSpc>
            </a:pPr>
            <a:r>
              <a:rPr sz="6400" b="1" spc="-15" dirty="0">
                <a:latin typeface="Arial"/>
                <a:cs typeface="Arial"/>
              </a:rPr>
              <a:t>Write </a:t>
            </a:r>
            <a:r>
              <a:rPr sz="6400" b="1" spc="-5" dirty="0">
                <a:latin typeface="Arial"/>
                <a:cs typeface="Arial"/>
              </a:rPr>
              <a:t>C/C++</a:t>
            </a:r>
            <a:r>
              <a:rPr sz="6400" b="1" spc="-95" dirty="0">
                <a:latin typeface="Arial"/>
                <a:cs typeface="Arial"/>
              </a:rPr>
              <a:t> </a:t>
            </a:r>
            <a:r>
              <a:rPr sz="6400" b="1" spc="-5" dirty="0">
                <a:latin typeface="Arial"/>
                <a:cs typeface="Arial"/>
              </a:rPr>
              <a:t>Addons</a:t>
            </a:r>
            <a:endParaRPr sz="6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7380" y="2789504"/>
            <a:ext cx="5771515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8645" indent="-57594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89280" algn="l"/>
              </a:tabLst>
            </a:pPr>
            <a:r>
              <a:rPr sz="4800" b="1" spc="-10" dirty="0">
                <a:solidFill>
                  <a:srgbClr val="0B5293"/>
                </a:solidFill>
                <a:latin typeface="Arial"/>
                <a:cs typeface="Arial"/>
              </a:rPr>
              <a:t>GCC </a:t>
            </a:r>
            <a:r>
              <a:rPr sz="3250" spc="-5" dirty="0">
                <a:latin typeface="Arial"/>
                <a:cs typeface="Arial"/>
              </a:rPr>
              <a:t>(used to</a:t>
            </a:r>
            <a:r>
              <a:rPr sz="3250" spc="-15" dirty="0">
                <a:latin typeface="Arial"/>
                <a:cs typeface="Arial"/>
              </a:rPr>
              <a:t> </a:t>
            </a:r>
            <a:r>
              <a:rPr sz="3250" dirty="0">
                <a:latin typeface="Arial"/>
                <a:cs typeface="Arial"/>
              </a:rPr>
              <a:t>compile)</a:t>
            </a:r>
            <a:endParaRPr sz="3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AutoNum type="arabicPeriod"/>
            </a:pPr>
            <a:endParaRPr sz="4550">
              <a:latin typeface="Times New Roman"/>
              <a:cs typeface="Times New Roman"/>
            </a:endParaRPr>
          </a:p>
          <a:p>
            <a:pPr marL="588645" indent="-575945">
              <a:lnSpc>
                <a:spcPct val="100000"/>
              </a:lnSpc>
              <a:buAutoNum type="arabicPeriod"/>
              <a:tabLst>
                <a:tab pos="589280" algn="l"/>
              </a:tabLst>
            </a:pPr>
            <a:r>
              <a:rPr sz="4800" b="1" spc="-10" dirty="0">
                <a:solidFill>
                  <a:srgbClr val="741A46"/>
                </a:solidFill>
                <a:latin typeface="Arial"/>
                <a:cs typeface="Arial"/>
              </a:rPr>
              <a:t>Python </a:t>
            </a:r>
            <a:r>
              <a:rPr sz="3200" spc="-5" dirty="0">
                <a:latin typeface="Arial"/>
                <a:cs typeface="Arial"/>
              </a:rPr>
              <a:t>(For build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script)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1300" y="646972"/>
            <a:ext cx="6882130" cy="675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250" b="1" spc="5" dirty="0">
                <a:latin typeface="Arial"/>
                <a:cs typeface="Arial"/>
              </a:rPr>
              <a:t>Development</a:t>
            </a:r>
            <a:r>
              <a:rPr sz="4250" b="1" spc="-55" dirty="0">
                <a:latin typeface="Arial"/>
                <a:cs typeface="Arial"/>
              </a:rPr>
              <a:t> </a:t>
            </a:r>
            <a:r>
              <a:rPr sz="4250" b="1" dirty="0">
                <a:latin typeface="Arial"/>
                <a:cs typeface="Arial"/>
              </a:rPr>
              <a:t>Environment</a:t>
            </a:r>
            <a:endParaRPr sz="4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89860" y="2469553"/>
            <a:ext cx="5170805" cy="168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70" algn="ctr">
              <a:lnSpc>
                <a:spcPts val="5565"/>
              </a:lnSpc>
              <a:spcBef>
                <a:spcPts val="100"/>
              </a:spcBef>
            </a:pPr>
            <a:r>
              <a:rPr sz="4800" b="1" spc="-10" dirty="0">
                <a:latin typeface="Arial"/>
                <a:cs typeface="Arial"/>
              </a:rPr>
              <a:t>Write The</a:t>
            </a:r>
            <a:r>
              <a:rPr sz="4800" b="1" spc="-55" dirty="0">
                <a:latin typeface="Arial"/>
                <a:cs typeface="Arial"/>
              </a:rPr>
              <a:t> </a:t>
            </a:r>
            <a:r>
              <a:rPr sz="4800" b="1" spc="-5" dirty="0">
                <a:latin typeface="Arial"/>
                <a:cs typeface="Arial"/>
              </a:rPr>
              <a:t>First</a:t>
            </a:r>
            <a:endParaRPr sz="4800">
              <a:latin typeface="Arial"/>
              <a:cs typeface="Arial"/>
            </a:endParaRPr>
          </a:p>
          <a:p>
            <a:pPr algn="ctr">
              <a:lnSpc>
                <a:spcPts val="7484"/>
              </a:lnSpc>
            </a:pPr>
            <a:r>
              <a:rPr sz="6400" b="1" spc="-5" dirty="0">
                <a:latin typeface="Arial"/>
                <a:cs typeface="Arial"/>
              </a:rPr>
              <a:t>C/C++</a:t>
            </a:r>
            <a:r>
              <a:rPr sz="6400" b="1" spc="-100" dirty="0">
                <a:latin typeface="Arial"/>
                <a:cs typeface="Arial"/>
              </a:rPr>
              <a:t> </a:t>
            </a:r>
            <a:r>
              <a:rPr sz="6400" b="1" spc="-5" dirty="0">
                <a:latin typeface="Arial"/>
                <a:cs typeface="Arial"/>
              </a:rPr>
              <a:t>Addon</a:t>
            </a:r>
            <a:endParaRPr sz="6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9984" y="3064916"/>
            <a:ext cx="69303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124F5B"/>
                </a:solidFill>
                <a:latin typeface="Arial"/>
                <a:cs typeface="Arial"/>
              </a:rPr>
              <a:t>npm </a:t>
            </a:r>
            <a:r>
              <a:rPr sz="4800" b="1" spc="-5" dirty="0">
                <a:solidFill>
                  <a:srgbClr val="124F5B"/>
                </a:solidFill>
                <a:latin typeface="Arial"/>
                <a:cs typeface="Arial"/>
              </a:rPr>
              <a:t>install</a:t>
            </a:r>
            <a:r>
              <a:rPr sz="4800" b="1" spc="-40" dirty="0">
                <a:solidFill>
                  <a:srgbClr val="124F5B"/>
                </a:solidFill>
                <a:latin typeface="Arial"/>
                <a:cs typeface="Arial"/>
              </a:rPr>
              <a:t> </a:t>
            </a:r>
            <a:r>
              <a:rPr sz="4800" i="1" spc="-5" dirty="0">
                <a:solidFill>
                  <a:srgbClr val="999999"/>
                </a:solidFill>
                <a:latin typeface="Arial"/>
                <a:cs typeface="Arial"/>
              </a:rPr>
              <a:t>&lt;something&gt;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4300" y="4520806"/>
            <a:ext cx="48240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444444"/>
                </a:solidFill>
                <a:latin typeface="Arial"/>
                <a:cs typeface="Arial"/>
              </a:rPr>
              <a:t>You </a:t>
            </a:r>
            <a:r>
              <a:rPr sz="3200" spc="-5" dirty="0">
                <a:solidFill>
                  <a:srgbClr val="444444"/>
                </a:solidFill>
                <a:latin typeface="Arial"/>
                <a:cs typeface="Arial"/>
              </a:rPr>
              <a:t>Must Be </a:t>
            </a:r>
            <a:r>
              <a:rPr sz="3200" spc="-10" dirty="0">
                <a:solidFill>
                  <a:srgbClr val="444444"/>
                </a:solidFill>
                <a:latin typeface="Arial"/>
                <a:cs typeface="Arial"/>
              </a:rPr>
              <a:t>Familiar</a:t>
            </a:r>
            <a:r>
              <a:rPr sz="320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40571"/>
            <a:ext cx="5830570" cy="675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250" b="1" spc="5" dirty="0">
                <a:latin typeface="Arial"/>
                <a:cs typeface="Arial"/>
              </a:rPr>
              <a:t>C/C++ Addon</a:t>
            </a:r>
            <a:r>
              <a:rPr sz="4250" b="1" spc="-70" dirty="0">
                <a:latin typeface="Arial"/>
                <a:cs typeface="Arial"/>
              </a:rPr>
              <a:t> </a:t>
            </a:r>
            <a:r>
              <a:rPr sz="4250" b="1" dirty="0">
                <a:latin typeface="Arial"/>
                <a:cs typeface="Arial"/>
              </a:rPr>
              <a:t>Example</a:t>
            </a:r>
            <a:endParaRPr sz="42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2586" y="1527009"/>
            <a:ext cx="9275445" cy="5481955"/>
          </a:xfrm>
          <a:custGeom>
            <a:avLst/>
            <a:gdLst/>
            <a:ahLst/>
            <a:cxnLst/>
            <a:rect l="l" t="t" r="r" b="b"/>
            <a:pathLst>
              <a:path w="9275445" h="5481955">
                <a:moveTo>
                  <a:pt x="0" y="0"/>
                </a:moveTo>
                <a:lnTo>
                  <a:pt x="9274831" y="0"/>
                </a:lnTo>
                <a:lnTo>
                  <a:pt x="9274831" y="5481497"/>
                </a:lnTo>
                <a:lnTo>
                  <a:pt x="0" y="548149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2586" y="1520659"/>
            <a:ext cx="9275445" cy="12700"/>
          </a:xfrm>
          <a:custGeom>
            <a:avLst/>
            <a:gdLst/>
            <a:ahLst/>
            <a:cxnLst/>
            <a:rect l="l" t="t" r="r" b="b"/>
            <a:pathLst>
              <a:path w="9275445" h="12700">
                <a:moveTo>
                  <a:pt x="0" y="0"/>
                </a:moveTo>
                <a:lnTo>
                  <a:pt x="9274831" y="0"/>
                </a:lnTo>
                <a:lnTo>
                  <a:pt x="9274831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586" y="1527009"/>
            <a:ext cx="0" cy="5481955"/>
          </a:xfrm>
          <a:custGeom>
            <a:avLst/>
            <a:gdLst/>
            <a:ahLst/>
            <a:cxnLst/>
            <a:rect l="l" t="t" r="r" b="b"/>
            <a:pathLst>
              <a:path h="5481955">
                <a:moveTo>
                  <a:pt x="0" y="0"/>
                </a:moveTo>
                <a:lnTo>
                  <a:pt x="0" y="54814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586" y="7008507"/>
            <a:ext cx="9275445" cy="0"/>
          </a:xfrm>
          <a:custGeom>
            <a:avLst/>
            <a:gdLst/>
            <a:ahLst/>
            <a:cxnLst/>
            <a:rect l="l" t="t" r="r" b="b"/>
            <a:pathLst>
              <a:path w="9275445">
                <a:moveTo>
                  <a:pt x="0" y="0"/>
                </a:moveTo>
                <a:lnTo>
                  <a:pt x="927483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17417" y="1527009"/>
            <a:ext cx="0" cy="5481955"/>
          </a:xfrm>
          <a:custGeom>
            <a:avLst/>
            <a:gdLst/>
            <a:ahLst/>
            <a:cxnLst/>
            <a:rect l="l" t="t" r="r" b="b"/>
            <a:pathLst>
              <a:path h="5481955">
                <a:moveTo>
                  <a:pt x="0" y="0"/>
                </a:moveTo>
                <a:lnTo>
                  <a:pt x="0" y="54814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7986" y="1526751"/>
            <a:ext cx="6642100" cy="50241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4394835">
              <a:lnSpc>
                <a:spcPts val="2450"/>
              </a:lnSpc>
              <a:spcBef>
                <a:spcPts val="270"/>
              </a:spcBef>
            </a:pPr>
            <a:r>
              <a:rPr sz="2100" spc="10" dirty="0">
                <a:solidFill>
                  <a:srgbClr val="FF00FF"/>
                </a:solidFill>
                <a:latin typeface="Arial"/>
                <a:cs typeface="Arial"/>
              </a:rPr>
              <a:t>#include</a:t>
            </a:r>
            <a:r>
              <a:rPr sz="2100" spc="-6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FF00FF"/>
                </a:solidFill>
                <a:latin typeface="Arial"/>
                <a:cs typeface="Arial"/>
              </a:rPr>
              <a:t>&lt;node.h&gt;  #include</a:t>
            </a:r>
            <a:r>
              <a:rPr sz="2100" spc="-1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FF00FF"/>
                </a:solidFill>
                <a:latin typeface="Arial"/>
                <a:cs typeface="Arial"/>
              </a:rPr>
              <a:t>&lt;v8.h&gt;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spc="10" dirty="0">
                <a:solidFill>
                  <a:srgbClr val="69A84F"/>
                </a:solidFill>
                <a:latin typeface="Arial"/>
                <a:cs typeface="Arial"/>
              </a:rPr>
              <a:t>using namespace</a:t>
            </a:r>
            <a:r>
              <a:rPr sz="2100" dirty="0">
                <a:solidFill>
                  <a:srgbClr val="69A84F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v8;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Times New Roman"/>
              <a:cs typeface="Times New Roman"/>
            </a:endParaRPr>
          </a:p>
          <a:p>
            <a:pPr marL="312420" marR="619760" indent="-300355">
              <a:lnSpc>
                <a:spcPts val="2450"/>
              </a:lnSpc>
            </a:pP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Handle&lt;Value&gt; </a:t>
            </a:r>
            <a:r>
              <a:rPr sz="2100" spc="15" dirty="0">
                <a:solidFill>
                  <a:srgbClr val="FFFFFF"/>
                </a:solidFill>
                <a:latin typeface="Arial"/>
                <a:cs typeface="Arial"/>
              </a:rPr>
              <a:t>Method(</a:t>
            </a:r>
            <a:r>
              <a:rPr sz="2100" spc="15" dirty="0">
                <a:solidFill>
                  <a:srgbClr val="69A84F"/>
                </a:solidFill>
                <a:latin typeface="Arial"/>
                <a:cs typeface="Arial"/>
              </a:rPr>
              <a:t>const 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Arguments&amp; args) {  HandleScope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15" dirty="0">
                <a:solidFill>
                  <a:srgbClr val="FFFFFF"/>
                </a:solidFill>
                <a:latin typeface="Arial"/>
                <a:cs typeface="Arial"/>
              </a:rPr>
              <a:t>scope;</a:t>
            </a:r>
            <a:endParaRPr sz="2100">
              <a:latin typeface="Arial"/>
              <a:cs typeface="Arial"/>
            </a:endParaRPr>
          </a:p>
          <a:p>
            <a:pPr marL="313690">
              <a:lnSpc>
                <a:spcPts val="2355"/>
              </a:lnSpc>
            </a:pPr>
            <a:r>
              <a:rPr sz="2100" spc="10" dirty="0">
                <a:solidFill>
                  <a:srgbClr val="E69138"/>
                </a:solidFill>
                <a:latin typeface="Arial"/>
                <a:cs typeface="Arial"/>
              </a:rPr>
              <a:t>return</a:t>
            </a:r>
            <a:r>
              <a:rPr sz="2100" spc="5" dirty="0">
                <a:solidFill>
                  <a:srgbClr val="E69138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scope.Close(</a:t>
            </a:r>
            <a:r>
              <a:rPr sz="2100" spc="10" dirty="0">
                <a:solidFill>
                  <a:srgbClr val="44808E"/>
                </a:solidFill>
                <a:latin typeface="Arial"/>
                <a:cs typeface="Arial"/>
              </a:rPr>
              <a:t>String::New(</a:t>
            </a:r>
            <a:r>
              <a:rPr sz="2100" spc="10" dirty="0">
                <a:solidFill>
                  <a:srgbClr val="FF0000"/>
                </a:solidFill>
                <a:latin typeface="Arial"/>
                <a:cs typeface="Arial"/>
              </a:rPr>
              <a:t>"world"</a:t>
            </a:r>
            <a:r>
              <a:rPr sz="2100" spc="10" dirty="0">
                <a:solidFill>
                  <a:srgbClr val="44808E"/>
                </a:solidFill>
                <a:latin typeface="Arial"/>
                <a:cs typeface="Arial"/>
              </a:rPr>
              <a:t>)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);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485"/>
              </a:lnSpc>
            </a:pP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ts val="2485"/>
              </a:lnSpc>
            </a:pPr>
            <a:r>
              <a:rPr sz="2100" spc="15" dirty="0">
                <a:solidFill>
                  <a:srgbClr val="FFFFFF"/>
                </a:solidFill>
                <a:latin typeface="Arial"/>
                <a:cs typeface="Arial"/>
              </a:rPr>
              <a:t>void 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init(Handle&lt;Object&gt;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target)</a:t>
            </a:r>
            <a:r>
              <a:rPr sz="2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2100">
              <a:latin typeface="Arial"/>
              <a:cs typeface="Arial"/>
            </a:endParaRPr>
          </a:p>
          <a:p>
            <a:pPr marL="614680" marR="5080" indent="-302260">
              <a:lnSpc>
                <a:spcPts val="2450"/>
              </a:lnSpc>
              <a:spcBef>
                <a:spcPts val="105"/>
              </a:spcBef>
            </a:pP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target-&gt;Set(</a:t>
            </a:r>
            <a:r>
              <a:rPr sz="2100" spc="10" dirty="0">
                <a:solidFill>
                  <a:srgbClr val="44808E"/>
                </a:solidFill>
                <a:latin typeface="Arial"/>
                <a:cs typeface="Arial"/>
              </a:rPr>
              <a:t>String::NewSymbol(</a:t>
            </a:r>
            <a:r>
              <a:rPr sz="2100" spc="10" dirty="0">
                <a:solidFill>
                  <a:srgbClr val="FF0000"/>
                </a:solidFill>
                <a:latin typeface="Arial"/>
                <a:cs typeface="Arial"/>
              </a:rPr>
              <a:t>"hello"</a:t>
            </a:r>
            <a:r>
              <a:rPr sz="2100" spc="10" dirty="0">
                <a:solidFill>
                  <a:srgbClr val="44808E"/>
                </a:solidFill>
                <a:latin typeface="Arial"/>
                <a:cs typeface="Arial"/>
              </a:rPr>
              <a:t>)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,  </a:t>
            </a:r>
            <a:r>
              <a:rPr sz="2100" spc="10" dirty="0">
                <a:solidFill>
                  <a:srgbClr val="3D85C6"/>
                </a:solidFill>
                <a:latin typeface="Arial"/>
                <a:cs typeface="Arial"/>
              </a:rPr>
              <a:t>FunctionTemplate::New(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r>
              <a:rPr sz="2100" spc="10" dirty="0">
                <a:solidFill>
                  <a:srgbClr val="3D85C6"/>
                </a:solidFill>
                <a:latin typeface="Arial"/>
                <a:cs typeface="Arial"/>
              </a:rPr>
              <a:t>)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-&gt;GetFunction());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385"/>
              </a:lnSpc>
            </a:pP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NODE_MODULE(hello,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init);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40571"/>
            <a:ext cx="5830570" cy="675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250" b="1" spc="5" dirty="0">
                <a:latin typeface="Arial"/>
                <a:cs typeface="Arial"/>
              </a:rPr>
              <a:t>C/C++ Addon</a:t>
            </a:r>
            <a:r>
              <a:rPr sz="4250" b="1" spc="-70" dirty="0">
                <a:latin typeface="Arial"/>
                <a:cs typeface="Arial"/>
              </a:rPr>
              <a:t> </a:t>
            </a:r>
            <a:r>
              <a:rPr sz="4250" b="1" dirty="0">
                <a:latin typeface="Arial"/>
                <a:cs typeface="Arial"/>
              </a:rPr>
              <a:t>Example</a:t>
            </a:r>
            <a:endParaRPr sz="42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2586" y="1527009"/>
            <a:ext cx="9275445" cy="5481955"/>
          </a:xfrm>
          <a:custGeom>
            <a:avLst/>
            <a:gdLst/>
            <a:ahLst/>
            <a:cxnLst/>
            <a:rect l="l" t="t" r="r" b="b"/>
            <a:pathLst>
              <a:path w="9275445" h="5481955">
                <a:moveTo>
                  <a:pt x="0" y="0"/>
                </a:moveTo>
                <a:lnTo>
                  <a:pt x="9274831" y="0"/>
                </a:lnTo>
                <a:lnTo>
                  <a:pt x="9274831" y="5481497"/>
                </a:lnTo>
                <a:lnTo>
                  <a:pt x="0" y="548149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2586" y="1520659"/>
            <a:ext cx="9275445" cy="12700"/>
          </a:xfrm>
          <a:custGeom>
            <a:avLst/>
            <a:gdLst/>
            <a:ahLst/>
            <a:cxnLst/>
            <a:rect l="l" t="t" r="r" b="b"/>
            <a:pathLst>
              <a:path w="9275445" h="12700">
                <a:moveTo>
                  <a:pt x="0" y="0"/>
                </a:moveTo>
                <a:lnTo>
                  <a:pt x="9274831" y="0"/>
                </a:lnTo>
                <a:lnTo>
                  <a:pt x="9274831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586" y="1527009"/>
            <a:ext cx="0" cy="5481955"/>
          </a:xfrm>
          <a:custGeom>
            <a:avLst/>
            <a:gdLst/>
            <a:ahLst/>
            <a:cxnLst/>
            <a:rect l="l" t="t" r="r" b="b"/>
            <a:pathLst>
              <a:path h="5481955">
                <a:moveTo>
                  <a:pt x="0" y="0"/>
                </a:moveTo>
                <a:lnTo>
                  <a:pt x="0" y="54814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586" y="7008507"/>
            <a:ext cx="9275445" cy="0"/>
          </a:xfrm>
          <a:custGeom>
            <a:avLst/>
            <a:gdLst/>
            <a:ahLst/>
            <a:cxnLst/>
            <a:rect l="l" t="t" r="r" b="b"/>
            <a:pathLst>
              <a:path w="9275445">
                <a:moveTo>
                  <a:pt x="0" y="0"/>
                </a:moveTo>
                <a:lnTo>
                  <a:pt x="927483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17417" y="1527009"/>
            <a:ext cx="0" cy="5481955"/>
          </a:xfrm>
          <a:custGeom>
            <a:avLst/>
            <a:gdLst/>
            <a:ahLst/>
            <a:cxnLst/>
            <a:rect l="l" t="t" r="r" b="b"/>
            <a:pathLst>
              <a:path h="5481955">
                <a:moveTo>
                  <a:pt x="0" y="0"/>
                </a:moveTo>
                <a:lnTo>
                  <a:pt x="0" y="54814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7986" y="1526751"/>
            <a:ext cx="2252345" cy="6623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450"/>
              </a:lnSpc>
              <a:spcBef>
                <a:spcPts val="270"/>
              </a:spcBef>
            </a:pPr>
            <a:r>
              <a:rPr sz="2100" spc="10" dirty="0">
                <a:solidFill>
                  <a:srgbClr val="FF00FF"/>
                </a:solidFill>
                <a:latin typeface="Arial"/>
                <a:cs typeface="Arial"/>
              </a:rPr>
              <a:t>#include</a:t>
            </a:r>
            <a:r>
              <a:rPr sz="2100" spc="-6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FF00FF"/>
                </a:solidFill>
                <a:latin typeface="Arial"/>
                <a:cs typeface="Arial"/>
              </a:rPr>
              <a:t>&lt;node.h&gt;  #include</a:t>
            </a:r>
            <a:r>
              <a:rPr sz="2100" spc="-1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FF00FF"/>
                </a:solidFill>
                <a:latin typeface="Arial"/>
                <a:cs typeface="Arial"/>
              </a:rPr>
              <a:t>&lt;v8.h&gt;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7986" y="2461383"/>
            <a:ext cx="258508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spc="10" dirty="0">
                <a:solidFill>
                  <a:srgbClr val="69A84F"/>
                </a:solidFill>
                <a:latin typeface="Arial"/>
                <a:cs typeface="Arial"/>
              </a:rPr>
              <a:t>using namespace</a:t>
            </a:r>
            <a:r>
              <a:rPr sz="2100" spc="-25" dirty="0">
                <a:solidFill>
                  <a:srgbClr val="69A84F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v8;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7986" y="3084483"/>
            <a:ext cx="6642100" cy="346646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12420" marR="619760" indent="-300355">
              <a:lnSpc>
                <a:spcPts val="2450"/>
              </a:lnSpc>
              <a:spcBef>
                <a:spcPts val="270"/>
              </a:spcBef>
            </a:pP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Handle&lt;Value&gt; </a:t>
            </a:r>
            <a:r>
              <a:rPr sz="2100" spc="15" dirty="0">
                <a:solidFill>
                  <a:srgbClr val="FFFFFF"/>
                </a:solidFill>
                <a:latin typeface="Arial"/>
                <a:cs typeface="Arial"/>
              </a:rPr>
              <a:t>Method(</a:t>
            </a:r>
            <a:r>
              <a:rPr sz="2100" spc="15" dirty="0">
                <a:solidFill>
                  <a:srgbClr val="69A84F"/>
                </a:solidFill>
                <a:latin typeface="Arial"/>
                <a:cs typeface="Arial"/>
              </a:rPr>
              <a:t>const 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Arguments&amp; args) {  HandleScope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15" dirty="0">
                <a:solidFill>
                  <a:srgbClr val="FFFFFF"/>
                </a:solidFill>
                <a:latin typeface="Arial"/>
                <a:cs typeface="Arial"/>
              </a:rPr>
              <a:t>scope;</a:t>
            </a:r>
            <a:endParaRPr sz="2100">
              <a:latin typeface="Arial"/>
              <a:cs typeface="Arial"/>
            </a:endParaRPr>
          </a:p>
          <a:p>
            <a:pPr marL="313690">
              <a:lnSpc>
                <a:spcPts val="2355"/>
              </a:lnSpc>
            </a:pPr>
            <a:r>
              <a:rPr sz="2100" spc="10" dirty="0">
                <a:solidFill>
                  <a:srgbClr val="E69138"/>
                </a:solidFill>
                <a:latin typeface="Arial"/>
                <a:cs typeface="Arial"/>
              </a:rPr>
              <a:t>return</a:t>
            </a:r>
            <a:r>
              <a:rPr sz="2100" spc="5" dirty="0">
                <a:solidFill>
                  <a:srgbClr val="E69138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scope.Close(</a:t>
            </a:r>
            <a:r>
              <a:rPr sz="2100" spc="10" dirty="0">
                <a:solidFill>
                  <a:srgbClr val="44808E"/>
                </a:solidFill>
                <a:latin typeface="Arial"/>
                <a:cs typeface="Arial"/>
              </a:rPr>
              <a:t>String::New(</a:t>
            </a:r>
            <a:r>
              <a:rPr sz="2100" spc="10" dirty="0">
                <a:solidFill>
                  <a:srgbClr val="FF0000"/>
                </a:solidFill>
                <a:latin typeface="Arial"/>
                <a:cs typeface="Arial"/>
              </a:rPr>
              <a:t>"world"</a:t>
            </a:r>
            <a:r>
              <a:rPr sz="2100" spc="10" dirty="0">
                <a:solidFill>
                  <a:srgbClr val="44808E"/>
                </a:solidFill>
                <a:latin typeface="Arial"/>
                <a:cs typeface="Arial"/>
              </a:rPr>
              <a:t>)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);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485"/>
              </a:lnSpc>
            </a:pP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ts val="2485"/>
              </a:lnSpc>
            </a:pPr>
            <a:r>
              <a:rPr sz="2100" spc="15" dirty="0">
                <a:solidFill>
                  <a:srgbClr val="FFFFFF"/>
                </a:solidFill>
                <a:latin typeface="Arial"/>
                <a:cs typeface="Arial"/>
              </a:rPr>
              <a:t>void 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init(Handle&lt;Object&gt;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target)</a:t>
            </a:r>
            <a:r>
              <a:rPr sz="2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2100">
              <a:latin typeface="Arial"/>
              <a:cs typeface="Arial"/>
            </a:endParaRPr>
          </a:p>
          <a:p>
            <a:pPr marL="614680" marR="5080" indent="-302260">
              <a:lnSpc>
                <a:spcPts val="2450"/>
              </a:lnSpc>
              <a:spcBef>
                <a:spcPts val="105"/>
              </a:spcBef>
            </a:pP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target-&gt;Set(</a:t>
            </a:r>
            <a:r>
              <a:rPr sz="2100" spc="10" dirty="0">
                <a:solidFill>
                  <a:srgbClr val="44808E"/>
                </a:solidFill>
                <a:latin typeface="Arial"/>
                <a:cs typeface="Arial"/>
              </a:rPr>
              <a:t>String::NewSymbol(</a:t>
            </a:r>
            <a:r>
              <a:rPr sz="2100" spc="10" dirty="0">
                <a:solidFill>
                  <a:srgbClr val="FF0000"/>
                </a:solidFill>
                <a:latin typeface="Arial"/>
                <a:cs typeface="Arial"/>
              </a:rPr>
              <a:t>"hello"</a:t>
            </a:r>
            <a:r>
              <a:rPr sz="2100" spc="10" dirty="0">
                <a:solidFill>
                  <a:srgbClr val="44808E"/>
                </a:solidFill>
                <a:latin typeface="Arial"/>
                <a:cs typeface="Arial"/>
              </a:rPr>
              <a:t>)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,  </a:t>
            </a:r>
            <a:r>
              <a:rPr sz="2100" spc="10" dirty="0">
                <a:solidFill>
                  <a:srgbClr val="3D85C6"/>
                </a:solidFill>
                <a:latin typeface="Arial"/>
                <a:cs typeface="Arial"/>
              </a:rPr>
              <a:t>FunctionTemplate::New(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r>
              <a:rPr sz="2100" spc="10" dirty="0">
                <a:solidFill>
                  <a:srgbClr val="3D85C6"/>
                </a:solidFill>
                <a:latin typeface="Arial"/>
                <a:cs typeface="Arial"/>
              </a:rPr>
              <a:t>)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-&gt;GetFunction());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385"/>
              </a:lnSpc>
            </a:pP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NODE_MODULE(hello,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init);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37166" y="4575839"/>
            <a:ext cx="962068" cy="6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64380" y="2869742"/>
            <a:ext cx="3217024" cy="1816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309205" y="2498855"/>
            <a:ext cx="2341245" cy="4318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50" spc="5" dirty="0">
                <a:solidFill>
                  <a:srgbClr val="FF9900"/>
                </a:solidFill>
                <a:latin typeface="Arial"/>
                <a:cs typeface="Arial"/>
              </a:rPr>
              <a:t>module.exports</a:t>
            </a:r>
            <a:endParaRPr sz="26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8502" y="4887357"/>
            <a:ext cx="962068" cy="6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40571"/>
            <a:ext cx="5830570" cy="675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250" b="1" spc="5" dirty="0">
                <a:latin typeface="Arial"/>
                <a:cs typeface="Arial"/>
              </a:rPr>
              <a:t>C/C++ Addon</a:t>
            </a:r>
            <a:r>
              <a:rPr sz="4250" b="1" spc="-70" dirty="0">
                <a:latin typeface="Arial"/>
                <a:cs typeface="Arial"/>
              </a:rPr>
              <a:t> </a:t>
            </a:r>
            <a:r>
              <a:rPr sz="4250" b="1" dirty="0">
                <a:latin typeface="Arial"/>
                <a:cs typeface="Arial"/>
              </a:rPr>
              <a:t>Example</a:t>
            </a:r>
            <a:endParaRPr sz="42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8000" y="1524000"/>
            <a:ext cx="9275445" cy="5481955"/>
          </a:xfrm>
          <a:custGeom>
            <a:avLst/>
            <a:gdLst/>
            <a:ahLst/>
            <a:cxnLst/>
            <a:rect l="l" t="t" r="r" b="b"/>
            <a:pathLst>
              <a:path w="9275445" h="5481955">
                <a:moveTo>
                  <a:pt x="0" y="0"/>
                </a:moveTo>
                <a:lnTo>
                  <a:pt x="9274822" y="0"/>
                </a:lnTo>
                <a:lnTo>
                  <a:pt x="9274822" y="5481497"/>
                </a:lnTo>
                <a:lnTo>
                  <a:pt x="0" y="548149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" y="1517650"/>
            <a:ext cx="9275445" cy="12700"/>
          </a:xfrm>
          <a:custGeom>
            <a:avLst/>
            <a:gdLst/>
            <a:ahLst/>
            <a:cxnLst/>
            <a:rect l="l" t="t" r="r" b="b"/>
            <a:pathLst>
              <a:path w="9275445" h="12700">
                <a:moveTo>
                  <a:pt x="0" y="0"/>
                </a:moveTo>
                <a:lnTo>
                  <a:pt x="9274822" y="0"/>
                </a:lnTo>
                <a:lnTo>
                  <a:pt x="9274822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000" y="1524000"/>
            <a:ext cx="0" cy="5481955"/>
          </a:xfrm>
          <a:custGeom>
            <a:avLst/>
            <a:gdLst/>
            <a:ahLst/>
            <a:cxnLst/>
            <a:rect l="l" t="t" r="r" b="b"/>
            <a:pathLst>
              <a:path h="5481955">
                <a:moveTo>
                  <a:pt x="0" y="0"/>
                </a:moveTo>
                <a:lnTo>
                  <a:pt x="0" y="54814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8000" y="7005497"/>
            <a:ext cx="9275445" cy="0"/>
          </a:xfrm>
          <a:custGeom>
            <a:avLst/>
            <a:gdLst/>
            <a:ahLst/>
            <a:cxnLst/>
            <a:rect l="l" t="t" r="r" b="b"/>
            <a:pathLst>
              <a:path w="9275445">
                <a:moveTo>
                  <a:pt x="0" y="0"/>
                </a:moveTo>
                <a:lnTo>
                  <a:pt x="927482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82823" y="1524000"/>
            <a:ext cx="0" cy="5481955"/>
          </a:xfrm>
          <a:custGeom>
            <a:avLst/>
            <a:gdLst/>
            <a:ahLst/>
            <a:cxnLst/>
            <a:rect l="l" t="t" r="r" b="b"/>
            <a:pathLst>
              <a:path h="5481955">
                <a:moveTo>
                  <a:pt x="0" y="0"/>
                </a:moveTo>
                <a:lnTo>
                  <a:pt x="0" y="54814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3400" y="1523742"/>
            <a:ext cx="2585085" cy="1285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337820">
              <a:lnSpc>
                <a:spcPts val="2450"/>
              </a:lnSpc>
              <a:spcBef>
                <a:spcPts val="270"/>
              </a:spcBef>
            </a:pPr>
            <a:r>
              <a:rPr sz="2100" spc="10" dirty="0">
                <a:solidFill>
                  <a:srgbClr val="FF00FF"/>
                </a:solidFill>
                <a:latin typeface="Arial"/>
                <a:cs typeface="Arial"/>
              </a:rPr>
              <a:t>#include</a:t>
            </a:r>
            <a:r>
              <a:rPr sz="2100" spc="-6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FF00FF"/>
                </a:solidFill>
                <a:latin typeface="Arial"/>
                <a:cs typeface="Arial"/>
              </a:rPr>
              <a:t>&lt;node.h&gt;  #include</a:t>
            </a:r>
            <a:r>
              <a:rPr sz="2100" spc="-1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FF00FF"/>
                </a:solidFill>
                <a:latin typeface="Arial"/>
                <a:cs typeface="Arial"/>
              </a:rPr>
              <a:t>&lt;v8.h&gt;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spc="10" dirty="0">
                <a:solidFill>
                  <a:srgbClr val="69A84F"/>
                </a:solidFill>
                <a:latin typeface="Arial"/>
                <a:cs typeface="Arial"/>
              </a:rPr>
              <a:t>using namespace</a:t>
            </a:r>
            <a:r>
              <a:rPr sz="2100" spc="-25" dirty="0">
                <a:solidFill>
                  <a:srgbClr val="69A84F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v8;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400" y="3081473"/>
            <a:ext cx="6027420" cy="1285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12420" marR="5080" indent="-300355">
              <a:lnSpc>
                <a:spcPts val="2450"/>
              </a:lnSpc>
              <a:spcBef>
                <a:spcPts val="270"/>
              </a:spcBef>
            </a:pP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Handle&lt;Value&gt; </a:t>
            </a:r>
            <a:r>
              <a:rPr sz="2100" spc="15" dirty="0">
                <a:solidFill>
                  <a:srgbClr val="FFFFFF"/>
                </a:solidFill>
                <a:latin typeface="Arial"/>
                <a:cs typeface="Arial"/>
              </a:rPr>
              <a:t>Method(</a:t>
            </a:r>
            <a:r>
              <a:rPr sz="2100" spc="15" dirty="0">
                <a:solidFill>
                  <a:srgbClr val="69A84F"/>
                </a:solidFill>
                <a:latin typeface="Arial"/>
                <a:cs typeface="Arial"/>
              </a:rPr>
              <a:t>const 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Arguments&amp; args) {  HandleScope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15" dirty="0">
                <a:solidFill>
                  <a:srgbClr val="FFFFFF"/>
                </a:solidFill>
                <a:latin typeface="Arial"/>
                <a:cs typeface="Arial"/>
              </a:rPr>
              <a:t>scope;</a:t>
            </a:r>
            <a:endParaRPr sz="2100">
              <a:latin typeface="Arial"/>
              <a:cs typeface="Arial"/>
            </a:endParaRPr>
          </a:p>
          <a:p>
            <a:pPr marL="313690">
              <a:lnSpc>
                <a:spcPts val="2355"/>
              </a:lnSpc>
            </a:pPr>
            <a:r>
              <a:rPr sz="2100" spc="10" dirty="0">
                <a:solidFill>
                  <a:srgbClr val="E69138"/>
                </a:solidFill>
                <a:latin typeface="Arial"/>
                <a:cs typeface="Arial"/>
              </a:rPr>
              <a:t>return</a:t>
            </a:r>
            <a:r>
              <a:rPr sz="2100" spc="5" dirty="0">
                <a:solidFill>
                  <a:srgbClr val="E69138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scope.Close(</a:t>
            </a:r>
            <a:r>
              <a:rPr sz="2100" spc="10" dirty="0">
                <a:solidFill>
                  <a:srgbClr val="44808E"/>
                </a:solidFill>
                <a:latin typeface="Arial"/>
                <a:cs typeface="Arial"/>
              </a:rPr>
              <a:t>String::New(</a:t>
            </a:r>
            <a:r>
              <a:rPr sz="2100" spc="10" dirty="0">
                <a:solidFill>
                  <a:srgbClr val="FF0000"/>
                </a:solidFill>
                <a:latin typeface="Arial"/>
                <a:cs typeface="Arial"/>
              </a:rPr>
              <a:t>"world"</a:t>
            </a:r>
            <a:r>
              <a:rPr sz="2100" spc="10" dirty="0">
                <a:solidFill>
                  <a:srgbClr val="44808E"/>
                </a:solidFill>
                <a:latin typeface="Arial"/>
                <a:cs typeface="Arial"/>
              </a:rPr>
              <a:t>)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);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485"/>
              </a:lnSpc>
            </a:pP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3400" y="4639204"/>
            <a:ext cx="6642100" cy="190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485"/>
              </a:lnSpc>
              <a:spcBef>
                <a:spcPts val="130"/>
              </a:spcBef>
            </a:pPr>
            <a:r>
              <a:rPr sz="2100" spc="15" dirty="0">
                <a:solidFill>
                  <a:srgbClr val="FFFFFF"/>
                </a:solidFill>
                <a:latin typeface="Arial"/>
                <a:cs typeface="Arial"/>
              </a:rPr>
              <a:t>void 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init(Handle&lt;Object&gt;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target)</a:t>
            </a:r>
            <a:r>
              <a:rPr sz="2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2100">
              <a:latin typeface="Arial"/>
              <a:cs typeface="Arial"/>
            </a:endParaRPr>
          </a:p>
          <a:p>
            <a:pPr marL="614680" marR="5080" indent="-302260">
              <a:lnSpc>
                <a:spcPts val="2450"/>
              </a:lnSpc>
              <a:spcBef>
                <a:spcPts val="110"/>
              </a:spcBef>
            </a:pP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target-&gt;Set(</a:t>
            </a:r>
            <a:r>
              <a:rPr sz="2100" spc="10" dirty="0">
                <a:solidFill>
                  <a:srgbClr val="44808E"/>
                </a:solidFill>
                <a:latin typeface="Arial"/>
                <a:cs typeface="Arial"/>
              </a:rPr>
              <a:t>String::NewSymbol(</a:t>
            </a:r>
            <a:r>
              <a:rPr sz="2100" spc="10" dirty="0">
                <a:solidFill>
                  <a:srgbClr val="FF0000"/>
                </a:solidFill>
                <a:latin typeface="Arial"/>
                <a:cs typeface="Arial"/>
              </a:rPr>
              <a:t>"hello"</a:t>
            </a:r>
            <a:r>
              <a:rPr sz="2100" spc="10" dirty="0">
                <a:solidFill>
                  <a:srgbClr val="44808E"/>
                </a:solidFill>
                <a:latin typeface="Arial"/>
                <a:cs typeface="Arial"/>
              </a:rPr>
              <a:t>)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,  </a:t>
            </a:r>
            <a:r>
              <a:rPr sz="2100" spc="10" dirty="0">
                <a:solidFill>
                  <a:srgbClr val="3D85C6"/>
                </a:solidFill>
                <a:latin typeface="Arial"/>
                <a:cs typeface="Arial"/>
              </a:rPr>
              <a:t>FunctionTemplate::New(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r>
              <a:rPr sz="2100" spc="10" dirty="0">
                <a:solidFill>
                  <a:srgbClr val="3D85C6"/>
                </a:solidFill>
                <a:latin typeface="Arial"/>
                <a:cs typeface="Arial"/>
              </a:rPr>
              <a:t>)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-&gt;GetFunction());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385"/>
              </a:lnSpc>
            </a:pP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NODE_MODULE(hello,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init);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1229" y="5297585"/>
            <a:ext cx="6567754" cy="485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59731" y="3559835"/>
            <a:ext cx="2524252" cy="17750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099934" y="3206449"/>
            <a:ext cx="2409825" cy="121094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87350" marR="5080" indent="-375285">
              <a:lnSpc>
                <a:spcPts val="3070"/>
              </a:lnSpc>
              <a:spcBef>
                <a:spcPts val="310"/>
              </a:spcBef>
            </a:pPr>
            <a:r>
              <a:rPr sz="2650" dirty="0">
                <a:solidFill>
                  <a:srgbClr val="FF9900"/>
                </a:solidFill>
                <a:latin typeface="Arial"/>
                <a:cs typeface="Arial"/>
              </a:rPr>
              <a:t>function() </a:t>
            </a:r>
            <a:r>
              <a:rPr sz="2650" spc="5" dirty="0">
                <a:solidFill>
                  <a:srgbClr val="FF9900"/>
                </a:solidFill>
                <a:latin typeface="Arial"/>
                <a:cs typeface="Arial"/>
              </a:rPr>
              <a:t>{  return</a:t>
            </a:r>
            <a:r>
              <a:rPr sz="2650" spc="-75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2650" dirty="0">
                <a:solidFill>
                  <a:srgbClr val="FF9900"/>
                </a:solidFill>
                <a:latin typeface="Arial"/>
                <a:cs typeface="Arial"/>
              </a:rPr>
              <a:t>'world';</a:t>
            </a:r>
            <a:endParaRPr sz="2650">
              <a:latin typeface="Arial"/>
              <a:cs typeface="Arial"/>
            </a:endParaRPr>
          </a:p>
          <a:p>
            <a:pPr marL="12700">
              <a:lnSpc>
                <a:spcPts val="2975"/>
              </a:lnSpc>
            </a:pPr>
            <a:r>
              <a:rPr sz="2650" spc="5" dirty="0">
                <a:solidFill>
                  <a:srgbClr val="FF9900"/>
                </a:solidFill>
                <a:latin typeface="Arial"/>
                <a:cs typeface="Arial"/>
              </a:rPr>
              <a:t>}</a:t>
            </a:r>
            <a:endParaRPr sz="26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43505" y="1731048"/>
            <a:ext cx="6023013" cy="29379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40571"/>
            <a:ext cx="8626475" cy="675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250" b="1" spc="5" dirty="0">
                <a:latin typeface="Arial"/>
                <a:cs typeface="Arial"/>
              </a:rPr>
              <a:t>Compare </a:t>
            </a:r>
            <a:r>
              <a:rPr sz="4250" b="1" dirty="0">
                <a:latin typeface="Arial"/>
                <a:cs typeface="Arial"/>
              </a:rPr>
              <a:t>with JavaScript</a:t>
            </a:r>
            <a:r>
              <a:rPr sz="4250" b="1" spc="-50" dirty="0">
                <a:latin typeface="Arial"/>
                <a:cs typeface="Arial"/>
              </a:rPr>
              <a:t> </a:t>
            </a:r>
            <a:r>
              <a:rPr sz="4250" b="1" dirty="0">
                <a:latin typeface="Arial"/>
                <a:cs typeface="Arial"/>
              </a:rPr>
              <a:t>Version</a:t>
            </a:r>
            <a:endParaRPr sz="42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00" y="1787321"/>
            <a:ext cx="4819015" cy="3545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var </a:t>
            </a:r>
            <a:r>
              <a:rPr sz="2400" spc="-5" dirty="0">
                <a:latin typeface="Arial"/>
                <a:cs typeface="Arial"/>
              </a:rPr>
              <a:t>target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module.exports</a:t>
            </a:r>
            <a:r>
              <a:rPr sz="2400" spc="-5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imes New Roman"/>
              <a:cs typeface="Times New Roman"/>
            </a:endParaRPr>
          </a:p>
          <a:p>
            <a:pPr marL="349885" marR="1298575" indent="-337820">
              <a:lnSpc>
                <a:spcPts val="2760"/>
              </a:lnSpc>
            </a:pPr>
            <a:r>
              <a:rPr sz="2400" spc="-5" dirty="0">
                <a:latin typeface="Arial"/>
                <a:cs typeface="Arial"/>
              </a:rPr>
              <a:t>target['hello']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function()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  return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'world!';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625"/>
              </a:lnSpc>
            </a:pPr>
            <a:r>
              <a:rPr sz="2400" spc="-5" dirty="0">
                <a:latin typeface="Arial"/>
                <a:cs typeface="Arial"/>
              </a:rPr>
              <a:t>};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20"/>
              </a:lnSpc>
            </a:pPr>
            <a:r>
              <a:rPr sz="2400" spc="-5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Times New Roman"/>
              <a:cs typeface="Times New Roman"/>
            </a:endParaRPr>
          </a:p>
          <a:p>
            <a:pPr marL="349885" marR="5080" indent="-337820">
              <a:lnSpc>
                <a:spcPts val="2760"/>
              </a:lnSpc>
            </a:pP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module.exports</a:t>
            </a:r>
            <a:r>
              <a:rPr sz="2400" spc="-5" dirty="0">
                <a:latin typeface="Arial"/>
                <a:cs typeface="Arial"/>
              </a:rPr>
              <a:t>.hello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function()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  return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'world!';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685"/>
              </a:lnSpc>
            </a:pPr>
            <a:r>
              <a:rPr sz="2400" spc="-5" dirty="0">
                <a:latin typeface="Arial"/>
                <a:cs typeface="Arial"/>
              </a:rPr>
              <a:t>};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40571"/>
            <a:ext cx="5830570" cy="675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250" b="1" spc="5" dirty="0">
                <a:latin typeface="Arial"/>
                <a:cs typeface="Arial"/>
              </a:rPr>
              <a:t>C/C++ Addon</a:t>
            </a:r>
            <a:r>
              <a:rPr sz="4250" b="1" spc="-70" dirty="0">
                <a:latin typeface="Arial"/>
                <a:cs typeface="Arial"/>
              </a:rPr>
              <a:t> </a:t>
            </a:r>
            <a:r>
              <a:rPr sz="4250" b="1" dirty="0">
                <a:latin typeface="Arial"/>
                <a:cs typeface="Arial"/>
              </a:rPr>
              <a:t>Example</a:t>
            </a:r>
            <a:endParaRPr sz="42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2586" y="1527009"/>
            <a:ext cx="9275445" cy="5481955"/>
          </a:xfrm>
          <a:custGeom>
            <a:avLst/>
            <a:gdLst/>
            <a:ahLst/>
            <a:cxnLst/>
            <a:rect l="l" t="t" r="r" b="b"/>
            <a:pathLst>
              <a:path w="9275445" h="5481955">
                <a:moveTo>
                  <a:pt x="0" y="0"/>
                </a:moveTo>
                <a:lnTo>
                  <a:pt x="9274831" y="0"/>
                </a:lnTo>
                <a:lnTo>
                  <a:pt x="9274831" y="5481497"/>
                </a:lnTo>
                <a:lnTo>
                  <a:pt x="0" y="548149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2586" y="1520659"/>
            <a:ext cx="9275445" cy="12700"/>
          </a:xfrm>
          <a:custGeom>
            <a:avLst/>
            <a:gdLst/>
            <a:ahLst/>
            <a:cxnLst/>
            <a:rect l="l" t="t" r="r" b="b"/>
            <a:pathLst>
              <a:path w="9275445" h="12700">
                <a:moveTo>
                  <a:pt x="0" y="0"/>
                </a:moveTo>
                <a:lnTo>
                  <a:pt x="9274831" y="0"/>
                </a:lnTo>
                <a:lnTo>
                  <a:pt x="9274831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586" y="1527009"/>
            <a:ext cx="0" cy="5481955"/>
          </a:xfrm>
          <a:custGeom>
            <a:avLst/>
            <a:gdLst/>
            <a:ahLst/>
            <a:cxnLst/>
            <a:rect l="l" t="t" r="r" b="b"/>
            <a:pathLst>
              <a:path h="5481955">
                <a:moveTo>
                  <a:pt x="0" y="0"/>
                </a:moveTo>
                <a:lnTo>
                  <a:pt x="0" y="54814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586" y="7008507"/>
            <a:ext cx="9275445" cy="0"/>
          </a:xfrm>
          <a:custGeom>
            <a:avLst/>
            <a:gdLst/>
            <a:ahLst/>
            <a:cxnLst/>
            <a:rect l="l" t="t" r="r" b="b"/>
            <a:pathLst>
              <a:path w="9275445">
                <a:moveTo>
                  <a:pt x="0" y="0"/>
                </a:moveTo>
                <a:lnTo>
                  <a:pt x="927483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17417" y="1527009"/>
            <a:ext cx="0" cy="5481955"/>
          </a:xfrm>
          <a:custGeom>
            <a:avLst/>
            <a:gdLst/>
            <a:ahLst/>
            <a:cxnLst/>
            <a:rect l="l" t="t" r="r" b="b"/>
            <a:pathLst>
              <a:path h="5481955">
                <a:moveTo>
                  <a:pt x="0" y="0"/>
                </a:moveTo>
                <a:lnTo>
                  <a:pt x="0" y="54814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7986" y="1526751"/>
            <a:ext cx="6642100" cy="50241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4394835">
              <a:lnSpc>
                <a:spcPts val="2450"/>
              </a:lnSpc>
              <a:spcBef>
                <a:spcPts val="270"/>
              </a:spcBef>
            </a:pPr>
            <a:r>
              <a:rPr sz="2100" spc="10" dirty="0">
                <a:solidFill>
                  <a:srgbClr val="FF00FF"/>
                </a:solidFill>
                <a:latin typeface="Arial"/>
                <a:cs typeface="Arial"/>
              </a:rPr>
              <a:t>#include</a:t>
            </a:r>
            <a:r>
              <a:rPr sz="2100" spc="-6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FF00FF"/>
                </a:solidFill>
                <a:latin typeface="Arial"/>
                <a:cs typeface="Arial"/>
              </a:rPr>
              <a:t>&lt;node.h&gt;  #include</a:t>
            </a:r>
            <a:r>
              <a:rPr sz="2100" spc="-1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FF00FF"/>
                </a:solidFill>
                <a:latin typeface="Arial"/>
                <a:cs typeface="Arial"/>
              </a:rPr>
              <a:t>&lt;v8.h&gt;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spc="10" dirty="0">
                <a:solidFill>
                  <a:srgbClr val="69A84F"/>
                </a:solidFill>
                <a:latin typeface="Arial"/>
                <a:cs typeface="Arial"/>
              </a:rPr>
              <a:t>using namespace</a:t>
            </a:r>
            <a:r>
              <a:rPr sz="2100" dirty="0">
                <a:solidFill>
                  <a:srgbClr val="69A84F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v8;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Times New Roman"/>
              <a:cs typeface="Times New Roman"/>
            </a:endParaRPr>
          </a:p>
          <a:p>
            <a:pPr marL="312420" marR="619760" indent="-300355">
              <a:lnSpc>
                <a:spcPts val="2450"/>
              </a:lnSpc>
            </a:pP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Handle&lt;Value&gt; </a:t>
            </a:r>
            <a:r>
              <a:rPr sz="2100" spc="15" dirty="0">
                <a:solidFill>
                  <a:srgbClr val="FFFFFF"/>
                </a:solidFill>
                <a:latin typeface="Arial"/>
                <a:cs typeface="Arial"/>
              </a:rPr>
              <a:t>Method(</a:t>
            </a:r>
            <a:r>
              <a:rPr sz="2100" spc="15" dirty="0">
                <a:solidFill>
                  <a:srgbClr val="69A84F"/>
                </a:solidFill>
                <a:latin typeface="Arial"/>
                <a:cs typeface="Arial"/>
              </a:rPr>
              <a:t>const 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Arguments&amp; args) {  HandleScope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15" dirty="0">
                <a:solidFill>
                  <a:srgbClr val="FFFFFF"/>
                </a:solidFill>
                <a:latin typeface="Arial"/>
                <a:cs typeface="Arial"/>
              </a:rPr>
              <a:t>scope;</a:t>
            </a:r>
            <a:endParaRPr sz="2100">
              <a:latin typeface="Arial"/>
              <a:cs typeface="Arial"/>
            </a:endParaRPr>
          </a:p>
          <a:p>
            <a:pPr marL="313690">
              <a:lnSpc>
                <a:spcPts val="2355"/>
              </a:lnSpc>
            </a:pPr>
            <a:r>
              <a:rPr sz="2100" spc="10" dirty="0">
                <a:solidFill>
                  <a:srgbClr val="E69138"/>
                </a:solidFill>
                <a:latin typeface="Arial"/>
                <a:cs typeface="Arial"/>
              </a:rPr>
              <a:t>return</a:t>
            </a:r>
            <a:r>
              <a:rPr sz="2100" spc="5" dirty="0">
                <a:solidFill>
                  <a:srgbClr val="E69138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scope.Close(</a:t>
            </a:r>
            <a:r>
              <a:rPr sz="2100" spc="10" dirty="0">
                <a:solidFill>
                  <a:srgbClr val="44808E"/>
                </a:solidFill>
                <a:latin typeface="Arial"/>
                <a:cs typeface="Arial"/>
              </a:rPr>
              <a:t>String::New(</a:t>
            </a:r>
            <a:r>
              <a:rPr sz="2100" spc="10" dirty="0">
                <a:solidFill>
                  <a:srgbClr val="FF0000"/>
                </a:solidFill>
                <a:latin typeface="Arial"/>
                <a:cs typeface="Arial"/>
              </a:rPr>
              <a:t>"world"</a:t>
            </a:r>
            <a:r>
              <a:rPr sz="2100" spc="10" dirty="0">
                <a:solidFill>
                  <a:srgbClr val="44808E"/>
                </a:solidFill>
                <a:latin typeface="Arial"/>
                <a:cs typeface="Arial"/>
              </a:rPr>
              <a:t>)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485"/>
              </a:lnSpc>
            </a:pP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ts val="2485"/>
              </a:lnSpc>
            </a:pPr>
            <a:r>
              <a:rPr sz="2100" spc="15" dirty="0">
                <a:solidFill>
                  <a:srgbClr val="FFFFFF"/>
                </a:solidFill>
                <a:latin typeface="Arial"/>
                <a:cs typeface="Arial"/>
              </a:rPr>
              <a:t>void 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init(Handle&lt;Object&gt;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target)</a:t>
            </a:r>
            <a:r>
              <a:rPr sz="2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2100">
              <a:latin typeface="Arial"/>
              <a:cs typeface="Arial"/>
            </a:endParaRPr>
          </a:p>
          <a:p>
            <a:pPr marL="614680" marR="5080" indent="-302260">
              <a:lnSpc>
                <a:spcPts val="2450"/>
              </a:lnSpc>
              <a:spcBef>
                <a:spcPts val="105"/>
              </a:spcBef>
            </a:pP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target-&gt;Set(</a:t>
            </a:r>
            <a:r>
              <a:rPr sz="2100" spc="10" dirty="0">
                <a:solidFill>
                  <a:srgbClr val="44808E"/>
                </a:solidFill>
                <a:latin typeface="Arial"/>
                <a:cs typeface="Arial"/>
              </a:rPr>
              <a:t>String::NewSymbol(</a:t>
            </a:r>
            <a:r>
              <a:rPr sz="2100" spc="10" dirty="0">
                <a:solidFill>
                  <a:srgbClr val="FF0000"/>
                </a:solidFill>
                <a:latin typeface="Arial"/>
                <a:cs typeface="Arial"/>
              </a:rPr>
              <a:t>"hello"</a:t>
            </a:r>
            <a:r>
              <a:rPr sz="2100" spc="10" dirty="0">
                <a:solidFill>
                  <a:srgbClr val="44808E"/>
                </a:solidFill>
                <a:latin typeface="Arial"/>
                <a:cs typeface="Arial"/>
              </a:rPr>
              <a:t>)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,  </a:t>
            </a:r>
            <a:r>
              <a:rPr sz="2100" spc="10" dirty="0">
                <a:solidFill>
                  <a:srgbClr val="3D85C6"/>
                </a:solidFill>
                <a:latin typeface="Arial"/>
                <a:cs typeface="Arial"/>
              </a:rPr>
              <a:t>FunctionTemplate::New(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r>
              <a:rPr sz="2100" spc="10" dirty="0">
                <a:solidFill>
                  <a:srgbClr val="3D85C6"/>
                </a:solidFill>
                <a:latin typeface="Arial"/>
                <a:cs typeface="Arial"/>
              </a:rPr>
              <a:t>)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-&gt;GetFunction());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385"/>
              </a:lnSpc>
            </a:pP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NODE_MODULE(hello,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init);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22400" y="2946403"/>
            <a:ext cx="962068" cy="6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38400" y="4572001"/>
            <a:ext cx="1146304" cy="704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40571"/>
            <a:ext cx="5830570" cy="675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250" b="1" spc="5" dirty="0">
                <a:latin typeface="Arial"/>
                <a:cs typeface="Arial"/>
              </a:rPr>
              <a:t>C/C++ Addon</a:t>
            </a:r>
            <a:r>
              <a:rPr sz="4250" b="1" spc="-70" dirty="0">
                <a:latin typeface="Arial"/>
                <a:cs typeface="Arial"/>
              </a:rPr>
              <a:t> </a:t>
            </a:r>
            <a:r>
              <a:rPr sz="4250" b="1" dirty="0">
                <a:latin typeface="Arial"/>
                <a:cs typeface="Arial"/>
              </a:rPr>
              <a:t>Example</a:t>
            </a:r>
            <a:endParaRPr sz="42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2586" y="1527009"/>
            <a:ext cx="9275445" cy="5545455"/>
          </a:xfrm>
          <a:custGeom>
            <a:avLst/>
            <a:gdLst/>
            <a:ahLst/>
            <a:cxnLst/>
            <a:rect l="l" t="t" r="r" b="b"/>
            <a:pathLst>
              <a:path w="9275445" h="5545455">
                <a:moveTo>
                  <a:pt x="0" y="0"/>
                </a:moveTo>
                <a:lnTo>
                  <a:pt x="9274831" y="0"/>
                </a:lnTo>
                <a:lnTo>
                  <a:pt x="9274831" y="5545404"/>
                </a:lnTo>
                <a:lnTo>
                  <a:pt x="0" y="55454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2586" y="1520659"/>
            <a:ext cx="9275445" cy="12700"/>
          </a:xfrm>
          <a:custGeom>
            <a:avLst/>
            <a:gdLst/>
            <a:ahLst/>
            <a:cxnLst/>
            <a:rect l="l" t="t" r="r" b="b"/>
            <a:pathLst>
              <a:path w="9275445" h="12700">
                <a:moveTo>
                  <a:pt x="0" y="0"/>
                </a:moveTo>
                <a:lnTo>
                  <a:pt x="9274831" y="0"/>
                </a:lnTo>
                <a:lnTo>
                  <a:pt x="9274831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586" y="1527009"/>
            <a:ext cx="0" cy="5545455"/>
          </a:xfrm>
          <a:custGeom>
            <a:avLst/>
            <a:gdLst/>
            <a:ahLst/>
            <a:cxnLst/>
            <a:rect l="l" t="t" r="r" b="b"/>
            <a:pathLst>
              <a:path h="5545455">
                <a:moveTo>
                  <a:pt x="0" y="0"/>
                </a:moveTo>
                <a:lnTo>
                  <a:pt x="0" y="55454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586" y="7072414"/>
            <a:ext cx="9275445" cy="0"/>
          </a:xfrm>
          <a:custGeom>
            <a:avLst/>
            <a:gdLst/>
            <a:ahLst/>
            <a:cxnLst/>
            <a:rect l="l" t="t" r="r" b="b"/>
            <a:pathLst>
              <a:path w="9275445">
                <a:moveTo>
                  <a:pt x="0" y="0"/>
                </a:moveTo>
                <a:lnTo>
                  <a:pt x="927483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17417" y="1527009"/>
            <a:ext cx="0" cy="5545455"/>
          </a:xfrm>
          <a:custGeom>
            <a:avLst/>
            <a:gdLst/>
            <a:ahLst/>
            <a:cxnLst/>
            <a:rect l="l" t="t" r="r" b="b"/>
            <a:pathLst>
              <a:path h="5545455">
                <a:moveTo>
                  <a:pt x="0" y="0"/>
                </a:moveTo>
                <a:lnTo>
                  <a:pt x="0" y="55454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7986" y="1526751"/>
            <a:ext cx="2585085" cy="1285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337820">
              <a:lnSpc>
                <a:spcPts val="2450"/>
              </a:lnSpc>
              <a:spcBef>
                <a:spcPts val="270"/>
              </a:spcBef>
            </a:pPr>
            <a:r>
              <a:rPr sz="2100" spc="10" dirty="0">
                <a:solidFill>
                  <a:srgbClr val="FF00FF"/>
                </a:solidFill>
                <a:latin typeface="Arial"/>
                <a:cs typeface="Arial"/>
              </a:rPr>
              <a:t>#include</a:t>
            </a:r>
            <a:r>
              <a:rPr sz="2100" spc="-6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FF00FF"/>
                </a:solidFill>
                <a:latin typeface="Arial"/>
                <a:cs typeface="Arial"/>
              </a:rPr>
              <a:t>&lt;node.h&gt;  #include</a:t>
            </a:r>
            <a:r>
              <a:rPr sz="2100" spc="-1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FF00FF"/>
                </a:solidFill>
                <a:latin typeface="Arial"/>
                <a:cs typeface="Arial"/>
              </a:rPr>
              <a:t>&lt;v8.h&gt;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spc="10" dirty="0">
                <a:solidFill>
                  <a:srgbClr val="69A84F"/>
                </a:solidFill>
                <a:latin typeface="Arial"/>
                <a:cs typeface="Arial"/>
              </a:rPr>
              <a:t>using namespace</a:t>
            </a:r>
            <a:r>
              <a:rPr sz="2100" spc="-25" dirty="0">
                <a:solidFill>
                  <a:srgbClr val="69A84F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v8;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7986" y="3084483"/>
            <a:ext cx="6027420" cy="1285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12420" marR="5080" indent="-300355">
              <a:lnSpc>
                <a:spcPts val="2450"/>
              </a:lnSpc>
              <a:spcBef>
                <a:spcPts val="270"/>
              </a:spcBef>
            </a:pP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Handle&lt;Value&gt; </a:t>
            </a:r>
            <a:r>
              <a:rPr sz="2100" spc="15" dirty="0">
                <a:solidFill>
                  <a:srgbClr val="FFFFFF"/>
                </a:solidFill>
                <a:latin typeface="Arial"/>
                <a:cs typeface="Arial"/>
              </a:rPr>
              <a:t>Method(</a:t>
            </a:r>
            <a:r>
              <a:rPr sz="2100" spc="15" dirty="0">
                <a:solidFill>
                  <a:srgbClr val="69A84F"/>
                </a:solidFill>
                <a:latin typeface="Arial"/>
                <a:cs typeface="Arial"/>
              </a:rPr>
              <a:t>const 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Arguments&amp; args) {  HandleScope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15" dirty="0">
                <a:solidFill>
                  <a:srgbClr val="FFFFFF"/>
                </a:solidFill>
                <a:latin typeface="Arial"/>
                <a:cs typeface="Arial"/>
              </a:rPr>
              <a:t>scope;</a:t>
            </a:r>
            <a:endParaRPr sz="2100">
              <a:latin typeface="Arial"/>
              <a:cs typeface="Arial"/>
            </a:endParaRPr>
          </a:p>
          <a:p>
            <a:pPr marL="313690">
              <a:lnSpc>
                <a:spcPts val="2355"/>
              </a:lnSpc>
            </a:pPr>
            <a:r>
              <a:rPr sz="2100" spc="10" dirty="0">
                <a:solidFill>
                  <a:srgbClr val="E69138"/>
                </a:solidFill>
                <a:latin typeface="Arial"/>
                <a:cs typeface="Arial"/>
              </a:rPr>
              <a:t>return</a:t>
            </a:r>
            <a:r>
              <a:rPr sz="2100" spc="5" dirty="0">
                <a:solidFill>
                  <a:srgbClr val="E69138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scope.Close(</a:t>
            </a:r>
            <a:r>
              <a:rPr sz="2100" spc="10" dirty="0">
                <a:solidFill>
                  <a:srgbClr val="44808E"/>
                </a:solidFill>
                <a:latin typeface="Arial"/>
                <a:cs typeface="Arial"/>
              </a:rPr>
              <a:t>String::New(</a:t>
            </a:r>
            <a:r>
              <a:rPr sz="2100" spc="10" dirty="0">
                <a:solidFill>
                  <a:srgbClr val="FF0000"/>
                </a:solidFill>
                <a:latin typeface="Arial"/>
                <a:cs typeface="Arial"/>
              </a:rPr>
              <a:t>"world"</a:t>
            </a:r>
            <a:r>
              <a:rPr sz="2100" spc="10" dirty="0">
                <a:solidFill>
                  <a:srgbClr val="44808E"/>
                </a:solidFill>
                <a:latin typeface="Arial"/>
                <a:cs typeface="Arial"/>
              </a:rPr>
              <a:t>)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485"/>
              </a:lnSpc>
            </a:pP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7986" y="4642214"/>
            <a:ext cx="6642100" cy="190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485"/>
              </a:lnSpc>
              <a:spcBef>
                <a:spcPts val="130"/>
              </a:spcBef>
            </a:pPr>
            <a:r>
              <a:rPr sz="2100" spc="15" dirty="0">
                <a:solidFill>
                  <a:srgbClr val="FFFFFF"/>
                </a:solidFill>
                <a:latin typeface="Arial"/>
                <a:cs typeface="Arial"/>
              </a:rPr>
              <a:t>void 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init(Handle&lt;Object&gt;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target)</a:t>
            </a:r>
            <a:r>
              <a:rPr sz="2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2100">
              <a:latin typeface="Arial"/>
              <a:cs typeface="Arial"/>
            </a:endParaRPr>
          </a:p>
          <a:p>
            <a:pPr marL="614680" marR="5080" indent="-302260">
              <a:lnSpc>
                <a:spcPts val="2450"/>
              </a:lnSpc>
              <a:spcBef>
                <a:spcPts val="110"/>
              </a:spcBef>
            </a:pP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target-&gt;Set(</a:t>
            </a:r>
            <a:r>
              <a:rPr sz="2100" spc="10" dirty="0">
                <a:solidFill>
                  <a:srgbClr val="44808E"/>
                </a:solidFill>
                <a:latin typeface="Arial"/>
                <a:cs typeface="Arial"/>
              </a:rPr>
              <a:t>String::NewSymbol(</a:t>
            </a:r>
            <a:r>
              <a:rPr sz="2100" spc="10" dirty="0">
                <a:solidFill>
                  <a:srgbClr val="FF0000"/>
                </a:solidFill>
                <a:latin typeface="Arial"/>
                <a:cs typeface="Arial"/>
              </a:rPr>
              <a:t>"hello"</a:t>
            </a:r>
            <a:r>
              <a:rPr sz="2100" spc="10" dirty="0">
                <a:solidFill>
                  <a:srgbClr val="44808E"/>
                </a:solidFill>
                <a:latin typeface="Arial"/>
                <a:cs typeface="Arial"/>
              </a:rPr>
              <a:t>)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,  </a:t>
            </a:r>
            <a:r>
              <a:rPr sz="2100" spc="10" dirty="0">
                <a:solidFill>
                  <a:srgbClr val="3D85C6"/>
                </a:solidFill>
                <a:latin typeface="Arial"/>
                <a:cs typeface="Arial"/>
              </a:rPr>
              <a:t>FunctionTemplate::New(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r>
              <a:rPr sz="2100" spc="10" dirty="0">
                <a:solidFill>
                  <a:srgbClr val="3D85C6"/>
                </a:solidFill>
                <a:latin typeface="Arial"/>
                <a:cs typeface="Arial"/>
              </a:rPr>
              <a:t>)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-&gt;GetFunction());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385"/>
              </a:lnSpc>
            </a:pP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NODE_MODULE(hello,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init);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25052" y="4955100"/>
            <a:ext cx="3429533" cy="6473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38055" y="3632141"/>
            <a:ext cx="2598381" cy="756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69217" y="3660508"/>
            <a:ext cx="2136990" cy="1439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97700" y="3003020"/>
            <a:ext cx="2396490" cy="4318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50" spc="5" dirty="0">
                <a:solidFill>
                  <a:srgbClr val="FF9900"/>
                </a:solidFill>
                <a:latin typeface="Arial"/>
                <a:cs typeface="Arial"/>
              </a:rPr>
              <a:t>v8::String</a:t>
            </a:r>
            <a:r>
              <a:rPr sz="2650" spc="-55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2650" dirty="0">
                <a:solidFill>
                  <a:srgbClr val="FF9900"/>
                </a:solidFill>
                <a:latin typeface="Arial"/>
                <a:cs typeface="Arial"/>
              </a:rPr>
              <a:t>Class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3400" y="409308"/>
            <a:ext cx="7810500" cy="670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40571"/>
            <a:ext cx="5830570" cy="675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250" b="1" spc="5" dirty="0">
                <a:latin typeface="Arial"/>
                <a:cs typeface="Arial"/>
              </a:rPr>
              <a:t>C/C++ Addon</a:t>
            </a:r>
            <a:r>
              <a:rPr sz="4250" b="1" spc="-70" dirty="0">
                <a:latin typeface="Arial"/>
                <a:cs typeface="Arial"/>
              </a:rPr>
              <a:t> </a:t>
            </a:r>
            <a:r>
              <a:rPr sz="4250" b="1" dirty="0">
                <a:latin typeface="Arial"/>
                <a:cs typeface="Arial"/>
              </a:rPr>
              <a:t>Example</a:t>
            </a:r>
            <a:endParaRPr sz="42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2586" y="1527009"/>
            <a:ext cx="9275445" cy="5545455"/>
          </a:xfrm>
          <a:custGeom>
            <a:avLst/>
            <a:gdLst/>
            <a:ahLst/>
            <a:cxnLst/>
            <a:rect l="l" t="t" r="r" b="b"/>
            <a:pathLst>
              <a:path w="9275445" h="5545455">
                <a:moveTo>
                  <a:pt x="0" y="0"/>
                </a:moveTo>
                <a:lnTo>
                  <a:pt x="9274831" y="0"/>
                </a:lnTo>
                <a:lnTo>
                  <a:pt x="9274831" y="5545404"/>
                </a:lnTo>
                <a:lnTo>
                  <a:pt x="0" y="55454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2586" y="1520659"/>
            <a:ext cx="9275445" cy="12700"/>
          </a:xfrm>
          <a:custGeom>
            <a:avLst/>
            <a:gdLst/>
            <a:ahLst/>
            <a:cxnLst/>
            <a:rect l="l" t="t" r="r" b="b"/>
            <a:pathLst>
              <a:path w="9275445" h="12700">
                <a:moveTo>
                  <a:pt x="0" y="0"/>
                </a:moveTo>
                <a:lnTo>
                  <a:pt x="9274831" y="0"/>
                </a:lnTo>
                <a:lnTo>
                  <a:pt x="9274831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586" y="1527009"/>
            <a:ext cx="0" cy="5545455"/>
          </a:xfrm>
          <a:custGeom>
            <a:avLst/>
            <a:gdLst/>
            <a:ahLst/>
            <a:cxnLst/>
            <a:rect l="l" t="t" r="r" b="b"/>
            <a:pathLst>
              <a:path h="5545455">
                <a:moveTo>
                  <a:pt x="0" y="0"/>
                </a:moveTo>
                <a:lnTo>
                  <a:pt x="0" y="55454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586" y="7072414"/>
            <a:ext cx="9275445" cy="0"/>
          </a:xfrm>
          <a:custGeom>
            <a:avLst/>
            <a:gdLst/>
            <a:ahLst/>
            <a:cxnLst/>
            <a:rect l="l" t="t" r="r" b="b"/>
            <a:pathLst>
              <a:path w="9275445">
                <a:moveTo>
                  <a:pt x="0" y="0"/>
                </a:moveTo>
                <a:lnTo>
                  <a:pt x="927483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17417" y="1527009"/>
            <a:ext cx="0" cy="5545455"/>
          </a:xfrm>
          <a:custGeom>
            <a:avLst/>
            <a:gdLst/>
            <a:ahLst/>
            <a:cxnLst/>
            <a:rect l="l" t="t" r="r" b="b"/>
            <a:pathLst>
              <a:path h="5545455">
                <a:moveTo>
                  <a:pt x="0" y="0"/>
                </a:moveTo>
                <a:lnTo>
                  <a:pt x="0" y="55454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7986" y="1526751"/>
            <a:ext cx="6642100" cy="50241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4394835">
              <a:lnSpc>
                <a:spcPts val="2450"/>
              </a:lnSpc>
              <a:spcBef>
                <a:spcPts val="270"/>
              </a:spcBef>
            </a:pPr>
            <a:r>
              <a:rPr sz="2100" spc="10" dirty="0">
                <a:solidFill>
                  <a:srgbClr val="FF00FF"/>
                </a:solidFill>
                <a:latin typeface="Arial"/>
                <a:cs typeface="Arial"/>
              </a:rPr>
              <a:t>#include</a:t>
            </a:r>
            <a:r>
              <a:rPr sz="2100" spc="-6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FF00FF"/>
                </a:solidFill>
                <a:latin typeface="Arial"/>
                <a:cs typeface="Arial"/>
              </a:rPr>
              <a:t>&lt;node.h&gt;  #include</a:t>
            </a:r>
            <a:r>
              <a:rPr sz="2100" spc="-1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FF00FF"/>
                </a:solidFill>
                <a:latin typeface="Arial"/>
                <a:cs typeface="Arial"/>
              </a:rPr>
              <a:t>&lt;v8.h&gt;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spc="10" dirty="0">
                <a:solidFill>
                  <a:srgbClr val="69A84F"/>
                </a:solidFill>
                <a:latin typeface="Arial"/>
                <a:cs typeface="Arial"/>
              </a:rPr>
              <a:t>using namespace</a:t>
            </a:r>
            <a:r>
              <a:rPr sz="2100" dirty="0">
                <a:solidFill>
                  <a:srgbClr val="69A84F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v8;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Times New Roman"/>
              <a:cs typeface="Times New Roman"/>
            </a:endParaRPr>
          </a:p>
          <a:p>
            <a:pPr marL="312420" marR="619760" indent="-300355">
              <a:lnSpc>
                <a:spcPts val="2450"/>
              </a:lnSpc>
            </a:pP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Handle&lt;Value&gt; </a:t>
            </a:r>
            <a:r>
              <a:rPr sz="2100" spc="15" dirty="0">
                <a:solidFill>
                  <a:srgbClr val="FFFFFF"/>
                </a:solidFill>
                <a:latin typeface="Arial"/>
                <a:cs typeface="Arial"/>
              </a:rPr>
              <a:t>Method(</a:t>
            </a:r>
            <a:r>
              <a:rPr sz="2100" spc="15" dirty="0">
                <a:solidFill>
                  <a:srgbClr val="69A84F"/>
                </a:solidFill>
                <a:latin typeface="Arial"/>
                <a:cs typeface="Arial"/>
              </a:rPr>
              <a:t>const 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Arguments&amp; args) {  HandleScope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15" dirty="0">
                <a:solidFill>
                  <a:srgbClr val="FFFFFF"/>
                </a:solidFill>
                <a:latin typeface="Arial"/>
                <a:cs typeface="Arial"/>
              </a:rPr>
              <a:t>scope;</a:t>
            </a:r>
            <a:endParaRPr sz="2100">
              <a:latin typeface="Arial"/>
              <a:cs typeface="Arial"/>
            </a:endParaRPr>
          </a:p>
          <a:p>
            <a:pPr marL="313690">
              <a:lnSpc>
                <a:spcPts val="2355"/>
              </a:lnSpc>
            </a:pPr>
            <a:r>
              <a:rPr sz="2100" spc="10" dirty="0">
                <a:solidFill>
                  <a:srgbClr val="E69138"/>
                </a:solidFill>
                <a:latin typeface="Arial"/>
                <a:cs typeface="Arial"/>
              </a:rPr>
              <a:t>return</a:t>
            </a:r>
            <a:r>
              <a:rPr sz="2100" spc="5" dirty="0">
                <a:solidFill>
                  <a:srgbClr val="E69138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scope.Close(</a:t>
            </a:r>
            <a:r>
              <a:rPr sz="2100" spc="10" dirty="0">
                <a:solidFill>
                  <a:srgbClr val="44808E"/>
                </a:solidFill>
                <a:latin typeface="Arial"/>
                <a:cs typeface="Arial"/>
              </a:rPr>
              <a:t>String::New(</a:t>
            </a:r>
            <a:r>
              <a:rPr sz="2100" spc="10" dirty="0">
                <a:solidFill>
                  <a:srgbClr val="FF0000"/>
                </a:solidFill>
                <a:latin typeface="Arial"/>
                <a:cs typeface="Arial"/>
              </a:rPr>
              <a:t>"world"</a:t>
            </a:r>
            <a:r>
              <a:rPr sz="2100" spc="10" dirty="0">
                <a:solidFill>
                  <a:srgbClr val="44808E"/>
                </a:solidFill>
                <a:latin typeface="Arial"/>
                <a:cs typeface="Arial"/>
              </a:rPr>
              <a:t>)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485"/>
              </a:lnSpc>
            </a:pP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ts val="2485"/>
              </a:lnSpc>
            </a:pPr>
            <a:r>
              <a:rPr sz="2100" spc="15" dirty="0">
                <a:solidFill>
                  <a:srgbClr val="FFFFFF"/>
                </a:solidFill>
                <a:latin typeface="Arial"/>
                <a:cs typeface="Arial"/>
              </a:rPr>
              <a:t>void 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init(Handle&lt;Object&gt;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target)</a:t>
            </a:r>
            <a:r>
              <a:rPr sz="2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2100">
              <a:latin typeface="Arial"/>
              <a:cs typeface="Arial"/>
            </a:endParaRPr>
          </a:p>
          <a:p>
            <a:pPr marL="614680" marR="5080" indent="-302260">
              <a:lnSpc>
                <a:spcPts val="2450"/>
              </a:lnSpc>
              <a:spcBef>
                <a:spcPts val="105"/>
              </a:spcBef>
            </a:pP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target-&gt;Set(</a:t>
            </a:r>
            <a:r>
              <a:rPr sz="2100" spc="10" dirty="0">
                <a:solidFill>
                  <a:srgbClr val="44808E"/>
                </a:solidFill>
                <a:latin typeface="Arial"/>
                <a:cs typeface="Arial"/>
              </a:rPr>
              <a:t>String::NewSymbol(</a:t>
            </a:r>
            <a:r>
              <a:rPr sz="2100" spc="10" dirty="0">
                <a:solidFill>
                  <a:srgbClr val="FF0000"/>
                </a:solidFill>
                <a:latin typeface="Arial"/>
                <a:cs typeface="Arial"/>
              </a:rPr>
              <a:t>"hello"</a:t>
            </a:r>
            <a:r>
              <a:rPr sz="2100" spc="10" dirty="0">
                <a:solidFill>
                  <a:srgbClr val="44808E"/>
                </a:solidFill>
                <a:latin typeface="Arial"/>
                <a:cs typeface="Arial"/>
              </a:rPr>
              <a:t>)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,  </a:t>
            </a:r>
            <a:r>
              <a:rPr sz="2100" spc="10" dirty="0">
                <a:solidFill>
                  <a:srgbClr val="3D85C6"/>
                </a:solidFill>
                <a:latin typeface="Arial"/>
                <a:cs typeface="Arial"/>
              </a:rPr>
              <a:t>FunctionTemplate::New(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r>
              <a:rPr sz="2100" spc="10" dirty="0">
                <a:solidFill>
                  <a:srgbClr val="3D85C6"/>
                </a:solidFill>
                <a:latin typeface="Arial"/>
                <a:cs typeface="Arial"/>
              </a:rPr>
              <a:t>)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-&gt;GetFunction());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385"/>
              </a:lnSpc>
            </a:pP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NODE_MODULE(hello,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init);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05077" y="3698205"/>
            <a:ext cx="4326610" cy="6084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394" y="2287139"/>
            <a:ext cx="8112125" cy="21094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04800" indent="-292100">
              <a:lnSpc>
                <a:spcPts val="3425"/>
              </a:lnSpc>
              <a:spcBef>
                <a:spcPts val="130"/>
              </a:spcBef>
              <a:buChar char="●"/>
              <a:tabLst>
                <a:tab pos="305435" algn="l"/>
              </a:tabLst>
            </a:pPr>
            <a:r>
              <a:rPr sz="2900" spc="10" dirty="0">
                <a:latin typeface="Arial"/>
                <a:cs typeface="Arial"/>
              </a:rPr>
              <a:t>Determine Lifetime of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10" dirty="0">
                <a:latin typeface="Arial"/>
                <a:cs typeface="Arial"/>
              </a:rPr>
              <a:t>handles</a:t>
            </a:r>
            <a:endParaRPr sz="2900">
              <a:latin typeface="Arial"/>
              <a:cs typeface="Arial"/>
            </a:endParaRPr>
          </a:p>
          <a:p>
            <a:pPr marL="304800" indent="-292100">
              <a:lnSpc>
                <a:spcPts val="3370"/>
              </a:lnSpc>
              <a:buChar char="●"/>
              <a:tabLst>
                <a:tab pos="305435" algn="l"/>
              </a:tabLst>
            </a:pPr>
            <a:r>
              <a:rPr sz="2900" spc="10" dirty="0">
                <a:latin typeface="Arial"/>
                <a:cs typeface="Arial"/>
              </a:rPr>
              <a:t>Often </a:t>
            </a:r>
            <a:r>
              <a:rPr sz="2900" spc="15" dirty="0">
                <a:latin typeface="Arial"/>
                <a:cs typeface="Arial"/>
              </a:rPr>
              <a:t>created </a:t>
            </a:r>
            <a:r>
              <a:rPr sz="2900" spc="10" dirty="0">
                <a:latin typeface="Arial"/>
                <a:cs typeface="Arial"/>
              </a:rPr>
              <a:t>at the beginning of </a:t>
            </a:r>
            <a:r>
              <a:rPr sz="2900" spc="15" dirty="0">
                <a:latin typeface="Arial"/>
                <a:cs typeface="Arial"/>
              </a:rPr>
              <a:t>a </a:t>
            </a:r>
            <a:r>
              <a:rPr sz="2900" spc="10" dirty="0">
                <a:latin typeface="Arial"/>
                <a:cs typeface="Arial"/>
              </a:rPr>
              <a:t>function</a:t>
            </a:r>
            <a:r>
              <a:rPr sz="2900" spc="-95" dirty="0">
                <a:latin typeface="Arial"/>
                <a:cs typeface="Arial"/>
              </a:rPr>
              <a:t> </a:t>
            </a:r>
            <a:r>
              <a:rPr sz="2900" spc="10" dirty="0">
                <a:latin typeface="Arial"/>
                <a:cs typeface="Arial"/>
              </a:rPr>
              <a:t>call</a:t>
            </a:r>
            <a:endParaRPr sz="2900">
              <a:latin typeface="Arial"/>
              <a:cs typeface="Arial"/>
            </a:endParaRPr>
          </a:p>
          <a:p>
            <a:pPr marL="304800" indent="-292100">
              <a:lnSpc>
                <a:spcPts val="3375"/>
              </a:lnSpc>
              <a:buChar char="●"/>
              <a:tabLst>
                <a:tab pos="305435" algn="l"/>
              </a:tabLst>
            </a:pPr>
            <a:r>
              <a:rPr sz="2900" spc="10" dirty="0">
                <a:latin typeface="Arial"/>
                <a:cs typeface="Arial"/>
              </a:rPr>
              <a:t>Deleted </a:t>
            </a:r>
            <a:r>
              <a:rPr sz="2900" spc="5" dirty="0">
                <a:latin typeface="Arial"/>
                <a:cs typeface="Arial"/>
              </a:rPr>
              <a:t>after </a:t>
            </a:r>
            <a:r>
              <a:rPr sz="2900" spc="10" dirty="0">
                <a:latin typeface="Arial"/>
                <a:cs typeface="Arial"/>
              </a:rPr>
              <a:t>function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10" dirty="0">
                <a:latin typeface="Arial"/>
                <a:cs typeface="Arial"/>
              </a:rPr>
              <a:t>return</a:t>
            </a:r>
            <a:endParaRPr sz="2900">
              <a:latin typeface="Arial"/>
              <a:cs typeface="Arial"/>
            </a:endParaRPr>
          </a:p>
          <a:p>
            <a:pPr marL="812800" marR="236220" lvl="1" indent="-271780">
              <a:lnSpc>
                <a:spcPts val="3070"/>
              </a:lnSpc>
              <a:spcBef>
                <a:spcPts val="145"/>
              </a:spcBef>
              <a:buChar char="○"/>
              <a:tabLst>
                <a:tab pos="813435" algn="l"/>
              </a:tabLst>
            </a:pPr>
            <a:r>
              <a:rPr sz="2650" b="1" dirty="0">
                <a:latin typeface="Arial"/>
                <a:cs typeface="Arial"/>
              </a:rPr>
              <a:t>scope.Close(</a:t>
            </a:r>
            <a:r>
              <a:rPr sz="2650" b="1" i="1" dirty="0">
                <a:solidFill>
                  <a:srgbClr val="999999"/>
                </a:solidFill>
                <a:latin typeface="Arial"/>
                <a:cs typeface="Arial"/>
              </a:rPr>
              <a:t>&lt;Handle&gt;</a:t>
            </a:r>
            <a:r>
              <a:rPr sz="2650" b="1" dirty="0">
                <a:latin typeface="Arial"/>
                <a:cs typeface="Arial"/>
              </a:rPr>
              <a:t>) </a:t>
            </a:r>
            <a:r>
              <a:rPr sz="2650" dirty="0">
                <a:latin typeface="Arial"/>
                <a:cs typeface="Arial"/>
              </a:rPr>
              <a:t>to avoid handle being  deleted </a:t>
            </a:r>
            <a:r>
              <a:rPr sz="2650" spc="5" dirty="0">
                <a:latin typeface="Arial"/>
                <a:cs typeface="Arial"/>
              </a:rPr>
              <a:t>by </a:t>
            </a:r>
            <a:r>
              <a:rPr sz="2650" b="1" spc="5" dirty="0">
                <a:latin typeface="Arial"/>
                <a:cs typeface="Arial"/>
              </a:rPr>
              <a:t>Garbage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Collection</a:t>
            </a:r>
            <a:endParaRPr sz="26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8945" y="609192"/>
            <a:ext cx="3457575" cy="675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250" b="1" dirty="0">
                <a:latin typeface="Arial"/>
                <a:cs typeface="Arial"/>
              </a:rPr>
              <a:t>HandleScope</a:t>
            </a:r>
            <a:endParaRPr sz="4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89657" y="2469553"/>
            <a:ext cx="5170805" cy="168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565"/>
              </a:lnSpc>
              <a:spcBef>
                <a:spcPts val="100"/>
              </a:spcBef>
            </a:pPr>
            <a:r>
              <a:rPr sz="4800" b="1" spc="-5" dirty="0">
                <a:latin typeface="Arial"/>
                <a:cs typeface="Arial"/>
              </a:rPr>
              <a:t>Compile </a:t>
            </a:r>
            <a:r>
              <a:rPr sz="4800" b="1" spc="-10" dirty="0">
                <a:latin typeface="Arial"/>
                <a:cs typeface="Arial"/>
              </a:rPr>
              <a:t>The</a:t>
            </a:r>
            <a:r>
              <a:rPr sz="4800" b="1" spc="-105" dirty="0">
                <a:latin typeface="Arial"/>
                <a:cs typeface="Arial"/>
              </a:rPr>
              <a:t> </a:t>
            </a:r>
            <a:r>
              <a:rPr sz="4800" b="1" spc="-5" dirty="0">
                <a:latin typeface="Arial"/>
                <a:cs typeface="Arial"/>
              </a:rPr>
              <a:t>First</a:t>
            </a:r>
            <a:endParaRPr sz="4800">
              <a:latin typeface="Arial"/>
              <a:cs typeface="Arial"/>
            </a:endParaRPr>
          </a:p>
          <a:p>
            <a:pPr marL="12700">
              <a:lnSpc>
                <a:spcPts val="7484"/>
              </a:lnSpc>
            </a:pPr>
            <a:r>
              <a:rPr sz="6400" b="1" spc="-5" dirty="0">
                <a:latin typeface="Arial"/>
                <a:cs typeface="Arial"/>
              </a:rPr>
              <a:t>C/C++</a:t>
            </a:r>
            <a:r>
              <a:rPr sz="6400" b="1" spc="-105" dirty="0">
                <a:latin typeface="Arial"/>
                <a:cs typeface="Arial"/>
              </a:rPr>
              <a:t> </a:t>
            </a:r>
            <a:r>
              <a:rPr sz="6400" b="1" spc="-5" dirty="0">
                <a:latin typeface="Arial"/>
                <a:cs typeface="Arial"/>
              </a:rPr>
              <a:t>Addon</a:t>
            </a:r>
            <a:endParaRPr sz="6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31800" y="304800"/>
            <a:ext cx="9482670" cy="6671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773430" marR="5080" indent="-777875">
              <a:lnSpc>
                <a:spcPts val="5520"/>
              </a:lnSpc>
              <a:spcBef>
                <a:spcPts val="480"/>
              </a:spcBef>
            </a:pPr>
            <a:r>
              <a:rPr spc="-10" dirty="0">
                <a:solidFill>
                  <a:srgbClr val="000000"/>
                </a:solidFill>
              </a:rPr>
              <a:t>You </a:t>
            </a:r>
            <a:r>
              <a:rPr spc="-5" dirty="0">
                <a:solidFill>
                  <a:srgbClr val="000000"/>
                </a:solidFill>
              </a:rPr>
              <a:t>Can </a:t>
            </a:r>
            <a:r>
              <a:rPr spc="-10" dirty="0">
                <a:solidFill>
                  <a:srgbClr val="000000"/>
                </a:solidFill>
              </a:rPr>
              <a:t>Write </a:t>
            </a:r>
            <a:r>
              <a:rPr spc="-5" dirty="0">
                <a:solidFill>
                  <a:srgbClr val="000000"/>
                </a:solidFill>
              </a:rPr>
              <a:t>Module</a:t>
            </a:r>
            <a:r>
              <a:rPr spc="-9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  </a:t>
            </a:r>
            <a:r>
              <a:rPr spc="-5" dirty="0">
                <a:solidFill>
                  <a:srgbClr val="000000"/>
                </a:solidFill>
              </a:rPr>
              <a:t>C/C++ </a:t>
            </a:r>
            <a:r>
              <a:rPr dirty="0">
                <a:solidFill>
                  <a:srgbClr val="000000"/>
                </a:solidFill>
              </a:rPr>
              <a:t>&amp;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JavaScript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7919" y="2469553"/>
            <a:ext cx="5031105" cy="168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" algn="ctr">
              <a:lnSpc>
                <a:spcPts val="5565"/>
              </a:lnSpc>
              <a:spcBef>
                <a:spcPts val="100"/>
              </a:spcBef>
            </a:pPr>
            <a:r>
              <a:rPr sz="4800" b="1" spc="-5" dirty="0">
                <a:latin typeface="Arial"/>
                <a:cs typeface="Arial"/>
              </a:rPr>
              <a:t>How</a:t>
            </a:r>
            <a:r>
              <a:rPr sz="4800" b="1" spc="-20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to</a:t>
            </a:r>
            <a:endParaRPr sz="4800">
              <a:latin typeface="Arial"/>
              <a:cs typeface="Arial"/>
            </a:endParaRPr>
          </a:p>
          <a:p>
            <a:pPr algn="ctr">
              <a:lnSpc>
                <a:spcPts val="7484"/>
              </a:lnSpc>
            </a:pPr>
            <a:r>
              <a:rPr sz="6400" b="1" spc="-15" dirty="0">
                <a:latin typeface="Arial"/>
                <a:cs typeface="Arial"/>
              </a:rPr>
              <a:t>Load</a:t>
            </a:r>
            <a:r>
              <a:rPr sz="6400" b="1" spc="-100" dirty="0">
                <a:latin typeface="Arial"/>
                <a:cs typeface="Arial"/>
              </a:rPr>
              <a:t> </a:t>
            </a:r>
            <a:r>
              <a:rPr sz="6400" b="1" spc="-5" dirty="0">
                <a:latin typeface="Arial"/>
                <a:cs typeface="Arial"/>
              </a:rPr>
              <a:t>Module</a:t>
            </a:r>
            <a:endParaRPr sz="6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40571"/>
            <a:ext cx="5193665" cy="675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250" b="1" dirty="0">
                <a:latin typeface="Arial"/>
                <a:cs typeface="Arial"/>
              </a:rPr>
              <a:t>Load Global</a:t>
            </a:r>
            <a:r>
              <a:rPr sz="4250" b="1" spc="-80" dirty="0">
                <a:latin typeface="Arial"/>
                <a:cs typeface="Arial"/>
              </a:rPr>
              <a:t> </a:t>
            </a:r>
            <a:r>
              <a:rPr sz="4250" b="1" spc="5" dirty="0">
                <a:latin typeface="Arial"/>
                <a:cs typeface="Arial"/>
              </a:rPr>
              <a:t>Module</a:t>
            </a:r>
            <a:endParaRPr sz="42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00" y="1783820"/>
            <a:ext cx="6980555" cy="45186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50" dirty="0">
                <a:solidFill>
                  <a:srgbClr val="444444"/>
                </a:solidFill>
                <a:latin typeface="Arial"/>
                <a:cs typeface="Arial"/>
              </a:rPr>
              <a:t>Example: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50" b="1" i="1" spc="5" dirty="0">
                <a:latin typeface="Arial"/>
                <a:cs typeface="Arial"/>
              </a:rPr>
              <a:t>var </a:t>
            </a:r>
            <a:r>
              <a:rPr sz="2650" b="1" i="1" spc="10" dirty="0">
                <a:latin typeface="Arial"/>
                <a:cs typeface="Arial"/>
              </a:rPr>
              <a:t>MyModule </a:t>
            </a:r>
            <a:r>
              <a:rPr sz="2650" b="1" i="1" spc="5" dirty="0">
                <a:latin typeface="Arial"/>
                <a:cs typeface="Arial"/>
              </a:rPr>
              <a:t>=</a:t>
            </a:r>
            <a:r>
              <a:rPr sz="2650" b="1" i="1" spc="-25" dirty="0">
                <a:latin typeface="Arial"/>
                <a:cs typeface="Arial"/>
              </a:rPr>
              <a:t> </a:t>
            </a:r>
            <a:r>
              <a:rPr sz="2650" b="1" i="1" dirty="0">
                <a:latin typeface="Arial"/>
                <a:cs typeface="Arial"/>
              </a:rPr>
              <a:t>require('</a:t>
            </a:r>
            <a:r>
              <a:rPr sz="2650" b="1" i="1" dirty="0">
                <a:solidFill>
                  <a:srgbClr val="CC0000"/>
                </a:solidFill>
                <a:latin typeface="Arial"/>
                <a:cs typeface="Arial"/>
              </a:rPr>
              <a:t>mymodule</a:t>
            </a:r>
            <a:r>
              <a:rPr sz="2650" b="1" i="1" dirty="0">
                <a:latin typeface="Arial"/>
                <a:cs typeface="Arial"/>
              </a:rPr>
              <a:t>');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50" i="1" dirty="0">
                <a:solidFill>
                  <a:srgbClr val="444444"/>
                </a:solidFill>
                <a:latin typeface="Arial"/>
                <a:cs typeface="Arial"/>
              </a:rPr>
              <a:t>Node.js will </a:t>
            </a:r>
            <a:r>
              <a:rPr sz="2650" i="1" spc="5" dirty="0">
                <a:solidFill>
                  <a:srgbClr val="444444"/>
                </a:solidFill>
                <a:latin typeface="Arial"/>
                <a:cs typeface="Arial"/>
              </a:rPr>
              <a:t>searching </a:t>
            </a:r>
            <a:r>
              <a:rPr sz="2650" i="1" dirty="0">
                <a:solidFill>
                  <a:srgbClr val="444444"/>
                </a:solidFill>
                <a:latin typeface="Arial"/>
                <a:cs typeface="Arial"/>
              </a:rPr>
              <a:t>in the following</a:t>
            </a:r>
            <a:r>
              <a:rPr sz="2650" i="1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50" i="1" dirty="0">
                <a:solidFill>
                  <a:srgbClr val="444444"/>
                </a:solidFill>
                <a:latin typeface="Arial"/>
                <a:cs typeface="Arial"/>
              </a:rPr>
              <a:t>location: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Times New Roman"/>
              <a:cs typeface="Times New Roman"/>
            </a:endParaRPr>
          </a:p>
          <a:p>
            <a:pPr marL="520700" indent="-292735">
              <a:lnSpc>
                <a:spcPts val="3425"/>
              </a:lnSpc>
              <a:buChar char="●"/>
              <a:tabLst>
                <a:tab pos="520700" algn="l"/>
              </a:tabLst>
            </a:pPr>
            <a:r>
              <a:rPr sz="2900" i="1" spc="10" dirty="0">
                <a:latin typeface="Arial"/>
                <a:cs typeface="Arial"/>
              </a:rPr>
              <a:t>./node_modules</a:t>
            </a:r>
            <a:endParaRPr sz="2900">
              <a:latin typeface="Arial"/>
              <a:cs typeface="Arial"/>
            </a:endParaRPr>
          </a:p>
          <a:p>
            <a:pPr marL="520700" indent="-292735">
              <a:lnSpc>
                <a:spcPts val="3370"/>
              </a:lnSpc>
              <a:buChar char="●"/>
              <a:tabLst>
                <a:tab pos="520700" algn="l"/>
              </a:tabLst>
            </a:pPr>
            <a:r>
              <a:rPr sz="2900" i="1" spc="10" dirty="0">
                <a:latin typeface="Arial"/>
                <a:cs typeface="Arial"/>
              </a:rPr>
              <a:t>../node_modules</a:t>
            </a:r>
            <a:endParaRPr sz="2900">
              <a:latin typeface="Arial"/>
              <a:cs typeface="Arial"/>
            </a:endParaRPr>
          </a:p>
          <a:p>
            <a:pPr marL="520700" indent="-292735">
              <a:lnSpc>
                <a:spcPts val="3370"/>
              </a:lnSpc>
              <a:buChar char="●"/>
              <a:tabLst>
                <a:tab pos="520700" algn="l"/>
              </a:tabLst>
            </a:pPr>
            <a:r>
              <a:rPr sz="2900" i="1" spc="10" dirty="0">
                <a:latin typeface="Arial"/>
                <a:cs typeface="Arial"/>
              </a:rPr>
              <a:t>$HOME/.node_modules</a:t>
            </a:r>
            <a:endParaRPr sz="2900">
              <a:latin typeface="Arial"/>
              <a:cs typeface="Arial"/>
            </a:endParaRPr>
          </a:p>
          <a:p>
            <a:pPr marL="520700" indent="-292735">
              <a:lnSpc>
                <a:spcPts val="3370"/>
              </a:lnSpc>
              <a:buChar char="●"/>
              <a:tabLst>
                <a:tab pos="520700" algn="l"/>
              </a:tabLst>
            </a:pPr>
            <a:r>
              <a:rPr sz="2900" i="1" spc="10" dirty="0">
                <a:latin typeface="Arial"/>
                <a:cs typeface="Arial"/>
              </a:rPr>
              <a:t>$HOME/.node_libraries</a:t>
            </a:r>
            <a:endParaRPr sz="2900">
              <a:latin typeface="Arial"/>
              <a:cs typeface="Arial"/>
            </a:endParaRPr>
          </a:p>
          <a:p>
            <a:pPr marL="520700" indent="-292735">
              <a:lnSpc>
                <a:spcPts val="3425"/>
              </a:lnSpc>
              <a:buChar char="●"/>
              <a:tabLst>
                <a:tab pos="520700" algn="l"/>
              </a:tabLst>
            </a:pPr>
            <a:r>
              <a:rPr sz="2900" i="1" spc="10" dirty="0">
                <a:latin typeface="Arial"/>
                <a:cs typeface="Arial"/>
              </a:rPr>
              <a:t>$PREFIX/lib/node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40571"/>
            <a:ext cx="4923790" cy="675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250" b="1" dirty="0">
                <a:latin typeface="Arial"/>
                <a:cs typeface="Arial"/>
              </a:rPr>
              <a:t>Load Local</a:t>
            </a:r>
            <a:r>
              <a:rPr sz="4250" b="1" spc="-80" dirty="0">
                <a:latin typeface="Arial"/>
                <a:cs typeface="Arial"/>
              </a:rPr>
              <a:t> </a:t>
            </a:r>
            <a:r>
              <a:rPr sz="4250" b="1" spc="5" dirty="0">
                <a:latin typeface="Arial"/>
                <a:cs typeface="Arial"/>
              </a:rPr>
              <a:t>Module</a:t>
            </a:r>
            <a:endParaRPr sz="42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00" y="1783820"/>
            <a:ext cx="6572250" cy="27679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50" spc="5" dirty="0">
                <a:solidFill>
                  <a:srgbClr val="444444"/>
                </a:solidFill>
                <a:latin typeface="Arial"/>
                <a:cs typeface="Arial"/>
              </a:rPr>
              <a:t>Load </a:t>
            </a:r>
            <a:r>
              <a:rPr sz="2650" dirty="0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sz="2650" spc="5" dirty="0">
                <a:solidFill>
                  <a:srgbClr val="444444"/>
                </a:solidFill>
                <a:latin typeface="Arial"/>
                <a:cs typeface="Arial"/>
              </a:rPr>
              <a:t>module </a:t>
            </a:r>
            <a:r>
              <a:rPr sz="2650" dirty="0">
                <a:solidFill>
                  <a:srgbClr val="444444"/>
                </a:solidFill>
                <a:latin typeface="Arial"/>
                <a:cs typeface="Arial"/>
              </a:rPr>
              <a:t>in the </a:t>
            </a:r>
            <a:r>
              <a:rPr sz="2650" spc="10" dirty="0">
                <a:solidFill>
                  <a:srgbClr val="444444"/>
                </a:solidFill>
                <a:latin typeface="Arial"/>
                <a:cs typeface="Arial"/>
              </a:rPr>
              <a:t>same</a:t>
            </a:r>
            <a:r>
              <a:rPr sz="26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50" dirty="0">
                <a:solidFill>
                  <a:srgbClr val="444444"/>
                </a:solidFill>
                <a:latin typeface="Arial"/>
                <a:cs typeface="Arial"/>
              </a:rPr>
              <a:t>directory: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50" b="1" i="1" spc="5" dirty="0">
                <a:latin typeface="Arial"/>
                <a:cs typeface="Arial"/>
              </a:rPr>
              <a:t>var </a:t>
            </a:r>
            <a:r>
              <a:rPr sz="2650" b="1" i="1" spc="10" dirty="0">
                <a:latin typeface="Arial"/>
                <a:cs typeface="Arial"/>
              </a:rPr>
              <a:t>MyModule </a:t>
            </a:r>
            <a:r>
              <a:rPr sz="2650" b="1" i="1" spc="5" dirty="0">
                <a:latin typeface="Arial"/>
                <a:cs typeface="Arial"/>
              </a:rPr>
              <a:t>=</a:t>
            </a:r>
            <a:r>
              <a:rPr sz="2650" b="1" i="1" spc="-25" dirty="0">
                <a:latin typeface="Arial"/>
                <a:cs typeface="Arial"/>
              </a:rPr>
              <a:t> </a:t>
            </a:r>
            <a:r>
              <a:rPr sz="2650" b="1" i="1" dirty="0">
                <a:latin typeface="Arial"/>
                <a:cs typeface="Arial"/>
              </a:rPr>
              <a:t>require('</a:t>
            </a:r>
            <a:r>
              <a:rPr sz="2650" b="1" i="1" dirty="0">
                <a:solidFill>
                  <a:srgbClr val="CC0000"/>
                </a:solidFill>
                <a:latin typeface="Arial"/>
                <a:cs typeface="Arial"/>
              </a:rPr>
              <a:t>./mymodule</a:t>
            </a:r>
            <a:r>
              <a:rPr sz="2650" b="1" i="1" dirty="0">
                <a:latin typeface="Arial"/>
                <a:cs typeface="Arial"/>
              </a:rPr>
              <a:t>');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50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50" b="1" i="1" spc="5" dirty="0">
                <a:latin typeface="Arial"/>
                <a:cs typeface="Arial"/>
              </a:rPr>
              <a:t>var </a:t>
            </a:r>
            <a:r>
              <a:rPr sz="2650" b="1" i="1" spc="10" dirty="0">
                <a:latin typeface="Arial"/>
                <a:cs typeface="Arial"/>
              </a:rPr>
              <a:t>MyModule </a:t>
            </a:r>
            <a:r>
              <a:rPr sz="2650" b="1" i="1" spc="5" dirty="0">
                <a:latin typeface="Arial"/>
                <a:cs typeface="Arial"/>
              </a:rPr>
              <a:t>=</a:t>
            </a:r>
            <a:r>
              <a:rPr sz="2650" b="1" i="1" spc="-20" dirty="0">
                <a:latin typeface="Arial"/>
                <a:cs typeface="Arial"/>
              </a:rPr>
              <a:t> </a:t>
            </a:r>
            <a:r>
              <a:rPr sz="2650" b="1" i="1" dirty="0">
                <a:latin typeface="Arial"/>
                <a:cs typeface="Arial"/>
              </a:rPr>
              <a:t>require('</a:t>
            </a:r>
            <a:r>
              <a:rPr sz="2650" b="1" i="1" dirty="0">
                <a:solidFill>
                  <a:srgbClr val="CC0000"/>
                </a:solidFill>
                <a:latin typeface="Arial"/>
                <a:cs typeface="Arial"/>
              </a:rPr>
              <a:t>./mymodule.js</a:t>
            </a:r>
            <a:r>
              <a:rPr sz="2650" b="1" i="1" dirty="0">
                <a:latin typeface="Arial"/>
                <a:cs typeface="Arial"/>
              </a:rPr>
              <a:t>');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936</Words>
  <Application>Microsoft Office PowerPoint</Application>
  <PresentationFormat>Custom</PresentationFormat>
  <Paragraphs>239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Noto Sans Mono CJK JP Regular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 Can Write Module In  C/C++ &amp; JavaScript</vt:lpstr>
      <vt:lpstr>PowerPoint Presentation</vt:lpstr>
      <vt:lpstr>Load Global Module</vt:lpstr>
      <vt:lpstr>Load Local Module</vt:lpstr>
      <vt:lpstr>PowerPoint Presentation</vt:lpstr>
      <vt:lpstr>The First Module Example</vt:lpstr>
      <vt:lpstr>PowerPoint Presentation</vt:lpstr>
      <vt:lpstr>Implement a Class in Module</vt:lpstr>
      <vt:lpstr>More JavaScript Styles</vt:lpstr>
      <vt:lpstr>Export Objects and Constants</vt:lpstr>
      <vt:lpstr>PowerPoint Presentation</vt:lpstr>
      <vt:lpstr>./example/index.js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 "npm init"</vt:lpstr>
      <vt:lpstr>We got package.json</vt:lpstr>
      <vt:lpstr>Normal Structure of Package</vt:lpstr>
      <vt:lpstr>PowerPoint Presentation</vt:lpstr>
      <vt:lpstr>Add "main" Property To package.json</vt:lpstr>
      <vt:lpstr>After Change Entry Point</vt:lpstr>
      <vt:lpstr>require()</vt:lpstr>
      <vt:lpstr>PowerPoint Presentation</vt:lpstr>
      <vt:lpstr>PowerPoint Presentation</vt:lpstr>
      <vt:lpstr>PowerPoint Presentation</vt:lpstr>
      <vt:lpstr>PowerPoint Presentation</vt:lpstr>
      <vt:lpstr>Development Environment</vt:lpstr>
      <vt:lpstr>PowerPoint Presentation</vt:lpstr>
      <vt:lpstr>C/C++ Addon Example</vt:lpstr>
      <vt:lpstr>C/C++ Addon Example</vt:lpstr>
      <vt:lpstr>C/C++ Addon Example</vt:lpstr>
      <vt:lpstr>Compare with JavaScript Version</vt:lpstr>
      <vt:lpstr>C/C++ Addon Example</vt:lpstr>
      <vt:lpstr>C/C++ Addon Example</vt:lpstr>
      <vt:lpstr>PowerPoint Presentation</vt:lpstr>
      <vt:lpstr>C/C++ Addon Example</vt:lpstr>
      <vt:lpstr>HandleScope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Node.js Module</dc:title>
  <cp:lastModifiedBy>Vu Nhu Bao</cp:lastModifiedBy>
  <cp:revision>6</cp:revision>
  <dcterms:created xsi:type="dcterms:W3CDTF">2019-11-08T08:48:47Z</dcterms:created>
  <dcterms:modified xsi:type="dcterms:W3CDTF">2019-11-08T09:41:55Z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2019-11-08T00:00:00Z</vt:filetime>
  </property>
</Properties>
</file>