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9" r:id="rId3"/>
    <p:sldId id="376" r:id="rId4"/>
    <p:sldId id="378" r:id="rId5"/>
    <p:sldId id="379" r:id="rId6"/>
    <p:sldId id="381" r:id="rId7"/>
    <p:sldId id="382" r:id="rId8"/>
    <p:sldId id="383" r:id="rId9"/>
    <p:sldId id="386" r:id="rId10"/>
    <p:sldId id="388" r:id="rId11"/>
    <p:sldId id="389" r:id="rId12"/>
    <p:sldId id="390" r:id="rId13"/>
  </p:sldIdLst>
  <p:sldSz cx="13004800" cy="9753600"/>
  <p:notesSz cx="13004800" cy="97536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212" autoAdjust="0"/>
  </p:normalViewPr>
  <p:slideViewPr>
    <p:cSldViewPr>
      <p:cViewPr varScale="1">
        <p:scale>
          <a:sx n="40" d="100"/>
          <a:sy n="40" d="100"/>
        </p:scale>
        <p:origin x="1556" y="5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7366000" y="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76B2BB-8BCE-420F-AD0A-809361B92054}" type="datetimeFigureOut">
              <a:rPr lang="en-US" smtClean="0"/>
              <a:t>01-Nov-19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06888" y="1219200"/>
            <a:ext cx="4391025" cy="32924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300163" y="4694238"/>
            <a:ext cx="10404475" cy="38401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26465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7366000" y="926465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79B9B6-2F09-467A-9D47-8AC55713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9901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10 năm</a:t>
            </a:r>
            <a:r>
              <a:rPr lang="en-US" baseline="0" smtClean="0"/>
              <a:t> để master và trở thành full-stack developer.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9B9B6-2F09-467A-9D47-8AC55713482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111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10 năm</a:t>
            </a:r>
            <a:r>
              <a:rPr lang="en-US" baseline="0" smtClean="0"/>
              <a:t> để master và trở thành full-stack developer.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9B9B6-2F09-467A-9D47-8AC55713482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266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10 năm</a:t>
            </a:r>
            <a:r>
              <a:rPr lang="en-US" baseline="0" smtClean="0"/>
              <a:t> để master và trở thành full-stack developer.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9B9B6-2F09-467A-9D47-8AC55713482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518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10 năm</a:t>
            </a:r>
            <a:r>
              <a:rPr lang="en-US" baseline="0" smtClean="0"/>
              <a:t> để master và trở thành full-stack developer.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9B9B6-2F09-467A-9D47-8AC55713482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4752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10 năm</a:t>
            </a:r>
            <a:r>
              <a:rPr lang="en-US" baseline="0" smtClean="0"/>
              <a:t> để master và trở thành full-stack developer.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9B9B6-2F09-467A-9D47-8AC55713482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01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10 năm</a:t>
            </a:r>
            <a:r>
              <a:rPr lang="en-US" baseline="0" smtClean="0"/>
              <a:t> để master và trở thành full-stack developer.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9B9B6-2F09-467A-9D47-8AC55713482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0333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10 năm</a:t>
            </a:r>
            <a:r>
              <a:rPr lang="en-US" baseline="0" smtClean="0"/>
              <a:t> để master và trở thành full-stack developer.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9B9B6-2F09-467A-9D47-8AC55713482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2585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10 năm</a:t>
            </a:r>
            <a:r>
              <a:rPr lang="en-US" baseline="0" smtClean="0"/>
              <a:t> để master và trở thành full-stack developer.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9B9B6-2F09-467A-9D47-8AC55713482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5394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10 năm</a:t>
            </a:r>
            <a:r>
              <a:rPr lang="en-US" baseline="0" smtClean="0"/>
              <a:t> để master và trở thành full-stack developer.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9B9B6-2F09-467A-9D47-8AC55713482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7732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0"/>
                </a:moveTo>
                <a:lnTo>
                  <a:pt x="13004800" y="0"/>
                </a:lnTo>
                <a:lnTo>
                  <a:pt x="13004800" y="9753600"/>
                </a:lnTo>
                <a:lnTo>
                  <a:pt x="0" y="97536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413000" y="3708400"/>
            <a:ext cx="8178800" cy="1168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950720" y="5462016"/>
            <a:ext cx="9103360" cy="2438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01-Nov-19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0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42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01-Nov-19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0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50240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697472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01-Nov-19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0"/>
                </a:moveTo>
                <a:lnTo>
                  <a:pt x="13004800" y="0"/>
                </a:lnTo>
                <a:lnTo>
                  <a:pt x="13004800" y="9753600"/>
                </a:lnTo>
                <a:lnTo>
                  <a:pt x="0" y="97536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0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01-Nov-19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01-Nov-19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37540" y="3060700"/>
            <a:ext cx="11729719" cy="317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0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56359" y="3662679"/>
            <a:ext cx="10292080" cy="3568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421632" y="9070848"/>
            <a:ext cx="4161536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50240" y="9070848"/>
            <a:ext cx="2991104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01-Nov-19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363456" y="9070848"/>
            <a:ext cx="2991104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0"/>
                </a:moveTo>
                <a:lnTo>
                  <a:pt x="13004800" y="0"/>
                </a:lnTo>
                <a:lnTo>
                  <a:pt x="13004800" y="9753600"/>
                </a:lnTo>
                <a:lnTo>
                  <a:pt x="0" y="9753600"/>
                </a:lnTo>
                <a:lnTo>
                  <a:pt x="0" y="0"/>
                </a:lnTo>
                <a:close/>
              </a:path>
            </a:pathLst>
          </a:custGeom>
          <a:solidFill>
            <a:srgbClr val="0059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323" y="3442781"/>
            <a:ext cx="13004800" cy="6286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540001" y="6209403"/>
            <a:ext cx="6095999" cy="1962076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z="2400" b="1" spc="-220" smtClean="0">
                <a:solidFill>
                  <a:srgbClr val="FFFFFF"/>
                </a:solidFill>
                <a:latin typeface="Arial"/>
                <a:cs typeface="Arial"/>
              </a:rPr>
              <a:t>Nhữ Bảo Vũ</a:t>
            </a:r>
            <a:endParaRPr sz="2400" b="1">
              <a:latin typeface="Arial"/>
              <a:cs typeface="Arial"/>
            </a:endParaRPr>
          </a:p>
          <a:p>
            <a:pPr marL="1168400" marR="5080" algn="just">
              <a:lnSpc>
                <a:spcPts val="2400"/>
              </a:lnSpc>
              <a:spcBef>
                <a:spcPts val="1689"/>
              </a:spcBef>
            </a:pPr>
            <a:r>
              <a:rPr lang="en-US" sz="2800" spc="-229" smtClean="0">
                <a:solidFill>
                  <a:srgbClr val="FFFFFF"/>
                </a:solidFill>
                <a:latin typeface="Arial"/>
                <a:cs typeface="Arial"/>
              </a:rPr>
              <a:t>     </a:t>
            </a:r>
            <a:r>
              <a:rPr sz="2800" spc="-229" smtClean="0">
                <a:solidFill>
                  <a:srgbClr val="FFFFFF"/>
                </a:solidFill>
                <a:latin typeface="Arial"/>
                <a:cs typeface="Arial"/>
              </a:rPr>
              <a:t>github.com/</a:t>
            </a:r>
            <a:r>
              <a:rPr lang="en-US" sz="2800" spc="-229" smtClean="0">
                <a:solidFill>
                  <a:srgbClr val="FFFFFF"/>
                </a:solidFill>
                <a:latin typeface="Arial"/>
                <a:cs typeface="Arial"/>
              </a:rPr>
              <a:t>vunb</a:t>
            </a:r>
            <a:r>
              <a:rPr sz="2800" spc="-229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endParaRPr lang="en-US" sz="2800" spc="-25">
              <a:solidFill>
                <a:srgbClr val="FFFFFF"/>
              </a:solidFill>
              <a:latin typeface="Arial"/>
              <a:cs typeface="Arial"/>
            </a:endParaRPr>
          </a:p>
          <a:p>
            <a:pPr marL="1168400" marR="5080" algn="just">
              <a:lnSpc>
                <a:spcPts val="2400"/>
              </a:lnSpc>
              <a:spcBef>
                <a:spcPts val="1689"/>
              </a:spcBef>
            </a:pPr>
            <a:r>
              <a:rPr lang="en-US" sz="2800" spc="-25" smtClean="0">
                <a:solidFill>
                  <a:srgbClr val="FFFFFF"/>
                </a:solidFill>
                <a:latin typeface="Arial"/>
                <a:cs typeface="Arial"/>
              </a:rPr>
              <a:t>    blog.vndemy.com</a:t>
            </a:r>
          </a:p>
          <a:p>
            <a:pPr marL="1168400" marR="5080" algn="just">
              <a:lnSpc>
                <a:spcPts val="2400"/>
              </a:lnSpc>
              <a:spcBef>
                <a:spcPts val="1689"/>
              </a:spcBef>
            </a:pPr>
            <a:r>
              <a:rPr sz="2800" spc="-225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800" spc="-225" smtClean="0">
                <a:solidFill>
                  <a:srgbClr val="FFFFFF"/>
                </a:solidFill>
                <a:latin typeface="Arial"/>
                <a:cs typeface="Arial"/>
              </a:rPr>
              <a:t>    </a:t>
            </a:r>
            <a:r>
              <a:rPr lang="en-US" sz="2800" spc="-250" smtClean="0">
                <a:solidFill>
                  <a:srgbClr val="FFFFFF"/>
                </a:solidFill>
                <a:latin typeface="Arial"/>
                <a:cs typeface="Arial"/>
              </a:rPr>
              <a:t>edumall.vn/users/vunb</a:t>
            </a:r>
            <a:endParaRPr sz="2800">
              <a:latin typeface="Arial"/>
              <a:cs typeface="Arial"/>
            </a:endParaRPr>
          </a:p>
        </p:txBody>
      </p:sp>
      <p:pic>
        <p:nvPicPr>
          <p:cNvPr id="1028" name="Picture 4" descr="https://avatars2.githubusercontent.com/u/3768250?v=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5678" y="6771145"/>
            <a:ext cx="1412493" cy="1412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37540" y="3060700"/>
            <a:ext cx="11729719" cy="2154436"/>
          </a:xfrm>
        </p:spPr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IDE, ENVIRONTMENT &amp; DEVELOPER 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TOOLS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0"/>
                </a:moveTo>
                <a:lnTo>
                  <a:pt x="13004800" y="0"/>
                </a:lnTo>
                <a:lnTo>
                  <a:pt x="13004800" y="9753600"/>
                </a:lnTo>
                <a:lnTo>
                  <a:pt x="0" y="9753600"/>
                </a:lnTo>
                <a:lnTo>
                  <a:pt x="0" y="0"/>
                </a:lnTo>
                <a:close/>
              </a:path>
            </a:pathLst>
          </a:custGeom>
          <a:solidFill>
            <a:srgbClr val="5662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68400" y="457200"/>
            <a:ext cx="10954385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6600" spc="30" smtClean="0">
                <a:solidFill>
                  <a:srgbClr val="C4F672"/>
                </a:solidFill>
                <a:latin typeface="Arial"/>
                <a:cs typeface="Arial"/>
              </a:rPr>
              <a:t>Nhược điểm</a:t>
            </a:r>
            <a:endParaRPr sz="6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68400" y="1944824"/>
            <a:ext cx="11582400" cy="3483005"/>
          </a:xfrm>
          <a:prstGeom prst="rect">
            <a:avLst/>
          </a:prstGeom>
        </p:spPr>
        <p:txBody>
          <a:bodyPr vert="horz" wrap="square" lIns="0" tIns="213360" rIns="0" bIns="0" rtlCol="0">
            <a:spAutoFit/>
          </a:bodyPr>
          <a:lstStyle/>
          <a:p>
            <a:pPr marL="342900" indent="-330200">
              <a:lnSpc>
                <a:spcPct val="100000"/>
              </a:lnSpc>
              <a:spcBef>
                <a:spcPts val="1680"/>
              </a:spcBef>
              <a:buSzPct val="75000"/>
              <a:buChar char="•"/>
              <a:tabLst>
                <a:tab pos="343535" algn="l"/>
              </a:tabLst>
            </a:pPr>
            <a:r>
              <a:rPr lang="en-US" sz="4600" spc="-114" smtClean="0">
                <a:solidFill>
                  <a:srgbClr val="FFFFFF"/>
                </a:solidFill>
                <a:latin typeface="Arial"/>
                <a:cs typeface="Arial"/>
              </a:rPr>
              <a:t>Không dùng cho các ứng dụng tốn tài nguyên</a:t>
            </a:r>
          </a:p>
          <a:p>
            <a:pPr marL="342900" indent="-330200">
              <a:lnSpc>
                <a:spcPct val="100000"/>
              </a:lnSpc>
              <a:spcBef>
                <a:spcPts val="1680"/>
              </a:spcBef>
              <a:buSzPct val="75000"/>
              <a:buChar char="•"/>
              <a:tabLst>
                <a:tab pos="343535" algn="l"/>
              </a:tabLst>
            </a:pPr>
            <a:r>
              <a:rPr lang="en-US" sz="4600" spc="-114" smtClean="0">
                <a:solidFill>
                  <a:srgbClr val="FFFFFF"/>
                </a:solidFill>
                <a:latin typeface="Arial"/>
                <a:cs typeface="Arial"/>
              </a:rPr>
              <a:t>Cần kinh nghiệm và sự kiên trì</a:t>
            </a:r>
          </a:p>
          <a:p>
            <a:pPr marL="342900" indent="-330200">
              <a:spcBef>
                <a:spcPts val="1680"/>
              </a:spcBef>
              <a:buSzPct val="75000"/>
              <a:buChar char="•"/>
              <a:tabLst>
                <a:tab pos="343535" algn="l"/>
              </a:tabLst>
            </a:pPr>
            <a:r>
              <a:rPr lang="en-US" sz="4600" spc="-114" smtClean="0">
                <a:solidFill>
                  <a:srgbClr val="FFFFFF"/>
                </a:solidFill>
                <a:latin typeface="Arial"/>
                <a:cs typeface="Arial"/>
              </a:rPr>
              <a:t>Cá nhân mất 4-8 tháng để thành thạo, teamwork từ 3-6 tháng.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901700" y="6400800"/>
            <a:ext cx="11201400" cy="3046988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</a:rPr>
              <a:t>var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DDDDDD"/>
                </a:solidFill>
                <a:effectLst/>
                <a:latin typeface="Courier New" panose="02070309020205020404" pitchFamily="49" charset="0"/>
              </a:rPr>
              <a:t> http = 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A6E22E"/>
                </a:solidFill>
                <a:effectLst/>
                <a:latin typeface="Courier New" panose="02070309020205020404" pitchFamily="49" charset="0"/>
              </a:rPr>
              <a:t>require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DDDDDD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A6E22E"/>
                </a:solidFill>
                <a:effectLst/>
                <a:latin typeface="Courier New" panose="02070309020205020404" pitchFamily="49" charset="0"/>
              </a:rPr>
              <a:t>"http"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DDDDDD"/>
                </a:solidFill>
                <a:effectLst/>
                <a:latin typeface="Courier New" panose="02070309020205020404" pitchFamily="49" charset="0"/>
              </a:rPr>
              <a:t>); </a:t>
            </a:r>
            <a:b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DDDDDD"/>
                </a:solidFill>
                <a:effectLst/>
                <a:latin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DDDDDD"/>
                </a:solidFill>
                <a:effectLst/>
                <a:latin typeface="Courier New" panose="02070309020205020404" pitchFamily="49" charset="0"/>
              </a:rPr>
              <a:t>http.createServer(</a:t>
            </a:r>
            <a:r>
              <a:rPr kumimoji="0" lang="en-US" altLang="en-US" sz="2400" b="1" i="0" u="none" strike="noStrike" cap="none" normalizeH="0" baseline="0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</a:rPr>
              <a:t>function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DDDDDD"/>
                </a:solidFill>
                <a:effectLst/>
                <a:latin typeface="Courier New" panose="02070309020205020404" pitchFamily="49" charset="0"/>
              </a:rPr>
              <a:t> (request, response) { </a:t>
            </a:r>
            <a:r>
              <a:rPr lang="en-US" altLang="en-US" sz="2400">
                <a:solidFill>
                  <a:srgbClr val="DDDDDD"/>
                </a:solidFill>
                <a:latin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>
                <a:solidFill>
                  <a:srgbClr val="DDDDDD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400" smtClean="0">
                <a:solidFill>
                  <a:srgbClr val="DDDDDD"/>
                </a:solidFill>
                <a:latin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DDDDDD"/>
                </a:solidFill>
                <a:effectLst/>
                <a:latin typeface="Courier New" panose="02070309020205020404" pitchFamily="49" charset="0"/>
              </a:rPr>
              <a:t>response.writeHead(200, { 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A6E22E"/>
                </a:solidFill>
                <a:effectLst/>
                <a:latin typeface="Courier New" panose="02070309020205020404" pitchFamily="49" charset="0"/>
              </a:rPr>
              <a:t>'Content-Type'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DDDDDD"/>
                </a:solidFill>
                <a:effectLst/>
                <a:latin typeface="Courier New" panose="02070309020205020404" pitchFamily="49" charset="0"/>
              </a:rPr>
              <a:t>: 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A6E22E"/>
                </a:solidFill>
                <a:effectLst/>
                <a:latin typeface="Courier New" panose="02070309020205020404" pitchFamily="49" charset="0"/>
              </a:rPr>
              <a:t>'text/plain'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DDDDDD"/>
                </a:solidFill>
                <a:effectLst/>
                <a:latin typeface="Courier New" panose="02070309020205020404" pitchFamily="49" charset="0"/>
              </a:rPr>
              <a:t> });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>
                <a:solidFill>
                  <a:srgbClr val="DDDDDD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400" smtClean="0">
                <a:solidFill>
                  <a:srgbClr val="DDDDDD"/>
                </a:solidFill>
                <a:latin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DDDDDD"/>
                </a:solidFill>
                <a:effectLst/>
                <a:latin typeface="Courier New" panose="02070309020205020404" pitchFamily="49" charset="0"/>
              </a:rPr>
              <a:t>response.write(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A6E22E"/>
                </a:solidFill>
                <a:effectLst/>
                <a:latin typeface="Courier New" panose="02070309020205020404" pitchFamily="49" charset="0"/>
              </a:rPr>
              <a:t>'Hello World!'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DDDDDD"/>
                </a:solidFill>
                <a:effectLst/>
                <a:latin typeface="Courier New" panose="02070309020205020404" pitchFamily="49" charset="0"/>
              </a:rPr>
              <a:t>); response.end(); }).listen(8080);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A6E22E"/>
                </a:solidFill>
                <a:effectLst/>
                <a:latin typeface="Courier New" panose="02070309020205020404" pitchFamily="49" charset="0"/>
              </a:rPr>
              <a:t>console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DDDDDD"/>
                </a:solidFill>
                <a:effectLst/>
                <a:latin typeface="Courier New" panose="02070309020205020404" pitchFamily="49" charset="0"/>
              </a:rPr>
              <a:t>.log(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A6E22E"/>
                </a:solidFill>
                <a:effectLst/>
                <a:latin typeface="Courier New" panose="02070309020205020404" pitchFamily="49" charset="0"/>
              </a:rPr>
              <a:t>"Server running!"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DDDDDD"/>
                </a:solidFill>
                <a:effectLst/>
                <a:latin typeface="Courier New" panose="02070309020205020404" pitchFamily="49" charset="0"/>
              </a:rPr>
              <a:t>);</a:t>
            </a:r>
            <a:r>
              <a:rPr kumimoji="0" lang="en-US" alt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4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1230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0"/>
                </a:moveTo>
                <a:lnTo>
                  <a:pt x="13004800" y="0"/>
                </a:lnTo>
                <a:lnTo>
                  <a:pt x="13004800" y="9753600"/>
                </a:lnTo>
                <a:lnTo>
                  <a:pt x="0" y="9753600"/>
                </a:lnTo>
                <a:lnTo>
                  <a:pt x="0" y="0"/>
                </a:lnTo>
                <a:close/>
              </a:path>
            </a:pathLst>
          </a:custGeom>
          <a:solidFill>
            <a:srgbClr val="5662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68400" y="457200"/>
            <a:ext cx="10954385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6600" spc="30" smtClean="0">
                <a:solidFill>
                  <a:srgbClr val="C4F672"/>
                </a:solidFill>
                <a:latin typeface="Arial"/>
                <a:cs typeface="Arial"/>
              </a:rPr>
              <a:t>Các lệnh cơ bản</a:t>
            </a:r>
            <a:endParaRPr sz="6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68400" y="1944824"/>
            <a:ext cx="11582400" cy="7404591"/>
          </a:xfrm>
          <a:prstGeom prst="rect">
            <a:avLst/>
          </a:prstGeom>
        </p:spPr>
        <p:txBody>
          <a:bodyPr vert="horz" wrap="square" lIns="0" tIns="213360" rIns="0" bIns="0" rtlCol="0">
            <a:spAutoFit/>
          </a:bodyPr>
          <a:lstStyle/>
          <a:p>
            <a:pPr marL="342900" indent="-330200">
              <a:lnSpc>
                <a:spcPct val="100000"/>
              </a:lnSpc>
              <a:spcBef>
                <a:spcPts val="1680"/>
              </a:spcBef>
              <a:buSzPct val="75000"/>
              <a:buChar char="•"/>
              <a:tabLst>
                <a:tab pos="343535" algn="l"/>
              </a:tabLst>
            </a:pPr>
            <a:r>
              <a:rPr lang="en-US" sz="4600" spc="-114" smtClean="0">
                <a:solidFill>
                  <a:srgbClr val="FFFFFF"/>
                </a:solidFill>
                <a:latin typeface="Arial"/>
                <a:cs typeface="Arial"/>
              </a:rPr>
              <a:t>node app.js</a:t>
            </a:r>
          </a:p>
          <a:p>
            <a:pPr marL="342900" indent="-330200">
              <a:lnSpc>
                <a:spcPct val="100000"/>
              </a:lnSpc>
              <a:spcBef>
                <a:spcPts val="1680"/>
              </a:spcBef>
              <a:buSzPct val="75000"/>
              <a:buChar char="•"/>
              <a:tabLst>
                <a:tab pos="343535" algn="l"/>
              </a:tabLst>
            </a:pPr>
            <a:r>
              <a:rPr lang="en-US" sz="4600" spc="-114" smtClean="0">
                <a:solidFill>
                  <a:srgbClr val="FFFFFF"/>
                </a:solidFill>
                <a:latin typeface="Arial"/>
                <a:cs typeface="Arial"/>
              </a:rPr>
              <a:t>Npm:</a:t>
            </a:r>
          </a:p>
          <a:p>
            <a:pPr marL="800100" lvl="1" indent="-330200">
              <a:spcBef>
                <a:spcPts val="1680"/>
              </a:spcBef>
              <a:buSzPct val="75000"/>
              <a:buFontTx/>
              <a:buChar char="•"/>
              <a:tabLst>
                <a:tab pos="343535" algn="l"/>
              </a:tabLst>
            </a:pPr>
            <a:r>
              <a:rPr lang="en-US" sz="4600" spc="-114">
                <a:solidFill>
                  <a:srgbClr val="FFFFFF"/>
                </a:solidFill>
                <a:latin typeface="Arial"/>
                <a:cs typeface="Arial"/>
              </a:rPr>
              <a:t>Init</a:t>
            </a:r>
          </a:p>
          <a:p>
            <a:pPr marL="800100" lvl="1" indent="-330200">
              <a:spcBef>
                <a:spcPts val="1680"/>
              </a:spcBef>
              <a:buSzPct val="75000"/>
              <a:buChar char="•"/>
              <a:tabLst>
                <a:tab pos="343535" algn="l"/>
              </a:tabLst>
            </a:pPr>
            <a:r>
              <a:rPr lang="en-US" sz="4600" spc="-114" smtClean="0">
                <a:solidFill>
                  <a:srgbClr val="FFFFFF"/>
                </a:solidFill>
                <a:latin typeface="Arial"/>
                <a:cs typeface="Arial"/>
              </a:rPr>
              <a:t>Install</a:t>
            </a:r>
          </a:p>
          <a:p>
            <a:pPr marL="800100" lvl="1" indent="-330200">
              <a:spcBef>
                <a:spcPts val="1680"/>
              </a:spcBef>
              <a:buSzPct val="75000"/>
              <a:buChar char="•"/>
              <a:tabLst>
                <a:tab pos="343535" algn="l"/>
              </a:tabLst>
            </a:pPr>
            <a:r>
              <a:rPr lang="en-US" sz="4600" spc="-114" smtClean="0">
                <a:solidFill>
                  <a:srgbClr val="FFFFFF"/>
                </a:solidFill>
                <a:latin typeface="Arial"/>
                <a:cs typeface="Arial"/>
              </a:rPr>
              <a:t>Start</a:t>
            </a:r>
          </a:p>
          <a:p>
            <a:pPr marL="800100" lvl="1" indent="-330200">
              <a:spcBef>
                <a:spcPts val="1680"/>
              </a:spcBef>
              <a:buSzPct val="75000"/>
              <a:buChar char="•"/>
              <a:tabLst>
                <a:tab pos="343535" algn="l"/>
              </a:tabLst>
            </a:pPr>
            <a:r>
              <a:rPr lang="en-US" sz="4600" spc="-114" smtClean="0">
                <a:solidFill>
                  <a:srgbClr val="FFFFFF"/>
                </a:solidFill>
                <a:latin typeface="Arial"/>
                <a:cs typeface="Arial"/>
              </a:rPr>
              <a:t>Test</a:t>
            </a:r>
          </a:p>
          <a:p>
            <a:pPr marL="800100" lvl="1" indent="-330200">
              <a:spcBef>
                <a:spcPts val="1680"/>
              </a:spcBef>
              <a:buSzPct val="75000"/>
              <a:buChar char="•"/>
              <a:tabLst>
                <a:tab pos="343535" algn="l"/>
              </a:tabLst>
            </a:pPr>
            <a:r>
              <a:rPr lang="en-US" sz="4600" spc="-114" smtClean="0">
                <a:solidFill>
                  <a:srgbClr val="FFFFFF"/>
                </a:solidFill>
                <a:latin typeface="Arial"/>
                <a:cs typeface="Arial"/>
              </a:rPr>
              <a:t>Run</a:t>
            </a:r>
          </a:p>
          <a:p>
            <a:pPr marL="800100" lvl="1" indent="-330200">
              <a:spcBef>
                <a:spcPts val="1680"/>
              </a:spcBef>
              <a:buSzPct val="75000"/>
              <a:buChar char="•"/>
              <a:tabLst>
                <a:tab pos="343535" algn="l"/>
              </a:tabLst>
            </a:pPr>
            <a:r>
              <a:rPr lang="en-US" sz="4600" spc="-114" smtClean="0">
                <a:solidFill>
                  <a:srgbClr val="FFFFFF"/>
                </a:solidFill>
                <a:latin typeface="Arial"/>
                <a:cs typeface="Arial"/>
              </a:rPr>
              <a:t>--dev</a:t>
            </a:r>
          </a:p>
        </p:txBody>
      </p:sp>
    </p:spTree>
    <p:extLst>
      <p:ext uri="{BB962C8B-B14F-4D97-AF65-F5344CB8AC3E}">
        <p14:creationId xmlns:p14="http://schemas.microsoft.com/office/powerpoint/2010/main" val="4182968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0"/>
                </a:moveTo>
                <a:lnTo>
                  <a:pt x="13004800" y="0"/>
                </a:lnTo>
                <a:lnTo>
                  <a:pt x="13004800" y="9753600"/>
                </a:lnTo>
                <a:lnTo>
                  <a:pt x="0" y="9753600"/>
                </a:lnTo>
                <a:lnTo>
                  <a:pt x="0" y="0"/>
                </a:lnTo>
                <a:close/>
              </a:path>
            </a:pathLst>
          </a:custGeom>
          <a:solidFill>
            <a:srgbClr val="5662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68400" y="457200"/>
            <a:ext cx="10954385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6600" spc="30" smtClean="0">
                <a:solidFill>
                  <a:srgbClr val="C4F672"/>
                </a:solidFill>
                <a:latin typeface="Arial"/>
                <a:cs typeface="Arial"/>
              </a:rPr>
              <a:t>Tham khảo</a:t>
            </a:r>
            <a:endParaRPr sz="6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68400" y="1944824"/>
            <a:ext cx="11582400" cy="2557110"/>
          </a:xfrm>
          <a:prstGeom prst="rect">
            <a:avLst/>
          </a:prstGeom>
        </p:spPr>
        <p:txBody>
          <a:bodyPr vert="horz" wrap="square" lIns="0" tIns="213360" rIns="0" bIns="0" rtlCol="0">
            <a:spAutoFit/>
          </a:bodyPr>
          <a:lstStyle/>
          <a:p>
            <a:pPr marL="342900" indent="-330200">
              <a:lnSpc>
                <a:spcPct val="100000"/>
              </a:lnSpc>
              <a:spcBef>
                <a:spcPts val="1680"/>
              </a:spcBef>
              <a:buSzPct val="75000"/>
              <a:buChar char="•"/>
              <a:tabLst>
                <a:tab pos="343535" algn="l"/>
              </a:tabLst>
            </a:pPr>
            <a:r>
              <a:rPr lang="en-US" sz="4600" spc="-114" smtClean="0">
                <a:solidFill>
                  <a:srgbClr val="FFFFFF"/>
                </a:solidFill>
                <a:latin typeface="Arial"/>
                <a:cs typeface="Arial"/>
              </a:rPr>
              <a:t>https</a:t>
            </a:r>
            <a:r>
              <a:rPr lang="en-US" sz="4600" spc="-114">
                <a:solidFill>
                  <a:srgbClr val="FFFFFF"/>
                </a:solidFill>
                <a:latin typeface="Arial"/>
                <a:cs typeface="Arial"/>
              </a:rPr>
              <a:t>://nodejs.org/en/docs</a:t>
            </a:r>
            <a:r>
              <a:rPr lang="en-US" sz="4600" spc="-114" smtClean="0">
                <a:solidFill>
                  <a:srgbClr val="FFFFFF"/>
                </a:solidFill>
                <a:latin typeface="Arial"/>
                <a:cs typeface="Arial"/>
              </a:rPr>
              <a:t>/</a:t>
            </a:r>
          </a:p>
          <a:p>
            <a:pPr marL="342900" indent="-330200">
              <a:lnSpc>
                <a:spcPct val="100000"/>
              </a:lnSpc>
              <a:spcBef>
                <a:spcPts val="1680"/>
              </a:spcBef>
              <a:buSzPct val="75000"/>
              <a:buChar char="•"/>
              <a:tabLst>
                <a:tab pos="343535" algn="l"/>
              </a:tabLst>
            </a:pPr>
            <a:r>
              <a:rPr lang="en-US" sz="4600" spc="-114">
                <a:solidFill>
                  <a:srgbClr val="FFFFFF"/>
                </a:solidFill>
                <a:latin typeface="Arial"/>
                <a:cs typeface="Arial"/>
              </a:rPr>
              <a:t>Tài liệu: https://github.com/vunb/hoidap-nodejs/tree/master/ebooks</a:t>
            </a:r>
          </a:p>
        </p:txBody>
      </p:sp>
    </p:spTree>
    <p:extLst>
      <p:ext uri="{BB962C8B-B14F-4D97-AF65-F5344CB8AC3E}">
        <p14:creationId xmlns:p14="http://schemas.microsoft.com/office/powerpoint/2010/main" val="836068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0"/>
                </a:moveTo>
                <a:lnTo>
                  <a:pt x="13004800" y="0"/>
                </a:lnTo>
                <a:lnTo>
                  <a:pt x="13004800" y="9753600"/>
                </a:lnTo>
                <a:lnTo>
                  <a:pt x="0" y="97536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85900" y="1689100"/>
            <a:ext cx="4505325" cy="1579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200" spc="-135" dirty="0"/>
              <a:t>A</a:t>
            </a:r>
            <a:r>
              <a:rPr sz="10200" spc="805" dirty="0"/>
              <a:t>g</a:t>
            </a:r>
            <a:r>
              <a:rPr sz="10200" spc="-195" dirty="0"/>
              <a:t>en</a:t>
            </a:r>
            <a:r>
              <a:rPr sz="10200" spc="80" dirty="0"/>
              <a:t>d</a:t>
            </a:r>
            <a:r>
              <a:rPr sz="10200" spc="65" dirty="0"/>
              <a:t>a</a:t>
            </a:r>
            <a:endParaRPr sz="1020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1356359" y="3662679"/>
            <a:ext cx="10292080" cy="2165849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713740" indent="-571500">
              <a:lnSpc>
                <a:spcPct val="100000"/>
              </a:lnSpc>
              <a:spcBef>
                <a:spcPts val="660"/>
              </a:spcBef>
              <a:buFont typeface="Arial" panose="020B0604020202020204" pitchFamily="34" charset="0"/>
              <a:buChar char="•"/>
            </a:pPr>
            <a:r>
              <a:rPr lang="en-US" smtClean="0"/>
              <a:t>Visual Studio Code</a:t>
            </a:r>
            <a:endParaRPr spc="-150" dirty="0"/>
          </a:p>
          <a:p>
            <a:pPr marL="713740" marR="192405" indent="-571500">
              <a:lnSpc>
                <a:spcPct val="111100"/>
              </a:lnSpc>
              <a:buFont typeface="Arial" panose="020B0604020202020204" pitchFamily="34" charset="0"/>
              <a:buChar char="•"/>
            </a:pPr>
            <a:r>
              <a:rPr lang="en-US" smtClean="0"/>
              <a:t>Git &amp; Github</a:t>
            </a:r>
            <a:endParaRPr lang="en-US" spc="-150" smtClean="0"/>
          </a:p>
          <a:p>
            <a:pPr marL="713740" marR="192405" indent="-571500">
              <a:lnSpc>
                <a:spcPct val="111100"/>
              </a:lnSpc>
              <a:buFont typeface="Arial" panose="020B0604020202020204" pitchFamily="34" charset="0"/>
              <a:buChar char="•"/>
            </a:pPr>
            <a:r>
              <a:rPr lang="en-US" spc="-150" smtClean="0"/>
              <a:t>NodeJS, NPM &amp; Nodemon</a:t>
            </a:r>
            <a:r>
              <a:rPr lang="en-US" spc="40" smtClean="0"/>
              <a:t>.</a:t>
            </a:r>
            <a:endParaRPr spc="9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0"/>
                </a:moveTo>
                <a:lnTo>
                  <a:pt x="13004800" y="0"/>
                </a:lnTo>
                <a:lnTo>
                  <a:pt x="13004800" y="9753600"/>
                </a:lnTo>
                <a:lnTo>
                  <a:pt x="0" y="9753600"/>
                </a:lnTo>
                <a:lnTo>
                  <a:pt x="0" y="0"/>
                </a:lnTo>
                <a:close/>
              </a:path>
            </a:pathLst>
          </a:custGeom>
          <a:solidFill>
            <a:srgbClr val="5662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68400" y="457200"/>
            <a:ext cx="10954385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6600" spc="30" smtClean="0">
                <a:solidFill>
                  <a:srgbClr val="C4F672"/>
                </a:solidFill>
                <a:latin typeface="Arial"/>
                <a:cs typeface="Arial"/>
              </a:rPr>
              <a:t>Visual Studio Code</a:t>
            </a:r>
            <a:endParaRPr sz="6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97000" y="1944824"/>
            <a:ext cx="11353800" cy="6478697"/>
          </a:xfrm>
          <a:prstGeom prst="rect">
            <a:avLst/>
          </a:prstGeom>
        </p:spPr>
        <p:txBody>
          <a:bodyPr vert="horz" wrap="square" lIns="0" tIns="213360" rIns="0" bIns="0" rtlCol="0">
            <a:spAutoFit/>
          </a:bodyPr>
          <a:lstStyle/>
          <a:p>
            <a:pPr marL="342900" indent="-330200">
              <a:lnSpc>
                <a:spcPct val="100000"/>
              </a:lnSpc>
              <a:spcBef>
                <a:spcPts val="1680"/>
              </a:spcBef>
              <a:buSzPct val="75000"/>
              <a:buChar char="•"/>
              <a:tabLst>
                <a:tab pos="343535" algn="l"/>
              </a:tabLst>
            </a:pPr>
            <a:r>
              <a:rPr lang="en-US" sz="4600" spc="-114">
                <a:solidFill>
                  <a:srgbClr val="FFFFFF"/>
                </a:solidFill>
                <a:latin typeface="Arial"/>
                <a:cs typeface="Arial"/>
              </a:rPr>
              <a:t>https://code.visualstudio.com</a:t>
            </a:r>
            <a:r>
              <a:rPr lang="en-US" sz="4600" spc="-114" smtClean="0">
                <a:solidFill>
                  <a:srgbClr val="FFFFFF"/>
                </a:solidFill>
                <a:latin typeface="Arial"/>
                <a:cs typeface="Arial"/>
              </a:rPr>
              <a:t>/</a:t>
            </a:r>
          </a:p>
          <a:p>
            <a:pPr marL="342900" indent="-330200">
              <a:lnSpc>
                <a:spcPct val="100000"/>
              </a:lnSpc>
              <a:spcBef>
                <a:spcPts val="1680"/>
              </a:spcBef>
              <a:buSzPct val="75000"/>
              <a:buChar char="•"/>
              <a:tabLst>
                <a:tab pos="343535" algn="l"/>
              </a:tabLst>
            </a:pPr>
            <a:r>
              <a:rPr lang="en-US" sz="4600" b="1" spc="-80" smtClean="0">
                <a:solidFill>
                  <a:srgbClr val="FFFFFF"/>
                </a:solidFill>
                <a:latin typeface="Arial"/>
                <a:cs typeface="Arial"/>
              </a:rPr>
              <a:t>Extensions:</a:t>
            </a:r>
          </a:p>
          <a:p>
            <a:pPr marL="800100" lvl="1" indent="-330200">
              <a:spcBef>
                <a:spcPts val="1680"/>
              </a:spcBef>
              <a:buSzPct val="75000"/>
              <a:buFontTx/>
              <a:buChar char="•"/>
              <a:tabLst>
                <a:tab pos="343535" algn="l"/>
              </a:tabLst>
            </a:pPr>
            <a:r>
              <a:rPr lang="en-US" sz="4600" spc="-80">
                <a:solidFill>
                  <a:srgbClr val="FFFFFF"/>
                </a:solidFill>
                <a:latin typeface="Arial"/>
                <a:cs typeface="Arial"/>
              </a:rPr>
              <a:t>EditorConfig for VS Code</a:t>
            </a:r>
          </a:p>
          <a:p>
            <a:pPr marL="800100" lvl="1" indent="-330200">
              <a:spcBef>
                <a:spcPts val="1680"/>
              </a:spcBef>
              <a:buSzPct val="75000"/>
              <a:buFontTx/>
              <a:buChar char="•"/>
              <a:tabLst>
                <a:tab pos="343535" algn="l"/>
              </a:tabLst>
            </a:pPr>
            <a:r>
              <a:rPr lang="en-US" sz="4600" spc="-80" smtClean="0">
                <a:solidFill>
                  <a:srgbClr val="FFFFFF"/>
                </a:solidFill>
                <a:latin typeface="Arial"/>
                <a:cs typeface="Arial"/>
              </a:rPr>
              <a:t>Debugger for Chrome</a:t>
            </a:r>
            <a:endParaRPr lang="en-US" sz="4600" spc="-80">
              <a:solidFill>
                <a:srgbClr val="FFFFFF"/>
              </a:solidFill>
              <a:latin typeface="Arial"/>
              <a:cs typeface="Arial"/>
            </a:endParaRPr>
          </a:p>
          <a:p>
            <a:pPr marL="800100" lvl="1" indent="-330200">
              <a:spcBef>
                <a:spcPts val="1680"/>
              </a:spcBef>
              <a:buSzPct val="75000"/>
              <a:buChar char="•"/>
              <a:tabLst>
                <a:tab pos="343535" algn="l"/>
              </a:tabLst>
            </a:pPr>
            <a:r>
              <a:rPr lang="en-US" sz="4600" spc="-80" smtClean="0">
                <a:solidFill>
                  <a:srgbClr val="FFFFFF"/>
                </a:solidFill>
                <a:latin typeface="Arial"/>
                <a:cs typeface="Arial"/>
              </a:rPr>
              <a:t>Beautify</a:t>
            </a:r>
          </a:p>
          <a:p>
            <a:pPr marL="800100" lvl="1" indent="-330200">
              <a:spcBef>
                <a:spcPts val="1680"/>
              </a:spcBef>
              <a:buSzPct val="75000"/>
              <a:buChar char="•"/>
              <a:tabLst>
                <a:tab pos="343535" algn="l"/>
              </a:tabLst>
            </a:pPr>
            <a:r>
              <a:rPr lang="en-US" sz="4600" spc="-80">
                <a:solidFill>
                  <a:srgbClr val="FFFFFF"/>
                </a:solidFill>
                <a:latin typeface="Arial"/>
                <a:cs typeface="Arial"/>
              </a:rPr>
              <a:t>Gitlens</a:t>
            </a:r>
          </a:p>
          <a:p>
            <a:pPr marL="800100" lvl="1" indent="-330200">
              <a:spcBef>
                <a:spcPts val="1680"/>
              </a:spcBef>
              <a:buSzPct val="75000"/>
              <a:buChar char="•"/>
              <a:tabLst>
                <a:tab pos="343535" algn="l"/>
              </a:tabLst>
            </a:pPr>
            <a:r>
              <a:rPr lang="en-US" sz="4600" spc="-80" smtClean="0">
                <a:solidFill>
                  <a:srgbClr val="FFFFFF"/>
                </a:solidFill>
                <a:latin typeface="Arial"/>
                <a:cs typeface="Arial"/>
              </a:rPr>
              <a:t>TSLint, JSLint</a:t>
            </a:r>
            <a:endParaRPr sz="4600" spc="-80">
              <a:solidFill>
                <a:srgbClr val="FFFFFF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1412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0"/>
                </a:moveTo>
                <a:lnTo>
                  <a:pt x="13004800" y="0"/>
                </a:lnTo>
                <a:lnTo>
                  <a:pt x="13004800" y="9753600"/>
                </a:lnTo>
                <a:lnTo>
                  <a:pt x="0" y="9753600"/>
                </a:lnTo>
                <a:lnTo>
                  <a:pt x="0" y="0"/>
                </a:lnTo>
                <a:close/>
              </a:path>
            </a:pathLst>
          </a:custGeom>
          <a:solidFill>
            <a:srgbClr val="5662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68400" y="457200"/>
            <a:ext cx="10954385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6600" spc="30" smtClean="0">
                <a:solidFill>
                  <a:srgbClr val="C4F672"/>
                </a:solidFill>
                <a:latin typeface="Arial"/>
                <a:cs typeface="Arial"/>
              </a:rPr>
              <a:t>Git &amp; Github</a:t>
            </a:r>
            <a:endParaRPr sz="6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97000" y="1944824"/>
            <a:ext cx="11353800" cy="8330486"/>
          </a:xfrm>
          <a:prstGeom prst="rect">
            <a:avLst/>
          </a:prstGeom>
        </p:spPr>
        <p:txBody>
          <a:bodyPr vert="horz" wrap="square" lIns="0" tIns="213360" rIns="0" bIns="0" rtlCol="0">
            <a:spAutoFit/>
          </a:bodyPr>
          <a:lstStyle/>
          <a:p>
            <a:pPr marL="342900" indent="-330200">
              <a:lnSpc>
                <a:spcPct val="100000"/>
              </a:lnSpc>
              <a:spcBef>
                <a:spcPts val="1680"/>
              </a:spcBef>
              <a:buSzPct val="75000"/>
              <a:buChar char="•"/>
              <a:tabLst>
                <a:tab pos="343535" algn="l"/>
              </a:tabLst>
            </a:pPr>
            <a:r>
              <a:rPr lang="en-US" sz="4600" spc="-114" smtClean="0">
                <a:solidFill>
                  <a:srgbClr val="FFFFFF"/>
                </a:solidFill>
                <a:latin typeface="Arial"/>
                <a:cs typeface="Arial"/>
              </a:rPr>
              <a:t>Free private &amp; public: https</a:t>
            </a:r>
            <a:r>
              <a:rPr lang="en-US" sz="4600" spc="-114">
                <a:solidFill>
                  <a:srgbClr val="FFFFFF"/>
                </a:solidFill>
                <a:latin typeface="Arial"/>
                <a:cs typeface="Arial"/>
              </a:rPr>
              <a:t>://github.com</a:t>
            </a:r>
            <a:r>
              <a:rPr lang="en-US" sz="4600" spc="-114" smtClean="0">
                <a:solidFill>
                  <a:srgbClr val="FFFFFF"/>
                </a:solidFill>
                <a:latin typeface="Arial"/>
                <a:cs typeface="Arial"/>
              </a:rPr>
              <a:t>/</a:t>
            </a:r>
          </a:p>
          <a:p>
            <a:pPr marL="342900" indent="-330200">
              <a:lnSpc>
                <a:spcPct val="100000"/>
              </a:lnSpc>
              <a:spcBef>
                <a:spcPts val="1680"/>
              </a:spcBef>
              <a:buSzPct val="75000"/>
              <a:buChar char="•"/>
              <a:tabLst>
                <a:tab pos="343535" algn="l"/>
              </a:tabLst>
            </a:pPr>
            <a:r>
              <a:rPr lang="en-US" sz="4600" b="1" spc="-80" smtClean="0">
                <a:solidFill>
                  <a:srgbClr val="FFFFFF"/>
                </a:solidFill>
                <a:latin typeface="Arial"/>
                <a:cs typeface="Arial"/>
              </a:rPr>
              <a:t>Các lệnh cơ bản:</a:t>
            </a:r>
          </a:p>
          <a:p>
            <a:pPr marL="800100" lvl="1" indent="-330200">
              <a:spcBef>
                <a:spcPts val="1680"/>
              </a:spcBef>
              <a:buSzPct val="75000"/>
              <a:buChar char="•"/>
              <a:tabLst>
                <a:tab pos="343535" algn="l"/>
              </a:tabLst>
            </a:pPr>
            <a:r>
              <a:rPr lang="en-US" sz="4600" spc="-80" smtClean="0">
                <a:solidFill>
                  <a:srgbClr val="FFFFFF"/>
                </a:solidFill>
                <a:latin typeface="Arial"/>
                <a:cs typeface="Arial"/>
              </a:rPr>
              <a:t>Git clone</a:t>
            </a:r>
          </a:p>
          <a:p>
            <a:pPr marL="800100" lvl="1" indent="-330200">
              <a:spcBef>
                <a:spcPts val="1680"/>
              </a:spcBef>
              <a:buSzPct val="75000"/>
              <a:buFontTx/>
              <a:buChar char="•"/>
              <a:tabLst>
                <a:tab pos="343535" algn="l"/>
              </a:tabLst>
            </a:pPr>
            <a:r>
              <a:rPr lang="en-US" sz="4600" spc="-80">
                <a:solidFill>
                  <a:srgbClr val="FFFFFF"/>
                </a:solidFill>
                <a:latin typeface="Arial"/>
                <a:cs typeface="Arial"/>
              </a:rPr>
              <a:t>Git status</a:t>
            </a:r>
          </a:p>
          <a:p>
            <a:pPr marL="800100" lvl="1" indent="-330200">
              <a:spcBef>
                <a:spcPts val="1680"/>
              </a:spcBef>
              <a:buSzPct val="75000"/>
              <a:buChar char="•"/>
              <a:tabLst>
                <a:tab pos="343535" algn="l"/>
              </a:tabLst>
            </a:pPr>
            <a:r>
              <a:rPr lang="en-US" sz="4600" spc="-80" smtClean="0">
                <a:solidFill>
                  <a:srgbClr val="FFFFFF"/>
                </a:solidFill>
                <a:latin typeface="Arial"/>
                <a:cs typeface="Arial"/>
              </a:rPr>
              <a:t>Git commit</a:t>
            </a:r>
          </a:p>
          <a:p>
            <a:pPr marL="800100" lvl="1" indent="-330200">
              <a:spcBef>
                <a:spcPts val="1680"/>
              </a:spcBef>
              <a:buSzPct val="75000"/>
              <a:buChar char="•"/>
              <a:tabLst>
                <a:tab pos="343535" algn="l"/>
              </a:tabLst>
            </a:pPr>
            <a:r>
              <a:rPr lang="en-US" sz="4600" spc="-80" smtClean="0">
                <a:solidFill>
                  <a:srgbClr val="FFFFFF"/>
                </a:solidFill>
                <a:latin typeface="Arial"/>
                <a:cs typeface="Arial"/>
              </a:rPr>
              <a:t>Git pull</a:t>
            </a:r>
          </a:p>
          <a:p>
            <a:pPr marL="800100" lvl="1" indent="-330200">
              <a:spcBef>
                <a:spcPts val="1680"/>
              </a:spcBef>
              <a:buSzPct val="75000"/>
              <a:buChar char="•"/>
              <a:tabLst>
                <a:tab pos="343535" algn="l"/>
              </a:tabLst>
            </a:pPr>
            <a:r>
              <a:rPr lang="en-US" sz="4600" spc="-80" smtClean="0">
                <a:solidFill>
                  <a:srgbClr val="FFFFFF"/>
                </a:solidFill>
                <a:latin typeface="Arial"/>
                <a:cs typeface="Arial"/>
              </a:rPr>
              <a:t>Git push</a:t>
            </a:r>
          </a:p>
          <a:p>
            <a:pPr marL="800100" lvl="1" indent="-330200">
              <a:spcBef>
                <a:spcPts val="1680"/>
              </a:spcBef>
              <a:buSzPct val="75000"/>
              <a:buChar char="•"/>
              <a:tabLst>
                <a:tab pos="343535" algn="l"/>
              </a:tabLst>
            </a:pPr>
            <a:r>
              <a:rPr lang="en-US" sz="4600" spc="-80" smtClean="0">
                <a:solidFill>
                  <a:srgbClr val="FFFFFF"/>
                </a:solidFill>
                <a:latin typeface="Arial"/>
                <a:cs typeface="Arial"/>
              </a:rPr>
              <a:t>Git </a:t>
            </a:r>
            <a:r>
              <a:rPr lang="en-US" sz="4600" spc="-80" smtClean="0">
                <a:solidFill>
                  <a:srgbClr val="FFFFFF"/>
                </a:solidFill>
                <a:latin typeface="Arial"/>
                <a:cs typeface="Arial"/>
              </a:rPr>
              <a:t>checkout</a:t>
            </a:r>
          </a:p>
          <a:p>
            <a:pPr marL="800100" lvl="1" indent="-330200">
              <a:spcBef>
                <a:spcPts val="1680"/>
              </a:spcBef>
              <a:buSzPct val="75000"/>
              <a:buChar char="•"/>
              <a:tabLst>
                <a:tab pos="343535" algn="l"/>
              </a:tabLst>
            </a:pPr>
            <a:r>
              <a:rPr lang="en-US" sz="4600" spc="-80" smtClean="0">
                <a:solidFill>
                  <a:srgbClr val="FFFFFF"/>
                </a:solidFill>
                <a:latin typeface="Arial"/>
                <a:cs typeface="Arial"/>
              </a:rPr>
              <a:t>Git add</a:t>
            </a:r>
            <a:endParaRPr sz="4600" spc="-80">
              <a:solidFill>
                <a:srgbClr val="FFFFFF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87170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https://images.viblo.asia/22239e09-2b19-486f-a3d5-902aca30d06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66800"/>
            <a:ext cx="12994268" cy="7308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0155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0"/>
                </a:moveTo>
                <a:lnTo>
                  <a:pt x="13004800" y="0"/>
                </a:lnTo>
                <a:lnTo>
                  <a:pt x="13004800" y="9753600"/>
                </a:lnTo>
                <a:lnTo>
                  <a:pt x="0" y="9753600"/>
                </a:lnTo>
                <a:lnTo>
                  <a:pt x="0" y="0"/>
                </a:lnTo>
                <a:close/>
              </a:path>
            </a:pathLst>
          </a:custGeom>
          <a:solidFill>
            <a:srgbClr val="5662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68400" y="457200"/>
            <a:ext cx="10954385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6600" spc="30" smtClean="0">
                <a:solidFill>
                  <a:srgbClr val="C4F672"/>
                </a:solidFill>
                <a:latin typeface="Arial"/>
                <a:cs typeface="Arial"/>
              </a:rPr>
              <a:t>Node.js wtf</a:t>
            </a:r>
            <a:endParaRPr sz="6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68400" y="1944824"/>
            <a:ext cx="11582400" cy="6565900"/>
          </a:xfrm>
          <a:prstGeom prst="rect">
            <a:avLst/>
          </a:prstGeom>
        </p:spPr>
        <p:txBody>
          <a:bodyPr vert="horz" wrap="square" lIns="0" tIns="213360" rIns="0" bIns="0" rtlCol="0">
            <a:spAutoFit/>
          </a:bodyPr>
          <a:lstStyle/>
          <a:p>
            <a:pPr marL="342900" indent="-330200">
              <a:lnSpc>
                <a:spcPct val="100000"/>
              </a:lnSpc>
              <a:spcBef>
                <a:spcPts val="1680"/>
              </a:spcBef>
              <a:buSzPct val="75000"/>
              <a:buChar char="•"/>
              <a:tabLst>
                <a:tab pos="343535" algn="l"/>
              </a:tabLst>
            </a:pPr>
            <a:r>
              <a:rPr lang="en-US" sz="4600" spc="-114" smtClean="0">
                <a:solidFill>
                  <a:srgbClr val="FFFFFF"/>
                </a:solidFill>
                <a:latin typeface="Arial"/>
                <a:cs typeface="Arial"/>
              </a:rPr>
              <a:t>Node.js </a:t>
            </a:r>
            <a:r>
              <a:rPr lang="en-US" sz="4600" spc="-114">
                <a:solidFill>
                  <a:srgbClr val="FFFFFF"/>
                </a:solidFill>
                <a:latin typeface="Arial"/>
                <a:cs typeface="Arial"/>
              </a:rPr>
              <a:t>là một nền </a:t>
            </a:r>
            <a:r>
              <a:rPr lang="en-US" sz="4600" spc="-114" smtClean="0">
                <a:solidFill>
                  <a:srgbClr val="FFFFFF"/>
                </a:solidFill>
                <a:latin typeface="Arial"/>
                <a:cs typeface="Arial"/>
              </a:rPr>
              <a:t>tảng (platform)?</a:t>
            </a:r>
          </a:p>
          <a:p>
            <a:pPr marL="342900" indent="-330200">
              <a:lnSpc>
                <a:spcPct val="100000"/>
              </a:lnSpc>
              <a:spcBef>
                <a:spcPts val="1680"/>
              </a:spcBef>
              <a:buSzPct val="75000"/>
              <a:buChar char="•"/>
              <a:tabLst>
                <a:tab pos="343535" algn="l"/>
              </a:tabLst>
            </a:pPr>
            <a:r>
              <a:rPr lang="en-US" sz="4600" spc="-114" smtClean="0">
                <a:solidFill>
                  <a:srgbClr val="FFFFFF"/>
                </a:solidFill>
                <a:latin typeface="Arial"/>
                <a:cs typeface="Arial"/>
              </a:rPr>
              <a:t>10 tuổi, từ 2009</a:t>
            </a:r>
          </a:p>
          <a:p>
            <a:pPr marL="342900" indent="-330200">
              <a:lnSpc>
                <a:spcPct val="100000"/>
              </a:lnSpc>
              <a:spcBef>
                <a:spcPts val="1680"/>
              </a:spcBef>
              <a:buSzPct val="75000"/>
              <a:buChar char="•"/>
              <a:tabLst>
                <a:tab pos="343535" algn="l"/>
              </a:tabLst>
            </a:pPr>
            <a:r>
              <a:rPr lang="vi-VN" sz="4400" spc="-80">
                <a:solidFill>
                  <a:srgbClr val="FFFFFF"/>
                </a:solidFill>
                <a:latin typeface="Arial"/>
                <a:cs typeface="Arial"/>
              </a:rPr>
              <a:t>Core </a:t>
            </a:r>
            <a:r>
              <a:rPr lang="vi-VN" sz="4400" spc="-80" smtClean="0">
                <a:solidFill>
                  <a:srgbClr val="FFFFFF"/>
                </a:solidFill>
                <a:latin typeface="Arial"/>
                <a:cs typeface="Arial"/>
              </a:rPr>
              <a:t>của Node</a:t>
            </a:r>
            <a:r>
              <a:rPr lang="en-US" sz="4400" spc="-80" smtClean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lang="vi-VN" sz="4400" spc="-80" smtClean="0">
                <a:solidFill>
                  <a:srgbClr val="FFFFFF"/>
                </a:solidFill>
                <a:latin typeface="Arial"/>
                <a:cs typeface="Arial"/>
              </a:rPr>
              <a:t>js được </a:t>
            </a:r>
            <a:r>
              <a:rPr lang="vi-VN" sz="4400" spc="-80">
                <a:solidFill>
                  <a:srgbClr val="FFFFFF"/>
                </a:solidFill>
                <a:latin typeface="Arial"/>
                <a:cs typeface="Arial"/>
              </a:rPr>
              <a:t>viết hầu hết bằng C</a:t>
            </a:r>
            <a:r>
              <a:rPr lang="vi-VN" sz="4400" spc="-80" smtClean="0">
                <a:solidFill>
                  <a:srgbClr val="FFFFFF"/>
                </a:solidFill>
                <a:latin typeface="Arial"/>
                <a:cs typeface="Arial"/>
              </a:rPr>
              <a:t>++</a:t>
            </a:r>
            <a:endParaRPr lang="en-US" sz="4400" spc="-80" smtClean="0">
              <a:solidFill>
                <a:srgbClr val="FFFFFF"/>
              </a:solidFill>
              <a:latin typeface="Arial"/>
              <a:cs typeface="Arial"/>
            </a:endParaRPr>
          </a:p>
          <a:p>
            <a:pPr marL="342900" indent="-330200">
              <a:lnSpc>
                <a:spcPct val="100000"/>
              </a:lnSpc>
              <a:spcBef>
                <a:spcPts val="1680"/>
              </a:spcBef>
              <a:buSzPct val="75000"/>
              <a:buChar char="•"/>
              <a:tabLst>
                <a:tab pos="343535" algn="l"/>
              </a:tabLst>
            </a:pPr>
            <a:r>
              <a:rPr lang="vi-VN" sz="4400" spc="-80" smtClean="0">
                <a:solidFill>
                  <a:srgbClr val="FFFFFF"/>
                </a:solidFill>
                <a:latin typeface="Arial"/>
                <a:cs typeface="Arial"/>
              </a:rPr>
              <a:t>Node</a:t>
            </a:r>
            <a:r>
              <a:rPr lang="en-US" sz="4400" spc="-80" smtClean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lang="vi-VN" sz="4400" spc="-80" smtClean="0">
                <a:solidFill>
                  <a:srgbClr val="FFFFFF"/>
                </a:solidFill>
                <a:latin typeface="Arial"/>
                <a:cs typeface="Arial"/>
              </a:rPr>
              <a:t>js </a:t>
            </a:r>
            <a:r>
              <a:rPr lang="vi-VN" sz="4400" spc="-80">
                <a:solidFill>
                  <a:srgbClr val="FFFFFF"/>
                </a:solidFill>
                <a:latin typeface="Arial"/>
                <a:cs typeface="Arial"/>
              </a:rPr>
              <a:t>tạo ra được các ứng dụng có tốc độ xử lý nhanh, realtime thời gian </a:t>
            </a:r>
            <a:r>
              <a:rPr lang="vi-VN" sz="4400" spc="-80" smtClean="0">
                <a:solidFill>
                  <a:srgbClr val="FFFFFF"/>
                </a:solidFill>
                <a:latin typeface="Arial"/>
                <a:cs typeface="Arial"/>
              </a:rPr>
              <a:t>thực</a:t>
            </a:r>
            <a:endParaRPr lang="en-US" sz="4400" spc="-80" smtClean="0">
              <a:solidFill>
                <a:srgbClr val="FFFFFF"/>
              </a:solidFill>
              <a:latin typeface="Arial"/>
              <a:cs typeface="Arial"/>
            </a:endParaRPr>
          </a:p>
          <a:p>
            <a:pPr marL="342900" indent="-330200">
              <a:lnSpc>
                <a:spcPct val="100000"/>
              </a:lnSpc>
              <a:spcBef>
                <a:spcPts val="1680"/>
              </a:spcBef>
              <a:buSzPct val="75000"/>
              <a:buChar char="•"/>
              <a:tabLst>
                <a:tab pos="343535" algn="l"/>
              </a:tabLst>
            </a:pPr>
            <a:r>
              <a:rPr lang="vi-VN" sz="4400" spc="-80" smtClean="0">
                <a:solidFill>
                  <a:srgbClr val="FFFFFF"/>
                </a:solidFill>
                <a:latin typeface="Arial"/>
                <a:cs typeface="Arial"/>
              </a:rPr>
              <a:t>Node</a:t>
            </a:r>
            <a:r>
              <a:rPr lang="en-US" sz="4400" spc="-80" smtClean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lang="vi-VN" sz="4400" spc="-80" smtClean="0">
                <a:solidFill>
                  <a:srgbClr val="FFFFFF"/>
                </a:solidFill>
                <a:latin typeface="Arial"/>
                <a:cs typeface="Arial"/>
              </a:rPr>
              <a:t>js </a:t>
            </a:r>
            <a:r>
              <a:rPr lang="vi-VN" sz="4400" spc="-80">
                <a:solidFill>
                  <a:srgbClr val="FFFFFF"/>
                </a:solidFill>
                <a:latin typeface="Arial"/>
                <a:cs typeface="Arial"/>
              </a:rPr>
              <a:t>áp dụng cho các sản phẩm có lượng truy cập lớn, cần mở rộng nhanh, cần đổi mới công </a:t>
            </a:r>
            <a:r>
              <a:rPr lang="vi-VN" sz="4400" spc="-80" smtClean="0">
                <a:solidFill>
                  <a:srgbClr val="FFFFFF"/>
                </a:solidFill>
                <a:latin typeface="Arial"/>
                <a:cs typeface="Arial"/>
              </a:rPr>
              <a:t>nghệ</a:t>
            </a:r>
            <a:r>
              <a:rPr lang="en-US" sz="4400" spc="-80" smtClean="0">
                <a:solidFill>
                  <a:srgbClr val="FFFFFF"/>
                </a:solidFill>
                <a:latin typeface="Arial"/>
                <a:cs typeface="Arial"/>
              </a:rPr>
              <a:t>, …</a:t>
            </a:r>
            <a:endParaRPr sz="4400" spc="-80">
              <a:solidFill>
                <a:srgbClr val="FFFFFF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63439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0"/>
                </a:moveTo>
                <a:lnTo>
                  <a:pt x="13004800" y="0"/>
                </a:lnTo>
                <a:lnTo>
                  <a:pt x="13004800" y="9753600"/>
                </a:lnTo>
                <a:lnTo>
                  <a:pt x="0" y="9753600"/>
                </a:lnTo>
                <a:lnTo>
                  <a:pt x="0" y="0"/>
                </a:lnTo>
                <a:close/>
              </a:path>
            </a:pathLst>
          </a:custGeom>
          <a:solidFill>
            <a:srgbClr val="5662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68400" y="457200"/>
            <a:ext cx="10954385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6600" spc="30" smtClean="0">
                <a:solidFill>
                  <a:srgbClr val="C4F672"/>
                </a:solidFill>
                <a:latin typeface="Arial"/>
                <a:cs typeface="Arial"/>
              </a:rPr>
              <a:t>Node.js Applications</a:t>
            </a:r>
            <a:endParaRPr sz="6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68400" y="1944824"/>
            <a:ext cx="11582400" cy="6324808"/>
          </a:xfrm>
          <a:prstGeom prst="rect">
            <a:avLst/>
          </a:prstGeom>
        </p:spPr>
        <p:txBody>
          <a:bodyPr vert="horz" wrap="square" lIns="0" tIns="213360" rIns="0" bIns="0" rtlCol="0">
            <a:spAutoFit/>
          </a:bodyPr>
          <a:lstStyle/>
          <a:p>
            <a:pPr marL="342900" indent="-330200">
              <a:lnSpc>
                <a:spcPct val="100000"/>
              </a:lnSpc>
              <a:spcBef>
                <a:spcPts val="1680"/>
              </a:spcBef>
              <a:buSzPct val="75000"/>
              <a:buChar char="•"/>
              <a:tabLst>
                <a:tab pos="343535" algn="l"/>
              </a:tabLst>
            </a:pPr>
            <a:r>
              <a:rPr lang="en-US" sz="4600" spc="-114">
                <a:solidFill>
                  <a:srgbClr val="FFFFFF"/>
                </a:solidFill>
                <a:latin typeface="Arial"/>
                <a:cs typeface="Arial"/>
              </a:rPr>
              <a:t>Websocket </a:t>
            </a:r>
            <a:r>
              <a:rPr lang="en-US" sz="4600" spc="-114" smtClean="0">
                <a:solidFill>
                  <a:srgbClr val="FFFFFF"/>
                </a:solidFill>
                <a:latin typeface="Arial"/>
                <a:cs typeface="Arial"/>
              </a:rPr>
              <a:t>server</a:t>
            </a:r>
            <a:endParaRPr lang="en-US" sz="4600" spc="-114">
              <a:solidFill>
                <a:srgbClr val="FFFFFF"/>
              </a:solidFill>
              <a:latin typeface="Arial"/>
              <a:cs typeface="Arial"/>
            </a:endParaRPr>
          </a:p>
          <a:p>
            <a:pPr marL="342900" indent="-330200">
              <a:lnSpc>
                <a:spcPct val="100000"/>
              </a:lnSpc>
              <a:spcBef>
                <a:spcPts val="1680"/>
              </a:spcBef>
              <a:buSzPct val="75000"/>
              <a:buChar char="•"/>
              <a:tabLst>
                <a:tab pos="343535" algn="l"/>
              </a:tabLst>
            </a:pPr>
            <a:r>
              <a:rPr lang="en-US" sz="4600" spc="-114">
                <a:solidFill>
                  <a:srgbClr val="FFFFFF"/>
                </a:solidFill>
                <a:latin typeface="Arial"/>
                <a:cs typeface="Arial"/>
              </a:rPr>
              <a:t>Fast File Upload Client</a:t>
            </a:r>
          </a:p>
          <a:p>
            <a:pPr marL="342900" indent="-330200">
              <a:lnSpc>
                <a:spcPct val="100000"/>
              </a:lnSpc>
              <a:spcBef>
                <a:spcPts val="1680"/>
              </a:spcBef>
              <a:buSzPct val="75000"/>
              <a:buChar char="•"/>
              <a:tabLst>
                <a:tab pos="343535" algn="l"/>
              </a:tabLst>
            </a:pPr>
            <a:r>
              <a:rPr lang="vi-VN" sz="4400" spc="-80">
                <a:solidFill>
                  <a:srgbClr val="FFFFFF"/>
                </a:solidFill>
                <a:latin typeface="Arial"/>
                <a:cs typeface="Arial"/>
              </a:rPr>
              <a:t>Ad </a:t>
            </a:r>
            <a:r>
              <a:rPr lang="vi-VN" sz="4400" spc="-80" smtClean="0">
                <a:solidFill>
                  <a:srgbClr val="FFFFFF"/>
                </a:solidFill>
                <a:latin typeface="Arial"/>
                <a:cs typeface="Arial"/>
              </a:rPr>
              <a:t>Server</a:t>
            </a:r>
            <a:endParaRPr lang="en-US" sz="4400" spc="-80" smtClean="0">
              <a:solidFill>
                <a:srgbClr val="FFFFFF"/>
              </a:solidFill>
              <a:latin typeface="Arial"/>
              <a:cs typeface="Arial"/>
            </a:endParaRPr>
          </a:p>
          <a:p>
            <a:pPr marL="342900" indent="-330200">
              <a:lnSpc>
                <a:spcPct val="100000"/>
              </a:lnSpc>
              <a:spcBef>
                <a:spcPts val="1680"/>
              </a:spcBef>
              <a:buSzPct val="75000"/>
              <a:buChar char="•"/>
              <a:tabLst>
                <a:tab pos="343535" algn="l"/>
              </a:tabLst>
            </a:pPr>
            <a:r>
              <a:rPr lang="vi-VN" sz="4400" spc="-80">
                <a:solidFill>
                  <a:srgbClr val="FFFFFF"/>
                </a:solidFill>
                <a:latin typeface="Arial"/>
                <a:cs typeface="Arial"/>
              </a:rPr>
              <a:t>Cloud Services</a:t>
            </a:r>
            <a:endParaRPr lang="en-US" sz="4400" spc="-80" smtClean="0">
              <a:solidFill>
                <a:srgbClr val="FFFFFF"/>
              </a:solidFill>
              <a:latin typeface="Arial"/>
              <a:cs typeface="Arial"/>
            </a:endParaRPr>
          </a:p>
          <a:p>
            <a:pPr marL="342900" indent="-330200">
              <a:lnSpc>
                <a:spcPct val="100000"/>
              </a:lnSpc>
              <a:spcBef>
                <a:spcPts val="1680"/>
              </a:spcBef>
              <a:buSzPct val="75000"/>
              <a:buChar char="•"/>
              <a:tabLst>
                <a:tab pos="343535" algn="l"/>
              </a:tabLst>
            </a:pPr>
            <a:r>
              <a:rPr lang="vi-VN" sz="4400" spc="-80">
                <a:solidFill>
                  <a:srgbClr val="FFFFFF"/>
                </a:solidFill>
                <a:latin typeface="Arial"/>
                <a:cs typeface="Arial"/>
              </a:rPr>
              <a:t>RESTful </a:t>
            </a:r>
            <a:r>
              <a:rPr lang="vi-VN" sz="4400" spc="-80" smtClean="0">
                <a:solidFill>
                  <a:srgbClr val="FFFFFF"/>
                </a:solidFill>
                <a:latin typeface="Arial"/>
                <a:cs typeface="Arial"/>
              </a:rPr>
              <a:t>API</a:t>
            </a:r>
            <a:endParaRPr lang="en-US" sz="4400" spc="-80" smtClean="0">
              <a:solidFill>
                <a:srgbClr val="FFFFFF"/>
              </a:solidFill>
              <a:latin typeface="Arial"/>
              <a:cs typeface="Arial"/>
            </a:endParaRPr>
          </a:p>
          <a:p>
            <a:pPr marL="342900" indent="-330200">
              <a:lnSpc>
                <a:spcPct val="100000"/>
              </a:lnSpc>
              <a:spcBef>
                <a:spcPts val="1680"/>
              </a:spcBef>
              <a:buSzPct val="75000"/>
              <a:buChar char="•"/>
              <a:tabLst>
                <a:tab pos="343535" algn="l"/>
              </a:tabLst>
            </a:pPr>
            <a:r>
              <a:rPr lang="en-US" sz="4400" spc="-80">
                <a:solidFill>
                  <a:srgbClr val="FFFFFF"/>
                </a:solidFill>
                <a:latin typeface="Arial"/>
                <a:cs typeface="Arial"/>
              </a:rPr>
              <a:t>Any Real-time Data </a:t>
            </a:r>
            <a:r>
              <a:rPr lang="en-US" sz="4400" spc="-80" smtClean="0">
                <a:solidFill>
                  <a:srgbClr val="FFFFFF"/>
                </a:solidFill>
                <a:latin typeface="Arial"/>
                <a:cs typeface="Arial"/>
              </a:rPr>
              <a:t>Application</a:t>
            </a:r>
          </a:p>
          <a:p>
            <a:pPr marL="342900" indent="-330200">
              <a:lnSpc>
                <a:spcPct val="100000"/>
              </a:lnSpc>
              <a:spcBef>
                <a:spcPts val="1680"/>
              </a:spcBef>
              <a:buSzPct val="75000"/>
              <a:buChar char="•"/>
              <a:tabLst>
                <a:tab pos="343535" algn="l"/>
              </a:tabLst>
            </a:pPr>
            <a:r>
              <a:rPr lang="en-US" sz="4400" spc="-80" smtClean="0">
                <a:solidFill>
                  <a:srgbClr val="FFFFFF"/>
                </a:solidFill>
                <a:latin typeface="Arial"/>
                <a:cs typeface="Arial"/>
              </a:rPr>
              <a:t>Development Tools for Front-end?</a:t>
            </a:r>
            <a:endParaRPr sz="4400" spc="-80">
              <a:solidFill>
                <a:srgbClr val="FFFFFF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14845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0"/>
                </a:moveTo>
                <a:lnTo>
                  <a:pt x="13004800" y="0"/>
                </a:lnTo>
                <a:lnTo>
                  <a:pt x="13004800" y="9753600"/>
                </a:lnTo>
                <a:lnTo>
                  <a:pt x="0" y="9753600"/>
                </a:lnTo>
                <a:lnTo>
                  <a:pt x="0" y="0"/>
                </a:lnTo>
                <a:close/>
              </a:path>
            </a:pathLst>
          </a:custGeom>
          <a:solidFill>
            <a:srgbClr val="5662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68400" y="457200"/>
            <a:ext cx="11353800" cy="10284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6600" spc="30" smtClean="0">
                <a:solidFill>
                  <a:srgbClr val="C4F672"/>
                </a:solidFill>
                <a:latin typeface="Arial"/>
                <a:cs typeface="Arial"/>
              </a:rPr>
              <a:t>Hiểu biết sai lầm về Node.js</a:t>
            </a:r>
            <a:endParaRPr sz="6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68400" y="1944824"/>
            <a:ext cx="11582400" cy="4534575"/>
          </a:xfrm>
          <a:prstGeom prst="rect">
            <a:avLst/>
          </a:prstGeom>
        </p:spPr>
        <p:txBody>
          <a:bodyPr vert="horz" wrap="square" lIns="0" tIns="213360" rIns="0" bIns="0" rtlCol="0">
            <a:spAutoFit/>
          </a:bodyPr>
          <a:lstStyle/>
          <a:p>
            <a:pPr marL="342900" indent="-330200">
              <a:lnSpc>
                <a:spcPct val="100000"/>
              </a:lnSpc>
              <a:spcBef>
                <a:spcPts val="1680"/>
              </a:spcBef>
              <a:buSzPct val="75000"/>
              <a:buChar char="•"/>
              <a:tabLst>
                <a:tab pos="343535" algn="l"/>
              </a:tabLst>
            </a:pPr>
            <a:r>
              <a:rPr lang="en-US" sz="4600" spc="-114" smtClean="0">
                <a:solidFill>
                  <a:srgbClr val="FFFFFF"/>
                </a:solidFill>
                <a:latin typeface="Arial"/>
                <a:cs typeface="Arial"/>
              </a:rPr>
              <a:t>Web framework</a:t>
            </a:r>
            <a:endParaRPr lang="en-US" sz="4600" spc="-114">
              <a:solidFill>
                <a:srgbClr val="FFFFFF"/>
              </a:solidFill>
              <a:latin typeface="Arial"/>
              <a:cs typeface="Arial"/>
            </a:endParaRPr>
          </a:p>
          <a:p>
            <a:pPr marL="342900" indent="-330200">
              <a:lnSpc>
                <a:spcPct val="100000"/>
              </a:lnSpc>
              <a:spcBef>
                <a:spcPts val="1680"/>
              </a:spcBef>
              <a:buSzPct val="75000"/>
              <a:buChar char="•"/>
              <a:tabLst>
                <a:tab pos="343535" algn="l"/>
              </a:tabLst>
            </a:pPr>
            <a:r>
              <a:rPr lang="en-US" sz="4600" spc="-114" smtClean="0">
                <a:solidFill>
                  <a:srgbClr val="FFFFFF"/>
                </a:solidFill>
                <a:latin typeface="Arial"/>
                <a:cs typeface="Arial"/>
              </a:rPr>
              <a:t>Ngôn ngữ lập trình</a:t>
            </a:r>
            <a:endParaRPr lang="en-US" sz="4600" spc="-114">
              <a:solidFill>
                <a:srgbClr val="FFFFFF"/>
              </a:solidFill>
              <a:latin typeface="Arial"/>
              <a:cs typeface="Arial"/>
            </a:endParaRPr>
          </a:p>
          <a:p>
            <a:pPr marL="342900" indent="-330200">
              <a:lnSpc>
                <a:spcPct val="100000"/>
              </a:lnSpc>
              <a:spcBef>
                <a:spcPts val="1680"/>
              </a:spcBef>
              <a:buSzPct val="75000"/>
              <a:buChar char="•"/>
              <a:tabLst>
                <a:tab pos="343535" algn="l"/>
              </a:tabLst>
            </a:pPr>
            <a:r>
              <a:rPr lang="en-US" sz="4400" spc="-80" smtClean="0">
                <a:solidFill>
                  <a:srgbClr val="FFFFFF"/>
                </a:solidFill>
                <a:latin typeface="Arial"/>
                <a:cs typeface="Arial"/>
              </a:rPr>
              <a:t>Single thread process</a:t>
            </a:r>
          </a:p>
          <a:p>
            <a:pPr marL="342900" indent="-330200">
              <a:lnSpc>
                <a:spcPct val="100000"/>
              </a:lnSpc>
              <a:spcBef>
                <a:spcPts val="1680"/>
              </a:spcBef>
              <a:buSzPct val="75000"/>
              <a:buChar char="•"/>
              <a:tabLst>
                <a:tab pos="343535" algn="l"/>
              </a:tabLst>
            </a:pPr>
            <a:r>
              <a:rPr lang="en-US" sz="4400" spc="-80" smtClean="0">
                <a:solidFill>
                  <a:srgbClr val="FFFFFF"/>
                </a:solidFill>
                <a:latin typeface="Arial"/>
                <a:cs typeface="Arial"/>
              </a:rPr>
              <a:t>Node.js dễ học?</a:t>
            </a:r>
          </a:p>
          <a:p>
            <a:pPr marL="342900" indent="-330200">
              <a:lnSpc>
                <a:spcPct val="100000"/>
              </a:lnSpc>
              <a:spcBef>
                <a:spcPts val="1680"/>
              </a:spcBef>
              <a:buSzPct val="75000"/>
              <a:buChar char="•"/>
              <a:tabLst>
                <a:tab pos="343535" algn="l"/>
              </a:tabLst>
            </a:pPr>
            <a:endParaRPr sz="4400" spc="-80">
              <a:solidFill>
                <a:srgbClr val="FFFFFF"/>
              </a:solidFill>
              <a:latin typeface="Arial"/>
              <a:cs typeface="Arial"/>
            </a:endParaRPr>
          </a:p>
        </p:txBody>
      </p:sp>
      <p:pic>
        <p:nvPicPr>
          <p:cNvPr id="2050" name="Picture 2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9525" y="5633610"/>
            <a:ext cx="6162675" cy="2609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2746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0"/>
                </a:moveTo>
                <a:lnTo>
                  <a:pt x="13004800" y="0"/>
                </a:lnTo>
                <a:lnTo>
                  <a:pt x="13004800" y="9753600"/>
                </a:lnTo>
                <a:lnTo>
                  <a:pt x="0" y="9753600"/>
                </a:lnTo>
                <a:lnTo>
                  <a:pt x="0" y="0"/>
                </a:lnTo>
                <a:close/>
              </a:path>
            </a:pathLst>
          </a:custGeom>
          <a:solidFill>
            <a:srgbClr val="5662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68400" y="457200"/>
            <a:ext cx="10954385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6600" spc="30" smtClean="0">
                <a:solidFill>
                  <a:srgbClr val="C4F672"/>
                </a:solidFill>
                <a:latin typeface="Arial"/>
                <a:cs typeface="Arial"/>
              </a:rPr>
              <a:t>Ưu điểm</a:t>
            </a:r>
            <a:endParaRPr sz="6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7073" y="1626336"/>
            <a:ext cx="11582400" cy="7958589"/>
          </a:xfrm>
          <a:prstGeom prst="rect">
            <a:avLst/>
          </a:prstGeom>
        </p:spPr>
        <p:txBody>
          <a:bodyPr vert="horz" wrap="square" lIns="0" tIns="213360" rIns="0" bIns="0" rtlCol="0">
            <a:spAutoFit/>
          </a:bodyPr>
          <a:lstStyle/>
          <a:p>
            <a:pPr marL="342900" indent="-330200">
              <a:lnSpc>
                <a:spcPct val="100000"/>
              </a:lnSpc>
              <a:spcBef>
                <a:spcPts val="1680"/>
              </a:spcBef>
              <a:buSzPct val="75000"/>
              <a:buChar char="•"/>
              <a:tabLst>
                <a:tab pos="343535" algn="l"/>
              </a:tabLst>
            </a:pPr>
            <a:r>
              <a:rPr lang="en-US" sz="4600" spc="-114" smtClean="0">
                <a:solidFill>
                  <a:srgbClr val="FFFFFF"/>
                </a:solidFill>
                <a:latin typeface="Arial"/>
                <a:cs typeface="Arial"/>
              </a:rPr>
              <a:t>Cơ chế hướng sự kiện event-driven, kiến trúc non-blocking I/O.</a:t>
            </a:r>
          </a:p>
          <a:p>
            <a:pPr marL="342900" indent="-330200">
              <a:lnSpc>
                <a:spcPct val="100000"/>
              </a:lnSpc>
              <a:spcBef>
                <a:spcPts val="1680"/>
              </a:spcBef>
              <a:buSzPct val="75000"/>
              <a:buChar char="•"/>
              <a:tabLst>
                <a:tab pos="343535" algn="l"/>
              </a:tabLst>
            </a:pPr>
            <a:r>
              <a:rPr lang="en-US" sz="4600" spc="-114" smtClean="0">
                <a:solidFill>
                  <a:srgbClr val="FFFFFF"/>
                </a:solidFill>
                <a:latin typeface="Arial"/>
                <a:cs typeface="Arial"/>
              </a:rPr>
              <a:t>Giao tiếp và xử lý toàn bộ dữ liệu JSON</a:t>
            </a:r>
          </a:p>
          <a:p>
            <a:pPr marL="342900" indent="-330200">
              <a:lnSpc>
                <a:spcPct val="100000"/>
              </a:lnSpc>
              <a:spcBef>
                <a:spcPts val="1680"/>
              </a:spcBef>
              <a:buSzPct val="75000"/>
              <a:buChar char="•"/>
              <a:tabLst>
                <a:tab pos="343535" algn="l"/>
              </a:tabLst>
            </a:pPr>
            <a:r>
              <a:rPr lang="en-US" sz="4600" spc="-114" smtClean="0">
                <a:solidFill>
                  <a:srgbClr val="FFFFFF"/>
                </a:solidFill>
                <a:latin typeface="Arial"/>
                <a:cs typeface="Arial"/>
              </a:rPr>
              <a:t>Xây dựng ứng dụng web nhanh</a:t>
            </a:r>
            <a:r>
              <a:rPr lang="en-US" sz="4400" spc="-80" smtClean="0">
                <a:solidFill>
                  <a:srgbClr val="FFFFFF"/>
                </a:solidFill>
                <a:latin typeface="Arial"/>
                <a:cs typeface="Arial"/>
              </a:rPr>
              <a:t>, nhẹ</a:t>
            </a:r>
          </a:p>
          <a:p>
            <a:pPr marL="342900" indent="-330200">
              <a:lnSpc>
                <a:spcPct val="100000"/>
              </a:lnSpc>
              <a:spcBef>
                <a:spcPts val="1680"/>
              </a:spcBef>
              <a:buSzPct val="75000"/>
              <a:buChar char="•"/>
              <a:tabLst>
                <a:tab pos="343535" algn="l"/>
              </a:tabLst>
            </a:pPr>
            <a:r>
              <a:rPr lang="en-US" sz="4400" spc="-80" smtClean="0">
                <a:solidFill>
                  <a:srgbClr val="FFFFFF"/>
                </a:solidFill>
                <a:latin typeface="Arial"/>
                <a:cs typeface="Arial"/>
              </a:rPr>
              <a:t>Tiếp nhận một lượng lớn Requests</a:t>
            </a:r>
          </a:p>
          <a:p>
            <a:pPr marL="342900" indent="-330200">
              <a:lnSpc>
                <a:spcPct val="100000"/>
              </a:lnSpc>
              <a:spcBef>
                <a:spcPts val="1680"/>
              </a:spcBef>
              <a:buSzPct val="75000"/>
              <a:buChar char="•"/>
              <a:tabLst>
                <a:tab pos="343535" algn="l"/>
              </a:tabLst>
            </a:pPr>
            <a:r>
              <a:rPr lang="en-US" sz="4400" spc="-80" smtClean="0">
                <a:solidFill>
                  <a:srgbClr val="FFFFFF"/>
                </a:solidFill>
                <a:latin typeface="Arial"/>
                <a:cs typeface="Arial"/>
              </a:rPr>
              <a:t>Ứng dụng web real-time</a:t>
            </a:r>
          </a:p>
          <a:p>
            <a:pPr marL="342900" indent="-330200">
              <a:lnSpc>
                <a:spcPct val="100000"/>
              </a:lnSpc>
              <a:spcBef>
                <a:spcPts val="1680"/>
              </a:spcBef>
              <a:buSzPct val="75000"/>
              <a:buChar char="•"/>
              <a:tabLst>
                <a:tab pos="343535" algn="l"/>
              </a:tabLst>
            </a:pPr>
            <a:r>
              <a:rPr lang="en-US" sz="4400" spc="-80" smtClean="0">
                <a:solidFill>
                  <a:srgbClr val="FFFFFF"/>
                </a:solidFill>
                <a:latin typeface="Arial"/>
                <a:cs typeface="Arial"/>
              </a:rPr>
              <a:t>Nhiều framework đã phát triển: Sails.js, Nest.js</a:t>
            </a:r>
          </a:p>
          <a:p>
            <a:pPr marL="342900" indent="-330200">
              <a:lnSpc>
                <a:spcPct val="100000"/>
              </a:lnSpc>
              <a:spcBef>
                <a:spcPts val="1680"/>
              </a:spcBef>
              <a:buSzPct val="75000"/>
              <a:buChar char="•"/>
              <a:tabLst>
                <a:tab pos="343535" algn="l"/>
              </a:tabLst>
            </a:pPr>
            <a:r>
              <a:rPr lang="en-US" sz="4400" spc="-80" smtClean="0">
                <a:solidFill>
                  <a:srgbClr val="FFFFFF"/>
                </a:solidFill>
                <a:latin typeface="Arial"/>
                <a:cs typeface="Arial"/>
              </a:rPr>
              <a:t>Đa nền tảng, cộng đồng lớn: Mac, Linux, Win</a:t>
            </a:r>
          </a:p>
          <a:p>
            <a:pPr marL="342900" indent="-330200">
              <a:lnSpc>
                <a:spcPct val="100000"/>
              </a:lnSpc>
              <a:spcBef>
                <a:spcPts val="1680"/>
              </a:spcBef>
              <a:buSzPct val="75000"/>
              <a:buChar char="•"/>
              <a:tabLst>
                <a:tab pos="343535" algn="l"/>
              </a:tabLst>
            </a:pPr>
            <a:r>
              <a:rPr lang="en-US" sz="4400" spc="-80" smtClean="0">
                <a:solidFill>
                  <a:srgbClr val="FFFFFF"/>
                </a:solidFill>
                <a:latin typeface="Arial"/>
                <a:cs typeface="Arial"/>
              </a:rPr>
              <a:t>Viết bằng Javascript, Typescript, …</a:t>
            </a:r>
            <a:endParaRPr lang="en-US" sz="4600" spc="-114" smtClean="0">
              <a:solidFill>
                <a:srgbClr val="FFFFFF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58351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194</TotalTime>
  <Words>433</Words>
  <Application>Microsoft Office PowerPoint</Application>
  <PresentationFormat>Custom</PresentationFormat>
  <Paragraphs>93</Paragraphs>
  <Slides>12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Courier New</vt:lpstr>
      <vt:lpstr>Trebuchet MS</vt:lpstr>
      <vt:lpstr>Office Theme</vt:lpstr>
      <vt:lpstr>IDE, ENVIRONTMENT &amp; DEVELOPER TOOLS</vt:lpstr>
      <vt:lpstr>Agenda</vt:lpstr>
      <vt:lpstr>Visual Studio Code</vt:lpstr>
      <vt:lpstr>Git &amp; Github</vt:lpstr>
      <vt:lpstr>PowerPoint Presentation</vt:lpstr>
      <vt:lpstr>Node.js wtf</vt:lpstr>
      <vt:lpstr>Node.js Applications</vt:lpstr>
      <vt:lpstr>Hiểu biết sai lầm về Node.js</vt:lpstr>
      <vt:lpstr>Ưu điểm</vt:lpstr>
      <vt:lpstr>Nhược điểm</vt:lpstr>
      <vt:lpstr>Các lệnh cơ bản</vt:lpstr>
      <vt:lpstr>Tham khảo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Nodemy Full-stack Node.js</dc:title>
  <cp:lastModifiedBy>Vu Nhu Bao</cp:lastModifiedBy>
  <cp:revision>31</cp:revision>
  <dcterms:created xsi:type="dcterms:W3CDTF">2019-01-12T12:29:33Z</dcterms:created>
  <dcterms:modified xsi:type="dcterms:W3CDTF">2019-11-01T13:20:49Z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2019-01-12T00:00:00Z</vt:filetime>
  </property>
</Properties>
</file>