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</p:sldIdLst>
  <p:sldSz cx="13004800" cy="10007600"/>
  <p:notesSz cx="13004800" cy="1000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47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15945" y="914400"/>
            <a:ext cx="7172909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5B55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604256"/>
            <a:ext cx="9103360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5B55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B55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5B55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301748"/>
            <a:ext cx="5657088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301748"/>
            <a:ext cx="5657088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15-Nov-19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5B55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15-Nov-19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15-Nov-19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69" y="914400"/>
            <a:ext cx="6455461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5B55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9845" y="3187700"/>
            <a:ext cx="10405110" cy="487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B55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200" y="9788649"/>
            <a:ext cx="17780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307068"/>
            <a:ext cx="2991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15-Nov-19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307068"/>
            <a:ext cx="2991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org/download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nb/backend-nodejs/blob/master/slides/Module%205/mongodb_qrc_queries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900" y="3035300"/>
            <a:ext cx="9046845" cy="1978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8000"/>
              </a:lnSpc>
              <a:spcBef>
                <a:spcPts val="100"/>
              </a:spcBef>
            </a:pPr>
            <a:r>
              <a:rPr sz="6400" spc="220" dirty="0"/>
              <a:t>Getting Started</a:t>
            </a:r>
            <a:r>
              <a:rPr sz="6400" spc="185" dirty="0"/>
              <a:t> </a:t>
            </a:r>
            <a:r>
              <a:rPr sz="6400" spc="215"/>
              <a:t>With  </a:t>
            </a:r>
            <a:r>
              <a:rPr sz="6400" spc="385" smtClean="0"/>
              <a:t>MongoDB</a:t>
            </a:r>
            <a:endParaRPr sz="6400"/>
          </a:p>
        </p:txBody>
      </p:sp>
      <p:sp>
        <p:nvSpPr>
          <p:cNvPr id="3" name="object 3"/>
          <p:cNvSpPr/>
          <p:nvPr/>
        </p:nvSpPr>
        <p:spPr>
          <a:xfrm>
            <a:off x="1019101" y="3040584"/>
            <a:ext cx="1157824" cy="2556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446" y="914400"/>
            <a:ext cx="87179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Application</a:t>
            </a:r>
            <a:r>
              <a:rPr spc="225" dirty="0"/>
              <a:t> </a:t>
            </a:r>
            <a:r>
              <a:rPr spc="254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7658100" y="3797300"/>
            <a:ext cx="2120900" cy="212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1125" y="6057900"/>
            <a:ext cx="634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4" dirty="0">
                <a:solidFill>
                  <a:srgbClr val="5B554F"/>
                </a:solidFill>
                <a:latin typeface="Arial"/>
                <a:cs typeface="Arial"/>
              </a:rPr>
              <a:t>DB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6400" y="3182752"/>
            <a:ext cx="1384300" cy="265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73743" y="6057900"/>
            <a:ext cx="192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" dirty="0">
                <a:solidFill>
                  <a:srgbClr val="5B554F"/>
                </a:solidFill>
                <a:latin typeface="Arial"/>
                <a:cs typeface="Arial"/>
              </a:rPr>
              <a:t>SERVER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23210" y="4647909"/>
            <a:ext cx="2767666" cy="381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523" y="914400"/>
            <a:ext cx="101060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What Can Mongo </a:t>
            </a:r>
            <a:r>
              <a:rPr spc="155" dirty="0"/>
              <a:t>Do </a:t>
            </a:r>
            <a:r>
              <a:rPr spc="145" dirty="0"/>
              <a:t>For</a:t>
            </a:r>
            <a:r>
              <a:rPr spc="220" dirty="0"/>
              <a:t> </a:t>
            </a:r>
            <a:r>
              <a:rPr spc="165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6482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4864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6324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4559300"/>
            <a:ext cx="4915535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Create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and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store</a:t>
            </a: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objects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96400"/>
              </a:lnSpc>
            </a:pP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Arrange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them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collections 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Retrieve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them</a:t>
            </a:r>
            <a:r>
              <a:rPr sz="2800" spc="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later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67600" y="3644900"/>
            <a:ext cx="4254500" cy="394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33463" y="3327400"/>
            <a:ext cx="4914900" cy="459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4089400"/>
            <a:ext cx="23723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20" dirty="0"/>
              <a:t>Q </a:t>
            </a:r>
            <a:r>
              <a:rPr sz="6400" spc="-90" dirty="0"/>
              <a:t>&amp;</a:t>
            </a:r>
            <a:r>
              <a:rPr sz="6400" spc="210" dirty="0"/>
              <a:t> </a:t>
            </a:r>
            <a:r>
              <a:rPr sz="6400" spc="-70" dirty="0"/>
              <a:t>A</a:t>
            </a:r>
            <a:endParaRPr sz="6400"/>
          </a:p>
        </p:txBody>
      </p:sp>
      <p:sp>
        <p:nvSpPr>
          <p:cNvPr id="3" name="object 3"/>
          <p:cNvSpPr/>
          <p:nvPr/>
        </p:nvSpPr>
        <p:spPr>
          <a:xfrm>
            <a:off x="7620000" y="1993900"/>
            <a:ext cx="4445000" cy="576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40600" y="1854200"/>
            <a:ext cx="4838700" cy="604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2400" y="90170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89200" y="749300"/>
            <a:ext cx="8026400" cy="627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51021" y="7086600"/>
            <a:ext cx="61296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70" dirty="0">
                <a:solidFill>
                  <a:srgbClr val="5B554F"/>
                </a:solidFill>
                <a:latin typeface="Verdana"/>
                <a:cs typeface="Verdana"/>
              </a:rPr>
              <a:t>Mongo </a:t>
            </a:r>
            <a:r>
              <a:rPr sz="5200" spc="55" dirty="0">
                <a:solidFill>
                  <a:srgbClr val="5B554F"/>
                </a:solidFill>
                <a:latin typeface="Verdana"/>
                <a:cs typeface="Verdana"/>
              </a:rPr>
              <a:t>Test</a:t>
            </a:r>
            <a:r>
              <a:rPr sz="5200" spc="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5200" spc="60" dirty="0">
                <a:solidFill>
                  <a:srgbClr val="5B554F"/>
                </a:solidFill>
                <a:latin typeface="Verdana"/>
                <a:cs typeface="Verdana"/>
              </a:rPr>
              <a:t>Drive</a:t>
            </a:r>
            <a:endParaRPr sz="5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7244" y="8331200"/>
            <a:ext cx="9050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Create MongoLab Account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And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Start Using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The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DB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3199" y="914400"/>
            <a:ext cx="71456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Install </a:t>
            </a:r>
            <a:r>
              <a:rPr spc="150" dirty="0"/>
              <a:t>mongo</a:t>
            </a:r>
            <a:r>
              <a:rPr spc="105" dirty="0"/>
              <a:t> </a:t>
            </a:r>
            <a:r>
              <a:rPr spc="165" dirty="0"/>
              <a:t>Client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432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702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6540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4343400"/>
            <a:ext cx="6657975" cy="25603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Download mongo from</a:t>
            </a:r>
            <a:r>
              <a:rPr sz="2800" spc="-5">
                <a:solidFill>
                  <a:srgbClr val="5B554F"/>
                </a:solidFill>
                <a:latin typeface="Verdana"/>
                <a:cs typeface="Verdana"/>
              </a:rPr>
              <a:t>: </a:t>
            </a:r>
            <a:r>
              <a:rPr sz="2800" spc="-5" smtClean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u="heavy" spc="-10" smtClean="0">
                <a:solidFill>
                  <a:srgbClr val="5B554F"/>
                </a:solidFill>
                <a:uFill>
                  <a:solidFill>
                    <a:srgbClr val="5B554F"/>
                  </a:solidFill>
                </a:uFill>
                <a:latin typeface="Verdana"/>
                <a:cs typeface="Verdana"/>
                <a:hlinkClick r:id="rId3"/>
              </a:rPr>
              <a:t>http://www.mongodb.org/downloads</a:t>
            </a:r>
            <a:endParaRPr sz="2800">
              <a:latin typeface="Verdana"/>
              <a:cs typeface="Verdana"/>
            </a:endParaRPr>
          </a:p>
          <a:p>
            <a:pPr marL="12700" marR="4089400">
              <a:lnSpc>
                <a:spcPct val="196400"/>
              </a:lnSpc>
            </a:pP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Extract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zip</a:t>
            </a:r>
            <a:r>
              <a:rPr sz="2800" spc="-8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file 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Run</a:t>
            </a: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mongo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1072" y="914400"/>
            <a:ext cx="572897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smtClean="0"/>
              <a:t>MongoLab</a:t>
            </a:r>
            <a:endParaRPr spc="305" dirty="0"/>
          </a:p>
        </p:txBody>
      </p:sp>
      <p:sp>
        <p:nvSpPr>
          <p:cNvPr id="4" name="object 4"/>
          <p:cNvSpPr/>
          <p:nvPr/>
        </p:nvSpPr>
        <p:spPr>
          <a:xfrm>
            <a:off x="1117600" y="2692400"/>
            <a:ext cx="10769600" cy="588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2513" y="914400"/>
            <a:ext cx="7045959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Database</a:t>
            </a:r>
            <a:r>
              <a:rPr spc="45" dirty="0"/>
              <a:t> </a:t>
            </a:r>
            <a:r>
              <a:rPr spc="40" dirty="0"/>
              <a:t>Dashboard</a:t>
            </a:r>
          </a:p>
        </p:txBody>
      </p:sp>
      <p:sp>
        <p:nvSpPr>
          <p:cNvPr id="4" name="object 4"/>
          <p:cNvSpPr/>
          <p:nvPr/>
        </p:nvSpPr>
        <p:spPr>
          <a:xfrm>
            <a:off x="1041400" y="2641600"/>
            <a:ext cx="10896600" cy="595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254" y="914400"/>
            <a:ext cx="73266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Create </a:t>
            </a:r>
            <a:r>
              <a:rPr dirty="0"/>
              <a:t>New</a:t>
            </a:r>
            <a:r>
              <a:rPr spc="75" dirty="0"/>
              <a:t> </a:t>
            </a:r>
            <a:r>
              <a:rPr spc="40" dirty="0"/>
              <a:t>Database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2291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067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5905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2200" y="67437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1000" y="4140200"/>
            <a:ext cx="4766310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Choose database</a:t>
            </a:r>
            <a:r>
              <a:rPr sz="2800" spc="-3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name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Choose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 provider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964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Choose plan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(free is</a:t>
            </a:r>
            <a:r>
              <a:rPr sz="2800" spc="-6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good)  Create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DB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user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2513" y="914400"/>
            <a:ext cx="7045959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Database</a:t>
            </a:r>
            <a:r>
              <a:rPr spc="45" dirty="0"/>
              <a:t> </a:t>
            </a:r>
            <a:r>
              <a:rPr spc="40" dirty="0"/>
              <a:t>Dashboard</a:t>
            </a:r>
          </a:p>
        </p:txBody>
      </p:sp>
      <p:sp>
        <p:nvSpPr>
          <p:cNvPr id="4" name="object 4"/>
          <p:cNvSpPr/>
          <p:nvPr/>
        </p:nvSpPr>
        <p:spPr>
          <a:xfrm>
            <a:off x="876300" y="3048000"/>
            <a:ext cx="11252200" cy="515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3898" y="4941106"/>
            <a:ext cx="5049307" cy="542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9606" y="914400"/>
            <a:ext cx="775017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Connecting </a:t>
            </a:r>
            <a:r>
              <a:rPr spc="25" dirty="0"/>
              <a:t>To </a:t>
            </a:r>
            <a:r>
              <a:rPr spc="35" dirty="0"/>
              <a:t>The</a:t>
            </a:r>
            <a:r>
              <a:rPr spc="110" dirty="0"/>
              <a:t> </a:t>
            </a:r>
            <a:r>
              <a:rPr dirty="0"/>
              <a:t>DB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2291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6700" y="5067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6700" y="5905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2200" y="67437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1000" y="4140200"/>
            <a:ext cx="8720455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There are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two options to work with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your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new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DB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2800" spc="-65" dirty="0">
                <a:solidFill>
                  <a:srgbClr val="5B554F"/>
                </a:solidFill>
                <a:latin typeface="Verdana"/>
                <a:cs typeface="Verdana"/>
              </a:rPr>
              <a:t>You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can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use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web</a:t>
            </a:r>
            <a:r>
              <a:rPr sz="2800" spc="5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console</a:t>
            </a:r>
            <a:endParaRPr sz="2800">
              <a:latin typeface="Verdana"/>
              <a:cs typeface="Verdana"/>
            </a:endParaRPr>
          </a:p>
          <a:p>
            <a:pPr marL="12700" marR="1323340" indent="444500">
              <a:lnSpc>
                <a:spcPct val="196400"/>
              </a:lnSpc>
            </a:pPr>
            <a:r>
              <a:rPr sz="2800" spc="-65" dirty="0">
                <a:solidFill>
                  <a:srgbClr val="5B554F"/>
                </a:solidFill>
                <a:latin typeface="Verdana"/>
                <a:cs typeface="Verdana"/>
              </a:rPr>
              <a:t>You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can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use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command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line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console  </a:t>
            </a: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Let’s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start with the</a:t>
            </a:r>
            <a:r>
              <a:rPr sz="2800" spc="1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web.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6857" y="914400"/>
            <a:ext cx="265747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Agenda</a:t>
            </a:r>
          </a:p>
        </p:txBody>
      </p:sp>
      <p:sp>
        <p:nvSpPr>
          <p:cNvPr id="3" name="object 3"/>
          <p:cNvSpPr/>
          <p:nvPr/>
        </p:nvSpPr>
        <p:spPr>
          <a:xfrm>
            <a:off x="7061200" y="38100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1200" y="46482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61200" y="54864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61200" y="6324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61200" y="71628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20000" y="3721100"/>
            <a:ext cx="3507740" cy="380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MongoDB</a:t>
            </a:r>
            <a:r>
              <a:rPr sz="2800" spc="-6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Overview</a:t>
            </a:r>
            <a:endParaRPr sz="2800">
              <a:latin typeface="Verdana"/>
              <a:cs typeface="Verdana"/>
            </a:endParaRPr>
          </a:p>
          <a:p>
            <a:pPr marL="12700" marR="169545">
              <a:lnSpc>
                <a:spcPct val="1964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Mongo </a:t>
            </a:r>
            <a:r>
              <a:rPr sz="2800" spc="-80" dirty="0">
                <a:solidFill>
                  <a:srgbClr val="5B554F"/>
                </a:solidFill>
                <a:latin typeface="Verdana"/>
                <a:cs typeface="Verdana"/>
              </a:rPr>
              <a:t>Test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Drive  Mongo Data</a:t>
            </a:r>
            <a:r>
              <a:rPr sz="2800" spc="-6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Model  CRUD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Operations  </a:t>
            </a:r>
            <a:r>
              <a:rPr sz="2800" spc="-25" dirty="0">
                <a:solidFill>
                  <a:srgbClr val="5B554F"/>
                </a:solidFill>
                <a:latin typeface="Verdana"/>
                <a:cs typeface="Verdana"/>
              </a:rPr>
              <a:t>Working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With</a:t>
            </a:r>
            <a:r>
              <a:rPr sz="2800" spc="-4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Files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3530600"/>
            <a:ext cx="5245100" cy="393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800" y="3379787"/>
            <a:ext cx="5651500" cy="449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5700" y="2755900"/>
            <a:ext cx="42926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02500" y="2603500"/>
            <a:ext cx="4699000" cy="627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4348" y="914400"/>
            <a:ext cx="95821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Demo: </a:t>
            </a:r>
            <a:r>
              <a:rPr spc="105" dirty="0"/>
              <a:t>Creating</a:t>
            </a:r>
            <a:r>
              <a:rPr spc="170" dirty="0"/>
              <a:t> </a:t>
            </a:r>
            <a:r>
              <a:rPr spc="90" dirty="0"/>
              <a:t>Documents</a:t>
            </a:r>
          </a:p>
        </p:txBody>
      </p:sp>
      <p:sp>
        <p:nvSpPr>
          <p:cNvPr id="5" name="object 5"/>
          <p:cNvSpPr/>
          <p:nvPr/>
        </p:nvSpPr>
        <p:spPr>
          <a:xfrm>
            <a:off x="1092200" y="3771900"/>
            <a:ext cx="279400" cy="27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2200" y="5473700"/>
            <a:ext cx="279400" cy="27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2200" y="6311900"/>
            <a:ext cx="279400" cy="27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2200" y="7150100"/>
            <a:ext cx="279400" cy="27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51000" y="3708400"/>
            <a:ext cx="4098290" cy="38303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Create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few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documents on the</a:t>
            </a:r>
            <a:r>
              <a:rPr sz="2800" spc="-6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web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console</a:t>
            </a:r>
            <a:endParaRPr sz="2800">
              <a:latin typeface="Verdana"/>
              <a:cs typeface="Verdana"/>
            </a:endParaRPr>
          </a:p>
          <a:p>
            <a:pPr marL="12700" marR="333375">
              <a:lnSpc>
                <a:spcPct val="1964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Update the data  Delete some of</a:t>
            </a:r>
            <a:r>
              <a:rPr sz="2800" spc="-4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them 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Search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by</a:t>
            </a:r>
            <a:r>
              <a:rPr sz="2800" spc="-2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fields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62" y="914400"/>
            <a:ext cx="6617334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Mongo Data</a:t>
            </a:r>
            <a:r>
              <a:rPr spc="125" dirty="0"/>
              <a:t> </a:t>
            </a:r>
            <a:r>
              <a:rPr spc="21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1910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4610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62992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4127500"/>
            <a:ext cx="4202430" cy="2992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Let’s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model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blog post 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in 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blog</a:t>
            </a: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app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What’s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The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Data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?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294640">
              <a:lnSpc>
                <a:spcPct val="1012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How Should </a:t>
            </a:r>
            <a:r>
              <a:rPr sz="2800" spc="-65" dirty="0">
                <a:solidFill>
                  <a:srgbClr val="5B554F"/>
                </a:solidFill>
                <a:latin typeface="Verdana"/>
                <a:cs typeface="Verdana"/>
              </a:rPr>
              <a:t>You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Save 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It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?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007" y="914400"/>
            <a:ext cx="77774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Cool </a:t>
            </a:r>
            <a:r>
              <a:rPr spc="170" dirty="0"/>
              <a:t>MongoDB </a:t>
            </a:r>
            <a:r>
              <a:rPr spc="175" dirty="0"/>
              <a:t>Design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55909" y="3263900"/>
          <a:ext cx="10648315" cy="323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4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“title”: “Mongo</a:t>
                      </a:r>
                      <a:r>
                        <a:rPr sz="3200" spc="-9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101”,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“author” </a:t>
                      </a: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3200" spc="-5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“ynonp”,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3200" spc="-5" dirty="0">
                          <a:solidFill>
                            <a:srgbClr val="007000"/>
                          </a:solidFill>
                          <a:latin typeface="Courier New"/>
                          <a:cs typeface="Courier New"/>
                        </a:rPr>
                        <a:t>comments</a:t>
                      </a:r>
                      <a:r>
                        <a:rPr sz="32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” </a:t>
                      </a: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3200" spc="-2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32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“author” </a:t>
                      </a: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3200" spc="-10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“...”,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“content”</a:t>
                      </a:r>
                      <a:r>
                        <a:rPr sz="3200" spc="-1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“...”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32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“author” </a:t>
                      </a: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3200" spc="-10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“...”,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“content”</a:t>
                      </a:r>
                      <a:r>
                        <a:rPr sz="3200" spc="-1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“...”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74959" y="6469379"/>
            <a:ext cx="8903970" cy="22098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560"/>
              </a:spcBef>
            </a:pPr>
            <a:r>
              <a:rPr sz="3200" dirty="0">
                <a:solidFill>
                  <a:srgbClr val="5B554F"/>
                </a:solidFill>
                <a:latin typeface="Courier New"/>
                <a:cs typeface="Courier New"/>
              </a:rPr>
              <a:t>],</a:t>
            </a:r>
            <a:endParaRPr sz="3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B554F"/>
                </a:solidFill>
                <a:latin typeface="Courier New"/>
                <a:cs typeface="Courier New"/>
              </a:rPr>
              <a:t>“</a:t>
            </a:r>
            <a:r>
              <a:rPr sz="3200" dirty="0">
                <a:solidFill>
                  <a:srgbClr val="007000"/>
                </a:solidFill>
                <a:latin typeface="Courier New"/>
                <a:cs typeface="Courier New"/>
              </a:rPr>
              <a:t>tags</a:t>
            </a:r>
            <a:r>
              <a:rPr sz="3200" dirty="0">
                <a:solidFill>
                  <a:srgbClr val="5B554F"/>
                </a:solidFill>
                <a:latin typeface="Courier New"/>
                <a:cs typeface="Courier New"/>
              </a:rPr>
              <a:t>” : [ </a:t>
            </a:r>
            <a:r>
              <a:rPr sz="3200" spc="-5" dirty="0">
                <a:solidFill>
                  <a:srgbClr val="5B554F"/>
                </a:solidFill>
                <a:latin typeface="Courier New"/>
                <a:cs typeface="Courier New"/>
              </a:rPr>
              <a:t>“funny”,</a:t>
            </a:r>
            <a:r>
              <a:rPr sz="3200" spc="-114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B554F"/>
                </a:solidFill>
                <a:latin typeface="Courier New"/>
                <a:cs typeface="Courier New"/>
              </a:rPr>
              <a:t>“informative”],</a:t>
            </a:r>
            <a:endParaRPr sz="3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solidFill>
                  <a:srgbClr val="5B554F"/>
                </a:solidFill>
                <a:latin typeface="Courier New"/>
                <a:cs typeface="Courier New"/>
              </a:rPr>
              <a:t>“content” </a:t>
            </a:r>
            <a:r>
              <a:rPr sz="3200" dirty="0">
                <a:solidFill>
                  <a:srgbClr val="5B554F"/>
                </a:solidFill>
                <a:latin typeface="Courier New"/>
                <a:cs typeface="Courier New"/>
              </a:rPr>
              <a:t>:</a:t>
            </a:r>
            <a:r>
              <a:rPr sz="3200" spc="-15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B554F"/>
                </a:solidFill>
                <a:latin typeface="Courier New"/>
                <a:cs typeface="Courier New"/>
              </a:rPr>
              <a:t>“...”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B554F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4089400"/>
            <a:ext cx="23723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20" dirty="0"/>
              <a:t>Q </a:t>
            </a:r>
            <a:r>
              <a:rPr sz="6400" spc="-90" dirty="0"/>
              <a:t>&amp;</a:t>
            </a:r>
            <a:r>
              <a:rPr sz="6400" spc="210" dirty="0"/>
              <a:t> </a:t>
            </a:r>
            <a:r>
              <a:rPr sz="6400" spc="-70" dirty="0"/>
              <a:t>A</a:t>
            </a:r>
            <a:endParaRPr sz="6400"/>
          </a:p>
        </p:txBody>
      </p:sp>
      <p:sp>
        <p:nvSpPr>
          <p:cNvPr id="3" name="object 3"/>
          <p:cNvSpPr/>
          <p:nvPr/>
        </p:nvSpPr>
        <p:spPr>
          <a:xfrm>
            <a:off x="7620000" y="1993900"/>
            <a:ext cx="4445000" cy="576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40600" y="1854200"/>
            <a:ext cx="4838700" cy="604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730" y="914400"/>
            <a:ext cx="12877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Lab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3909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42291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5067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6700" y="5905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6700" y="67437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6700" y="75819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51000" y="3302000"/>
            <a:ext cx="9461500" cy="464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Create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DB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for musical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 info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Create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collection called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albums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Add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info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for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3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albums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you like,</a:t>
            </a:r>
            <a:r>
              <a:rPr sz="2800" spc="1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including:</a:t>
            </a:r>
            <a:endParaRPr sz="2800">
              <a:latin typeface="Verdana"/>
              <a:cs typeface="Verdana"/>
            </a:endParaRPr>
          </a:p>
          <a:p>
            <a:pPr marL="457200" marR="5080">
              <a:lnSpc>
                <a:spcPct val="1964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Album Name, Artist, </a:t>
            </a:r>
            <a:r>
              <a:rPr sz="2800" spc="-50" dirty="0">
                <a:solidFill>
                  <a:srgbClr val="5B554F"/>
                </a:solidFill>
                <a:latin typeface="Verdana"/>
                <a:cs typeface="Verdana"/>
              </a:rPr>
              <a:t>Tracks,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Release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Date,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Genres  </a:t>
            </a:r>
            <a:r>
              <a:rPr sz="2800" spc="-55" dirty="0">
                <a:solidFill>
                  <a:srgbClr val="5B554F"/>
                </a:solidFill>
                <a:latin typeface="Verdana"/>
                <a:cs typeface="Verdana"/>
              </a:rPr>
              <a:t>Tracks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is an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array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of</a:t>
            </a:r>
            <a:r>
              <a:rPr sz="2800" spc="6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objects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Genres is an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array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of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strings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2400" y="90170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89200" y="749300"/>
            <a:ext cx="8026400" cy="627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0998" y="7086600"/>
            <a:ext cx="60896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145" dirty="0">
                <a:solidFill>
                  <a:srgbClr val="5B554F"/>
                </a:solidFill>
                <a:latin typeface="Verdana"/>
                <a:cs typeface="Verdana"/>
              </a:rPr>
              <a:t>CRUD</a:t>
            </a:r>
            <a:r>
              <a:rPr sz="5200" spc="13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5200" spc="160" dirty="0">
                <a:solidFill>
                  <a:srgbClr val="5B554F"/>
                </a:solidFill>
                <a:latin typeface="Verdana"/>
                <a:cs typeface="Verdana"/>
              </a:rPr>
              <a:t>Operations</a:t>
            </a:r>
            <a:endParaRPr sz="5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7865" y="8331200"/>
            <a:ext cx="71285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Create,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Read,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Update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and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Destroy</a:t>
            </a:r>
            <a:r>
              <a:rPr sz="2800" spc="-5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Data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5676" y="914400"/>
            <a:ext cx="46996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Mongo</a:t>
            </a:r>
            <a:r>
              <a:rPr spc="160" dirty="0"/>
              <a:t> </a:t>
            </a:r>
            <a:r>
              <a:rPr spc="270" dirty="0"/>
              <a:t>CRUD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2291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4140200"/>
            <a:ext cx="1203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rea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3357" y="4140200"/>
            <a:ext cx="2597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called</a:t>
            </a:r>
            <a:r>
              <a:rPr sz="2800" spc="-5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insert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2200" y="5067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2200" y="5905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2200" y="67437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51000" y="4978400"/>
            <a:ext cx="4439285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2730" algn="l"/>
              </a:tabLst>
            </a:pP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Read	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called</a:t>
            </a:r>
            <a:r>
              <a:rPr sz="2800" spc="-2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find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96400"/>
              </a:lnSpc>
              <a:tabLst>
                <a:tab pos="1530985" algn="l"/>
              </a:tabLst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Update	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called update  Destroy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called</a:t>
            </a:r>
            <a:r>
              <a:rPr sz="2800" spc="-6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remove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5676" y="914400"/>
            <a:ext cx="46996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Mongo</a:t>
            </a:r>
            <a:r>
              <a:rPr spc="160" dirty="0"/>
              <a:t> </a:t>
            </a:r>
            <a:r>
              <a:rPr spc="270" dirty="0"/>
              <a:t>CRUD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2164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4864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67564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4127500"/>
            <a:ext cx="10252075" cy="2992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From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developer’s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perspective, MongoDB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operations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are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same through the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driver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and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through the</a:t>
            </a:r>
            <a:r>
              <a:rPr sz="2800" spc="2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console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1132205">
              <a:lnSpc>
                <a:spcPct val="101200"/>
              </a:lnSpc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both cases,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operations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look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like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function calls or  method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 invocations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30" dirty="0">
                <a:solidFill>
                  <a:srgbClr val="5B554F"/>
                </a:solidFill>
                <a:latin typeface="Verdana"/>
                <a:cs typeface="Verdana"/>
              </a:rPr>
              <a:t>We’ll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use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mongo shell for the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rest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of this</a:t>
            </a:r>
            <a:r>
              <a:rPr sz="2800" spc="4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chapter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7551" y="914400"/>
            <a:ext cx="497649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Inserting</a:t>
            </a:r>
            <a:r>
              <a:rPr spc="45" dirty="0"/>
              <a:t> </a:t>
            </a:r>
            <a:r>
              <a:rPr spc="7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6228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46100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633730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4533900"/>
            <a:ext cx="9869170" cy="21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Use the command </a:t>
            </a:r>
            <a:r>
              <a:rPr sz="2800" i="1" spc="-5" dirty="0">
                <a:solidFill>
                  <a:srgbClr val="5B554F"/>
                </a:solidFill>
                <a:latin typeface="Verdana"/>
                <a:cs typeface="Verdana"/>
              </a:rPr>
              <a:t>insert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or </a:t>
            </a:r>
            <a:r>
              <a:rPr sz="2800" i="1" spc="-5" dirty="0">
                <a:solidFill>
                  <a:srgbClr val="5B554F"/>
                </a:solidFill>
                <a:latin typeface="Verdana"/>
                <a:cs typeface="Verdana"/>
              </a:rPr>
              <a:t>save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to insert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new</a:t>
            </a:r>
            <a:r>
              <a:rPr sz="2800" spc="5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object</a:t>
            </a:r>
            <a:endParaRPr sz="2800">
              <a:latin typeface="Verdana"/>
              <a:cs typeface="Verdana"/>
            </a:endParaRPr>
          </a:p>
          <a:p>
            <a:pPr marL="12700" marR="3447415">
              <a:lnSpc>
                <a:spcPts val="6900"/>
              </a:lnSpc>
              <a:spcBef>
                <a:spcPts val="520"/>
              </a:spcBef>
            </a:pP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db.collection.insert( obj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); 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db.collection.insert( array</a:t>
            </a:r>
            <a:r>
              <a:rPr sz="2800" spc="-95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7551" y="914400"/>
            <a:ext cx="497649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Inserting</a:t>
            </a:r>
            <a:r>
              <a:rPr spc="45" dirty="0"/>
              <a:t> </a:t>
            </a:r>
            <a:r>
              <a:rPr spc="7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8514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689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1000" y="4762500"/>
            <a:ext cx="9347200" cy="172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Inserting to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new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collection creates the</a:t>
            </a:r>
            <a:r>
              <a:rPr sz="2800" spc="4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collection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2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Inserting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object with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_id </a:t>
            </a:r>
            <a:r>
              <a:rPr sz="2800" spc="-75" dirty="0">
                <a:solidFill>
                  <a:srgbClr val="5B554F"/>
                </a:solidFill>
                <a:latin typeface="Verdana"/>
                <a:cs typeface="Verdana"/>
              </a:rPr>
              <a:t>key,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it is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used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object’s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id (and must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be unique).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511" y="914400"/>
            <a:ext cx="68700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175" dirty="0">
                <a:solidFill>
                  <a:srgbClr val="5B554F"/>
                </a:solidFill>
                <a:latin typeface="Verdana"/>
                <a:cs typeface="Verdana"/>
              </a:rPr>
              <a:t>MongoDB</a:t>
            </a:r>
            <a:r>
              <a:rPr sz="5200" spc="114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5200" spc="180" dirty="0">
                <a:solidFill>
                  <a:srgbClr val="5B554F"/>
                </a:solidFill>
                <a:latin typeface="Verdana"/>
                <a:cs typeface="Verdana"/>
              </a:rPr>
              <a:t>Overview</a:t>
            </a:r>
            <a:endParaRPr sz="5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5056" y="4222750"/>
            <a:ext cx="2795270" cy="114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 marR="5080" indent="-43815">
              <a:lnSpc>
                <a:spcPts val="4500"/>
              </a:lnSpc>
              <a:spcBef>
                <a:spcPts val="100"/>
              </a:spcBef>
            </a:pPr>
            <a:r>
              <a:rPr sz="3600" b="1" spc="-130" dirty="0">
                <a:solidFill>
                  <a:srgbClr val="5B554F"/>
                </a:solidFill>
                <a:latin typeface="Arial"/>
                <a:cs typeface="Arial"/>
              </a:rPr>
              <a:t>Data </a:t>
            </a:r>
            <a:r>
              <a:rPr sz="3600" b="1" spc="-195" dirty="0">
                <a:solidFill>
                  <a:srgbClr val="5B554F"/>
                </a:solidFill>
                <a:latin typeface="Arial"/>
                <a:cs typeface="Arial"/>
              </a:rPr>
              <a:t>Store </a:t>
            </a:r>
            <a:r>
              <a:rPr sz="3600" b="1" spc="-125" dirty="0">
                <a:solidFill>
                  <a:srgbClr val="5B554F"/>
                </a:solidFill>
                <a:latin typeface="Arial"/>
                <a:cs typeface="Arial"/>
              </a:rPr>
              <a:t>for  </a:t>
            </a:r>
            <a:r>
              <a:rPr sz="3600" b="1" spc="-185" dirty="0">
                <a:solidFill>
                  <a:srgbClr val="5B554F"/>
                </a:solidFill>
                <a:latin typeface="Arial"/>
                <a:cs typeface="Arial"/>
              </a:rPr>
              <a:t>JSON</a:t>
            </a:r>
            <a:r>
              <a:rPr sz="3600" b="1" spc="-130" dirty="0">
                <a:solidFill>
                  <a:srgbClr val="5B554F"/>
                </a:solidFill>
                <a:latin typeface="Arial"/>
                <a:cs typeface="Arial"/>
              </a:rPr>
              <a:t> </a:t>
            </a:r>
            <a:r>
              <a:rPr sz="3600" b="1" spc="-300" dirty="0">
                <a:solidFill>
                  <a:srgbClr val="5B554F"/>
                </a:solidFill>
                <a:latin typeface="Arial"/>
                <a:cs typeface="Arial"/>
              </a:rPr>
              <a:t>Objects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61100" y="2755900"/>
            <a:ext cx="6502400" cy="650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8675" y="4892800"/>
            <a:ext cx="2395305" cy="864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2200" y="33782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51000" y="3289300"/>
            <a:ext cx="7460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solidFill>
                  <a:srgbClr val="5B554F"/>
                </a:solidFill>
                <a:latin typeface="Verdana"/>
                <a:cs typeface="Verdana"/>
              </a:rPr>
              <a:t>find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and </a:t>
            </a:r>
            <a:r>
              <a:rPr sz="2800" i="1" spc="-5" dirty="0">
                <a:solidFill>
                  <a:srgbClr val="5B554F"/>
                </a:solidFill>
                <a:latin typeface="Verdana"/>
                <a:cs typeface="Verdana"/>
              </a:rPr>
              <a:t>findOne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perform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read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 operations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2200" y="42164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5054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2200" y="58928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1000" y="4127500"/>
            <a:ext cx="4613275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Both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take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query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097530" algn="l"/>
              </a:tabLst>
            </a:pPr>
            <a:r>
              <a:rPr sz="2800" i="1" spc="-5" dirty="0">
                <a:solidFill>
                  <a:srgbClr val="5B554F"/>
                </a:solidFill>
                <a:latin typeface="Verdana"/>
                <a:cs typeface="Verdana"/>
              </a:rPr>
              <a:t>find</a:t>
            </a:r>
            <a:r>
              <a:rPr sz="2800" i="1" spc="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returns	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</a:t>
            </a:r>
            <a:r>
              <a:rPr sz="2800" spc="-5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cursor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5B554F"/>
                </a:solidFill>
                <a:latin typeface="Verdana"/>
                <a:cs typeface="Verdana"/>
              </a:rPr>
              <a:t>findOne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returns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object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2200" y="756920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51000" y="7480300"/>
            <a:ext cx="9200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db.collection.find( &lt;query&gt;, &lt;projection&gt;</a:t>
            </a:r>
            <a:r>
              <a:rPr sz="2800" spc="-90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216006" y="914400"/>
            <a:ext cx="45993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Reading</a:t>
            </a:r>
            <a:r>
              <a:rPr spc="55" dirty="0"/>
              <a:t> </a:t>
            </a:r>
            <a:r>
              <a:rPr spc="60" dirty="0"/>
              <a:t>Data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68928" y="5632450"/>
            <a:ext cx="3673475" cy="114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5090" marR="5080" indent="-1343025">
              <a:lnSpc>
                <a:spcPts val="4500"/>
              </a:lnSpc>
              <a:spcBef>
                <a:spcPts val="100"/>
              </a:spcBef>
            </a:pPr>
            <a:r>
              <a:rPr sz="3600" b="1" spc="-130" dirty="0">
                <a:solidFill>
                  <a:srgbClr val="007000"/>
                </a:solidFill>
                <a:latin typeface="Arial"/>
                <a:cs typeface="Arial"/>
              </a:rPr>
              <a:t>Optional: </a:t>
            </a:r>
            <a:r>
              <a:rPr sz="3600" b="1" spc="-165" dirty="0">
                <a:solidFill>
                  <a:srgbClr val="007000"/>
                </a:solidFill>
                <a:latin typeface="Arial"/>
                <a:cs typeface="Arial"/>
              </a:rPr>
              <a:t>Fields </a:t>
            </a:r>
            <a:r>
              <a:rPr sz="3600" b="1" spc="-300" dirty="0">
                <a:solidFill>
                  <a:srgbClr val="007000"/>
                </a:solidFill>
                <a:latin typeface="Arial"/>
                <a:cs typeface="Arial"/>
              </a:rPr>
              <a:t>to  </a:t>
            </a:r>
            <a:r>
              <a:rPr sz="3600" b="1" spc="-204" dirty="0">
                <a:solidFill>
                  <a:srgbClr val="007000"/>
                </a:solidFill>
                <a:latin typeface="Arial"/>
                <a:cs typeface="Arial"/>
              </a:rPr>
              <a:t>fetch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10551" y="6472682"/>
            <a:ext cx="627072" cy="940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5324" y="914400"/>
            <a:ext cx="59607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Query</a:t>
            </a:r>
            <a:r>
              <a:rPr spc="120" dirty="0"/>
              <a:t> </a:t>
            </a:r>
            <a:r>
              <a:rPr spc="170" dirty="0"/>
              <a:t>Document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4069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67690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655320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4318000"/>
            <a:ext cx="8502650" cy="25984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empty (or missing) query document returns  everything</a:t>
            </a:r>
            <a:endParaRPr sz="2800">
              <a:latin typeface="Verdana"/>
              <a:cs typeface="Verdana"/>
            </a:endParaRPr>
          </a:p>
          <a:p>
            <a:pPr marL="12700" marR="3787140">
              <a:lnSpc>
                <a:spcPts val="6900"/>
              </a:lnSpc>
              <a:spcBef>
                <a:spcPts val="520"/>
              </a:spcBef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db.collection.find({})  db.collection.find()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5324" y="914400"/>
            <a:ext cx="59607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Query</a:t>
            </a:r>
            <a:r>
              <a:rPr spc="120" dirty="0"/>
              <a:t> </a:t>
            </a:r>
            <a:r>
              <a:rPr spc="170" dirty="0"/>
              <a:t>Document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4069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67690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655320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4318000"/>
            <a:ext cx="9667875" cy="25984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Each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key/value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pair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query document imposes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condition on the results (objects that</a:t>
            </a:r>
            <a:r>
              <a:rPr sz="2800" spc="2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match).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db.movies.find({ “genre”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“indie”</a:t>
            </a:r>
            <a:r>
              <a:rPr sz="2800" spc="-40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});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db.books.find({“pages”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{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“$gt”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100</a:t>
            </a:r>
            <a:r>
              <a:rPr sz="2800" spc="-85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}});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5324" y="914400"/>
            <a:ext cx="59607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Query</a:t>
            </a:r>
            <a:r>
              <a:rPr spc="120" dirty="0"/>
              <a:t> </a:t>
            </a:r>
            <a:r>
              <a:rPr spc="170" dirty="0"/>
              <a:t>Document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4069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67690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655320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3022" y="5437452"/>
            <a:ext cx="5047793" cy="795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1000" y="3009900"/>
            <a:ext cx="9667875" cy="390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84975">
              <a:lnSpc>
                <a:spcPct val="100000"/>
              </a:lnSpc>
              <a:spcBef>
                <a:spcPts val="100"/>
              </a:spcBef>
            </a:pPr>
            <a:r>
              <a:rPr sz="3600" b="1" spc="-80" dirty="0">
                <a:solidFill>
                  <a:srgbClr val="007000"/>
                </a:solidFill>
                <a:latin typeface="Arial"/>
                <a:cs typeface="Arial"/>
              </a:rPr>
              <a:t>Query</a:t>
            </a:r>
            <a:r>
              <a:rPr sz="3600" b="1" spc="-110" dirty="0">
                <a:solidFill>
                  <a:srgbClr val="007000"/>
                </a:solidFill>
                <a:latin typeface="Arial"/>
                <a:cs typeface="Arial"/>
              </a:rPr>
              <a:t> </a:t>
            </a:r>
            <a:r>
              <a:rPr sz="3600" b="1" spc="-285" dirty="0">
                <a:solidFill>
                  <a:srgbClr val="007000"/>
                </a:solidFill>
                <a:latin typeface="Arial"/>
                <a:cs typeface="Arial"/>
              </a:rPr>
              <a:t>Object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150">
              <a:latin typeface="Times New Roman"/>
              <a:cs typeface="Times New Roman"/>
            </a:endParaRPr>
          </a:p>
          <a:p>
            <a:pPr marL="12700" marR="5080">
              <a:lnSpc>
                <a:spcPct val="1012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Each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key/value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pair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query document imposes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condition on the results (objects that</a:t>
            </a:r>
            <a:r>
              <a:rPr sz="2800" spc="2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match).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db.movies.find({ “genre”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“indie”</a:t>
            </a:r>
            <a:r>
              <a:rPr sz="2800" spc="-40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});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db.books.find({“pages”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{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“$gt”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100</a:t>
            </a:r>
            <a:r>
              <a:rPr sz="2800" spc="-85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}});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5299" y="3627926"/>
            <a:ext cx="997804" cy="17765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5324" y="914400"/>
            <a:ext cx="59607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Query</a:t>
            </a:r>
            <a:r>
              <a:rPr spc="120" dirty="0"/>
              <a:t> </a:t>
            </a:r>
            <a:r>
              <a:rPr spc="170" dirty="0"/>
              <a:t>Document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911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18160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1000" y="3822700"/>
            <a:ext cx="8470265" cy="36017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compound query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means 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logical AND on the  conditions.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db.inventory.find(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“type”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</a:t>
            </a:r>
            <a:r>
              <a:rPr sz="2800" spc="-20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“snacks”,</a:t>
            </a:r>
            <a:endParaRPr sz="28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“available”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{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“$lt”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10</a:t>
            </a:r>
            <a:r>
              <a:rPr sz="2800" spc="-65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});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8417" y="914400"/>
            <a:ext cx="81749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Quiz: </a:t>
            </a:r>
            <a:r>
              <a:rPr spc="80" dirty="0"/>
              <a:t>What </a:t>
            </a:r>
            <a:r>
              <a:rPr spc="114" dirty="0"/>
              <a:t>Is</a:t>
            </a:r>
            <a:r>
              <a:rPr spc="185" dirty="0"/>
              <a:t> </a:t>
            </a:r>
            <a:r>
              <a:rPr spc="95" dirty="0"/>
              <a:t>Returned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8387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4749800"/>
            <a:ext cx="2531110" cy="174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{</a:t>
            </a:r>
            <a:endParaRPr sz="2800">
              <a:latin typeface="Verdana"/>
              <a:cs typeface="Verdana"/>
            </a:endParaRPr>
          </a:p>
          <a:p>
            <a:pPr marL="262255" marR="5080">
              <a:lnSpc>
                <a:spcPct val="101200"/>
              </a:lnSpc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“publisher”</a:t>
            </a:r>
            <a:r>
              <a:rPr sz="2800" spc="-7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: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“DC”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10150" y="2762250"/>
            <a:ext cx="6959600" cy="570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97450" y="2749550"/>
          <a:ext cx="6991350" cy="5727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3200" b="1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from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3200" b="1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alterego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3200" b="1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publisher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Earth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890269">
                        <a:lnSpc>
                          <a:spcPct val="101600"/>
                        </a:lnSpc>
                        <a:spcBef>
                          <a:spcPts val="1685"/>
                        </a:spcBef>
                      </a:pP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Bruce  </a:t>
                      </a:r>
                      <a:r>
                        <a:rPr sz="3200" spc="-16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3200" spc="-3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320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yne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DC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Earth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948690">
                        <a:lnSpc>
                          <a:spcPct val="101600"/>
                        </a:lnSpc>
                        <a:spcBef>
                          <a:spcPts val="1685"/>
                        </a:spcBef>
                      </a:pPr>
                      <a:r>
                        <a:rPr sz="3200" spc="-2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Peter  </a:t>
                      </a:r>
                      <a:r>
                        <a:rPr sz="3200" spc="-8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ar</a:t>
                      </a:r>
                      <a:r>
                        <a:rPr sz="3200" spc="-3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k</a:t>
                      </a: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320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r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Marvel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Krypton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Clark</a:t>
                      </a:r>
                      <a:r>
                        <a:rPr sz="3200" spc="-5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200" spc="-3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Kent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DC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8417" y="914400"/>
            <a:ext cx="81749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Quiz: </a:t>
            </a:r>
            <a:r>
              <a:rPr spc="80" dirty="0"/>
              <a:t>What </a:t>
            </a:r>
            <a:r>
              <a:rPr spc="114" dirty="0"/>
              <a:t>Is</a:t>
            </a:r>
            <a:r>
              <a:rPr spc="185" dirty="0"/>
              <a:t> </a:t>
            </a:r>
            <a:r>
              <a:rPr spc="95" dirty="0"/>
              <a:t>Returned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4069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4318000"/>
            <a:ext cx="2531110" cy="261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{</a:t>
            </a:r>
            <a:endParaRPr sz="2800">
              <a:latin typeface="Verdana"/>
              <a:cs typeface="Verdana"/>
            </a:endParaRPr>
          </a:p>
          <a:p>
            <a:pPr marL="262255" marR="5080">
              <a:lnSpc>
                <a:spcPct val="101200"/>
              </a:lnSpc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“publisher”</a:t>
            </a:r>
            <a:r>
              <a:rPr sz="2800" spc="-7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:  </a:t>
            </a:r>
            <a:r>
              <a:rPr sz="2800" spc="-60" dirty="0">
                <a:solidFill>
                  <a:srgbClr val="5B554F"/>
                </a:solidFill>
                <a:latin typeface="Verdana"/>
                <a:cs typeface="Verdana"/>
              </a:rPr>
              <a:t>“DC”,</a:t>
            </a:r>
            <a:endParaRPr sz="2800">
              <a:latin typeface="Verdana"/>
              <a:cs typeface="Verdana"/>
            </a:endParaRPr>
          </a:p>
          <a:p>
            <a:pPr marL="262255" marR="808990">
              <a:lnSpc>
                <a:spcPct val="1012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“from”</a:t>
            </a:r>
            <a:r>
              <a:rPr sz="2800" spc="-8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: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“Earth”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10150" y="2762250"/>
            <a:ext cx="6959600" cy="570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97450" y="2749550"/>
          <a:ext cx="6991350" cy="5727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3200" b="1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from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3200" b="1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alterego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3200" b="1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publisher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Earth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890269">
                        <a:lnSpc>
                          <a:spcPct val="101600"/>
                        </a:lnSpc>
                        <a:spcBef>
                          <a:spcPts val="1685"/>
                        </a:spcBef>
                      </a:pP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Bruce  </a:t>
                      </a:r>
                      <a:r>
                        <a:rPr sz="3200" spc="-16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3200" spc="-3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320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yne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DC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Earth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948690">
                        <a:lnSpc>
                          <a:spcPct val="101600"/>
                        </a:lnSpc>
                        <a:spcBef>
                          <a:spcPts val="1685"/>
                        </a:spcBef>
                      </a:pPr>
                      <a:r>
                        <a:rPr sz="3200" spc="-2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Peter  </a:t>
                      </a:r>
                      <a:r>
                        <a:rPr sz="3200" spc="-8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ar</a:t>
                      </a:r>
                      <a:r>
                        <a:rPr sz="3200" spc="-3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k</a:t>
                      </a: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320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r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213995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Marvel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Krypton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Clark</a:t>
                      </a:r>
                      <a:r>
                        <a:rPr sz="3200" spc="-5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3200" spc="-3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Kent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DC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658" y="914400"/>
            <a:ext cx="48260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More</a:t>
            </a:r>
            <a:r>
              <a:rPr spc="170" dirty="0"/>
              <a:t> </a:t>
            </a:r>
            <a:r>
              <a:rPr spc="260" dirty="0"/>
              <a:t>Queries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657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4508500"/>
            <a:ext cx="330200" cy="33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1000" y="3568700"/>
            <a:ext cx="7926705" cy="4081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" dirty="0">
                <a:solidFill>
                  <a:srgbClr val="5B554F"/>
                </a:solidFill>
                <a:latin typeface="Verdana"/>
                <a:cs typeface="Verdana"/>
              </a:rPr>
              <a:t>You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can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use </a:t>
            </a:r>
            <a:r>
              <a:rPr sz="2800" spc="5" dirty="0">
                <a:solidFill>
                  <a:srgbClr val="5B554F"/>
                </a:solidFill>
                <a:latin typeface="Verdana"/>
                <a:cs typeface="Verdana"/>
              </a:rPr>
              <a:t>“$or”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to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have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 OR</a:t>
            </a:r>
            <a:r>
              <a:rPr sz="2800" spc="5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expression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5B554F"/>
                </a:solidFill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solidFill>
                  <a:srgbClr val="5B554F"/>
                </a:solidFill>
                <a:latin typeface="Courier New"/>
                <a:cs typeface="Courier New"/>
              </a:rPr>
              <a:t>“$or” </a:t>
            </a:r>
            <a:r>
              <a:rPr sz="3200" dirty="0">
                <a:solidFill>
                  <a:srgbClr val="5B554F"/>
                </a:solidFill>
                <a:latin typeface="Courier New"/>
                <a:cs typeface="Courier New"/>
              </a:rPr>
              <a:t>:</a:t>
            </a:r>
            <a:r>
              <a:rPr sz="3200" spc="-15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B554F"/>
                </a:solidFill>
                <a:latin typeface="Courier New"/>
                <a:cs typeface="Courier New"/>
              </a:rPr>
              <a:t>[</a:t>
            </a:r>
            <a:endParaRPr sz="3200">
              <a:latin typeface="Courier New"/>
              <a:cs typeface="Courier New"/>
            </a:endParaRPr>
          </a:p>
          <a:p>
            <a:pPr marL="98806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B554F"/>
                </a:solidFill>
                <a:latin typeface="Courier New"/>
                <a:cs typeface="Courier New"/>
              </a:rPr>
              <a:t>{ </a:t>
            </a:r>
            <a:r>
              <a:rPr sz="3200" spc="-5" dirty="0">
                <a:solidFill>
                  <a:srgbClr val="5B554F"/>
                </a:solidFill>
                <a:latin typeface="Courier New"/>
                <a:cs typeface="Courier New"/>
              </a:rPr>
              <a:t>“type” </a:t>
            </a:r>
            <a:r>
              <a:rPr sz="3200" dirty="0">
                <a:solidFill>
                  <a:srgbClr val="5B554F"/>
                </a:solidFill>
                <a:latin typeface="Courier New"/>
                <a:cs typeface="Courier New"/>
              </a:rPr>
              <a:t>: </a:t>
            </a:r>
            <a:r>
              <a:rPr sz="3200" spc="-5" dirty="0">
                <a:solidFill>
                  <a:srgbClr val="5B554F"/>
                </a:solidFill>
                <a:latin typeface="Courier New"/>
                <a:cs typeface="Courier New"/>
              </a:rPr>
              <a:t>“food”</a:t>
            </a:r>
            <a:r>
              <a:rPr sz="3200" spc="-45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B554F"/>
                </a:solidFill>
                <a:latin typeface="Courier New"/>
                <a:cs typeface="Courier New"/>
              </a:rPr>
              <a:t>},</a:t>
            </a:r>
            <a:endParaRPr sz="3200">
              <a:latin typeface="Courier New"/>
              <a:cs typeface="Courier New"/>
            </a:endParaRPr>
          </a:p>
          <a:p>
            <a:pPr marL="98806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B554F"/>
                </a:solidFill>
                <a:latin typeface="Courier New"/>
                <a:cs typeface="Courier New"/>
              </a:rPr>
              <a:t>{ </a:t>
            </a:r>
            <a:r>
              <a:rPr sz="3200" spc="-5" dirty="0">
                <a:solidFill>
                  <a:srgbClr val="5B554F"/>
                </a:solidFill>
                <a:latin typeface="Courier New"/>
                <a:cs typeface="Courier New"/>
              </a:rPr>
              <a:t>“type” </a:t>
            </a:r>
            <a:r>
              <a:rPr sz="3200" dirty="0">
                <a:solidFill>
                  <a:srgbClr val="5B554F"/>
                </a:solidFill>
                <a:latin typeface="Courier New"/>
                <a:cs typeface="Courier New"/>
              </a:rPr>
              <a:t>: </a:t>
            </a:r>
            <a:r>
              <a:rPr sz="3200" spc="-5" dirty="0">
                <a:solidFill>
                  <a:srgbClr val="5B554F"/>
                </a:solidFill>
                <a:latin typeface="Courier New"/>
                <a:cs typeface="Courier New"/>
              </a:rPr>
              <a:t>“drinks”</a:t>
            </a:r>
            <a:r>
              <a:rPr sz="3200" spc="-50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B554F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B554F"/>
                </a:solidFill>
                <a:latin typeface="Courier New"/>
                <a:cs typeface="Courier New"/>
              </a:rPr>
              <a:t>]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B554F"/>
                </a:solidFill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631" y="914400"/>
            <a:ext cx="54660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Sub</a:t>
            </a:r>
            <a:r>
              <a:rPr spc="100" dirty="0"/>
              <a:t> </a:t>
            </a:r>
            <a:r>
              <a:rPr spc="110" dirty="0"/>
              <a:t>Documents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543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4813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6083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3454400"/>
            <a:ext cx="10120630" cy="2992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2705">
              <a:lnSpc>
                <a:spcPct val="101200"/>
              </a:lnSpc>
              <a:spcBef>
                <a:spcPts val="6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If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your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document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has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sub-documents, </a:t>
            </a: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it’s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possible to  query by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full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sub document or look for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partial</a:t>
            </a:r>
            <a:r>
              <a:rPr sz="2800" spc="3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match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200"/>
              </a:lnSpc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Full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sub-document query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means </a:t>
            </a:r>
            <a:r>
              <a:rPr sz="2800" i="1" spc="-5" dirty="0">
                <a:solidFill>
                  <a:srgbClr val="007000"/>
                </a:solidFill>
                <a:latin typeface="Verdana"/>
                <a:cs typeface="Verdana"/>
              </a:rPr>
              <a:t>subdocument </a:t>
            </a:r>
            <a:r>
              <a:rPr sz="2800" i="1" dirty="0">
                <a:solidFill>
                  <a:srgbClr val="007000"/>
                </a:solidFill>
                <a:latin typeface="Verdana"/>
                <a:cs typeface="Verdana"/>
              </a:rPr>
              <a:t>is exactly  as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specified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query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Example: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31950" y="6870700"/>
          <a:ext cx="902525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7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ISBN</a:t>
                      </a:r>
                      <a:r>
                        <a:rPr sz="2800" spc="-7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“ISBN-10”</a:t>
                      </a:r>
                      <a:r>
                        <a:rPr sz="2800" spc="-7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“1906465592”,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“ISBN-13”</a:t>
                      </a:r>
                      <a:r>
                        <a:rPr sz="2800" spc="-7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“978-1906465599”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}}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631" y="914400"/>
            <a:ext cx="54660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Sub</a:t>
            </a:r>
            <a:r>
              <a:rPr spc="100" dirty="0"/>
              <a:t> </a:t>
            </a:r>
            <a:r>
              <a:rPr spc="110" dirty="0"/>
              <a:t>Documents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5052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47752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70231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3416300"/>
            <a:ext cx="10231755" cy="44018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partial query matches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all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objects that </a:t>
            </a:r>
            <a:r>
              <a:rPr sz="2800" i="1" dirty="0">
                <a:solidFill>
                  <a:srgbClr val="5B554F"/>
                </a:solidFill>
                <a:latin typeface="Verdana"/>
                <a:cs typeface="Verdana"/>
              </a:rPr>
              <a:t>have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at least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 required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field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(but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may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contain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more)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Example: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“language.primary”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</a:t>
            </a:r>
            <a:r>
              <a:rPr sz="2800" spc="-20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“english”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30" dirty="0">
                <a:solidFill>
                  <a:srgbClr val="5B554F"/>
                </a:solidFill>
                <a:latin typeface="Verdana"/>
                <a:cs typeface="Verdana"/>
              </a:rPr>
              <a:t>Value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of </a:t>
            </a:r>
            <a:r>
              <a:rPr sz="2800" i="1" spc="-5" dirty="0">
                <a:solidFill>
                  <a:srgbClr val="5B554F"/>
                </a:solidFill>
                <a:latin typeface="Verdana"/>
                <a:cs typeface="Verdana"/>
              </a:rPr>
              <a:t>language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is an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object,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and it </a:t>
            </a:r>
            <a:r>
              <a:rPr sz="2800" i="1" dirty="0">
                <a:solidFill>
                  <a:srgbClr val="007000"/>
                </a:solidFill>
                <a:latin typeface="Verdana"/>
                <a:cs typeface="Verdana"/>
              </a:rPr>
              <a:t>has a field</a:t>
            </a:r>
            <a:r>
              <a:rPr sz="2800" i="1" spc="10" dirty="0">
                <a:solidFill>
                  <a:srgbClr val="0070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called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i="1" spc="-5" dirty="0">
                <a:solidFill>
                  <a:srgbClr val="5B554F"/>
                </a:solidFill>
                <a:latin typeface="Verdana"/>
                <a:cs typeface="Verdana"/>
              </a:rPr>
              <a:t>primary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511" y="914400"/>
            <a:ext cx="68700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MongoDB</a:t>
            </a:r>
            <a:r>
              <a:rPr spc="114" dirty="0"/>
              <a:t> </a:t>
            </a:r>
            <a:r>
              <a:rPr spc="18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338" y="4222750"/>
            <a:ext cx="4956175" cy="3707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8495" marR="1563370" indent="-43815">
              <a:lnSpc>
                <a:spcPts val="4500"/>
              </a:lnSpc>
              <a:spcBef>
                <a:spcPts val="100"/>
              </a:spcBef>
            </a:pPr>
            <a:r>
              <a:rPr sz="3600" b="1" spc="-130" dirty="0">
                <a:solidFill>
                  <a:srgbClr val="5B554F"/>
                </a:solidFill>
                <a:latin typeface="Arial"/>
                <a:cs typeface="Arial"/>
              </a:rPr>
              <a:t>Data </a:t>
            </a:r>
            <a:r>
              <a:rPr sz="3600" b="1" spc="-195" dirty="0">
                <a:solidFill>
                  <a:srgbClr val="5B554F"/>
                </a:solidFill>
                <a:latin typeface="Arial"/>
                <a:cs typeface="Arial"/>
              </a:rPr>
              <a:t>Store </a:t>
            </a:r>
            <a:r>
              <a:rPr sz="3600" b="1" spc="-125" dirty="0">
                <a:solidFill>
                  <a:srgbClr val="5B554F"/>
                </a:solidFill>
                <a:latin typeface="Arial"/>
                <a:cs typeface="Arial"/>
              </a:rPr>
              <a:t>for  </a:t>
            </a:r>
            <a:r>
              <a:rPr sz="3600" b="1" spc="-185" dirty="0">
                <a:solidFill>
                  <a:srgbClr val="5B554F"/>
                </a:solidFill>
                <a:latin typeface="Arial"/>
                <a:cs typeface="Arial"/>
              </a:rPr>
              <a:t>JSON</a:t>
            </a:r>
            <a:r>
              <a:rPr sz="3600" b="1" spc="-130" dirty="0">
                <a:solidFill>
                  <a:srgbClr val="5B554F"/>
                </a:solidFill>
                <a:latin typeface="Arial"/>
                <a:cs typeface="Arial"/>
              </a:rPr>
              <a:t> </a:t>
            </a:r>
            <a:r>
              <a:rPr sz="3600" b="1" spc="-300" dirty="0">
                <a:solidFill>
                  <a:srgbClr val="5B554F"/>
                </a:solidFill>
                <a:latin typeface="Arial"/>
                <a:cs typeface="Arial"/>
              </a:rPr>
              <a:t>Objects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75"/>
              </a:spcBef>
            </a:pPr>
            <a:r>
              <a:rPr sz="3200" dirty="0">
                <a:solidFill>
                  <a:srgbClr val="5B554F"/>
                </a:solidFill>
                <a:latin typeface="Verdana"/>
                <a:cs typeface="Verdana"/>
              </a:rPr>
              <a:t>{</a:t>
            </a:r>
            <a:endParaRPr sz="3200">
              <a:latin typeface="Verdana"/>
              <a:cs typeface="Verdana"/>
            </a:endParaRPr>
          </a:p>
          <a:p>
            <a:pPr marL="441325">
              <a:lnSpc>
                <a:spcPct val="100000"/>
              </a:lnSpc>
              <a:spcBef>
                <a:spcPts val="60"/>
              </a:spcBef>
            </a:pPr>
            <a:r>
              <a:rPr sz="3200" spc="-5" dirty="0">
                <a:solidFill>
                  <a:srgbClr val="5B554F"/>
                </a:solidFill>
                <a:latin typeface="Verdana"/>
                <a:cs typeface="Verdana"/>
              </a:rPr>
              <a:t>“Name” </a:t>
            </a:r>
            <a:r>
              <a:rPr sz="3200" dirty="0">
                <a:solidFill>
                  <a:srgbClr val="5B554F"/>
                </a:solidFill>
                <a:latin typeface="Verdana"/>
                <a:cs typeface="Verdana"/>
              </a:rPr>
              <a:t>: </a:t>
            </a:r>
            <a:r>
              <a:rPr sz="3200" spc="-20" dirty="0">
                <a:solidFill>
                  <a:srgbClr val="5B554F"/>
                </a:solidFill>
                <a:latin typeface="Verdana"/>
                <a:cs typeface="Verdana"/>
              </a:rPr>
              <a:t>“Rose</a:t>
            </a:r>
            <a:r>
              <a:rPr sz="3200" spc="-6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5B554F"/>
                </a:solidFill>
                <a:latin typeface="Verdana"/>
                <a:cs typeface="Verdana"/>
              </a:rPr>
              <a:t>Tyler”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3200" dirty="0">
                <a:solidFill>
                  <a:srgbClr val="5B554F"/>
                </a:solidFill>
                <a:latin typeface="Verdana"/>
                <a:cs typeface="Verdana"/>
              </a:rPr>
              <a:t>}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61100" y="2755900"/>
            <a:ext cx="6502400" cy="650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8675" y="4892800"/>
            <a:ext cx="2395305" cy="864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5193" y="914400"/>
            <a:ext cx="23609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165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435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1000" y="4076700"/>
            <a:ext cx="9822815" cy="30937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65" dirty="0">
                <a:solidFill>
                  <a:srgbClr val="5B554F"/>
                </a:solidFill>
                <a:latin typeface="Verdana"/>
                <a:cs typeface="Verdana"/>
              </a:rPr>
              <a:t>You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can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use an </a:t>
            </a:r>
            <a:r>
              <a:rPr sz="2800" i="1" dirty="0">
                <a:solidFill>
                  <a:srgbClr val="007000"/>
                </a:solidFill>
                <a:latin typeface="Verdana"/>
                <a:cs typeface="Verdana"/>
              </a:rPr>
              <a:t>exact array </a:t>
            </a:r>
            <a:r>
              <a:rPr sz="2800" i="1" spc="-5" dirty="0">
                <a:solidFill>
                  <a:srgbClr val="007000"/>
                </a:solidFill>
                <a:latin typeface="Verdana"/>
                <a:cs typeface="Verdana"/>
              </a:rPr>
              <a:t>match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by providing the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full 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array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</a:t>
            </a:r>
            <a:r>
              <a:rPr sz="2800" spc="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query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Example: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tags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[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“funny”, “cute”, “cats”</a:t>
            </a:r>
            <a:r>
              <a:rPr sz="2800" spc="-45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]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5193" y="914400"/>
            <a:ext cx="23609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419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689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1000" y="4330700"/>
            <a:ext cx="10187305" cy="25857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spc="-65" dirty="0">
                <a:solidFill>
                  <a:srgbClr val="5B554F"/>
                </a:solidFill>
                <a:latin typeface="Verdana"/>
                <a:cs typeface="Verdana"/>
              </a:rPr>
              <a:t>You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can query for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array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that </a:t>
            </a:r>
            <a:r>
              <a:rPr sz="2800" i="1" dirty="0">
                <a:solidFill>
                  <a:srgbClr val="007000"/>
                </a:solidFill>
                <a:latin typeface="Verdana"/>
                <a:cs typeface="Verdana"/>
              </a:rPr>
              <a:t>has at least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one element  matching the query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Example: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{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“tags”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“funny”</a:t>
            </a:r>
            <a:r>
              <a:rPr sz="2800" spc="-30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5193" y="914400"/>
            <a:ext cx="23609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9878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2578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1000" y="3898900"/>
            <a:ext cx="10102850" cy="34493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If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you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have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</a:t>
            </a:r>
            <a:r>
              <a:rPr sz="2800" i="1" spc="-5" dirty="0">
                <a:solidFill>
                  <a:srgbClr val="007000"/>
                </a:solidFill>
                <a:latin typeface="Verdana"/>
                <a:cs typeface="Verdana"/>
              </a:rPr>
              <a:t>subdocument </a:t>
            </a:r>
            <a:r>
              <a:rPr sz="2800" i="1" dirty="0">
                <a:solidFill>
                  <a:srgbClr val="007000"/>
                </a:solidFill>
                <a:latin typeface="Verdana"/>
                <a:cs typeface="Verdana"/>
              </a:rPr>
              <a:t>as </a:t>
            </a:r>
            <a:r>
              <a:rPr sz="2800" i="1" spc="-5" dirty="0">
                <a:solidFill>
                  <a:srgbClr val="007000"/>
                </a:solidFill>
                <a:latin typeface="Verdana"/>
                <a:cs typeface="Verdana"/>
              </a:rPr>
              <a:t>the element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of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 </a:t>
            </a:r>
            <a:r>
              <a:rPr sz="2800" spc="-60" dirty="0">
                <a:solidFill>
                  <a:srgbClr val="5B554F"/>
                </a:solidFill>
                <a:latin typeface="Verdana"/>
                <a:cs typeface="Verdana"/>
              </a:rPr>
              <a:t>array,  </a:t>
            </a: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it’s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possible to query by its fields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using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dot</a:t>
            </a:r>
            <a:r>
              <a:rPr sz="2800" spc="4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notation.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Examples: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{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“tracks.4.name”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: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“Rose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Mary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Stretch”</a:t>
            </a:r>
            <a:r>
              <a:rPr sz="2800" spc="-6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395345" algn="l"/>
              </a:tabLst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{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“tracks.name”	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: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“Rose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Mary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Stretch”</a:t>
            </a:r>
            <a:r>
              <a:rPr sz="2800" spc="-7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4666" y="914400"/>
            <a:ext cx="58223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Query</a:t>
            </a:r>
            <a:r>
              <a:rPr spc="120" dirty="0"/>
              <a:t> </a:t>
            </a:r>
            <a:r>
              <a:rPr spc="135" dirty="0"/>
              <a:t>Operators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432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270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61087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4343400"/>
            <a:ext cx="9899015" cy="256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Complex queries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are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performed with special</a:t>
            </a:r>
            <a:r>
              <a:rPr sz="2800" spc="5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operators.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These are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reserved words starting with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$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Some of them: $gt, $gte, $lt, $lte, $ne, $in, $nin,</a:t>
            </a:r>
            <a:r>
              <a:rPr sz="2800" spc="6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$all,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105" dirty="0">
                <a:solidFill>
                  <a:srgbClr val="5B554F"/>
                </a:solidFill>
                <a:latin typeface="Verdana"/>
                <a:cs typeface="Verdana"/>
              </a:rPr>
              <a:t>$or,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 $not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4299" y="914400"/>
            <a:ext cx="712279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Comparator</a:t>
            </a:r>
            <a:r>
              <a:rPr spc="105" dirty="0"/>
              <a:t> </a:t>
            </a:r>
            <a:r>
              <a:rPr spc="170" dirty="0"/>
              <a:t>Queries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7338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0419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63500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3644900"/>
            <a:ext cx="9281160" cy="393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5B554F"/>
                </a:solidFill>
                <a:latin typeface="Verdana"/>
                <a:cs typeface="Verdana"/>
              </a:rPr>
              <a:t>Value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for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key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is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greater than</a:t>
            </a:r>
            <a:r>
              <a:rPr sz="2800" spc="3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10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{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“a”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{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“$gt”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10</a:t>
            </a:r>
            <a:r>
              <a:rPr sz="2800" spc="-50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}}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30" dirty="0">
                <a:solidFill>
                  <a:srgbClr val="5B554F"/>
                </a:solidFill>
                <a:latin typeface="Verdana"/>
                <a:cs typeface="Verdana"/>
              </a:rPr>
              <a:t>Value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for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key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b is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not</a:t>
            </a:r>
            <a:r>
              <a:rPr sz="2800" spc="2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7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{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“b”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{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“$ne”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7</a:t>
            </a:r>
            <a:r>
              <a:rPr sz="2800" spc="-50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}}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ct val="101200"/>
              </a:lnSpc>
            </a:pPr>
            <a:r>
              <a:rPr sz="2800" spc="-30" dirty="0">
                <a:solidFill>
                  <a:srgbClr val="5B554F"/>
                </a:solidFill>
                <a:latin typeface="Verdana"/>
                <a:cs typeface="Verdana"/>
              </a:rPr>
              <a:t>Value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for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key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name is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greater (dictionary sort) than  ‘bird’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{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“name”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{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“$gt”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“bird”</a:t>
            </a:r>
            <a:r>
              <a:rPr sz="2800" spc="-55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}}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4925" y="914400"/>
            <a:ext cx="61423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Queries: </a:t>
            </a:r>
            <a:r>
              <a:rPr spc="-145" dirty="0"/>
              <a:t>$in,</a:t>
            </a:r>
            <a:r>
              <a:rPr spc="165" dirty="0"/>
              <a:t> </a:t>
            </a:r>
            <a:r>
              <a:rPr spc="130" dirty="0"/>
              <a:t>$nin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1910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0292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6337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710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$in to specify </a:t>
            </a:r>
            <a:r>
              <a:rPr dirty="0"/>
              <a:t>a </a:t>
            </a:r>
            <a:r>
              <a:rPr spc="-5" dirty="0"/>
              <a:t>choice from multiple</a:t>
            </a:r>
            <a:r>
              <a:rPr spc="20" dirty="0"/>
              <a:t> </a:t>
            </a:r>
            <a:r>
              <a:rPr spc="-5" dirty="0"/>
              <a:t>options</a:t>
            </a:r>
          </a:p>
          <a:p>
            <a:pPr marL="351155">
              <a:lnSpc>
                <a:spcPct val="100000"/>
              </a:lnSpc>
              <a:spcBef>
                <a:spcPts val="20"/>
              </a:spcBef>
            </a:pPr>
            <a:endParaRPr spc="-5" dirty="0"/>
          </a:p>
          <a:p>
            <a:pPr marL="363855">
              <a:lnSpc>
                <a:spcPct val="100000"/>
              </a:lnSpc>
            </a:pPr>
            <a:r>
              <a:rPr spc="-30" dirty="0"/>
              <a:t>Value </a:t>
            </a:r>
            <a:r>
              <a:rPr spc="-5" dirty="0"/>
              <a:t>for </a:t>
            </a:r>
            <a:r>
              <a:rPr spc="-15" dirty="0"/>
              <a:t>grade </a:t>
            </a:r>
            <a:r>
              <a:rPr dirty="0"/>
              <a:t>is </a:t>
            </a:r>
            <a:r>
              <a:rPr spc="-5" dirty="0"/>
              <a:t>85, 90 or</a:t>
            </a:r>
            <a:r>
              <a:rPr spc="45" dirty="0"/>
              <a:t> </a:t>
            </a:r>
            <a:r>
              <a:rPr spc="-5" dirty="0"/>
              <a:t>100</a:t>
            </a:r>
          </a:p>
          <a:p>
            <a:pPr marL="363855">
              <a:lnSpc>
                <a:spcPct val="100000"/>
              </a:lnSpc>
              <a:spcBef>
                <a:spcPts val="40"/>
              </a:spcBef>
            </a:pP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“grade” </a:t>
            </a:r>
            <a:r>
              <a:rPr dirty="0">
                <a:latin typeface="Courier New"/>
                <a:cs typeface="Courier New"/>
              </a:rPr>
              <a:t>: { </a:t>
            </a:r>
            <a:r>
              <a:rPr spc="-5" dirty="0">
                <a:latin typeface="Courier New"/>
                <a:cs typeface="Courier New"/>
              </a:rPr>
              <a:t>“$in” </a:t>
            </a:r>
            <a:r>
              <a:rPr dirty="0">
                <a:latin typeface="Courier New"/>
                <a:cs typeface="Courier New"/>
              </a:rPr>
              <a:t>: [ </a:t>
            </a:r>
            <a:r>
              <a:rPr spc="-5" dirty="0">
                <a:latin typeface="Courier New"/>
                <a:cs typeface="Courier New"/>
              </a:rPr>
              <a:t>85, 90, 100 </a:t>
            </a:r>
            <a:r>
              <a:rPr dirty="0">
                <a:latin typeface="Courier New"/>
                <a:cs typeface="Courier New"/>
              </a:rPr>
              <a:t>] }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351155">
              <a:lnSpc>
                <a:spcPct val="100000"/>
              </a:lnSpc>
              <a:spcBef>
                <a:spcPts val="30"/>
              </a:spcBef>
            </a:pPr>
            <a:endParaRPr sz="3050">
              <a:latin typeface="Times New Roman"/>
              <a:cs typeface="Times New Roman"/>
            </a:endParaRPr>
          </a:p>
          <a:p>
            <a:pPr marL="363855">
              <a:lnSpc>
                <a:spcPct val="100000"/>
              </a:lnSpc>
            </a:pPr>
            <a:r>
              <a:rPr spc="-30" dirty="0"/>
              <a:t>Value </a:t>
            </a:r>
            <a:r>
              <a:rPr spc="-5" dirty="0"/>
              <a:t>for </a:t>
            </a:r>
            <a:r>
              <a:rPr dirty="0"/>
              <a:t>fruit is </a:t>
            </a:r>
            <a:r>
              <a:rPr spc="-5" dirty="0"/>
              <a:t>neither apple nor</a:t>
            </a:r>
            <a:r>
              <a:rPr spc="35" dirty="0"/>
              <a:t> </a:t>
            </a:r>
            <a:r>
              <a:rPr spc="-5" dirty="0"/>
              <a:t>banana</a:t>
            </a:r>
          </a:p>
          <a:p>
            <a:pPr marL="363855">
              <a:lnSpc>
                <a:spcPct val="100000"/>
              </a:lnSpc>
              <a:spcBef>
                <a:spcPts val="40"/>
              </a:spcBef>
            </a:pP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“fruit” </a:t>
            </a:r>
            <a:r>
              <a:rPr dirty="0">
                <a:latin typeface="Courier New"/>
                <a:cs typeface="Courier New"/>
              </a:rPr>
              <a:t>: { </a:t>
            </a:r>
            <a:r>
              <a:rPr spc="-5" dirty="0">
                <a:latin typeface="Courier New"/>
                <a:cs typeface="Courier New"/>
              </a:rPr>
              <a:t>“$nin” </a:t>
            </a:r>
            <a:r>
              <a:rPr dirty="0">
                <a:latin typeface="Courier New"/>
                <a:cs typeface="Courier New"/>
              </a:rPr>
              <a:t>: </a:t>
            </a:r>
            <a:r>
              <a:rPr spc="-5" dirty="0">
                <a:latin typeface="Courier New"/>
                <a:cs typeface="Courier New"/>
              </a:rPr>
              <a:t>[“apple”, “banana” </a:t>
            </a:r>
            <a:r>
              <a:rPr dirty="0">
                <a:latin typeface="Courier New"/>
                <a:cs typeface="Courier New"/>
              </a:rPr>
              <a:t>] }</a:t>
            </a:r>
            <a:r>
              <a:rPr spc="-11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4005" y="914400"/>
            <a:ext cx="78638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Quiz: </a:t>
            </a:r>
            <a:r>
              <a:rPr spc="30" dirty="0"/>
              <a:t>What </a:t>
            </a:r>
            <a:r>
              <a:rPr spc="80" dirty="0"/>
              <a:t>Is</a:t>
            </a:r>
            <a:r>
              <a:rPr spc="165" dirty="0"/>
              <a:t> </a:t>
            </a:r>
            <a:r>
              <a:rPr spc="65" dirty="0"/>
              <a:t>Selected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0099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2921000"/>
            <a:ext cx="10241280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8510" algn="l"/>
              </a:tabLst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{</a:t>
            </a:r>
            <a:r>
              <a:rPr sz="2800" spc="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“reads”	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: { “$gt” :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10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},</a:t>
            </a:r>
            <a:endParaRPr sz="2800">
              <a:latin typeface="Verdana"/>
              <a:cs typeface="Verdana"/>
            </a:endParaRPr>
          </a:p>
          <a:p>
            <a:pPr marL="38735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“author” : {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“$nin”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: </a:t>
            </a:r>
            <a:r>
              <a:rPr sz="2800" spc="-35" dirty="0">
                <a:solidFill>
                  <a:srgbClr val="5B554F"/>
                </a:solidFill>
                <a:latin typeface="Verdana"/>
                <a:cs typeface="Verdana"/>
              </a:rPr>
              <a:t>[“admin”, </a:t>
            </a:r>
            <a:r>
              <a:rPr sz="2800" spc="-30" dirty="0">
                <a:solidFill>
                  <a:srgbClr val="5B554F"/>
                </a:solidFill>
                <a:latin typeface="Verdana"/>
                <a:cs typeface="Verdana"/>
              </a:rPr>
              <a:t>“manager”,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“boss”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] }</a:t>
            </a:r>
            <a:r>
              <a:rPr sz="2800" spc="8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44650" y="4425950"/>
            <a:ext cx="10502900" cy="458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31950" y="4413250"/>
          <a:ext cx="10515600" cy="459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935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650"/>
                        </a:spcBef>
                      </a:pPr>
                      <a:r>
                        <a:rPr sz="3200" b="1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author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33655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650"/>
                        </a:spcBef>
                      </a:pPr>
                      <a:r>
                        <a:rPr sz="3200" b="1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reads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33655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650"/>
                        </a:spcBef>
                      </a:pPr>
                      <a:r>
                        <a:rPr sz="3200" b="1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33655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935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650"/>
                        </a:spcBef>
                      </a:pP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admin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33655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650"/>
                        </a:spcBef>
                      </a:pP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99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33655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1058545">
                        <a:lnSpc>
                          <a:spcPct val="101600"/>
                        </a:lnSpc>
                        <a:spcBef>
                          <a:spcPts val="585"/>
                        </a:spcBef>
                        <a:tabLst>
                          <a:tab pos="1687195" algn="l"/>
                        </a:tabLst>
                      </a:pPr>
                      <a:r>
                        <a:rPr sz="320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320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w </a:t>
                      </a:r>
                      <a:r>
                        <a:rPr sz="3200" spc="-34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320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o	</a:t>
                      </a: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320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se  </a:t>
                      </a: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Mongo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935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650"/>
                        </a:spcBef>
                      </a:pPr>
                      <a:r>
                        <a:rPr sz="320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Joe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33655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650"/>
                        </a:spcBef>
                      </a:pP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120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33655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746125">
                        <a:lnSpc>
                          <a:spcPct val="101600"/>
                        </a:lnSpc>
                        <a:spcBef>
                          <a:spcPts val="585"/>
                        </a:spcBef>
                      </a:pP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How </a:t>
                      </a:r>
                      <a:r>
                        <a:rPr sz="3200" spc="-17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To </a:t>
                      </a:r>
                      <a:r>
                        <a:rPr sz="3200" spc="-1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Make  </a:t>
                      </a:r>
                      <a:r>
                        <a:rPr sz="320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Money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935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650"/>
                        </a:spcBef>
                      </a:pPr>
                      <a:r>
                        <a:rPr sz="320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Jim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33655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650"/>
                        </a:spcBef>
                      </a:pPr>
                      <a:r>
                        <a:rPr sz="320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336550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1619250">
                        <a:lnSpc>
                          <a:spcPct val="101600"/>
                        </a:lnSpc>
                        <a:spcBef>
                          <a:spcPts val="585"/>
                        </a:spcBef>
                      </a:pPr>
                      <a:r>
                        <a:rPr sz="320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Win</a:t>
                      </a:r>
                      <a:r>
                        <a:rPr sz="3200" spc="-5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do</a:t>
                      </a:r>
                      <a:r>
                        <a:rPr sz="3200" dirty="0">
                          <a:solidFill>
                            <a:srgbClr val="929292"/>
                          </a:solidFill>
                          <a:latin typeface="Verdana"/>
                          <a:cs typeface="Verdana"/>
                        </a:rPr>
                        <a:t>ws  Manual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C0BDBB"/>
                      </a:solidFill>
                      <a:prstDash val="solid"/>
                    </a:lnL>
                    <a:lnR w="12700">
                      <a:solidFill>
                        <a:srgbClr val="C0BDBB"/>
                      </a:solidFill>
                      <a:prstDash val="solid"/>
                    </a:lnR>
                    <a:lnT w="12700">
                      <a:solidFill>
                        <a:srgbClr val="C0BDBB"/>
                      </a:solidFill>
                      <a:prstDash val="solid"/>
                    </a:lnT>
                    <a:lnB w="12700">
                      <a:solidFill>
                        <a:srgbClr val="C0BD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9211" y="914400"/>
            <a:ext cx="44132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Queries:</a:t>
            </a:r>
            <a:r>
              <a:rPr spc="60" dirty="0"/>
              <a:t> </a:t>
            </a:r>
            <a:r>
              <a:rPr spc="95" dirty="0"/>
              <a:t>$all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8514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689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1000" y="4762500"/>
            <a:ext cx="9627235" cy="172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Select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objects with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array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containing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all</a:t>
            </a:r>
            <a:r>
              <a:rPr sz="2800" spc="2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elements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Example: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{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“tags”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{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“$all”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[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“funny”, “cats”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] }</a:t>
            </a:r>
            <a:r>
              <a:rPr sz="2800" spc="-114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724" y="914400"/>
            <a:ext cx="7887334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More Query</a:t>
            </a:r>
            <a:r>
              <a:rPr spc="135" dirty="0"/>
              <a:t> </a:t>
            </a:r>
            <a:r>
              <a:rPr spc="180" dirty="0"/>
              <a:t>Operators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784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46228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54610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3695700"/>
            <a:ext cx="8849360" cy="385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“$size”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-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array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has 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specific number of</a:t>
            </a:r>
            <a:r>
              <a:rPr sz="2800" spc="3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elements</a:t>
            </a:r>
            <a:endParaRPr sz="2800">
              <a:latin typeface="Verdana"/>
              <a:cs typeface="Verdana"/>
            </a:endParaRPr>
          </a:p>
          <a:p>
            <a:pPr marL="12700" marR="2632710">
              <a:lnSpc>
                <a:spcPct val="1964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“$exists”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- field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present or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missing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Example: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{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“friends”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: {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“$size”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: 7 }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{ “producer” : {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“$exists”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: false }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7230" y="914400"/>
            <a:ext cx="43167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Aggregation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2164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054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58928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4127500"/>
            <a:ext cx="8267700" cy="299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1800" algn="l"/>
              </a:tabLst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count()	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-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returns how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many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objects</a:t>
            </a:r>
            <a:r>
              <a:rPr sz="2800" spc="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found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964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distinct()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-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returns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all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distinct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values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for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key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Example: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db.posts.distinct( “tags”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8256" y="914400"/>
            <a:ext cx="45548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JSON</a:t>
            </a:r>
            <a:r>
              <a:rPr spc="20" dirty="0"/>
              <a:t> </a:t>
            </a:r>
            <a:r>
              <a:rPr spc="25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432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270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61087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4343400"/>
            <a:ext cx="10168890" cy="256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JSON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Object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is 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collection of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key/value</a:t>
            </a:r>
            <a:r>
              <a:rPr sz="2800" spc="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pairs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25" dirty="0">
                <a:solidFill>
                  <a:srgbClr val="5B554F"/>
                </a:solidFill>
                <a:latin typeface="Verdana"/>
                <a:cs typeface="Verdana"/>
              </a:rPr>
              <a:t>Keys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are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simple</a:t>
            </a:r>
            <a:r>
              <a:rPr sz="2800" spc="2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strings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200"/>
              </a:lnSpc>
            </a:pPr>
            <a:r>
              <a:rPr sz="2800" spc="-25" dirty="0">
                <a:solidFill>
                  <a:srgbClr val="5B554F"/>
                </a:solidFill>
                <a:latin typeface="Verdana"/>
                <a:cs typeface="Verdana"/>
              </a:rPr>
              <a:t>Values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can be: Numbers, Strings,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Arrays,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Other Objects, 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and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more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660" y="914400"/>
            <a:ext cx="36322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Resources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5054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4965700"/>
            <a:ext cx="10109200" cy="132606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Queries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Cheat </a:t>
            </a:r>
            <a:r>
              <a:rPr sz="2800">
                <a:solidFill>
                  <a:srgbClr val="5B554F"/>
                </a:solidFill>
                <a:latin typeface="Verdana"/>
                <a:cs typeface="Verdana"/>
              </a:rPr>
              <a:t>Sheet </a:t>
            </a:r>
            <a:endParaRPr lang="en-US" sz="2800" smtClean="0">
              <a:solidFill>
                <a:srgbClr val="5B554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lang="en-US" sz="2800" smtClean="0">
                <a:hlinkClick r:id="rId3"/>
              </a:rPr>
              <a:t>https://github.com/vunb/backend-nodejs/blob/master/slides/Module%205/mongodb_qrc_queries.pdf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4089400"/>
            <a:ext cx="23723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20" dirty="0"/>
              <a:t>Q </a:t>
            </a:r>
            <a:r>
              <a:rPr sz="6400" spc="-90" dirty="0"/>
              <a:t>&amp;</a:t>
            </a:r>
            <a:r>
              <a:rPr sz="6400" spc="210" dirty="0"/>
              <a:t> </a:t>
            </a:r>
            <a:r>
              <a:rPr sz="6400" spc="-70" dirty="0"/>
              <a:t>A</a:t>
            </a:r>
            <a:endParaRPr sz="6400"/>
          </a:p>
        </p:txBody>
      </p:sp>
      <p:sp>
        <p:nvSpPr>
          <p:cNvPr id="3" name="object 3"/>
          <p:cNvSpPr/>
          <p:nvPr/>
        </p:nvSpPr>
        <p:spPr>
          <a:xfrm>
            <a:off x="7620000" y="1993900"/>
            <a:ext cx="4445000" cy="576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40600" y="1854200"/>
            <a:ext cx="4838700" cy="604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730" y="914400"/>
            <a:ext cx="12877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Lab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3909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42291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5067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2200" y="5905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2200" y="67437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2200" y="75819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51000" y="3302000"/>
            <a:ext cx="9335770" cy="464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Using the previously defined musical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DB.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Query</a:t>
            </a:r>
            <a:r>
              <a:rPr sz="2800" spc="5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for:</a:t>
            </a:r>
            <a:endParaRPr sz="2800">
              <a:latin typeface="Verdana"/>
              <a:cs typeface="Verdana"/>
            </a:endParaRPr>
          </a:p>
          <a:p>
            <a:pPr marL="12700" marR="3070860">
              <a:lnSpc>
                <a:spcPct val="1964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Albums released after/before 2008  Albums with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7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tracks</a:t>
            </a:r>
            <a:endParaRPr sz="2800">
              <a:latin typeface="Verdana"/>
              <a:cs typeface="Verdana"/>
            </a:endParaRPr>
          </a:p>
          <a:p>
            <a:pPr marL="12700" marR="3526790">
              <a:lnSpc>
                <a:spcPct val="1964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Albums by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specific genre  Albums by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specific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track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name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Display ALL different genres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</a:t>
            </a:r>
            <a:r>
              <a:rPr sz="2800" spc="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DB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5059" y="914400"/>
            <a:ext cx="24815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Update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432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270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6540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4343400"/>
            <a:ext cx="8851265" cy="256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Update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operations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modify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existing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data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</a:t>
            </a:r>
            <a:r>
              <a:rPr sz="2800" spc="-4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DB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Mongo supports two update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commands: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i="1" spc="-5" dirty="0">
                <a:solidFill>
                  <a:srgbClr val="5B554F"/>
                </a:solidFill>
                <a:latin typeface="Verdana"/>
                <a:cs typeface="Verdana"/>
              </a:rPr>
              <a:t>update()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and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B554F"/>
                </a:solidFill>
                <a:latin typeface="Verdana"/>
                <a:cs typeface="Verdana"/>
              </a:rPr>
              <a:t>save()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Update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more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general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(and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complex)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5059" y="914400"/>
            <a:ext cx="24815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Update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6101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880100"/>
            <a:ext cx="292100" cy="29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1000" y="4521200"/>
            <a:ext cx="6853555" cy="2192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The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general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form for update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30"/>
              </a:spcBef>
            </a:pP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db.collection.update(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&lt;query&gt;, &lt;update&gt;, &lt;options&gt;</a:t>
            </a:r>
            <a:r>
              <a:rPr sz="2800" spc="-90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7940" y="7727950"/>
            <a:ext cx="2886075" cy="114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100"/>
              </a:spcBef>
            </a:pPr>
            <a:r>
              <a:rPr sz="3600" b="1" spc="-140" dirty="0">
                <a:solidFill>
                  <a:srgbClr val="007000"/>
                </a:solidFill>
                <a:latin typeface="Arial"/>
                <a:cs typeface="Arial"/>
              </a:rPr>
              <a:t>Which</a:t>
            </a:r>
            <a:r>
              <a:rPr sz="3600" b="1" spc="-150" dirty="0">
                <a:solidFill>
                  <a:srgbClr val="007000"/>
                </a:solidFill>
                <a:latin typeface="Arial"/>
                <a:cs typeface="Arial"/>
              </a:rPr>
              <a:t> </a:t>
            </a:r>
            <a:r>
              <a:rPr sz="3600" b="1" spc="-105" dirty="0">
                <a:solidFill>
                  <a:srgbClr val="007000"/>
                </a:solidFill>
                <a:latin typeface="Arial"/>
                <a:cs typeface="Arial"/>
              </a:rPr>
              <a:t>Entries  </a:t>
            </a:r>
            <a:r>
              <a:rPr sz="3600" b="1" spc="-300" dirty="0">
                <a:solidFill>
                  <a:srgbClr val="007000"/>
                </a:solidFill>
                <a:latin typeface="Arial"/>
                <a:cs typeface="Arial"/>
              </a:rPr>
              <a:t>to</a:t>
            </a:r>
            <a:r>
              <a:rPr sz="3600" b="1" spc="-95" dirty="0">
                <a:solidFill>
                  <a:srgbClr val="007000"/>
                </a:solidFill>
                <a:latin typeface="Arial"/>
                <a:cs typeface="Arial"/>
              </a:rPr>
              <a:t> </a:t>
            </a:r>
            <a:r>
              <a:rPr sz="3600" b="1" spc="-229" dirty="0">
                <a:solidFill>
                  <a:srgbClr val="007000"/>
                </a:solidFill>
                <a:latin typeface="Arial"/>
                <a:cs typeface="Arial"/>
              </a:rPr>
              <a:t>update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38693" y="6860857"/>
            <a:ext cx="590448" cy="950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11900" y="7810500"/>
            <a:ext cx="3140075" cy="114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007000"/>
                </a:solidFill>
                <a:latin typeface="Arial"/>
                <a:cs typeface="Arial"/>
              </a:rPr>
              <a:t>What </a:t>
            </a:r>
            <a:r>
              <a:rPr sz="3600" b="1" spc="-300" dirty="0">
                <a:solidFill>
                  <a:srgbClr val="007000"/>
                </a:solidFill>
                <a:latin typeface="Arial"/>
                <a:cs typeface="Arial"/>
              </a:rPr>
              <a:t>to </a:t>
            </a:r>
            <a:r>
              <a:rPr sz="3600" b="1" spc="-409" dirty="0">
                <a:solidFill>
                  <a:srgbClr val="007000"/>
                </a:solidFill>
                <a:latin typeface="Arial"/>
                <a:cs typeface="Arial"/>
              </a:rPr>
              <a:t>do </a:t>
            </a:r>
            <a:r>
              <a:rPr sz="3600" b="1" spc="-100" dirty="0">
                <a:solidFill>
                  <a:srgbClr val="007000"/>
                </a:solidFill>
                <a:latin typeface="Arial"/>
                <a:cs typeface="Arial"/>
              </a:rPr>
              <a:t>with  </a:t>
            </a:r>
            <a:r>
              <a:rPr sz="3600" b="1" spc="-204" dirty="0">
                <a:solidFill>
                  <a:srgbClr val="007000"/>
                </a:solidFill>
                <a:latin typeface="Arial"/>
                <a:cs typeface="Arial"/>
              </a:rPr>
              <a:t>them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25445" y="6790839"/>
            <a:ext cx="1942447" cy="11121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5059" y="914400"/>
            <a:ext cx="24815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Update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432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270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61087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4343400"/>
            <a:ext cx="9908540" cy="256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The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second argument to </a:t>
            </a:r>
            <a:r>
              <a:rPr sz="2800" i="1" spc="-5" dirty="0">
                <a:solidFill>
                  <a:srgbClr val="5B554F"/>
                </a:solidFill>
                <a:latin typeface="Verdana"/>
                <a:cs typeface="Verdana"/>
              </a:rPr>
              <a:t>update()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is an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operator</a:t>
            </a:r>
            <a:r>
              <a:rPr sz="2800" spc="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object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It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tells update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what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to do with the</a:t>
            </a: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data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926465">
              <a:lnSpc>
                <a:spcPct val="1012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Some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keys you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can use: </a:t>
            </a:r>
            <a:r>
              <a:rPr sz="2800" spc="-40" dirty="0">
                <a:solidFill>
                  <a:srgbClr val="5B554F"/>
                </a:solidFill>
                <a:latin typeface="Verdana"/>
                <a:cs typeface="Verdana"/>
              </a:rPr>
              <a:t>“$set”,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“$inc” </a:t>
            </a:r>
            <a:r>
              <a:rPr sz="2800" spc="-40" dirty="0">
                <a:solidFill>
                  <a:srgbClr val="5B554F"/>
                </a:solidFill>
                <a:latin typeface="Verdana"/>
                <a:cs typeface="Verdana"/>
              </a:rPr>
              <a:t>“$push”,  </a:t>
            </a:r>
            <a:r>
              <a:rPr sz="2800" spc="-30" dirty="0">
                <a:solidFill>
                  <a:srgbClr val="5B554F"/>
                </a:solidFill>
                <a:latin typeface="Verdana"/>
                <a:cs typeface="Verdana"/>
              </a:rPr>
              <a:t>“$pushAll”, </a:t>
            </a:r>
            <a:r>
              <a:rPr sz="2800" spc="-50" dirty="0">
                <a:solidFill>
                  <a:srgbClr val="5B554F"/>
                </a:solidFill>
                <a:latin typeface="Verdana"/>
                <a:cs typeface="Verdana"/>
              </a:rPr>
              <a:t>“$addToSet”, </a:t>
            </a:r>
            <a:r>
              <a:rPr sz="2800" spc="-45" dirty="0">
                <a:solidFill>
                  <a:srgbClr val="5B554F"/>
                </a:solidFill>
                <a:latin typeface="Verdana"/>
                <a:cs typeface="Verdana"/>
              </a:rPr>
              <a:t>“$pop”, </a:t>
            </a:r>
            <a:r>
              <a:rPr sz="2800" spc="-40" dirty="0">
                <a:solidFill>
                  <a:srgbClr val="5B554F"/>
                </a:solidFill>
                <a:latin typeface="Verdana"/>
                <a:cs typeface="Verdana"/>
              </a:rPr>
              <a:t>“$pull”,</a:t>
            </a:r>
            <a:r>
              <a:rPr sz="2800" spc="1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“$pullAll”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899" y="914400"/>
            <a:ext cx="387159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Update:</a:t>
            </a:r>
            <a:r>
              <a:rPr spc="-35" dirty="0"/>
              <a:t> </a:t>
            </a:r>
            <a:r>
              <a:rPr spc="-20" dirty="0"/>
              <a:t>set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924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4762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58741" y="6019800"/>
          <a:ext cx="79578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title: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“Why Is Your Cat</a:t>
                      </a:r>
                      <a:r>
                        <a:rPr sz="2800" spc="-8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Unhappy”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$set</a:t>
                      </a:r>
                      <a:r>
                        <a:rPr sz="2800" spc="-1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28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“archived” </a:t>
                      </a:r>
                      <a:r>
                        <a:rPr sz="28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: </a:t>
                      </a:r>
                      <a:r>
                        <a:rPr sz="28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true </a:t>
                      </a:r>
                      <a:r>
                        <a:rPr sz="28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2800" spc="-7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51000" y="3835400"/>
            <a:ext cx="7371715" cy="356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$set modifies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value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or add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new</a:t>
            </a:r>
            <a:r>
              <a:rPr sz="2800" spc="2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value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Example: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db.posts.update(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6563" y="914400"/>
            <a:ext cx="33985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Quiz:</a:t>
            </a:r>
            <a:r>
              <a:rPr spc="-40" dirty="0"/>
              <a:t> </a:t>
            </a:r>
            <a:r>
              <a:rPr spc="-50" dirty="0"/>
              <a:t>$set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3434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58741" y="5600700"/>
          <a:ext cx="923861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color: “white”</a:t>
                      </a:r>
                      <a:r>
                        <a:rPr sz="2800" spc="-3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“$set” </a:t>
                      </a:r>
                      <a:r>
                        <a:rPr sz="28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: { </a:t>
                      </a:r>
                      <a:r>
                        <a:rPr sz="28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“owners”</a:t>
                      </a:r>
                      <a:r>
                        <a:rPr sz="2800" spc="-9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[“John”,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“Jim”]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651000" y="4254500"/>
            <a:ext cx="3829050" cy="272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What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happens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here</a:t>
            </a:r>
            <a:r>
              <a:rPr sz="2800" spc="-8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?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db.cats.update(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6563" y="914400"/>
            <a:ext cx="33985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Quiz:</a:t>
            </a:r>
            <a:r>
              <a:rPr spc="-40" dirty="0"/>
              <a:t> </a:t>
            </a:r>
            <a:r>
              <a:rPr spc="-50" dirty="0"/>
              <a:t>$set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6830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45212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1000" y="3594100"/>
            <a:ext cx="9627235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Update owners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array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of the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first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cat with white</a:t>
            </a:r>
            <a:r>
              <a:rPr sz="2800" spc="2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color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If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you want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to update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all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objects,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use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 multi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db.cats.update(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{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color: “white”</a:t>
            </a:r>
            <a:r>
              <a:rPr sz="2800" spc="-20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},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{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“$set”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{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“owners”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[“John”, “Jim”]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}</a:t>
            </a:r>
            <a:r>
              <a:rPr sz="2800" spc="-105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007000"/>
                </a:solidFill>
                <a:latin typeface="Courier New"/>
                <a:cs typeface="Courier New"/>
              </a:rPr>
              <a:t>{ </a:t>
            </a:r>
            <a:r>
              <a:rPr sz="2800" spc="-5" dirty="0">
                <a:solidFill>
                  <a:srgbClr val="007000"/>
                </a:solidFill>
                <a:latin typeface="Courier New"/>
                <a:cs typeface="Courier New"/>
              </a:rPr>
              <a:t>multi </a:t>
            </a:r>
            <a:r>
              <a:rPr sz="2800" dirty="0">
                <a:solidFill>
                  <a:srgbClr val="007000"/>
                </a:solidFill>
                <a:latin typeface="Courier New"/>
                <a:cs typeface="Courier New"/>
              </a:rPr>
              <a:t>: </a:t>
            </a:r>
            <a:r>
              <a:rPr sz="2800" spc="-5" dirty="0">
                <a:solidFill>
                  <a:srgbClr val="007000"/>
                </a:solidFill>
                <a:latin typeface="Courier New"/>
                <a:cs typeface="Courier New"/>
              </a:rPr>
              <a:t>true</a:t>
            </a:r>
            <a:r>
              <a:rPr sz="2800" spc="-30" dirty="0">
                <a:solidFill>
                  <a:srgbClr val="00700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007000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5876" y="914400"/>
            <a:ext cx="39395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Update:</a:t>
            </a:r>
            <a:r>
              <a:rPr spc="30" dirty="0"/>
              <a:t> </a:t>
            </a:r>
            <a:r>
              <a:rPr spc="70" dirty="0"/>
              <a:t>inc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6228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4610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1000" y="4533900"/>
            <a:ext cx="5786755" cy="2153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$inc increases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numeric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value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Example: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{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“$inc”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{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“age”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11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}</a:t>
            </a:r>
            <a:r>
              <a:rPr sz="2800" spc="-110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2110" y="914400"/>
            <a:ext cx="52673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JSON</a:t>
            </a:r>
            <a:r>
              <a:rPr spc="45" dirty="0"/>
              <a:t> </a:t>
            </a:r>
            <a:r>
              <a:rPr spc="35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7719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905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1000" y="3683000"/>
            <a:ext cx="8503285" cy="388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{</a:t>
            </a:r>
            <a:endParaRPr sz="2800">
              <a:latin typeface="Verdana"/>
              <a:cs typeface="Verdana"/>
            </a:endParaRPr>
          </a:p>
          <a:p>
            <a:pPr marL="262255" marR="4234815">
              <a:lnSpc>
                <a:spcPct val="1012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“name”: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“The</a:t>
            </a:r>
            <a:r>
              <a:rPr sz="2800" spc="-4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5B554F"/>
                </a:solidFill>
                <a:latin typeface="Verdana"/>
                <a:cs typeface="Verdana"/>
              </a:rPr>
              <a:t>Doctor”,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“age”: 900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{</a:t>
            </a:r>
            <a:endParaRPr sz="2800">
              <a:latin typeface="Verdana"/>
              <a:cs typeface="Verdana"/>
            </a:endParaRPr>
          </a:p>
          <a:p>
            <a:pPr marL="262255">
              <a:lnSpc>
                <a:spcPct val="100000"/>
              </a:lnSpc>
              <a:spcBef>
                <a:spcPts val="40"/>
              </a:spcBef>
            </a:pP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“race”: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5B554F"/>
                </a:solidFill>
                <a:latin typeface="Verdana"/>
                <a:cs typeface="Verdana"/>
              </a:rPr>
              <a:t>“human”,</a:t>
            </a:r>
            <a:endParaRPr sz="2800">
              <a:latin typeface="Verdana"/>
              <a:cs typeface="Verdana"/>
            </a:endParaRPr>
          </a:p>
          <a:p>
            <a:pPr marL="262255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“body parts”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: </a:t>
            </a:r>
            <a:r>
              <a:rPr sz="2800" spc="-40" dirty="0">
                <a:solidFill>
                  <a:srgbClr val="5B554F"/>
                </a:solidFill>
                <a:latin typeface="Verdana"/>
                <a:cs typeface="Verdana"/>
              </a:rPr>
              <a:t>[“head”, </a:t>
            </a:r>
            <a:r>
              <a:rPr sz="2800" spc="-45" dirty="0">
                <a:solidFill>
                  <a:srgbClr val="5B554F"/>
                </a:solidFill>
                <a:latin typeface="Verdana"/>
                <a:cs typeface="Verdana"/>
              </a:rPr>
              <a:t>“legs”, “arms”,</a:t>
            </a:r>
            <a:r>
              <a:rPr sz="2800" spc="7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“eyes”]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2553" y="914400"/>
            <a:ext cx="34664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Quiz:</a:t>
            </a:r>
            <a:r>
              <a:rPr spc="30" dirty="0"/>
              <a:t> </a:t>
            </a:r>
            <a:r>
              <a:rPr spc="55" dirty="0"/>
              <a:t>$inc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1910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4102100"/>
            <a:ext cx="3928110" cy="137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What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happens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here</a:t>
            </a:r>
            <a:r>
              <a:rPr sz="2800" spc="-6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?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5B554F"/>
                </a:solidFill>
                <a:latin typeface="Courier New"/>
                <a:cs typeface="Courier New"/>
              </a:rPr>
              <a:t>db.songs.update(</a:t>
            </a:r>
            <a:endParaRPr sz="32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19711" y="5524500"/>
          <a:ext cx="7134860" cy="1054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9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“title”</a:t>
                      </a:r>
                      <a:r>
                        <a:rPr sz="3200" spc="-9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“Killing</a:t>
                      </a:r>
                      <a:r>
                        <a:rPr sz="3200" spc="-1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Lies”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“$inc”</a:t>
                      </a:r>
                      <a:r>
                        <a:rPr sz="3200" spc="-5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3200" spc="-5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“plays” </a:t>
                      </a: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: 1</a:t>
                      </a:r>
                      <a:r>
                        <a:rPr sz="3200" spc="-11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200" dirty="0">
                          <a:solidFill>
                            <a:srgbClr val="5B554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51000" y="6604000"/>
            <a:ext cx="5137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B554F"/>
                </a:solidFill>
                <a:latin typeface="Courier New"/>
                <a:cs typeface="Courier New"/>
              </a:rPr>
              <a:t>);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2605" y="914400"/>
            <a:ext cx="88855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Update: </a:t>
            </a:r>
            <a:r>
              <a:rPr spc="75" dirty="0"/>
              <a:t>push </a:t>
            </a:r>
            <a:r>
              <a:rPr spc="70" dirty="0"/>
              <a:t>and</a:t>
            </a:r>
            <a:r>
              <a:rPr spc="215" dirty="0"/>
              <a:t> </a:t>
            </a:r>
            <a:r>
              <a:rPr spc="90" dirty="0"/>
              <a:t>pushAll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5052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43434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5181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3416300"/>
            <a:ext cx="9627235" cy="440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push()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and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pushAll() add items to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 existing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 array</a:t>
            </a:r>
            <a:endParaRPr sz="2800">
              <a:latin typeface="Verdana"/>
              <a:cs typeface="Verdana"/>
            </a:endParaRPr>
          </a:p>
          <a:p>
            <a:pPr marL="12700" marR="2474595">
              <a:lnSpc>
                <a:spcPct val="196400"/>
              </a:lnSpc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If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they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array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did not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exists, it is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created  Example: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db.creatures.update(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{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name: “The Doctor”</a:t>
            </a:r>
            <a:r>
              <a:rPr sz="2800" spc="-25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},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{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“$push”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{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companions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“Rose Tyler”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}</a:t>
            </a:r>
            <a:r>
              <a:rPr sz="2800" spc="-105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361" y="914400"/>
            <a:ext cx="602996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Update:</a:t>
            </a:r>
            <a:r>
              <a:rPr spc="15" dirty="0"/>
              <a:t> </a:t>
            </a:r>
            <a:r>
              <a:rPr spc="-10" dirty="0"/>
              <a:t>addToSet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419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689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1000" y="4330700"/>
            <a:ext cx="10068560" cy="25857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The </a:t>
            </a:r>
            <a:r>
              <a:rPr sz="2800" spc="-40" dirty="0">
                <a:solidFill>
                  <a:srgbClr val="5B554F"/>
                </a:solidFill>
                <a:latin typeface="Verdana"/>
                <a:cs typeface="Verdana"/>
              </a:rPr>
              <a:t>$addToSet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adds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new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item only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if it wasn’t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already 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in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array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Example: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{ </a:t>
            </a:r>
            <a:r>
              <a:rPr sz="2800" spc="-30" dirty="0">
                <a:solidFill>
                  <a:srgbClr val="5B554F"/>
                </a:solidFill>
                <a:latin typeface="Verdana"/>
                <a:cs typeface="Verdana"/>
              </a:rPr>
              <a:t>“$addToSet”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: {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“tags”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: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“funny”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}</a:t>
            </a:r>
            <a:r>
              <a:rPr sz="2800" spc="2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2035" y="914400"/>
            <a:ext cx="41275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Update:</a:t>
            </a:r>
            <a:r>
              <a:rPr spc="-5" dirty="0"/>
              <a:t> </a:t>
            </a:r>
            <a:r>
              <a:rPr spc="-35" dirty="0"/>
              <a:t>pop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784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46228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54610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2200" y="62992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1000" y="3695700"/>
            <a:ext cx="8120380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pop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removes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items of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</a:t>
            </a:r>
            <a:r>
              <a:rPr sz="2800" spc="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array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964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Use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value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of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1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to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remove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last element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Use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value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of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-1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to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remove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first element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Example: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{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“$pop”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{ </a:t>
            </a:r>
            <a:r>
              <a:rPr sz="2800" spc="-5" dirty="0">
                <a:solidFill>
                  <a:srgbClr val="5B554F"/>
                </a:solidFill>
                <a:latin typeface="Courier New"/>
                <a:cs typeface="Courier New"/>
              </a:rPr>
              <a:t>“companions”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: 1 }</a:t>
            </a:r>
            <a:r>
              <a:rPr sz="2800" spc="-85" dirty="0">
                <a:solidFill>
                  <a:srgbClr val="5B554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5B554F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5286" y="914400"/>
            <a:ext cx="42208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Update:</a:t>
            </a:r>
            <a:r>
              <a:rPr spc="45" dirty="0"/>
              <a:t> </a:t>
            </a:r>
            <a:r>
              <a:rPr spc="85" dirty="0"/>
              <a:t>pull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2164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054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58928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1000" y="4127500"/>
            <a:ext cx="8905240" cy="299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Remove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specific item from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an</a:t>
            </a:r>
            <a:r>
              <a:rPr sz="2800" spc="3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5B554F"/>
                </a:solidFill>
                <a:latin typeface="Verdana"/>
                <a:cs typeface="Verdana"/>
              </a:rPr>
              <a:t>array.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964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Can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use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$pullAll to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remove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all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matching elements  Example: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{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“$pull”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: {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“companions”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: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“Rose </a:t>
            </a:r>
            <a:r>
              <a:rPr sz="2800" spc="-40" dirty="0">
                <a:solidFill>
                  <a:srgbClr val="5B554F"/>
                </a:solidFill>
                <a:latin typeface="Verdana"/>
                <a:cs typeface="Verdana"/>
              </a:rPr>
              <a:t>Tyler”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}</a:t>
            </a:r>
            <a:r>
              <a:rPr sz="2800" spc="4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}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4002" y="914400"/>
            <a:ext cx="7103109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Updating </a:t>
            </a:r>
            <a:r>
              <a:rPr spc="40" dirty="0"/>
              <a:t>with</a:t>
            </a:r>
            <a:r>
              <a:rPr spc="105" dirty="0"/>
              <a:t> </a:t>
            </a:r>
            <a:r>
              <a:rPr spc="35" dirty="0"/>
              <a:t>save()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42291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067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6700" y="5905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6700" y="67437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1000" y="4140200"/>
            <a:ext cx="7106284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The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second update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operation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is</a:t>
            </a: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B554F"/>
                </a:solidFill>
                <a:latin typeface="Verdana"/>
                <a:cs typeface="Verdana"/>
              </a:rPr>
              <a:t>save()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takes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</a:t>
            </a:r>
            <a:r>
              <a:rPr sz="2800" spc="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document:</a:t>
            </a:r>
            <a:endParaRPr sz="2800">
              <a:latin typeface="Verdana"/>
              <a:cs typeface="Verdana"/>
            </a:endParaRPr>
          </a:p>
          <a:p>
            <a:pPr marL="457200" marR="5080">
              <a:lnSpc>
                <a:spcPct val="196400"/>
              </a:lnSpc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If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the document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has an id -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update</a:t>
            </a:r>
            <a:r>
              <a:rPr sz="2800" spc="-6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it  If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not, insert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it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to the</a:t>
            </a:r>
            <a:r>
              <a:rPr sz="2800" spc="-2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DB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0240" y="914400"/>
            <a:ext cx="47104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Deleting</a:t>
            </a:r>
            <a:r>
              <a:rPr spc="50" dirty="0"/>
              <a:t> </a:t>
            </a:r>
            <a:r>
              <a:rPr spc="6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2766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41148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200" y="49530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Verdana"/>
                <a:cs typeface="Verdana"/>
              </a:rPr>
              <a:t>remove() </a:t>
            </a:r>
            <a:r>
              <a:rPr spc="-5" dirty="0"/>
              <a:t>deletes objects from </a:t>
            </a:r>
            <a:r>
              <a:rPr dirty="0"/>
              <a:t>a </a:t>
            </a:r>
            <a:r>
              <a:rPr spc="-5" dirty="0"/>
              <a:t>collection</a:t>
            </a:r>
          </a:p>
          <a:p>
            <a:pPr marL="363855" marR="728345">
              <a:lnSpc>
                <a:spcPct val="196400"/>
              </a:lnSpc>
            </a:pPr>
            <a:r>
              <a:rPr spc="-75" dirty="0"/>
              <a:t>Takes </a:t>
            </a:r>
            <a:r>
              <a:rPr dirty="0"/>
              <a:t>a </a:t>
            </a:r>
            <a:r>
              <a:rPr spc="-5" dirty="0"/>
              <a:t>query </a:t>
            </a:r>
            <a:r>
              <a:rPr dirty="0"/>
              <a:t>and </a:t>
            </a:r>
            <a:r>
              <a:rPr spc="-5" dirty="0"/>
              <a:t>possibly </a:t>
            </a:r>
            <a:r>
              <a:rPr dirty="0"/>
              <a:t>a </a:t>
            </a:r>
            <a:r>
              <a:rPr spc="-5" dirty="0"/>
              <a:t>&lt;justOne&gt; arguments  Examples:</a:t>
            </a:r>
          </a:p>
          <a:p>
            <a:pPr marL="363855" marR="5080">
              <a:lnSpc>
                <a:spcPts val="7400"/>
              </a:lnSpc>
              <a:spcBef>
                <a:spcPts val="320"/>
              </a:spcBef>
            </a:pPr>
            <a:r>
              <a:rPr spc="-5" dirty="0">
                <a:latin typeface="Courier New"/>
                <a:cs typeface="Courier New"/>
              </a:rPr>
              <a:t>db.posts.remove({ “author” </a:t>
            </a:r>
            <a:r>
              <a:rPr dirty="0">
                <a:latin typeface="Courier New"/>
                <a:cs typeface="Courier New"/>
              </a:rPr>
              <a:t>: </a:t>
            </a:r>
            <a:r>
              <a:rPr spc="-5" dirty="0">
                <a:latin typeface="Courier New"/>
                <a:cs typeface="Courier New"/>
              </a:rPr>
              <a:t>“Father Angelo” </a:t>
            </a:r>
            <a:r>
              <a:rPr dirty="0">
                <a:latin typeface="Courier New"/>
                <a:cs typeface="Courier New"/>
              </a:rPr>
              <a:t>})  </a:t>
            </a:r>
            <a:r>
              <a:rPr spc="-5" dirty="0">
                <a:latin typeface="Courier New"/>
                <a:cs typeface="Courier New"/>
              </a:rPr>
              <a:t>db.music.remove({ “genres” </a:t>
            </a:r>
            <a:r>
              <a:rPr dirty="0">
                <a:latin typeface="Courier New"/>
                <a:cs typeface="Courier New"/>
              </a:rPr>
              <a:t>: </a:t>
            </a:r>
            <a:r>
              <a:rPr spc="-5" dirty="0">
                <a:latin typeface="Courier New"/>
                <a:cs typeface="Courier New"/>
              </a:rPr>
              <a:t>“pop”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})</a:t>
            </a:r>
          </a:p>
          <a:p>
            <a:pPr marL="363855">
              <a:lnSpc>
                <a:spcPct val="100000"/>
              </a:lnSpc>
              <a:spcBef>
                <a:spcPts val="3120"/>
              </a:spcBef>
            </a:pPr>
            <a:r>
              <a:rPr spc="-5" dirty="0">
                <a:latin typeface="Courier New"/>
                <a:cs typeface="Courier New"/>
              </a:rPr>
              <a:t>db.posts.remove({ “tags” </a:t>
            </a:r>
            <a:r>
              <a:rPr dirty="0">
                <a:latin typeface="Courier New"/>
                <a:cs typeface="Courier New"/>
              </a:rPr>
              <a:t>: </a:t>
            </a:r>
            <a:r>
              <a:rPr spc="-5" dirty="0">
                <a:latin typeface="Courier New"/>
                <a:cs typeface="Courier New"/>
              </a:rPr>
              <a:t>“funny” }, </a:t>
            </a:r>
            <a:r>
              <a:rPr dirty="0">
                <a:latin typeface="Courier New"/>
                <a:cs typeface="Courier New"/>
              </a:rPr>
              <a:t>1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4089400"/>
            <a:ext cx="23723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20" dirty="0"/>
              <a:t>Q </a:t>
            </a:r>
            <a:r>
              <a:rPr sz="6400" spc="-90" dirty="0"/>
              <a:t>&amp;</a:t>
            </a:r>
            <a:r>
              <a:rPr sz="6400" spc="210" dirty="0"/>
              <a:t> </a:t>
            </a:r>
            <a:r>
              <a:rPr sz="6400" spc="-70" dirty="0"/>
              <a:t>A</a:t>
            </a:r>
            <a:endParaRPr sz="6400"/>
          </a:p>
        </p:txBody>
      </p:sp>
      <p:sp>
        <p:nvSpPr>
          <p:cNvPr id="3" name="object 3"/>
          <p:cNvSpPr/>
          <p:nvPr/>
        </p:nvSpPr>
        <p:spPr>
          <a:xfrm>
            <a:off x="7620000" y="1993900"/>
            <a:ext cx="4445000" cy="576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40600" y="1854200"/>
            <a:ext cx="4838700" cy="604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730" y="914400"/>
            <a:ext cx="12877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Lab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33909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6700" y="42291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6700" y="5067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6700" y="5905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6700" y="67437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6700" y="75819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51000" y="3302000"/>
            <a:ext cx="7484745" cy="464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From the previous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music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database:</a:t>
            </a:r>
            <a:endParaRPr sz="2800">
              <a:latin typeface="Verdana"/>
              <a:cs typeface="Verdana"/>
            </a:endParaRPr>
          </a:p>
          <a:p>
            <a:pPr marL="457200" marR="715645">
              <a:lnSpc>
                <a:spcPct val="1964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Add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new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album with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4 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tracks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Add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new 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track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to that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new</a:t>
            </a:r>
            <a:r>
              <a:rPr sz="2800" spc="-3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album</a:t>
            </a:r>
            <a:endParaRPr sz="2800">
              <a:latin typeface="Verdana"/>
              <a:cs typeface="Verdana"/>
            </a:endParaRPr>
          </a:p>
          <a:p>
            <a:pPr marL="457200" marR="5080" algn="just">
              <a:lnSpc>
                <a:spcPct val="196400"/>
              </a:lnSpc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Set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property “plays” on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all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albums to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6 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Increase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it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by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4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only for “indie” albums  Delete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all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“indie”</a:t>
            </a:r>
            <a:r>
              <a:rPr sz="2800" spc="-1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music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511" y="914400"/>
            <a:ext cx="68700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MongoDB</a:t>
            </a:r>
            <a:r>
              <a:rPr spc="114" dirty="0"/>
              <a:t> </a:t>
            </a:r>
            <a:r>
              <a:rPr spc="180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54864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1000" y="5397500"/>
            <a:ext cx="7454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B554F"/>
                </a:solidFill>
                <a:latin typeface="Verdana"/>
                <a:cs typeface="Verdana"/>
              </a:rPr>
              <a:t>A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Document Oriented Database (No SQL)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654" y="4089400"/>
            <a:ext cx="76517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140" dirty="0"/>
              <a:t>Keeping </a:t>
            </a:r>
            <a:r>
              <a:rPr sz="6400" spc="170" dirty="0"/>
              <a:t>It</a:t>
            </a:r>
            <a:r>
              <a:rPr sz="6400" spc="165" dirty="0"/>
              <a:t> </a:t>
            </a:r>
            <a:r>
              <a:rPr sz="6400" spc="140" dirty="0"/>
              <a:t>Simple</a:t>
            </a:r>
            <a:endParaRPr sz="64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603" y="914400"/>
            <a:ext cx="62217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Keeping </a:t>
            </a:r>
            <a:r>
              <a:rPr spc="135" dirty="0"/>
              <a:t>It </a:t>
            </a:r>
            <a:r>
              <a:rPr spc="110" dirty="0"/>
              <a:t>Simple</a:t>
            </a:r>
          </a:p>
        </p:txBody>
      </p:sp>
      <p:sp>
        <p:nvSpPr>
          <p:cNvPr id="3" name="object 3"/>
          <p:cNvSpPr/>
          <p:nvPr/>
        </p:nvSpPr>
        <p:spPr>
          <a:xfrm>
            <a:off x="1092200" y="50673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200" y="5905500"/>
            <a:ext cx="2794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1000" y="4978400"/>
            <a:ext cx="2849245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No</a:t>
            </a:r>
            <a:r>
              <a:rPr sz="2800" spc="-70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5B554F"/>
                </a:solidFill>
                <a:latin typeface="Verdana"/>
                <a:cs typeface="Verdana"/>
              </a:rPr>
              <a:t>Transactions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No</a:t>
            </a:r>
            <a:r>
              <a:rPr sz="2800" spc="-15" dirty="0">
                <a:solidFill>
                  <a:srgbClr val="5B554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5B554F"/>
                </a:solidFill>
                <a:latin typeface="Verdana"/>
                <a:cs typeface="Verdana"/>
              </a:rPr>
              <a:t>Joins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dirty="0"/>
              <a:t>Thursday, January 31,</a:t>
            </a:r>
            <a:r>
              <a:rPr spc="25" dirty="0"/>
              <a:t> </a:t>
            </a:r>
            <a:r>
              <a:rPr spc="5" dirty="0"/>
              <a:t>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B554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2221</Words>
  <Application>Microsoft Office PowerPoint</Application>
  <PresentationFormat>Custom</PresentationFormat>
  <Paragraphs>488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Courier New</vt:lpstr>
      <vt:lpstr>Times New Roman</vt:lpstr>
      <vt:lpstr>Verdana</vt:lpstr>
      <vt:lpstr>Office Theme</vt:lpstr>
      <vt:lpstr>Getting Started With  MongoDB</vt:lpstr>
      <vt:lpstr>Agenda</vt:lpstr>
      <vt:lpstr>PowerPoint Presentation</vt:lpstr>
      <vt:lpstr>MongoDB Overview</vt:lpstr>
      <vt:lpstr>JSON Objects</vt:lpstr>
      <vt:lpstr>JSON Examples</vt:lpstr>
      <vt:lpstr>MongoDB Overview</vt:lpstr>
      <vt:lpstr>Keeping It Simple</vt:lpstr>
      <vt:lpstr>Keeping It Simple</vt:lpstr>
      <vt:lpstr>Application Architecture</vt:lpstr>
      <vt:lpstr>What Can Mongo Do For You</vt:lpstr>
      <vt:lpstr>Q &amp; A</vt:lpstr>
      <vt:lpstr>PowerPoint Presentation</vt:lpstr>
      <vt:lpstr>Install mongo Client</vt:lpstr>
      <vt:lpstr>MongoLab</vt:lpstr>
      <vt:lpstr>Database Dashboard</vt:lpstr>
      <vt:lpstr>Create New Database</vt:lpstr>
      <vt:lpstr>Database Dashboard</vt:lpstr>
      <vt:lpstr>Connecting To The DB</vt:lpstr>
      <vt:lpstr>Demo: Creating Documents</vt:lpstr>
      <vt:lpstr>Mongo Data Model</vt:lpstr>
      <vt:lpstr>Cool MongoDB Design</vt:lpstr>
      <vt:lpstr>Q &amp; A</vt:lpstr>
      <vt:lpstr>Lab</vt:lpstr>
      <vt:lpstr>PowerPoint Presentation</vt:lpstr>
      <vt:lpstr>Mongo CRUD</vt:lpstr>
      <vt:lpstr>Mongo CRUD</vt:lpstr>
      <vt:lpstr>Inserting Data</vt:lpstr>
      <vt:lpstr>Inserting Data</vt:lpstr>
      <vt:lpstr>Reading Data</vt:lpstr>
      <vt:lpstr>Query Document</vt:lpstr>
      <vt:lpstr>Query Document</vt:lpstr>
      <vt:lpstr>Query Document</vt:lpstr>
      <vt:lpstr>Query Document</vt:lpstr>
      <vt:lpstr>Quiz: What Is Returned</vt:lpstr>
      <vt:lpstr>Quiz: What Is Returned</vt:lpstr>
      <vt:lpstr>More Queries</vt:lpstr>
      <vt:lpstr>Sub Documents</vt:lpstr>
      <vt:lpstr>Sub Documents</vt:lpstr>
      <vt:lpstr>Arrays</vt:lpstr>
      <vt:lpstr>Arrays</vt:lpstr>
      <vt:lpstr>Arrays</vt:lpstr>
      <vt:lpstr>Query Operators</vt:lpstr>
      <vt:lpstr>Comparator Queries</vt:lpstr>
      <vt:lpstr>Queries: $in, $nin</vt:lpstr>
      <vt:lpstr>Quiz: What Is Selected</vt:lpstr>
      <vt:lpstr>Queries: $all</vt:lpstr>
      <vt:lpstr>More Query Operators</vt:lpstr>
      <vt:lpstr>Aggregation</vt:lpstr>
      <vt:lpstr>Resources</vt:lpstr>
      <vt:lpstr>Q &amp; A</vt:lpstr>
      <vt:lpstr>Lab</vt:lpstr>
      <vt:lpstr>Update</vt:lpstr>
      <vt:lpstr>Update</vt:lpstr>
      <vt:lpstr>Update</vt:lpstr>
      <vt:lpstr>Update: set</vt:lpstr>
      <vt:lpstr>Quiz: $set</vt:lpstr>
      <vt:lpstr>Quiz: $set</vt:lpstr>
      <vt:lpstr>Update: inc</vt:lpstr>
      <vt:lpstr>Quiz: $inc</vt:lpstr>
      <vt:lpstr>Update: push and pushAll</vt:lpstr>
      <vt:lpstr>Update: addToSet</vt:lpstr>
      <vt:lpstr>Update: pop</vt:lpstr>
      <vt:lpstr>Update: pull</vt:lpstr>
      <vt:lpstr>Updating with save()</vt:lpstr>
      <vt:lpstr>Deleting Data</vt:lpstr>
      <vt:lpstr>Q &amp; A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 MongoDB</dc:title>
  <cp:lastModifiedBy>Vu Nhu Bao</cp:lastModifiedBy>
  <cp:revision>4</cp:revision>
  <dcterms:created xsi:type="dcterms:W3CDTF">2019-11-15T07:00:45Z</dcterms:created>
  <dcterms:modified xsi:type="dcterms:W3CDTF">2019-11-15T07:13:42Z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2019-11-15T00:00:00Z</vt:filetime>
  </property>
</Properties>
</file>