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5945" y="914400"/>
            <a:ext cx="7172909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69" y="914400"/>
            <a:ext cx="645546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9845" y="3187700"/>
            <a:ext cx="10405110" cy="487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778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4fQsDiioj3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2400" y="90170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89200" y="749300"/>
            <a:ext cx="8026400" cy="627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8522" y="7086600"/>
            <a:ext cx="36544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95" dirty="0">
                <a:solidFill>
                  <a:srgbClr val="5B554F"/>
                </a:solidFill>
                <a:latin typeface="Verdana"/>
                <a:cs typeface="Verdana"/>
              </a:rPr>
              <a:t>Mongoose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6676" y="8331200"/>
            <a:ext cx="3711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MongoDB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+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Node.JS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81" y="914400"/>
            <a:ext cx="52158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Nested</a:t>
            </a:r>
            <a:r>
              <a:rPr spc="80" dirty="0"/>
              <a:t> </a:t>
            </a:r>
            <a:r>
              <a:rPr spc="8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3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546600"/>
            <a:ext cx="426339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Creating nested objects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easy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5816600"/>
            <a:ext cx="430085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Just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assign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value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79291" y="41148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4000" y="4114800"/>
            <a:ext cx="33178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  <a:tab pos="147574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PersonSchema</a:t>
            </a:r>
            <a:r>
              <a:rPr sz="2400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  </a:t>
            </a:r>
            <a:r>
              <a:rPr sz="2400" dirty="0">
                <a:solidFill>
                  <a:srgbClr val="000066"/>
                </a:solidFill>
                <a:latin typeface="Courier New"/>
                <a:cs typeface="Courier New"/>
              </a:rPr>
              <a:t>name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5642" y="4851400"/>
            <a:ext cx="25863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1109980" algn="l"/>
                <a:tab pos="1292860" algn="l"/>
              </a:tabLst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first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  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last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4000" y="5588000"/>
            <a:ext cx="57467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115" y="914400"/>
            <a:ext cx="42792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Array</a:t>
            </a:r>
            <a:r>
              <a:rPr spc="140" dirty="0"/>
              <a:t> </a:t>
            </a:r>
            <a:r>
              <a:rPr spc="210" dirty="0"/>
              <a:t>Fields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851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762500"/>
            <a:ext cx="3699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fields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are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easy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568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5600700"/>
            <a:ext cx="422656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Just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write the type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as</a:t>
            </a:r>
            <a:r>
              <a:rPr sz="2800" spc="-7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single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element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3691" y="43053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4305300"/>
            <a:ext cx="33178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  <a:tab pos="147574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PersonSchema</a:t>
            </a:r>
            <a:r>
              <a:rPr sz="2400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  </a:t>
            </a:r>
            <a:r>
              <a:rPr sz="2400" dirty="0">
                <a:solidFill>
                  <a:srgbClr val="000066"/>
                </a:solidFill>
                <a:latin typeface="Courier New"/>
                <a:cs typeface="Courier New"/>
              </a:rPr>
              <a:t>name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0042" y="5041900"/>
            <a:ext cx="258635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  <a:tabLst>
                <a:tab pos="1109980" algn="l"/>
                <a:tab pos="1292860" algn="l"/>
              </a:tabLst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first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  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last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0410" y="61468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400" y="5778500"/>
            <a:ext cx="185483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hobbies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249" y="914400"/>
            <a:ext cx="60445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Schema </a:t>
            </a:r>
            <a:r>
              <a:rPr spc="40" dirty="0"/>
              <a:t>Use</a:t>
            </a:r>
            <a:r>
              <a:rPr spc="135" dirty="0"/>
              <a:t> </a:t>
            </a:r>
            <a:r>
              <a:rPr spc="4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568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479800"/>
            <a:ext cx="349186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Let’s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start writing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photo taking</a:t>
            </a:r>
            <a:r>
              <a:rPr sz="2800" spc="-3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app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4838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749800"/>
            <a:ext cx="3587115" cy="131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Each photo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</a:t>
            </a:r>
            <a:r>
              <a:rPr sz="2800" spc="-8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saved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 as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  URL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2200" y="654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0" y="6451600"/>
            <a:ext cx="3604260" cy="131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Along with the  photo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we’ll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save</a:t>
            </a:r>
            <a:r>
              <a:rPr sz="2800" spc="-8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 username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2512" y="412115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8500" y="4121150"/>
            <a:ext cx="3866515" cy="1864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  <a:tab pos="1658620" algn="l"/>
                <a:tab pos="2207260" algn="l"/>
                <a:tab pos="2755900" algn="l"/>
                <a:tab pos="330454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PhotoSchem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a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username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uploaded_at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8500" y="6330950"/>
            <a:ext cx="661035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  <a:tab pos="220726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mongoose.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model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endParaRPr sz="2400">
              <a:latin typeface="Courier New"/>
              <a:cs typeface="Courier New"/>
            </a:endParaRPr>
          </a:p>
          <a:p>
            <a:pPr marL="2573020">
              <a:lnSpc>
                <a:spcPct val="100000"/>
              </a:lnSpc>
              <a:spcBef>
                <a:spcPts val="20"/>
              </a:spcBef>
              <a:tabLst>
                <a:tab pos="4218940" algn="l"/>
              </a:tabLst>
            </a:pPr>
            <a:r>
              <a:rPr sz="2400" spc="-5" dirty="0">
                <a:solidFill>
                  <a:srgbClr val="3366CC"/>
                </a:solidFill>
                <a:latin typeface="Courier New"/>
                <a:cs typeface="Courier New"/>
              </a:rPr>
              <a:t>'Photo'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PhotoSchema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427" y="914400"/>
            <a:ext cx="7514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Creating </a:t>
            </a:r>
            <a:r>
              <a:rPr spc="80" dirty="0"/>
              <a:t>New</a:t>
            </a:r>
            <a:r>
              <a:rPr spc="145" dirty="0"/>
              <a:t> </a:t>
            </a:r>
            <a:r>
              <a:rPr spc="11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1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330700"/>
            <a:ext cx="3616325" cy="131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  by instantiating the  model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6121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6032500"/>
            <a:ext cx="326009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Pass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values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 the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ctor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4915" y="4673600"/>
            <a:ext cx="2037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0" y="4673600"/>
            <a:ext cx="2037714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mypic</a:t>
            </a:r>
            <a:r>
              <a:rPr sz="2400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  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usernam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4915" y="50419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66CC"/>
                </a:solidFill>
                <a:latin typeface="Courier New"/>
                <a:cs typeface="Courier New"/>
              </a:rPr>
              <a:t>'ynon'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5283" y="57785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Date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0000" y="5410200"/>
            <a:ext cx="331787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>
              <a:lnSpc>
                <a:spcPct val="100699"/>
              </a:lnSpc>
              <a:spcBef>
                <a:spcPts val="80"/>
              </a:spcBef>
              <a:tabLst>
                <a:tab pos="1658620" algn="l"/>
                <a:tab pos="2755900" algn="l"/>
              </a:tabLst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3366CC"/>
                </a:solidFill>
                <a:latin typeface="Courier New"/>
                <a:cs typeface="Courier New"/>
              </a:rPr>
              <a:t>'foo'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  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uploaded_a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8427" y="914400"/>
            <a:ext cx="75145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Creating </a:t>
            </a:r>
            <a:r>
              <a:rPr spc="80" dirty="0"/>
              <a:t>New</a:t>
            </a:r>
            <a:r>
              <a:rPr spc="145" dirty="0"/>
              <a:t> </a:t>
            </a:r>
            <a:r>
              <a:rPr spc="11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5181600"/>
            <a:ext cx="371729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After the object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 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ready,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simply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save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500" y="5302250"/>
            <a:ext cx="3592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mypic.</a:t>
            </a:r>
            <a:r>
              <a:rPr sz="3600" spc="-5" dirty="0">
                <a:solidFill>
                  <a:srgbClr val="660066"/>
                </a:solidFill>
                <a:latin typeface="Courier New"/>
                <a:cs typeface="Courier New"/>
              </a:rPr>
              <a:t>save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()</a:t>
            </a:r>
            <a:r>
              <a:rPr sz="3600" spc="-5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784" y="914400"/>
            <a:ext cx="103974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What </a:t>
            </a:r>
            <a:r>
              <a:rPr spc="70" dirty="0"/>
              <a:t>Schema </a:t>
            </a:r>
            <a:r>
              <a:rPr spc="75" dirty="0"/>
              <a:t>Can </a:t>
            </a:r>
            <a:r>
              <a:rPr spc="65" dirty="0"/>
              <a:t>Do </a:t>
            </a:r>
            <a:r>
              <a:rPr spc="145" dirty="0"/>
              <a:t>For</a:t>
            </a:r>
            <a:r>
              <a:rPr spc="409" dirty="0"/>
              <a:t> </a:t>
            </a:r>
            <a:r>
              <a:rPr spc="16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6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276600"/>
            <a:ext cx="331406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validations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on  the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fields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463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546600"/>
            <a:ext cx="3465829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Stock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validators: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required,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min,</a:t>
            </a:r>
            <a:r>
              <a:rPr sz="2800" spc="-7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max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0" y="5816600"/>
            <a:ext cx="318833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also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 custom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validators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2200" y="717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1000" y="7086600"/>
            <a:ext cx="3402329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Validation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happens  on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save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73" y="337185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9100" y="337185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PhotoSchema</a:t>
            </a:r>
            <a:r>
              <a:rPr sz="2400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username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1102" y="410845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74383" y="410845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7559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require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4921" y="4108450"/>
            <a:ext cx="148907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82880">
              <a:lnSpc>
                <a:spcPct val="100699"/>
              </a:lnSpc>
              <a:spcBef>
                <a:spcPts val="80"/>
              </a:spcBef>
              <a:tabLst>
                <a:tab pos="561340" algn="l"/>
              </a:tabLst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"/>
              </a:spcBef>
              <a:tabLst>
                <a:tab pos="561340" algn="l"/>
              </a:tabLst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1102" y="4845050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5740" algn="l"/>
                <a:tab pos="3304540" algn="l"/>
                <a:tab pos="4219575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require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9100" y="5581650"/>
            <a:ext cx="3500754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uploaded_a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784" y="914400"/>
            <a:ext cx="103974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What </a:t>
            </a:r>
            <a:r>
              <a:rPr spc="70" dirty="0"/>
              <a:t>Schema </a:t>
            </a:r>
            <a:r>
              <a:rPr spc="75" dirty="0"/>
              <a:t>Can </a:t>
            </a:r>
            <a:r>
              <a:rPr spc="65" dirty="0"/>
              <a:t>Do </a:t>
            </a:r>
            <a:r>
              <a:rPr spc="145" dirty="0"/>
              <a:t>For</a:t>
            </a:r>
            <a:r>
              <a:rPr spc="409" dirty="0"/>
              <a:t> </a:t>
            </a:r>
            <a:r>
              <a:rPr spc="16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987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898900"/>
            <a:ext cx="284416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Provide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default 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values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fields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5257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5168900"/>
            <a:ext cx="1988820" cy="2179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a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function</a:t>
            </a: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default for 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delayed  evaluation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9973" y="412115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7600" y="4121150"/>
            <a:ext cx="313499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PhotoSchema</a:t>
            </a:r>
            <a:r>
              <a:rPr sz="2400" spc="-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username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2521" y="485775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3421" y="4857750"/>
            <a:ext cx="167195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65760">
              <a:lnSpc>
                <a:spcPct val="100699"/>
              </a:lnSpc>
              <a:spcBef>
                <a:spcPts val="80"/>
              </a:spcBef>
              <a:tabLst>
                <a:tab pos="744220" algn="l"/>
              </a:tabLst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  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  <a:tabLst>
                <a:tab pos="744220" algn="l"/>
              </a:tabLst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2521" y="559435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802" y="4857750"/>
            <a:ext cx="313499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7559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require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  <a:tab pos="27559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require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3421" y="5962650"/>
            <a:ext cx="276923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uploaded_at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  <a:tabLst>
                <a:tab pos="744220" algn="l"/>
                <a:tab pos="1841500" algn="l"/>
              </a:tabLst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9973" y="633095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default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66165" y="633095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Date.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now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7600" y="6699250"/>
            <a:ext cx="57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784" y="914400"/>
            <a:ext cx="103974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What </a:t>
            </a:r>
            <a:r>
              <a:rPr spc="70" dirty="0"/>
              <a:t>Schema </a:t>
            </a:r>
            <a:r>
              <a:rPr spc="75" dirty="0"/>
              <a:t>Can </a:t>
            </a:r>
            <a:r>
              <a:rPr spc="65" dirty="0"/>
              <a:t>Do </a:t>
            </a:r>
            <a:r>
              <a:rPr spc="145" dirty="0"/>
              <a:t>For</a:t>
            </a:r>
            <a:r>
              <a:rPr spc="409" dirty="0"/>
              <a:t> </a:t>
            </a:r>
            <a:r>
              <a:rPr spc="16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175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086100"/>
            <a:ext cx="586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 methods to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your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documents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425" y="44831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500" y="4483100"/>
            <a:ext cx="405002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 indent="-366395">
              <a:lnSpc>
                <a:spcPct val="100699"/>
              </a:lnSpc>
              <a:spcBef>
                <a:spcPts val="80"/>
              </a:spcBef>
              <a:tabLst>
                <a:tab pos="744220" algn="l"/>
                <a:tab pos="147574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EvilZombieSchema</a:t>
            </a:r>
            <a:r>
              <a:rPr sz="2400" spc="-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  </a:t>
            </a:r>
            <a:r>
              <a:rPr sz="2400" dirty="0">
                <a:solidFill>
                  <a:srgbClr val="000066"/>
                </a:solidFill>
                <a:latin typeface="Courier New"/>
                <a:cs typeface="Courier New"/>
              </a:rPr>
              <a:t>name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1878" y="52197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5154" y="52197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  <a:tab pos="202438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defaul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CC0000"/>
                </a:solidFill>
                <a:latin typeface="Courier New"/>
                <a:cs typeface="Courier New"/>
              </a:rPr>
              <a:t>0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500" y="5219700"/>
            <a:ext cx="313499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20726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brainz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1341" y="63246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  <a:tab pos="2390140" algn="l"/>
              </a:tabLst>
            </a:pP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function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()	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9500" y="6324600"/>
            <a:ext cx="624459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EvilZombieSchema.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methods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eat_brain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  <a:tabLst>
                <a:tab pos="2573020" algn="l"/>
                <a:tab pos="3121660" algn="l"/>
              </a:tabLst>
            </a:pPr>
            <a:r>
              <a:rPr sz="2400" b="1" dirty="0">
                <a:solidFill>
                  <a:srgbClr val="000066"/>
                </a:solidFill>
                <a:latin typeface="Courier New"/>
                <a:cs typeface="Courier New"/>
              </a:rPr>
              <a:t>this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brainz	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+=	</a:t>
            </a:r>
            <a:r>
              <a:rPr sz="2400" dirty="0">
                <a:solidFill>
                  <a:srgbClr val="CC0000"/>
                </a:solidFill>
                <a:latin typeface="Courier New"/>
                <a:cs typeface="Courier New"/>
              </a:rPr>
              <a:t>1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9500" y="7061200"/>
            <a:ext cx="39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13" y="914400"/>
            <a:ext cx="64700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Custom</a:t>
            </a:r>
            <a:r>
              <a:rPr spc="105" dirty="0"/>
              <a:t> </a:t>
            </a:r>
            <a:r>
              <a:rPr spc="175" dirty="0"/>
              <a:t>Validators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175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086100"/>
            <a:ext cx="7969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It’s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possible to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your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own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validation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4483100"/>
            <a:ext cx="240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toySchema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4839" y="4483100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1109980" algn="l"/>
              </a:tabLst>
            </a:pP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	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291" y="48514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373" y="52197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00" y="4851400"/>
            <a:ext cx="148907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colo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r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  </a:t>
            </a:r>
            <a:r>
              <a:rPr sz="2400" dirty="0">
                <a:solidFill>
                  <a:srgbClr val="000066"/>
                </a:solidFill>
                <a:latin typeface="Courier New"/>
                <a:cs typeface="Courier New"/>
              </a:rPr>
              <a:t>name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6324600"/>
            <a:ext cx="917130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509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toySchema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path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3366CC"/>
                </a:solidFill>
                <a:latin typeface="Courier New"/>
                <a:cs typeface="Courier New"/>
              </a:rPr>
              <a:t>'color'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validate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function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value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	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  <a:tabLst>
                <a:tab pos="1658620" algn="l"/>
                <a:tab pos="2024380" algn="l"/>
                <a:tab pos="5316855" algn="l"/>
                <a:tab pos="5682615" algn="l"/>
                <a:tab pos="6048375" algn="l"/>
                <a:tab pos="6779895" algn="l"/>
                <a:tab pos="7145655" algn="l"/>
              </a:tabLst>
            </a:pPr>
            <a:r>
              <a:rPr sz="2400" b="1" dirty="0">
                <a:solidFill>
                  <a:srgbClr val="000066"/>
                </a:solidFill>
                <a:latin typeface="Courier New"/>
                <a:cs typeface="Courier New"/>
              </a:rPr>
              <a:t>return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	</a:t>
            </a:r>
            <a:r>
              <a:rPr sz="2400" b="1" spc="-5" dirty="0">
                <a:solidFill>
                  <a:srgbClr val="000066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color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length	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%	</a:t>
            </a:r>
            <a:r>
              <a:rPr sz="2400" dirty="0">
                <a:solidFill>
                  <a:srgbClr val="CC0000"/>
                </a:solidFill>
                <a:latin typeface="Courier New"/>
                <a:cs typeface="Courier New"/>
              </a:rPr>
              <a:t>3	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===	</a:t>
            </a:r>
            <a:r>
              <a:rPr sz="2400" dirty="0">
                <a:solidFill>
                  <a:srgbClr val="CC0000"/>
                </a:solidFill>
                <a:latin typeface="Courier New"/>
                <a:cs typeface="Courier New"/>
              </a:rPr>
              <a:t>0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915" y="914400"/>
            <a:ext cx="79876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Schema </a:t>
            </a:r>
            <a:r>
              <a:rPr spc="105" dirty="0"/>
              <a:t>Create</a:t>
            </a:r>
            <a:r>
              <a:rPr spc="165" dirty="0"/>
              <a:t> </a:t>
            </a:r>
            <a:r>
              <a:rPr spc="110" dirty="0"/>
              <a:t>Indices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238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149600"/>
            <a:ext cx="992949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schema can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have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some fields marked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as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“index”.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will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indexed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by them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automatically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041900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PhotoSchema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8250" y="50419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073" y="50419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22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new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Schema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520" y="5410200"/>
            <a:ext cx="313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20726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usernam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01" y="54102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3170" y="5410200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required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2270" y="54102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9733" y="54102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index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0091" y="54102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1160" y="5778500"/>
            <a:ext cx="1306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String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4441" y="5778500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required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3541" y="5778500"/>
            <a:ext cx="75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8093" y="5778500"/>
            <a:ext cx="39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1160" y="61468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8630" y="61468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6083" y="6146800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default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2275" y="6146800"/>
            <a:ext cx="185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Date.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now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700" y="5778500"/>
            <a:ext cx="2952115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8460" marR="5080">
              <a:lnSpc>
                <a:spcPct val="100699"/>
              </a:lnSpc>
              <a:spcBef>
                <a:spcPts val="80"/>
              </a:spcBef>
              <a:tabLst>
                <a:tab pos="1658620" algn="l"/>
                <a:tab pos="2024380" algn="l"/>
                <a:tab pos="27559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phot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type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  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uploaded_a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24900" y="5397500"/>
            <a:ext cx="2679700" cy="444500"/>
          </a:xfrm>
          <a:custGeom>
            <a:avLst/>
            <a:gdLst/>
            <a:ahLst/>
            <a:cxnLst/>
            <a:rect l="l" t="t" r="r" b="b"/>
            <a:pathLst>
              <a:path w="2679700" h="444500">
                <a:moveTo>
                  <a:pt x="24892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254000"/>
                </a:lnTo>
                <a:lnTo>
                  <a:pt x="5031" y="297678"/>
                </a:lnTo>
                <a:lnTo>
                  <a:pt x="19363" y="337775"/>
                </a:lnTo>
                <a:lnTo>
                  <a:pt x="41851" y="373146"/>
                </a:lnTo>
                <a:lnTo>
                  <a:pt x="71353" y="402648"/>
                </a:lnTo>
                <a:lnTo>
                  <a:pt x="106724" y="425136"/>
                </a:lnTo>
                <a:lnTo>
                  <a:pt x="146821" y="439468"/>
                </a:lnTo>
                <a:lnTo>
                  <a:pt x="190500" y="444500"/>
                </a:lnTo>
                <a:lnTo>
                  <a:pt x="2489200" y="444500"/>
                </a:lnTo>
                <a:lnTo>
                  <a:pt x="2532878" y="439468"/>
                </a:lnTo>
                <a:lnTo>
                  <a:pt x="2572975" y="425136"/>
                </a:lnTo>
                <a:lnTo>
                  <a:pt x="2608346" y="402648"/>
                </a:lnTo>
                <a:lnTo>
                  <a:pt x="2637848" y="373146"/>
                </a:lnTo>
                <a:lnTo>
                  <a:pt x="2660336" y="337775"/>
                </a:lnTo>
                <a:lnTo>
                  <a:pt x="2674668" y="297678"/>
                </a:lnTo>
                <a:lnTo>
                  <a:pt x="2679700" y="254000"/>
                </a:lnTo>
                <a:lnTo>
                  <a:pt x="2679700" y="190500"/>
                </a:lnTo>
                <a:lnTo>
                  <a:pt x="2674668" y="146821"/>
                </a:lnTo>
                <a:lnTo>
                  <a:pt x="2660336" y="106724"/>
                </a:lnTo>
                <a:lnTo>
                  <a:pt x="2637848" y="71353"/>
                </a:lnTo>
                <a:lnTo>
                  <a:pt x="2608346" y="41851"/>
                </a:lnTo>
                <a:lnTo>
                  <a:pt x="2572975" y="19363"/>
                </a:lnTo>
                <a:lnTo>
                  <a:pt x="2532878" y="5031"/>
                </a:lnTo>
                <a:lnTo>
                  <a:pt x="2489200" y="0"/>
                </a:lnTo>
                <a:close/>
              </a:path>
            </a:pathLst>
          </a:custGeom>
          <a:solidFill>
            <a:srgbClr val="F5EC0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4900" y="5397500"/>
            <a:ext cx="2679700" cy="444500"/>
          </a:xfrm>
          <a:custGeom>
            <a:avLst/>
            <a:gdLst/>
            <a:ahLst/>
            <a:cxnLst/>
            <a:rect l="l" t="t" r="r" b="b"/>
            <a:pathLst>
              <a:path w="2679700" h="444500">
                <a:moveTo>
                  <a:pt x="0" y="2540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489200" y="0"/>
                </a:lnTo>
                <a:lnTo>
                  <a:pt x="2532878" y="5031"/>
                </a:lnTo>
                <a:lnTo>
                  <a:pt x="2572975" y="19363"/>
                </a:lnTo>
                <a:lnTo>
                  <a:pt x="2608346" y="41851"/>
                </a:lnTo>
                <a:lnTo>
                  <a:pt x="2637848" y="71353"/>
                </a:lnTo>
                <a:lnTo>
                  <a:pt x="2660336" y="106724"/>
                </a:lnTo>
                <a:lnTo>
                  <a:pt x="2674668" y="146821"/>
                </a:lnTo>
                <a:lnTo>
                  <a:pt x="2679700" y="190500"/>
                </a:lnTo>
                <a:lnTo>
                  <a:pt x="2679700" y="254000"/>
                </a:lnTo>
                <a:lnTo>
                  <a:pt x="2674668" y="297678"/>
                </a:lnTo>
                <a:lnTo>
                  <a:pt x="2660336" y="337775"/>
                </a:lnTo>
                <a:lnTo>
                  <a:pt x="2637848" y="373146"/>
                </a:lnTo>
                <a:lnTo>
                  <a:pt x="2608346" y="402648"/>
                </a:lnTo>
                <a:lnTo>
                  <a:pt x="2572975" y="425136"/>
                </a:lnTo>
                <a:lnTo>
                  <a:pt x="2532878" y="439468"/>
                </a:lnTo>
                <a:lnTo>
                  <a:pt x="2489200" y="444500"/>
                </a:lnTo>
                <a:lnTo>
                  <a:pt x="190500" y="444500"/>
                </a:lnTo>
                <a:lnTo>
                  <a:pt x="146821" y="439468"/>
                </a:lnTo>
                <a:lnTo>
                  <a:pt x="106724" y="425136"/>
                </a:lnTo>
                <a:lnTo>
                  <a:pt x="71353" y="402648"/>
                </a:lnTo>
                <a:lnTo>
                  <a:pt x="41851" y="373146"/>
                </a:lnTo>
                <a:lnTo>
                  <a:pt x="19363" y="337775"/>
                </a:lnTo>
                <a:lnTo>
                  <a:pt x="5031" y="297678"/>
                </a:lnTo>
                <a:lnTo>
                  <a:pt x="0" y="2540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0148" y="914400"/>
            <a:ext cx="43510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What’s</a:t>
            </a:r>
            <a:r>
              <a:rPr spc="175" dirty="0"/>
              <a:t> </a:t>
            </a:r>
            <a:r>
              <a:rPr spc="254" dirty="0"/>
              <a:t>That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48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32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559300"/>
            <a:ext cx="745490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Relational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Mapper for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Node.JS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Handles gory details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so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don’t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have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 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Fat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Models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581" y="914400"/>
            <a:ext cx="92798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Schemas </a:t>
            </a:r>
            <a:r>
              <a:rPr spc="114" dirty="0"/>
              <a:t>Create</a:t>
            </a:r>
            <a:r>
              <a:rPr spc="185" dirty="0"/>
              <a:t> </a:t>
            </a:r>
            <a:r>
              <a:rPr spc="114" dirty="0"/>
              <a:t>Accessors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124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8700" y="3035300"/>
            <a:ext cx="10815320" cy="5420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350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virtual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field 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not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saved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DB,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but calculated from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existing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fields. “full-name”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Times New Roman"/>
              <a:cs typeface="Times New Roman"/>
            </a:endParaRPr>
          </a:p>
          <a:p>
            <a:pPr marL="429259" marR="1416050" indent="-366395">
              <a:lnSpc>
                <a:spcPct val="111100"/>
              </a:lnSpc>
            </a:pPr>
            <a:r>
              <a:rPr sz="2400" spc="-5" dirty="0">
                <a:latin typeface="Courier New"/>
                <a:cs typeface="Courier New"/>
              </a:rPr>
              <a:t>personSchema.virtual(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'name.full'</a:t>
            </a:r>
            <a:r>
              <a:rPr sz="2400" spc="-5" dirty="0">
                <a:latin typeface="Courier New"/>
                <a:cs typeface="Courier New"/>
              </a:rPr>
              <a:t>).get(function ()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return this.name.first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 '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this.name.last;</a:t>
            </a:r>
            <a:endParaRPr sz="24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78460" marR="735330" indent="-366395">
              <a:lnSpc>
                <a:spcPct val="111100"/>
              </a:lnSpc>
              <a:spcBef>
                <a:spcPts val="1850"/>
              </a:spcBef>
            </a:pPr>
            <a:r>
              <a:rPr sz="2400" spc="-5" dirty="0">
                <a:latin typeface="Courier New"/>
                <a:cs typeface="Courier New"/>
              </a:rPr>
              <a:t>personSchema.virtual(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'name.full'</a:t>
            </a:r>
            <a:r>
              <a:rPr sz="2400" spc="-5" dirty="0">
                <a:latin typeface="Courier New"/>
                <a:cs typeface="Courier New"/>
              </a:rPr>
              <a:t>).set(function (name)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var split </a:t>
            </a:r>
            <a:r>
              <a:rPr sz="2400" dirty="0">
                <a:latin typeface="Courier New"/>
                <a:cs typeface="Courier New"/>
              </a:rPr>
              <a:t>= name.split(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</a:t>
            </a:r>
            <a:r>
              <a:rPr sz="2400" spc="-2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378460" marR="5490210">
              <a:lnSpc>
                <a:spcPct val="111100"/>
              </a:lnSpc>
            </a:pPr>
            <a:r>
              <a:rPr sz="2400" spc="-5" dirty="0">
                <a:latin typeface="Courier New"/>
                <a:cs typeface="Courier New"/>
              </a:rPr>
              <a:t>this.name.first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split[</a:t>
            </a:r>
            <a:r>
              <a:rPr sz="2400" dirty="0">
                <a:solidFill>
                  <a:srgbClr val="008800"/>
                </a:solidFill>
                <a:latin typeface="Courier New"/>
                <a:cs typeface="Courier New"/>
              </a:rPr>
              <a:t>0</a:t>
            </a:r>
            <a:r>
              <a:rPr sz="2400" dirty="0">
                <a:latin typeface="Courier New"/>
                <a:cs typeface="Courier New"/>
              </a:rPr>
              <a:t>];  </a:t>
            </a:r>
            <a:r>
              <a:rPr sz="2400" spc="-5" dirty="0">
                <a:latin typeface="Courier New"/>
                <a:cs typeface="Courier New"/>
              </a:rPr>
              <a:t>this.name.last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split[</a:t>
            </a:r>
            <a:r>
              <a:rPr sz="2400" dirty="0">
                <a:solidFill>
                  <a:srgbClr val="008800"/>
                </a:solidFill>
                <a:latin typeface="Courier New"/>
                <a:cs typeface="Courier New"/>
              </a:rPr>
              <a:t>1</a:t>
            </a:r>
            <a:r>
              <a:rPr sz="2400" dirty="0"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089400"/>
            <a:ext cx="23723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0" dirty="0"/>
              <a:t>Q </a:t>
            </a:r>
            <a:r>
              <a:rPr sz="6400" spc="-90" dirty="0"/>
              <a:t>&amp;</a:t>
            </a:r>
            <a:r>
              <a:rPr sz="6400" spc="210" dirty="0"/>
              <a:t> </a:t>
            </a:r>
            <a:r>
              <a:rPr sz="6400" spc="-70" dirty="0"/>
              <a:t>A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7620000" y="1993900"/>
            <a:ext cx="44450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0600" y="1854200"/>
            <a:ext cx="4838700" cy="604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357" y="914400"/>
            <a:ext cx="50247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Querying</a:t>
            </a:r>
            <a:r>
              <a:rPr spc="60" dirty="0"/>
              <a:t> </a:t>
            </a:r>
            <a:r>
              <a:rPr spc="10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6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276600"/>
            <a:ext cx="8489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 Model#find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/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Model#findOne to query</a:t>
            </a:r>
            <a:r>
              <a:rPr sz="2800" spc="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4829809"/>
            <a:ext cx="953579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  <a:tabLst>
                <a:tab pos="8243570" algn="l"/>
              </a:tabLst>
            </a:pPr>
            <a:r>
              <a:rPr sz="2400" spc="-5" dirty="0">
                <a:solidFill>
                  <a:srgbClr val="888888"/>
                </a:solidFill>
                <a:latin typeface="Courier New"/>
                <a:cs typeface="Courier New"/>
              </a:rPr>
              <a:t>// executes immediately, passing results to </a:t>
            </a:r>
            <a:r>
              <a:rPr sz="2400" dirty="0">
                <a:solidFill>
                  <a:srgbClr val="888888"/>
                </a:solidFill>
                <a:latin typeface="Courier New"/>
                <a:cs typeface="Courier New"/>
              </a:rPr>
              <a:t>callback  </a:t>
            </a:r>
            <a:r>
              <a:rPr sz="2400" spc="-5" dirty="0">
                <a:latin typeface="Courier New"/>
                <a:cs typeface="Courier New"/>
              </a:rPr>
              <a:t>MyModel.find({ name: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'john'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age: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$gte: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8800"/>
                </a:solidFill>
                <a:latin typeface="Courier New"/>
                <a:cs typeface="Courier New"/>
              </a:rPr>
              <a:t>18	</a:t>
            </a:r>
            <a:r>
              <a:rPr sz="2400" spc="-5" dirty="0">
                <a:latin typeface="Courier New"/>
                <a:cs typeface="Courier New"/>
              </a:rPr>
              <a:t>}},</a:t>
            </a:r>
            <a:endParaRPr sz="2400">
              <a:latin typeface="Courier New"/>
              <a:cs typeface="Courier New"/>
            </a:endParaRPr>
          </a:p>
          <a:p>
            <a:pPr marR="723265" algn="ctr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function (err, docs)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9387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// </a:t>
            </a:r>
            <a:r>
              <a:rPr sz="2400" spc="-5" dirty="0">
                <a:solidFill>
                  <a:srgbClr val="888888"/>
                </a:solidFill>
                <a:latin typeface="Courier New"/>
                <a:cs typeface="Courier New"/>
              </a:rPr>
              <a:t>do something with</a:t>
            </a:r>
            <a:r>
              <a:rPr sz="2400" spc="-25" dirty="0">
                <a:solidFill>
                  <a:srgbClr val="88888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88888"/>
                </a:solidFill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  <a:p>
            <a:pPr marL="293878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// </a:t>
            </a:r>
            <a:r>
              <a:rPr sz="2400" spc="-5" dirty="0">
                <a:solidFill>
                  <a:srgbClr val="888888"/>
                </a:solidFill>
                <a:latin typeface="Courier New"/>
                <a:cs typeface="Courier New"/>
              </a:rPr>
              <a:t>or handle</a:t>
            </a:r>
            <a:r>
              <a:rPr sz="2400" spc="-15" dirty="0">
                <a:solidFill>
                  <a:srgbClr val="88888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88888"/>
                </a:solidFill>
                <a:latin typeface="Courier New"/>
                <a:cs typeface="Courier New"/>
              </a:rPr>
              <a:t>err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357" y="914400"/>
            <a:ext cx="50247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Querying</a:t>
            </a:r>
            <a:r>
              <a:rPr spc="60" dirty="0"/>
              <a:t> </a:t>
            </a:r>
            <a:r>
              <a:rPr spc="10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124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3975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3035300"/>
            <a:ext cx="10725785" cy="550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also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chain queries by not passing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</a:t>
            </a:r>
            <a:r>
              <a:rPr sz="2800" spc="9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callback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Pass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callback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end using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exec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61340" marR="5080" indent="-549275">
              <a:lnSpc>
                <a:spcPts val="4300"/>
              </a:lnSpc>
              <a:tabLst>
                <a:tab pos="1109980" algn="l"/>
                <a:tab pos="1658620" algn="l"/>
                <a:tab pos="2207260" algn="l"/>
                <a:tab pos="8243570" algn="l"/>
              </a:tabLst>
            </a:pPr>
            <a:r>
              <a:rPr sz="3600" b="1" dirty="0">
                <a:solidFill>
                  <a:srgbClr val="003366"/>
                </a:solidFill>
                <a:latin typeface="Courier New"/>
                <a:cs typeface="Courier New"/>
              </a:rPr>
              <a:t>var	</a:t>
            </a:r>
            <a:r>
              <a:rPr sz="3600" dirty="0">
                <a:solidFill>
                  <a:srgbClr val="444444"/>
                </a:solidFill>
                <a:latin typeface="Courier New"/>
                <a:cs typeface="Courier New"/>
              </a:rPr>
              <a:t>p	</a:t>
            </a:r>
            <a:r>
              <a:rPr sz="3600" dirty="0">
                <a:solidFill>
                  <a:srgbClr val="339933"/>
                </a:solidFill>
                <a:latin typeface="Courier New"/>
                <a:cs typeface="Courier New"/>
              </a:rPr>
              <a:t>=	</a:t>
            </a:r>
            <a:r>
              <a:rPr sz="3600" dirty="0">
                <a:solidFill>
                  <a:srgbClr val="444444"/>
                </a:solidFill>
                <a:latin typeface="Courier New"/>
                <a:cs typeface="Courier New"/>
              </a:rPr>
              <a:t>Photo</a:t>
            </a: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3600" dirty="0">
                <a:solidFill>
                  <a:srgbClr val="660066"/>
                </a:solidFill>
                <a:latin typeface="Courier New"/>
                <a:cs typeface="Courier New"/>
              </a:rPr>
              <a:t>find</a:t>
            </a:r>
            <a:r>
              <a:rPr sz="3600" dirty="0">
                <a:solidFill>
                  <a:srgbClr val="009900"/>
                </a:solidFill>
                <a:latin typeface="Courier New"/>
                <a:cs typeface="Courier New"/>
              </a:rPr>
              <a:t>({</a:t>
            </a:r>
            <a:r>
              <a:rPr sz="3600" dirty="0">
                <a:solidFill>
                  <a:srgbClr val="444444"/>
                </a:solidFill>
                <a:latin typeface="Courier New"/>
                <a:cs typeface="Courier New"/>
              </a:rPr>
              <a:t>usernam</a:t>
            </a: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e</a:t>
            </a:r>
            <a:r>
              <a:rPr sz="3600" dirty="0">
                <a:solidFill>
                  <a:srgbClr val="339933"/>
                </a:solidFill>
                <a:latin typeface="Courier New"/>
                <a:cs typeface="Courier New"/>
              </a:rPr>
              <a:t>:	</a:t>
            </a:r>
            <a:r>
              <a:rPr sz="3600" dirty="0">
                <a:solidFill>
                  <a:srgbClr val="3366CC"/>
                </a:solidFill>
                <a:latin typeface="Courier New"/>
                <a:cs typeface="Courier New"/>
              </a:rPr>
              <a:t>'ynon</a:t>
            </a:r>
            <a:r>
              <a:rPr sz="3600" spc="-5" dirty="0">
                <a:solidFill>
                  <a:srgbClr val="3366CC"/>
                </a:solidFill>
                <a:latin typeface="Courier New"/>
                <a:cs typeface="Courier New"/>
              </a:rPr>
              <a:t>'</a:t>
            </a:r>
            <a:r>
              <a:rPr sz="36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3600" dirty="0">
                <a:solidFill>
                  <a:srgbClr val="444444"/>
                </a:solidFill>
                <a:latin typeface="Courier New"/>
                <a:cs typeface="Courier New"/>
              </a:rPr>
              <a:t>.  </a:t>
            </a:r>
            <a:r>
              <a:rPr sz="3600" spc="-5" dirty="0">
                <a:solidFill>
                  <a:srgbClr val="660066"/>
                </a:solidFill>
                <a:latin typeface="Courier New"/>
                <a:cs typeface="Courier New"/>
              </a:rPr>
              <a:t>skip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CC0000"/>
                </a:solidFill>
                <a:latin typeface="Courier New"/>
                <a:cs typeface="Courier New"/>
              </a:rPr>
              <a:t>10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endParaRPr sz="3600">
              <a:latin typeface="Courier New"/>
              <a:cs typeface="Courier New"/>
            </a:endParaRPr>
          </a:p>
          <a:p>
            <a:pPr marL="561340" marR="3022600">
              <a:lnSpc>
                <a:spcPts val="4300"/>
              </a:lnSpc>
              <a:tabLst>
                <a:tab pos="4127500" algn="l"/>
                <a:tab pos="5774055" algn="l"/>
                <a:tab pos="7419975" algn="l"/>
              </a:tabLst>
            </a:pPr>
            <a:r>
              <a:rPr sz="3600" spc="-5" dirty="0">
                <a:solidFill>
                  <a:srgbClr val="660066"/>
                </a:solidFill>
                <a:latin typeface="Courier New"/>
                <a:cs typeface="Courier New"/>
              </a:rPr>
              <a:t>limit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3600" spc="-5" dirty="0">
                <a:solidFill>
                  <a:srgbClr val="CC0000"/>
                </a:solidFill>
                <a:latin typeface="Courier New"/>
                <a:cs typeface="Courier New"/>
              </a:rPr>
              <a:t>5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.  </a:t>
            </a:r>
            <a:r>
              <a:rPr sz="3600" dirty="0">
                <a:solidFill>
                  <a:srgbClr val="660066"/>
                </a:solidFill>
                <a:latin typeface="Courier New"/>
                <a:cs typeface="Courier New"/>
              </a:rPr>
              <a:t>exec</a:t>
            </a:r>
            <a:r>
              <a:rPr sz="3600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3600" b="1" dirty="0">
                <a:solidFill>
                  <a:srgbClr val="003366"/>
                </a:solidFill>
                <a:latin typeface="Courier New"/>
                <a:cs typeface="Courier New"/>
              </a:rPr>
              <a:t>functio</a:t>
            </a:r>
            <a:r>
              <a:rPr sz="3600" b="1" spc="-5" dirty="0">
                <a:solidFill>
                  <a:srgbClr val="003366"/>
                </a:solidFill>
                <a:latin typeface="Courier New"/>
                <a:cs typeface="Courier New"/>
              </a:rPr>
              <a:t>n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3600" dirty="0">
                <a:solidFill>
                  <a:srgbClr val="444444"/>
                </a:solidFill>
                <a:latin typeface="Courier New"/>
                <a:cs typeface="Courier New"/>
              </a:rPr>
              <a:t>err</a:t>
            </a:r>
            <a:r>
              <a:rPr sz="3600" dirty="0">
                <a:solidFill>
                  <a:srgbClr val="339933"/>
                </a:solidFill>
                <a:latin typeface="Courier New"/>
                <a:cs typeface="Courier New"/>
              </a:rPr>
              <a:t>,	</a:t>
            </a:r>
            <a:r>
              <a:rPr sz="3600" dirty="0">
                <a:solidFill>
                  <a:srgbClr val="444444"/>
                </a:solidFill>
                <a:latin typeface="Courier New"/>
                <a:cs typeface="Courier New"/>
              </a:rPr>
              <a:t>docs</a:t>
            </a:r>
            <a:r>
              <a:rPr sz="3600" dirty="0">
                <a:solidFill>
                  <a:srgbClr val="009900"/>
                </a:solidFill>
                <a:latin typeface="Courier New"/>
                <a:cs typeface="Courier New"/>
              </a:rPr>
              <a:t>)	{  </a:t>
            </a: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console.</a:t>
            </a:r>
            <a:r>
              <a:rPr sz="3600" spc="-5" dirty="0">
                <a:solidFill>
                  <a:srgbClr val="660066"/>
                </a:solidFill>
                <a:latin typeface="Courier New"/>
                <a:cs typeface="Courier New"/>
              </a:rPr>
              <a:t>dir</a:t>
            </a:r>
            <a:r>
              <a:rPr sz="3600" spc="-5" dirty="0">
                <a:solidFill>
                  <a:srgbClr val="009900"/>
                </a:solidFill>
                <a:latin typeface="Courier New"/>
                <a:cs typeface="Courier New"/>
              </a:rPr>
              <a:t>(	</a:t>
            </a:r>
            <a:r>
              <a:rPr sz="3600" spc="-5" dirty="0">
                <a:solidFill>
                  <a:srgbClr val="444444"/>
                </a:solidFill>
                <a:latin typeface="Courier New"/>
                <a:cs typeface="Courier New"/>
              </a:rPr>
              <a:t>docs</a:t>
            </a:r>
            <a:r>
              <a:rPr sz="3600" spc="-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36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ts val="4160"/>
              </a:lnSpc>
            </a:pPr>
            <a:r>
              <a:rPr sz="36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36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052" y="914400"/>
            <a:ext cx="76117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Other Query</a:t>
            </a:r>
            <a:r>
              <a:rPr spc="135" dirty="0"/>
              <a:t> </a:t>
            </a:r>
            <a:r>
              <a:rPr spc="18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810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648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32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716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0" y="3721100"/>
            <a:ext cx="9464040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find( cond, [fields], [options],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[cb]</a:t>
            </a:r>
            <a:r>
              <a:rPr sz="2800" spc="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12700" marR="213233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findOne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(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cond, [fields], [options],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[cb] )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findById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(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id, [fields], [options],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[cb]</a:t>
            </a:r>
            <a:r>
              <a:rPr sz="2800" spc="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findOneAndUpdate( cond, [update], [options],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[cb] ) 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findOneAndRemove(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cond, [options],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[cb]</a:t>
            </a:r>
            <a:r>
              <a:rPr sz="2800" spc="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655" y="914400"/>
            <a:ext cx="64439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Counting</a:t>
            </a:r>
            <a:r>
              <a:rPr spc="155" dirty="0"/>
              <a:t> </a:t>
            </a:r>
            <a:r>
              <a:rPr spc="245" dirty="0"/>
              <a:t>Matches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187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098800"/>
            <a:ext cx="971169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 count to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discover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how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many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matching documents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are 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" y="5318759"/>
            <a:ext cx="10816590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11100"/>
              </a:lnSpc>
              <a:spcBef>
                <a:spcPts val="100"/>
              </a:spcBef>
              <a:tabLst>
                <a:tab pos="6048375" algn="l"/>
              </a:tabLst>
            </a:pPr>
            <a:r>
              <a:rPr sz="2400" spc="-5" dirty="0">
                <a:latin typeface="Courier New"/>
                <a:cs typeface="Courier New"/>
              </a:rPr>
              <a:t>Adventure.count({ type: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'jungle'	</a:t>
            </a:r>
            <a:r>
              <a:rPr sz="2400" spc="-5" dirty="0">
                <a:latin typeface="Courier New"/>
                <a:cs typeface="Courier New"/>
              </a:rPr>
              <a:t>}, function (err, count)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if (err)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console.log(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'there are %d jungle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adventures'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count);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730" y="914400"/>
            <a:ext cx="12877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810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648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32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716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0" y="3721100"/>
            <a:ext cx="5810885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Schema called </a:t>
            </a:r>
            <a:r>
              <a:rPr sz="2800" spc="-25" dirty="0">
                <a:solidFill>
                  <a:srgbClr val="5B554F"/>
                </a:solidFill>
                <a:latin typeface="Verdana"/>
                <a:cs typeface="Verdana"/>
              </a:rPr>
              <a:t>“Album”</a:t>
            </a:r>
            <a:endParaRPr sz="2800">
              <a:latin typeface="Verdana"/>
              <a:cs typeface="Verdana"/>
            </a:endParaRPr>
          </a:p>
          <a:p>
            <a:pPr marL="12700" marR="3683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 fields: artist, </a:t>
            </a:r>
            <a:r>
              <a:rPr sz="2800" spc="-85" dirty="0">
                <a:solidFill>
                  <a:srgbClr val="5B554F"/>
                </a:solidFill>
                <a:latin typeface="Verdana"/>
                <a:cs typeface="Verdana"/>
              </a:rPr>
              <a:t>year,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tracks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model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document  Add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validator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year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Save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730" y="914400"/>
            <a:ext cx="12877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013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283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121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95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3924300"/>
            <a:ext cx="9660890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5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 from years 2008, 2009, 2010,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2011,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2012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Query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3 newest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albums</a:t>
            </a:r>
            <a:endParaRPr sz="2800">
              <a:latin typeface="Verdana"/>
              <a:cs typeface="Verdana"/>
            </a:endParaRPr>
          </a:p>
          <a:p>
            <a:pPr marL="12700" marR="127000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Print the artist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name 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number of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tracks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Print the artist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who has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most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5700" y="2755900"/>
            <a:ext cx="4292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2500" y="2603500"/>
            <a:ext cx="4699000" cy="627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6116" y="914400"/>
            <a:ext cx="791908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Populating</a:t>
            </a:r>
            <a:r>
              <a:rPr spc="185" dirty="0"/>
              <a:t> </a:t>
            </a:r>
            <a:r>
              <a:rPr spc="215" dirty="0"/>
              <a:t>Collections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092200" y="50419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58801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4978400"/>
            <a:ext cx="348932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has no</a:t>
            </a:r>
            <a:r>
              <a:rPr sz="2800" spc="-7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joins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Let’s 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Fake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623" y="914400"/>
            <a:ext cx="86296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Start </a:t>
            </a:r>
            <a:r>
              <a:rPr spc="185" dirty="0"/>
              <a:t>With</a:t>
            </a:r>
            <a:r>
              <a:rPr spc="175" dirty="0"/>
              <a:t> </a:t>
            </a:r>
            <a:r>
              <a:rPr spc="185"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3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70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54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43400"/>
            <a:ext cx="10226040" cy="2560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01370">
              <a:lnSpc>
                <a:spcPct val="101200"/>
              </a:lnSpc>
              <a:spcBef>
                <a:spcPts val="60"/>
              </a:spcBef>
            </a:pP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Execute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following to 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initial relationship  </a:t>
            </a: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</a:rPr>
              <a:t>https://gist.github.com/4657446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Watch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data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DB: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Album.artist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=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ObjectId("5106b6e6fde8310000000001")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6857" y="914400"/>
            <a:ext cx="26574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90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200" y="7581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3302000"/>
            <a:ext cx="4935855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Hello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Mongoose</a:t>
            </a:r>
            <a:endParaRPr sz="2800">
              <a:latin typeface="Verdana"/>
              <a:cs typeface="Verdana"/>
            </a:endParaRPr>
          </a:p>
          <a:p>
            <a:pPr marL="12700" marR="60071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Schema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Types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Custom 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Validators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Querying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Poor Man’s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Joins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(Populate)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Mongoose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Plugins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87" y="914400"/>
            <a:ext cx="72751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Use</a:t>
            </a:r>
            <a:r>
              <a:rPr spc="130" dirty="0"/>
              <a:t> </a:t>
            </a:r>
            <a:r>
              <a:rPr spc="90" dirty="0"/>
              <a:t>Query#populate</a:t>
            </a:r>
            <a:r>
              <a:rPr spc="-695" dirty="0"/>
              <a:t> 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5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3263900"/>
            <a:ext cx="938403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query#populate sends another query for the related  object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2446" y="48133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do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c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	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813300"/>
            <a:ext cx="624459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Album.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findOne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()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exec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function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err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006600"/>
                </a:solidFill>
                <a:latin typeface="Courier New"/>
                <a:cs typeface="Courier New"/>
              </a:rPr>
              <a:t>// prints</a:t>
            </a:r>
            <a:r>
              <a:rPr sz="2400" i="1" spc="-2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sz="2400" i="1" dirty="0">
                <a:solidFill>
                  <a:srgbClr val="006600"/>
                </a:solidFill>
                <a:latin typeface="Courier New"/>
                <a:cs typeface="Courier New"/>
              </a:rPr>
              <a:t>undefined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  <a:tabLst>
                <a:tab pos="2755900" algn="l"/>
                <a:tab pos="5682615" algn="l"/>
              </a:tabLst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console.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doc.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artist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000066"/>
                </a:solidFill>
                <a:latin typeface="Courier New"/>
                <a:cs typeface="Courier New"/>
              </a:rPr>
              <a:t>name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7725" y="7023100"/>
            <a:ext cx="112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doc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	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023100"/>
            <a:ext cx="971994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Album.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findOne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()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populate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3366CC"/>
                </a:solidFill>
                <a:latin typeface="Courier New"/>
                <a:cs typeface="Courier New"/>
              </a:rPr>
              <a:t>'artist'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exec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function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err</a:t>
            </a:r>
            <a:r>
              <a:rPr sz="2400" spc="-5" dirty="0">
                <a:solidFill>
                  <a:srgbClr val="33993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006600"/>
                </a:solidFill>
                <a:latin typeface="Courier New"/>
                <a:cs typeface="Courier New"/>
              </a:rPr>
              <a:t>// prints Pink</a:t>
            </a:r>
            <a:r>
              <a:rPr sz="2400" i="1" spc="-15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sz="2400" i="1" dirty="0">
                <a:solidFill>
                  <a:srgbClr val="006600"/>
                </a:solidFill>
                <a:latin typeface="Courier New"/>
                <a:cs typeface="Courier New"/>
              </a:rPr>
              <a:t>Floyd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  <a:tabLst>
                <a:tab pos="2755900" algn="l"/>
                <a:tab pos="5682615" algn="l"/>
              </a:tabLst>
            </a:pPr>
            <a:r>
              <a:rPr sz="2400" spc="-5" dirty="0">
                <a:solidFill>
                  <a:srgbClr val="444444"/>
                </a:solidFill>
                <a:latin typeface="Courier New"/>
                <a:cs typeface="Courier New"/>
              </a:rPr>
              <a:t>console.</a:t>
            </a:r>
            <a:r>
              <a:rPr sz="2400" spc="-5" dirty="0">
                <a:solidFill>
                  <a:srgbClr val="660066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009900"/>
                </a:solidFill>
                <a:latin typeface="Courier New"/>
                <a:cs typeface="Courier New"/>
              </a:rPr>
              <a:t>(	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doc.</a:t>
            </a:r>
            <a:r>
              <a:rPr sz="2400" dirty="0">
                <a:solidFill>
                  <a:srgbClr val="660066"/>
                </a:solidFill>
                <a:latin typeface="Courier New"/>
                <a:cs typeface="Courier New"/>
              </a:rPr>
              <a:t>artist</a:t>
            </a:r>
            <a:r>
              <a:rPr sz="240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000066"/>
                </a:solidFill>
                <a:latin typeface="Courier New"/>
                <a:cs typeface="Courier New"/>
              </a:rPr>
              <a:t>name	</a:t>
            </a: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009900"/>
                </a:solidFill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33993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87" y="914400"/>
            <a:ext cx="72751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Use</a:t>
            </a:r>
            <a:r>
              <a:rPr spc="130" dirty="0"/>
              <a:t> </a:t>
            </a:r>
            <a:r>
              <a:rPr spc="90" dirty="0"/>
              <a:t>Query#populate</a:t>
            </a:r>
            <a:r>
              <a:rPr spc="-695" dirty="0"/>
              <a:t> 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16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00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54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781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0" y="3073400"/>
            <a:ext cx="876935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Full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method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signature: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Query#populate( path, [fields], [model], [cond],  [options]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query condition object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(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i.e.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age: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$gte: 21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}}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options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query options object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(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i.e.</a:t>
            </a:r>
            <a:endParaRPr sz="28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limit: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5 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Helps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when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populating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5700" y="2755900"/>
            <a:ext cx="4292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2500" y="2603500"/>
            <a:ext cx="4699000" cy="627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Mongoose</a:t>
            </a:r>
            <a:r>
              <a:rPr spc="180" dirty="0"/>
              <a:t> </a:t>
            </a:r>
            <a:r>
              <a:rPr spc="235" dirty="0"/>
              <a:t>Plugins</a:t>
            </a:r>
          </a:p>
        </p:txBody>
      </p:sp>
      <p:sp>
        <p:nvSpPr>
          <p:cNvPr id="5" name="object 5"/>
          <p:cNvSpPr/>
          <p:nvPr/>
        </p:nvSpPr>
        <p:spPr>
          <a:xfrm>
            <a:off x="1092200" y="50292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965700"/>
            <a:ext cx="3662045" cy="131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plugin connects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 the Schema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extends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in a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way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Mongoose</a:t>
            </a:r>
            <a:r>
              <a:rPr spc="180" dirty="0"/>
              <a:t> </a:t>
            </a:r>
            <a:r>
              <a:rPr spc="23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3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546600"/>
            <a:ext cx="9271000" cy="2153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mongoose plugin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simple function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which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takes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schema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options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3332479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Demo: lastModifiedPlugin  </a:t>
            </a: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</a:rPr>
              <a:t>https://gist.github.com/4657579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Mongoose</a:t>
            </a:r>
            <a:r>
              <a:rPr spc="180" dirty="0"/>
              <a:t> </a:t>
            </a:r>
            <a:r>
              <a:rPr spc="23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05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965700"/>
            <a:ext cx="9150985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or create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plugin: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</a:rPr>
              <a:t>https://github.com/drudge/mongoose-findorcreate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Mongoose</a:t>
            </a:r>
            <a:r>
              <a:rPr spc="180" dirty="0"/>
              <a:t> </a:t>
            </a:r>
            <a:r>
              <a:rPr spc="23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5181600"/>
            <a:ext cx="594360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Hashed password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field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plugin:  </a:t>
            </a: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</a:rPr>
              <a:t>https://gist.github.com/4658951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Mongoose</a:t>
            </a:r>
            <a:r>
              <a:rPr spc="180" dirty="0"/>
              <a:t> </a:t>
            </a:r>
            <a:r>
              <a:rPr spc="235" dirty="0"/>
              <a:t>Plugins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05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965700"/>
            <a:ext cx="9237345" cy="131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Mongoose troops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 of useful mongoose  plugins: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</a:rPr>
              <a:t>https://github.com/tblobaum/mongoose-troop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257" y="914400"/>
            <a:ext cx="61633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Online</a:t>
            </a:r>
            <a:r>
              <a:rPr spc="125" dirty="0"/>
              <a:t> </a:t>
            </a:r>
            <a:r>
              <a:rPr spc="200" dirty="0"/>
              <a:t>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4140200"/>
            <a:ext cx="845756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  <a:hlinkClick r:id="rId3"/>
              </a:rPr>
              <a:t>http://mongoosejs.com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  <a:hlinkClick r:id="rId3"/>
              </a:rPr>
              <a:t>/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u="heavy" spc="-5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</a:rPr>
              <a:t>https://github.com/LearnBoost/mongoose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u="heavy" spc="-10" dirty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  <a:hlinkClick r:id="rId4"/>
              </a:rPr>
              <a:t>http://www.youtube.com/watch?v=4fQsDiioj3I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irc: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#mongoosejs on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freenode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181" y="914400"/>
            <a:ext cx="57550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Hello</a:t>
            </a:r>
            <a:r>
              <a:rPr spc="204" dirty="0"/>
              <a:t> </a:t>
            </a:r>
            <a:r>
              <a:rPr spc="295" dirty="0"/>
              <a:t>Mongoose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2880360"/>
            <a:ext cx="8988425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6760">
              <a:lnSpc>
                <a:spcPct val="111100"/>
              </a:lnSpc>
              <a:spcBef>
                <a:spcPts val="100"/>
              </a:spcBef>
              <a:tabLst>
                <a:tab pos="5499735" algn="l"/>
              </a:tabLst>
            </a:pPr>
            <a:r>
              <a:rPr sz="2400" spc="-5" dirty="0">
                <a:latin typeface="Courier New"/>
                <a:cs typeface="Courier New"/>
              </a:rPr>
              <a:t>var mongoose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require(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'mongoose'</a:t>
            </a:r>
            <a:r>
              <a:rPr sz="2400" spc="-5" dirty="0">
                <a:latin typeface="Courier New"/>
                <a:cs typeface="Courier New"/>
              </a:rPr>
              <a:t>);  </a:t>
            </a:r>
            <a:r>
              <a:rPr sz="2400" dirty="0">
                <a:latin typeface="Courier New"/>
                <a:cs typeface="Courier New"/>
              </a:rPr>
              <a:t>mongoose.connect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'localhost'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'test'</a:t>
            </a:r>
            <a:r>
              <a:rPr sz="2400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11100"/>
              </a:lnSpc>
              <a:tabLst>
                <a:tab pos="8426450" algn="l"/>
              </a:tabLst>
            </a:pPr>
            <a:r>
              <a:rPr sz="2400" spc="-5" dirty="0">
                <a:latin typeface="Courier New"/>
                <a:cs typeface="Courier New"/>
              </a:rPr>
              <a:t>va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 schem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mongoose.Schema(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5" dirty="0">
                <a:latin typeface="Courier New"/>
                <a:cs typeface="Courier New"/>
              </a:rPr>
              <a:t> name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'string'	</a:t>
            </a:r>
            <a:r>
              <a:rPr sz="2400" dirty="0">
                <a:latin typeface="Courier New"/>
                <a:cs typeface="Courier New"/>
              </a:rPr>
              <a:t>});  </a:t>
            </a:r>
            <a:r>
              <a:rPr sz="2400" spc="-5" dirty="0">
                <a:latin typeface="Courier New"/>
                <a:cs typeface="Courier New"/>
              </a:rPr>
              <a:t>var Cat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mongoose.model(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'Cat'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schema);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1285240">
              <a:lnSpc>
                <a:spcPct val="111100"/>
              </a:lnSpc>
              <a:tabLst>
                <a:tab pos="7145655" algn="l"/>
              </a:tabLst>
            </a:pPr>
            <a:r>
              <a:rPr sz="2400" spc="-5" dirty="0">
                <a:latin typeface="Courier New"/>
                <a:cs typeface="Courier New"/>
              </a:rPr>
              <a:t>va</a:t>
            </a:r>
            <a:r>
              <a:rPr sz="2400" dirty="0">
                <a:latin typeface="Courier New"/>
                <a:cs typeface="Courier New"/>
              </a:rPr>
              <a:t>r</a:t>
            </a:r>
            <a:r>
              <a:rPr sz="2400" spc="-5" dirty="0">
                <a:latin typeface="Courier New"/>
                <a:cs typeface="Courier New"/>
              </a:rPr>
              <a:t> kitt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ne</a:t>
            </a:r>
            <a:r>
              <a:rPr sz="2400" dirty="0">
                <a:latin typeface="Courier New"/>
                <a:cs typeface="Courier New"/>
              </a:rPr>
              <a:t>w</a:t>
            </a:r>
            <a:r>
              <a:rPr sz="2400" spc="-5" dirty="0">
                <a:latin typeface="Courier New"/>
                <a:cs typeface="Courier New"/>
              </a:rPr>
              <a:t> Cat(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5" dirty="0">
                <a:latin typeface="Courier New"/>
                <a:cs typeface="Courier New"/>
              </a:rPr>
              <a:t> name</a:t>
            </a:r>
            <a:r>
              <a:rPr sz="2400" dirty="0">
                <a:latin typeface="Courier New"/>
                <a:cs typeface="Courier New"/>
              </a:rPr>
              <a:t>: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'Zildjian'	</a:t>
            </a:r>
            <a:r>
              <a:rPr sz="2400" dirty="0">
                <a:latin typeface="Courier New"/>
                <a:cs typeface="Courier New"/>
              </a:rPr>
              <a:t>});  </a:t>
            </a:r>
            <a:r>
              <a:rPr sz="2400" spc="-5" dirty="0">
                <a:latin typeface="Courier New"/>
                <a:cs typeface="Courier New"/>
              </a:rPr>
              <a:t>kitty.save(function (err)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 marR="4943475">
              <a:lnSpc>
                <a:spcPct val="111100"/>
              </a:lnSpc>
            </a:pPr>
            <a:r>
              <a:rPr sz="2400" spc="-5" dirty="0">
                <a:latin typeface="Courier New"/>
                <a:cs typeface="Courier New"/>
              </a:rPr>
              <a:t>if (err) </a:t>
            </a:r>
            <a:r>
              <a:rPr sz="2400" spc="-5" dirty="0">
                <a:solidFill>
                  <a:srgbClr val="888888"/>
                </a:solidFill>
                <a:latin typeface="Courier New"/>
                <a:cs typeface="Courier New"/>
              </a:rPr>
              <a:t>// </a:t>
            </a:r>
            <a:r>
              <a:rPr sz="2400" dirty="0">
                <a:solidFill>
                  <a:srgbClr val="888888"/>
                </a:solidFill>
                <a:latin typeface="Courier New"/>
                <a:cs typeface="Courier New"/>
              </a:rPr>
              <a:t>...  </a:t>
            </a:r>
            <a:r>
              <a:rPr sz="2400" spc="-5" dirty="0">
                <a:latin typeface="Courier New"/>
                <a:cs typeface="Courier New"/>
              </a:rPr>
              <a:t>console.log(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'meow'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072" y="914400"/>
            <a:ext cx="64287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Mongoose</a:t>
            </a:r>
            <a:r>
              <a:rPr spc="135" dirty="0"/>
              <a:t> </a:t>
            </a:r>
            <a:r>
              <a:rPr spc="16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2044700" y="2908300"/>
            <a:ext cx="44069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4700" y="2908300"/>
            <a:ext cx="4406900" cy="1498600"/>
          </a:xfrm>
          <a:custGeom>
            <a:avLst/>
            <a:gdLst/>
            <a:ahLst/>
            <a:cxnLst/>
            <a:rect l="l" t="t" r="r" b="b"/>
            <a:pathLst>
              <a:path w="4406900" h="1498600">
                <a:moveTo>
                  <a:pt x="0" y="13081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4216400" y="0"/>
                </a:lnTo>
                <a:lnTo>
                  <a:pt x="4260078" y="5031"/>
                </a:lnTo>
                <a:lnTo>
                  <a:pt x="4300175" y="19363"/>
                </a:lnTo>
                <a:lnTo>
                  <a:pt x="4335546" y="41851"/>
                </a:lnTo>
                <a:lnTo>
                  <a:pt x="4365048" y="71353"/>
                </a:lnTo>
                <a:lnTo>
                  <a:pt x="4387536" y="106724"/>
                </a:lnTo>
                <a:lnTo>
                  <a:pt x="4401868" y="146821"/>
                </a:lnTo>
                <a:lnTo>
                  <a:pt x="4406900" y="190500"/>
                </a:lnTo>
                <a:lnTo>
                  <a:pt x="4406900" y="1308100"/>
                </a:lnTo>
                <a:lnTo>
                  <a:pt x="4401868" y="1351778"/>
                </a:lnTo>
                <a:lnTo>
                  <a:pt x="4387536" y="1391875"/>
                </a:lnTo>
                <a:lnTo>
                  <a:pt x="4365048" y="1427246"/>
                </a:lnTo>
                <a:lnTo>
                  <a:pt x="4335546" y="1456748"/>
                </a:lnTo>
                <a:lnTo>
                  <a:pt x="4300175" y="1479236"/>
                </a:lnTo>
                <a:lnTo>
                  <a:pt x="4260078" y="1493568"/>
                </a:lnTo>
                <a:lnTo>
                  <a:pt x="4216400" y="1498600"/>
                </a:lnTo>
                <a:lnTo>
                  <a:pt x="190500" y="1498600"/>
                </a:lnTo>
                <a:lnTo>
                  <a:pt x="146821" y="1493568"/>
                </a:lnTo>
                <a:lnTo>
                  <a:pt x="106724" y="1479236"/>
                </a:lnTo>
                <a:lnTo>
                  <a:pt x="71353" y="1456748"/>
                </a:lnTo>
                <a:lnTo>
                  <a:pt x="41851" y="1427246"/>
                </a:lnTo>
                <a:lnTo>
                  <a:pt x="19363" y="1391875"/>
                </a:lnTo>
                <a:lnTo>
                  <a:pt x="5031" y="1351778"/>
                </a:lnTo>
                <a:lnTo>
                  <a:pt x="0" y="13081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4700" y="3467100"/>
            <a:ext cx="1841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0780" y="3365500"/>
            <a:ext cx="1795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Schema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8100" y="6261100"/>
            <a:ext cx="2222500" cy="149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8100" y="6261100"/>
            <a:ext cx="2222500" cy="1498600"/>
          </a:xfrm>
          <a:custGeom>
            <a:avLst/>
            <a:gdLst/>
            <a:ahLst/>
            <a:cxnLst/>
            <a:rect l="l" t="t" r="r" b="b"/>
            <a:pathLst>
              <a:path w="2222500" h="1498600">
                <a:moveTo>
                  <a:pt x="0" y="13081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032000" y="0"/>
                </a:lnTo>
                <a:lnTo>
                  <a:pt x="2075678" y="5031"/>
                </a:lnTo>
                <a:lnTo>
                  <a:pt x="2115775" y="19363"/>
                </a:lnTo>
                <a:lnTo>
                  <a:pt x="2151146" y="41851"/>
                </a:lnTo>
                <a:lnTo>
                  <a:pt x="2180648" y="71353"/>
                </a:lnTo>
                <a:lnTo>
                  <a:pt x="2203136" y="106724"/>
                </a:lnTo>
                <a:lnTo>
                  <a:pt x="2217468" y="146821"/>
                </a:lnTo>
                <a:lnTo>
                  <a:pt x="2222500" y="190500"/>
                </a:lnTo>
                <a:lnTo>
                  <a:pt x="2222500" y="1308100"/>
                </a:lnTo>
                <a:lnTo>
                  <a:pt x="2217468" y="1351778"/>
                </a:lnTo>
                <a:lnTo>
                  <a:pt x="2203136" y="1391875"/>
                </a:lnTo>
                <a:lnTo>
                  <a:pt x="2180648" y="1427246"/>
                </a:lnTo>
                <a:lnTo>
                  <a:pt x="2151146" y="1456748"/>
                </a:lnTo>
                <a:lnTo>
                  <a:pt x="2115775" y="1479236"/>
                </a:lnTo>
                <a:lnTo>
                  <a:pt x="2075678" y="1493568"/>
                </a:lnTo>
                <a:lnTo>
                  <a:pt x="2032000" y="1498600"/>
                </a:lnTo>
                <a:lnTo>
                  <a:pt x="190500" y="1498600"/>
                </a:lnTo>
                <a:lnTo>
                  <a:pt x="146821" y="1493568"/>
                </a:lnTo>
                <a:lnTo>
                  <a:pt x="106724" y="1479236"/>
                </a:lnTo>
                <a:lnTo>
                  <a:pt x="71353" y="1456748"/>
                </a:lnTo>
                <a:lnTo>
                  <a:pt x="41851" y="1427246"/>
                </a:lnTo>
                <a:lnTo>
                  <a:pt x="19363" y="1391875"/>
                </a:lnTo>
                <a:lnTo>
                  <a:pt x="5031" y="1351778"/>
                </a:lnTo>
                <a:lnTo>
                  <a:pt x="0" y="13081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7200" y="6832600"/>
            <a:ext cx="1384300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9773" y="6718300"/>
            <a:ext cx="137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2200" y="6261100"/>
            <a:ext cx="2222500" cy="149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2200" y="6261100"/>
            <a:ext cx="2222500" cy="1498600"/>
          </a:xfrm>
          <a:custGeom>
            <a:avLst/>
            <a:gdLst/>
            <a:ahLst/>
            <a:cxnLst/>
            <a:rect l="l" t="t" r="r" b="b"/>
            <a:pathLst>
              <a:path w="2222500" h="1498600">
                <a:moveTo>
                  <a:pt x="0" y="13081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032000" y="0"/>
                </a:lnTo>
                <a:lnTo>
                  <a:pt x="2075678" y="5031"/>
                </a:lnTo>
                <a:lnTo>
                  <a:pt x="2115775" y="19363"/>
                </a:lnTo>
                <a:lnTo>
                  <a:pt x="2151146" y="41851"/>
                </a:lnTo>
                <a:lnTo>
                  <a:pt x="2180648" y="71353"/>
                </a:lnTo>
                <a:lnTo>
                  <a:pt x="2203136" y="106724"/>
                </a:lnTo>
                <a:lnTo>
                  <a:pt x="2217468" y="146821"/>
                </a:lnTo>
                <a:lnTo>
                  <a:pt x="2222500" y="190500"/>
                </a:lnTo>
                <a:lnTo>
                  <a:pt x="2222500" y="1308100"/>
                </a:lnTo>
                <a:lnTo>
                  <a:pt x="2217468" y="1351778"/>
                </a:lnTo>
                <a:lnTo>
                  <a:pt x="2203136" y="1391875"/>
                </a:lnTo>
                <a:lnTo>
                  <a:pt x="2180648" y="1427246"/>
                </a:lnTo>
                <a:lnTo>
                  <a:pt x="2151146" y="1456748"/>
                </a:lnTo>
                <a:lnTo>
                  <a:pt x="2115775" y="1479236"/>
                </a:lnTo>
                <a:lnTo>
                  <a:pt x="2075678" y="1493568"/>
                </a:lnTo>
                <a:lnTo>
                  <a:pt x="2032000" y="1498600"/>
                </a:lnTo>
                <a:lnTo>
                  <a:pt x="190500" y="1498600"/>
                </a:lnTo>
                <a:lnTo>
                  <a:pt x="146821" y="1493568"/>
                </a:lnTo>
                <a:lnTo>
                  <a:pt x="106724" y="1479236"/>
                </a:lnTo>
                <a:lnTo>
                  <a:pt x="71353" y="1456748"/>
                </a:lnTo>
                <a:lnTo>
                  <a:pt x="41851" y="1427246"/>
                </a:lnTo>
                <a:lnTo>
                  <a:pt x="19363" y="1391875"/>
                </a:lnTo>
                <a:lnTo>
                  <a:pt x="5031" y="1351778"/>
                </a:lnTo>
                <a:lnTo>
                  <a:pt x="0" y="13081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1300" y="6832600"/>
            <a:ext cx="1384300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23873" y="6718300"/>
            <a:ext cx="137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59800" y="2908300"/>
            <a:ext cx="3136900" cy="149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9800" y="2908300"/>
            <a:ext cx="3136900" cy="1498600"/>
          </a:xfrm>
          <a:custGeom>
            <a:avLst/>
            <a:gdLst/>
            <a:ahLst/>
            <a:cxnLst/>
            <a:rect l="l" t="t" r="r" b="b"/>
            <a:pathLst>
              <a:path w="3136900" h="1498600">
                <a:moveTo>
                  <a:pt x="0" y="13081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946400" y="0"/>
                </a:lnTo>
                <a:lnTo>
                  <a:pt x="2990078" y="5031"/>
                </a:lnTo>
                <a:lnTo>
                  <a:pt x="3030175" y="19363"/>
                </a:lnTo>
                <a:lnTo>
                  <a:pt x="3065546" y="41851"/>
                </a:lnTo>
                <a:lnTo>
                  <a:pt x="3095048" y="71353"/>
                </a:lnTo>
                <a:lnTo>
                  <a:pt x="3117536" y="106724"/>
                </a:lnTo>
                <a:lnTo>
                  <a:pt x="3131868" y="146821"/>
                </a:lnTo>
                <a:lnTo>
                  <a:pt x="3136900" y="190500"/>
                </a:lnTo>
                <a:lnTo>
                  <a:pt x="3136900" y="1308100"/>
                </a:lnTo>
                <a:lnTo>
                  <a:pt x="3131868" y="1351778"/>
                </a:lnTo>
                <a:lnTo>
                  <a:pt x="3117536" y="1391875"/>
                </a:lnTo>
                <a:lnTo>
                  <a:pt x="3095048" y="1427246"/>
                </a:lnTo>
                <a:lnTo>
                  <a:pt x="3065546" y="1456748"/>
                </a:lnTo>
                <a:lnTo>
                  <a:pt x="3030175" y="1479236"/>
                </a:lnTo>
                <a:lnTo>
                  <a:pt x="2990078" y="1493568"/>
                </a:lnTo>
                <a:lnTo>
                  <a:pt x="2946400" y="1498600"/>
                </a:lnTo>
                <a:lnTo>
                  <a:pt x="190500" y="1498600"/>
                </a:lnTo>
                <a:lnTo>
                  <a:pt x="146821" y="1493568"/>
                </a:lnTo>
                <a:lnTo>
                  <a:pt x="106724" y="1479236"/>
                </a:lnTo>
                <a:lnTo>
                  <a:pt x="71353" y="1456748"/>
                </a:lnTo>
                <a:lnTo>
                  <a:pt x="41851" y="1427246"/>
                </a:lnTo>
                <a:lnTo>
                  <a:pt x="19363" y="1391875"/>
                </a:lnTo>
                <a:lnTo>
                  <a:pt x="5031" y="1351778"/>
                </a:lnTo>
                <a:lnTo>
                  <a:pt x="0" y="13081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4800" y="3467100"/>
            <a:ext cx="1841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30883" y="3365500"/>
            <a:ext cx="1795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FFFFFF"/>
                </a:solidFill>
                <a:latin typeface="Arial"/>
                <a:cs typeface="Arial"/>
              </a:rPr>
              <a:t>Schema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96300" y="6261100"/>
            <a:ext cx="2222500" cy="149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96300" y="6261100"/>
            <a:ext cx="2222500" cy="1498600"/>
          </a:xfrm>
          <a:custGeom>
            <a:avLst/>
            <a:gdLst/>
            <a:ahLst/>
            <a:cxnLst/>
            <a:rect l="l" t="t" r="r" b="b"/>
            <a:pathLst>
              <a:path w="2222500" h="1498600">
                <a:moveTo>
                  <a:pt x="0" y="13081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032000" y="0"/>
                </a:lnTo>
                <a:lnTo>
                  <a:pt x="2075678" y="5031"/>
                </a:lnTo>
                <a:lnTo>
                  <a:pt x="2115775" y="19363"/>
                </a:lnTo>
                <a:lnTo>
                  <a:pt x="2151146" y="41851"/>
                </a:lnTo>
                <a:lnTo>
                  <a:pt x="2180648" y="71353"/>
                </a:lnTo>
                <a:lnTo>
                  <a:pt x="2203136" y="106724"/>
                </a:lnTo>
                <a:lnTo>
                  <a:pt x="2217468" y="146821"/>
                </a:lnTo>
                <a:lnTo>
                  <a:pt x="2222500" y="190500"/>
                </a:lnTo>
                <a:lnTo>
                  <a:pt x="2222500" y="1308100"/>
                </a:lnTo>
                <a:lnTo>
                  <a:pt x="2217468" y="1351778"/>
                </a:lnTo>
                <a:lnTo>
                  <a:pt x="2203136" y="1391875"/>
                </a:lnTo>
                <a:lnTo>
                  <a:pt x="2180648" y="1427246"/>
                </a:lnTo>
                <a:lnTo>
                  <a:pt x="2151146" y="1456748"/>
                </a:lnTo>
                <a:lnTo>
                  <a:pt x="2115775" y="1479236"/>
                </a:lnTo>
                <a:lnTo>
                  <a:pt x="2075678" y="1493568"/>
                </a:lnTo>
                <a:lnTo>
                  <a:pt x="2032000" y="1498600"/>
                </a:lnTo>
                <a:lnTo>
                  <a:pt x="190500" y="1498600"/>
                </a:lnTo>
                <a:lnTo>
                  <a:pt x="146821" y="1493568"/>
                </a:lnTo>
                <a:lnTo>
                  <a:pt x="106724" y="1479236"/>
                </a:lnTo>
                <a:lnTo>
                  <a:pt x="71353" y="1456748"/>
                </a:lnTo>
                <a:lnTo>
                  <a:pt x="41851" y="1427246"/>
                </a:lnTo>
                <a:lnTo>
                  <a:pt x="19363" y="1391875"/>
                </a:lnTo>
                <a:lnTo>
                  <a:pt x="5031" y="1351778"/>
                </a:lnTo>
                <a:lnTo>
                  <a:pt x="0" y="13081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15400" y="6832600"/>
            <a:ext cx="1384300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917972" y="6718300"/>
            <a:ext cx="137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5570" y="4504613"/>
            <a:ext cx="1661795" cy="1702435"/>
          </a:xfrm>
          <a:custGeom>
            <a:avLst/>
            <a:gdLst/>
            <a:ahLst/>
            <a:cxnLst/>
            <a:rect l="l" t="t" r="r" b="b"/>
            <a:pathLst>
              <a:path w="1661795" h="1702435">
                <a:moveTo>
                  <a:pt x="1661604" y="0"/>
                </a:moveTo>
                <a:lnTo>
                  <a:pt x="1657172" y="4546"/>
                </a:lnTo>
                <a:lnTo>
                  <a:pt x="0" y="1702307"/>
                </a:lnTo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165" y="446826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80492" y="0"/>
                </a:moveTo>
                <a:lnTo>
                  <a:pt x="0" y="27914"/>
                </a:lnTo>
                <a:lnTo>
                  <a:pt x="40576" y="40894"/>
                </a:lnTo>
                <a:lnTo>
                  <a:pt x="54533" y="81140"/>
                </a:lnTo>
                <a:lnTo>
                  <a:pt x="80492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0514" y="4497158"/>
            <a:ext cx="1387475" cy="1673860"/>
          </a:xfrm>
          <a:custGeom>
            <a:avLst/>
            <a:gdLst/>
            <a:ahLst/>
            <a:cxnLst/>
            <a:rect l="l" t="t" r="r" b="b"/>
            <a:pathLst>
              <a:path w="1387475" h="1673860">
                <a:moveTo>
                  <a:pt x="0" y="0"/>
                </a:moveTo>
                <a:lnTo>
                  <a:pt x="4051" y="4889"/>
                </a:lnTo>
                <a:lnTo>
                  <a:pt x="1387449" y="1673605"/>
                </a:lnTo>
              </a:path>
            </a:pathLst>
          </a:custGeom>
          <a:ln w="12699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8091" y="4458043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0" y="0"/>
                </a:moveTo>
                <a:lnTo>
                  <a:pt x="19303" y="82981"/>
                </a:lnTo>
                <a:lnTo>
                  <a:pt x="36474" y="44005"/>
                </a:lnTo>
                <a:lnTo>
                  <a:pt x="77965" y="34353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05187" y="4521936"/>
            <a:ext cx="395605" cy="1684655"/>
          </a:xfrm>
          <a:custGeom>
            <a:avLst/>
            <a:gdLst/>
            <a:ahLst/>
            <a:cxnLst/>
            <a:rect l="l" t="t" r="r" b="b"/>
            <a:pathLst>
              <a:path w="395604" h="1684654">
                <a:moveTo>
                  <a:pt x="395541" y="0"/>
                </a:moveTo>
                <a:lnTo>
                  <a:pt x="394080" y="6184"/>
                </a:lnTo>
                <a:lnTo>
                  <a:pt x="0" y="1684350"/>
                </a:lnTo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57829" y="4472482"/>
            <a:ext cx="74180" cy="82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072" y="914400"/>
            <a:ext cx="64287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Mongoose</a:t>
            </a:r>
            <a:r>
              <a:rPr spc="135" dirty="0"/>
              <a:t> </a:t>
            </a:r>
            <a:r>
              <a:rPr spc="16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8331200" y="2603500"/>
            <a:ext cx="37592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31200" y="2603500"/>
            <a:ext cx="3759200" cy="1498600"/>
          </a:xfrm>
          <a:custGeom>
            <a:avLst/>
            <a:gdLst/>
            <a:ahLst/>
            <a:cxnLst/>
            <a:rect l="l" t="t" r="r" b="b"/>
            <a:pathLst>
              <a:path w="3759200" h="1498600">
                <a:moveTo>
                  <a:pt x="0" y="13081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3568700" y="0"/>
                </a:lnTo>
                <a:lnTo>
                  <a:pt x="3612378" y="5031"/>
                </a:lnTo>
                <a:lnTo>
                  <a:pt x="3652475" y="19363"/>
                </a:lnTo>
                <a:lnTo>
                  <a:pt x="3687846" y="41851"/>
                </a:lnTo>
                <a:lnTo>
                  <a:pt x="3717348" y="71353"/>
                </a:lnTo>
                <a:lnTo>
                  <a:pt x="3739836" y="106724"/>
                </a:lnTo>
                <a:lnTo>
                  <a:pt x="3754168" y="146821"/>
                </a:lnTo>
                <a:lnTo>
                  <a:pt x="3759200" y="190500"/>
                </a:lnTo>
                <a:lnTo>
                  <a:pt x="3759200" y="1308100"/>
                </a:lnTo>
                <a:lnTo>
                  <a:pt x="3754168" y="1351778"/>
                </a:lnTo>
                <a:lnTo>
                  <a:pt x="3739836" y="1391875"/>
                </a:lnTo>
                <a:lnTo>
                  <a:pt x="3717348" y="1427246"/>
                </a:lnTo>
                <a:lnTo>
                  <a:pt x="3687846" y="1456748"/>
                </a:lnTo>
                <a:lnTo>
                  <a:pt x="3652475" y="1479236"/>
                </a:lnTo>
                <a:lnTo>
                  <a:pt x="3612378" y="1493568"/>
                </a:lnTo>
                <a:lnTo>
                  <a:pt x="3568700" y="1498600"/>
                </a:lnTo>
                <a:lnTo>
                  <a:pt x="190500" y="1498600"/>
                </a:lnTo>
                <a:lnTo>
                  <a:pt x="146821" y="1493568"/>
                </a:lnTo>
                <a:lnTo>
                  <a:pt x="106724" y="1479236"/>
                </a:lnTo>
                <a:lnTo>
                  <a:pt x="71353" y="1456748"/>
                </a:lnTo>
                <a:lnTo>
                  <a:pt x="41851" y="1427246"/>
                </a:lnTo>
                <a:lnTo>
                  <a:pt x="19363" y="1391875"/>
                </a:lnTo>
                <a:lnTo>
                  <a:pt x="5031" y="1351778"/>
                </a:lnTo>
                <a:lnTo>
                  <a:pt x="0" y="13081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9800" y="3162300"/>
            <a:ext cx="3289300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98155" y="3060700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sz="36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String}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42300" y="4546600"/>
            <a:ext cx="3759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2300" y="4546600"/>
            <a:ext cx="3759200" cy="850900"/>
          </a:xfrm>
          <a:custGeom>
            <a:avLst/>
            <a:gdLst/>
            <a:ahLst/>
            <a:cxnLst/>
            <a:rect l="l" t="t" r="r" b="b"/>
            <a:pathLst>
              <a:path w="3759200" h="850900">
                <a:moveTo>
                  <a:pt x="0" y="6604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3568700" y="0"/>
                </a:lnTo>
                <a:lnTo>
                  <a:pt x="3612378" y="5031"/>
                </a:lnTo>
                <a:lnTo>
                  <a:pt x="3652475" y="19363"/>
                </a:lnTo>
                <a:lnTo>
                  <a:pt x="3687846" y="41851"/>
                </a:lnTo>
                <a:lnTo>
                  <a:pt x="3717348" y="71353"/>
                </a:lnTo>
                <a:lnTo>
                  <a:pt x="3739836" y="106724"/>
                </a:lnTo>
                <a:lnTo>
                  <a:pt x="3754168" y="146821"/>
                </a:lnTo>
                <a:lnTo>
                  <a:pt x="3759200" y="190500"/>
                </a:lnTo>
                <a:lnTo>
                  <a:pt x="3759200" y="660400"/>
                </a:lnTo>
                <a:lnTo>
                  <a:pt x="3754168" y="704078"/>
                </a:lnTo>
                <a:lnTo>
                  <a:pt x="3739836" y="744175"/>
                </a:lnTo>
                <a:lnTo>
                  <a:pt x="3717348" y="779546"/>
                </a:lnTo>
                <a:lnTo>
                  <a:pt x="3687846" y="809048"/>
                </a:lnTo>
                <a:lnTo>
                  <a:pt x="3652475" y="831536"/>
                </a:lnTo>
                <a:lnTo>
                  <a:pt x="3612378" y="845868"/>
                </a:lnTo>
                <a:lnTo>
                  <a:pt x="3568700" y="850900"/>
                </a:lnTo>
                <a:lnTo>
                  <a:pt x="190500" y="850900"/>
                </a:lnTo>
                <a:lnTo>
                  <a:pt x="146821" y="845868"/>
                </a:lnTo>
                <a:lnTo>
                  <a:pt x="106724" y="831536"/>
                </a:lnTo>
                <a:lnTo>
                  <a:pt x="71353" y="809048"/>
                </a:lnTo>
                <a:lnTo>
                  <a:pt x="41851" y="779546"/>
                </a:lnTo>
                <a:lnTo>
                  <a:pt x="19363" y="744175"/>
                </a:lnTo>
                <a:lnTo>
                  <a:pt x="5031" y="704078"/>
                </a:lnTo>
                <a:lnTo>
                  <a:pt x="0" y="6604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02800" y="4775200"/>
            <a:ext cx="8382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28124" y="4673600"/>
            <a:ext cx="78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Cat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21188" y="4211739"/>
            <a:ext cx="635" cy="283845"/>
          </a:xfrm>
          <a:custGeom>
            <a:avLst/>
            <a:gdLst/>
            <a:ahLst/>
            <a:cxnLst/>
            <a:rect l="l" t="t" r="r" b="b"/>
            <a:pathLst>
              <a:path w="634" h="283845">
                <a:moveTo>
                  <a:pt x="0" y="0"/>
                </a:moveTo>
                <a:lnTo>
                  <a:pt x="0" y="6350"/>
                </a:lnTo>
                <a:lnTo>
                  <a:pt x="126" y="283463"/>
                </a:lnTo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83100" y="4160939"/>
            <a:ext cx="76200" cy="76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2300" y="6108700"/>
            <a:ext cx="3759200" cy="85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2300" y="6108700"/>
            <a:ext cx="3759200" cy="850900"/>
          </a:xfrm>
          <a:custGeom>
            <a:avLst/>
            <a:gdLst/>
            <a:ahLst/>
            <a:cxnLst/>
            <a:rect l="l" t="t" r="r" b="b"/>
            <a:pathLst>
              <a:path w="3759200" h="850900">
                <a:moveTo>
                  <a:pt x="0" y="6604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3568700" y="0"/>
                </a:lnTo>
                <a:lnTo>
                  <a:pt x="3612378" y="5031"/>
                </a:lnTo>
                <a:lnTo>
                  <a:pt x="3652475" y="19363"/>
                </a:lnTo>
                <a:lnTo>
                  <a:pt x="3687846" y="41851"/>
                </a:lnTo>
                <a:lnTo>
                  <a:pt x="3717348" y="71353"/>
                </a:lnTo>
                <a:lnTo>
                  <a:pt x="3739836" y="106724"/>
                </a:lnTo>
                <a:lnTo>
                  <a:pt x="3754168" y="146821"/>
                </a:lnTo>
                <a:lnTo>
                  <a:pt x="3759200" y="190500"/>
                </a:lnTo>
                <a:lnTo>
                  <a:pt x="3759200" y="660400"/>
                </a:lnTo>
                <a:lnTo>
                  <a:pt x="3754168" y="704078"/>
                </a:lnTo>
                <a:lnTo>
                  <a:pt x="3739836" y="744175"/>
                </a:lnTo>
                <a:lnTo>
                  <a:pt x="3717348" y="779546"/>
                </a:lnTo>
                <a:lnTo>
                  <a:pt x="3687846" y="809048"/>
                </a:lnTo>
                <a:lnTo>
                  <a:pt x="3652475" y="831536"/>
                </a:lnTo>
                <a:lnTo>
                  <a:pt x="3612378" y="845868"/>
                </a:lnTo>
                <a:lnTo>
                  <a:pt x="3568700" y="850900"/>
                </a:lnTo>
                <a:lnTo>
                  <a:pt x="190500" y="850900"/>
                </a:lnTo>
                <a:lnTo>
                  <a:pt x="146821" y="845868"/>
                </a:lnTo>
                <a:lnTo>
                  <a:pt x="106724" y="831536"/>
                </a:lnTo>
                <a:lnTo>
                  <a:pt x="71353" y="809048"/>
                </a:lnTo>
                <a:lnTo>
                  <a:pt x="41851" y="779546"/>
                </a:lnTo>
                <a:lnTo>
                  <a:pt x="19363" y="744175"/>
                </a:lnTo>
                <a:lnTo>
                  <a:pt x="5031" y="704078"/>
                </a:lnTo>
                <a:lnTo>
                  <a:pt x="0" y="660400"/>
                </a:lnTo>
                <a:close/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39300" y="6350000"/>
            <a:ext cx="9906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39439" y="6235700"/>
            <a:ext cx="96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kitty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23525" y="5638800"/>
            <a:ext cx="635" cy="283845"/>
          </a:xfrm>
          <a:custGeom>
            <a:avLst/>
            <a:gdLst/>
            <a:ahLst/>
            <a:cxnLst/>
            <a:rect l="l" t="t" r="r" b="b"/>
            <a:pathLst>
              <a:path w="634" h="283845">
                <a:moveTo>
                  <a:pt x="0" y="0"/>
                </a:moveTo>
                <a:lnTo>
                  <a:pt x="0" y="6350"/>
                </a:lnTo>
                <a:lnTo>
                  <a:pt x="126" y="283463"/>
                </a:lnTo>
              </a:path>
            </a:pathLst>
          </a:custGeom>
          <a:ln w="127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85437" y="5588000"/>
            <a:ext cx="76200" cy="76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3600" y="2677160"/>
            <a:ext cx="6976109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  <a:tabLst>
                <a:tab pos="5499735" algn="l"/>
              </a:tabLst>
            </a:pPr>
            <a:r>
              <a:rPr sz="2400" spc="-5" dirty="0">
                <a:latin typeface="Courier New"/>
                <a:cs typeface="Courier New"/>
              </a:rPr>
              <a:t>var mongoose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require(</a:t>
            </a:r>
            <a:r>
              <a:rPr sz="2400" spc="-5" dirty="0">
                <a:solidFill>
                  <a:srgbClr val="880000"/>
                </a:solidFill>
                <a:latin typeface="Courier New"/>
                <a:cs typeface="Courier New"/>
              </a:rPr>
              <a:t>'mongoose'</a:t>
            </a:r>
            <a:r>
              <a:rPr sz="2400" spc="-5" dirty="0">
                <a:latin typeface="Courier New"/>
                <a:cs typeface="Courier New"/>
              </a:rPr>
              <a:t>);  </a:t>
            </a:r>
            <a:r>
              <a:rPr sz="2400" dirty="0">
                <a:latin typeface="Courier New"/>
                <a:cs typeface="Courier New"/>
              </a:rPr>
              <a:t>mongoose.connect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'localhost'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'test'</a:t>
            </a:r>
            <a:r>
              <a:rPr sz="2400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600" y="3896359"/>
            <a:ext cx="6244590" cy="838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ourier New"/>
                <a:cs typeface="Courier New"/>
              </a:rPr>
              <a:t>var schema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mongoose.Schema(</a:t>
            </a:r>
            <a:endParaRPr sz="2400">
              <a:latin typeface="Courier New"/>
              <a:cs typeface="Courier New"/>
            </a:endParaRPr>
          </a:p>
          <a:p>
            <a:pPr marL="2573020">
              <a:lnSpc>
                <a:spcPct val="100000"/>
              </a:lnSpc>
              <a:spcBef>
                <a:spcPts val="320"/>
              </a:spcBef>
              <a:tabLst>
                <a:tab pos="5682615" algn="l"/>
              </a:tabLst>
            </a:pP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5" dirty="0">
                <a:latin typeface="Courier New"/>
                <a:cs typeface="Courier New"/>
              </a:rPr>
              <a:t> name</a:t>
            </a:r>
            <a:r>
              <a:rPr sz="2400" dirty="0">
                <a:latin typeface="Courier New"/>
                <a:cs typeface="Courier New"/>
              </a:rPr>
              <a:t>: </a:t>
            </a: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'string'	</a:t>
            </a: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3600" y="5115559"/>
            <a:ext cx="5147310" cy="838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ourier New"/>
                <a:cs typeface="Courier New"/>
              </a:rPr>
              <a:t>var Cat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mongoose.model(</a:t>
            </a:r>
            <a:endParaRPr sz="2400">
              <a:latin typeface="Courier New"/>
              <a:cs typeface="Courier New"/>
            </a:endParaRPr>
          </a:p>
          <a:p>
            <a:pPr marL="239014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solidFill>
                  <a:srgbClr val="880000"/>
                </a:solidFill>
                <a:latin typeface="Courier New"/>
                <a:cs typeface="Courier New"/>
              </a:rPr>
              <a:t>'Cat'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schema);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44550" y="6388100"/>
          <a:ext cx="6464300" cy="78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var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kitty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Cat(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name: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103755" algn="l"/>
                        </a:tabLst>
                      </a:pPr>
                      <a:r>
                        <a:rPr sz="240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'Zildjian'	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});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461" y="914400"/>
            <a:ext cx="68160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Schema</a:t>
            </a:r>
            <a:r>
              <a:rPr spc="120" dirty="0"/>
              <a:t> </a:t>
            </a:r>
            <a:r>
              <a:rPr spc="170" dirty="0"/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0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114800"/>
            <a:ext cx="4183379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schema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takes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description object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which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specifies its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keys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their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types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200" y="633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6248400"/>
            <a:ext cx="306133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Types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are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mostly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normal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JS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1300" y="3594100"/>
            <a:ext cx="2220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Schema({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7121" y="3959859"/>
            <a:ext cx="11226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title:  body:  date: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0226" y="3959859"/>
            <a:ext cx="13061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111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String,  String,  Date,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7121" y="5179059"/>
            <a:ext cx="29521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hidden: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Boolean,  </a:t>
            </a:r>
            <a:r>
              <a:rPr sz="2400" spc="-5" dirty="0">
                <a:latin typeface="Courier New"/>
                <a:cs typeface="Courier New"/>
              </a:rPr>
              <a:t>meta: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Courier New"/>
                <a:cs typeface="Courier New"/>
              </a:rPr>
              <a:t>votes: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Number,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2942" y="6438900"/>
            <a:ext cx="240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</a:tabLst>
            </a:pPr>
            <a:r>
              <a:rPr sz="2400" spc="-5" dirty="0">
                <a:latin typeface="Courier New"/>
                <a:cs typeface="Courier New"/>
              </a:rPr>
              <a:t>favs</a:t>
            </a:r>
            <a:r>
              <a:rPr sz="2400" dirty="0">
                <a:latin typeface="Courier New"/>
                <a:cs typeface="Courier New"/>
              </a:rPr>
              <a:t>:	Number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1300" y="6804659"/>
            <a:ext cx="574675" cy="838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253" y="914400"/>
            <a:ext cx="50190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Schema</a:t>
            </a:r>
            <a:r>
              <a:rPr spc="75" dirty="0"/>
              <a:t> </a:t>
            </a:r>
            <a:r>
              <a:rPr spc="11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28829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36322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43688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51181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58674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200" y="66167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2200" y="73660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2200" y="8102600"/>
            <a:ext cx="2540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1000" y="2804160"/>
            <a:ext cx="1404620" cy="5629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5B554F"/>
                </a:solidFill>
                <a:latin typeface="Verdana"/>
                <a:cs typeface="Verdana"/>
              </a:rPr>
              <a:t>String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95600"/>
              </a:lnSpc>
              <a:spcBef>
                <a:spcPts val="30"/>
              </a:spcBef>
            </a:pPr>
            <a:r>
              <a:rPr sz="2500" spc="10" dirty="0">
                <a:solidFill>
                  <a:srgbClr val="5B554F"/>
                </a:solidFill>
                <a:latin typeface="Verdana"/>
                <a:cs typeface="Verdana"/>
              </a:rPr>
              <a:t>Number  </a:t>
            </a:r>
            <a:r>
              <a:rPr sz="2500" spc="5" dirty="0">
                <a:solidFill>
                  <a:srgbClr val="5B554F"/>
                </a:solidFill>
                <a:latin typeface="Verdana"/>
                <a:cs typeface="Verdana"/>
              </a:rPr>
              <a:t>Date  Buffer  Boolean  </a:t>
            </a:r>
            <a:r>
              <a:rPr sz="2500" dirty="0">
                <a:solidFill>
                  <a:srgbClr val="5B554F"/>
                </a:solidFill>
                <a:latin typeface="Verdana"/>
                <a:cs typeface="Verdana"/>
              </a:rPr>
              <a:t>Mixed  </a:t>
            </a:r>
            <a:r>
              <a:rPr sz="2500" spc="15" dirty="0">
                <a:solidFill>
                  <a:srgbClr val="5B554F"/>
                </a:solidFill>
                <a:latin typeface="Verdana"/>
                <a:cs typeface="Verdana"/>
              </a:rPr>
              <a:t>O</a:t>
            </a:r>
            <a:r>
              <a:rPr sz="2500" spc="5" dirty="0">
                <a:solidFill>
                  <a:srgbClr val="5B554F"/>
                </a:solidFill>
                <a:latin typeface="Verdana"/>
                <a:cs typeface="Verdana"/>
              </a:rPr>
              <a:t>bject</a:t>
            </a:r>
            <a:r>
              <a:rPr sz="2500" dirty="0">
                <a:solidFill>
                  <a:srgbClr val="5B554F"/>
                </a:solidFill>
                <a:latin typeface="Verdana"/>
                <a:cs typeface="Verdana"/>
              </a:rPr>
              <a:t>I</a:t>
            </a:r>
            <a:r>
              <a:rPr sz="2500" spc="5" dirty="0">
                <a:solidFill>
                  <a:srgbClr val="5B554F"/>
                </a:solidFill>
                <a:latin typeface="Verdana"/>
                <a:cs typeface="Verdana"/>
              </a:rPr>
              <a:t>d  </a:t>
            </a:r>
            <a:r>
              <a:rPr sz="2500" spc="-5" dirty="0">
                <a:solidFill>
                  <a:srgbClr val="5B554F"/>
                </a:solidFill>
                <a:latin typeface="Verdana"/>
                <a:cs typeface="Verdana"/>
              </a:rPr>
              <a:t>Array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31100" y="3086100"/>
            <a:ext cx="3390900" cy="508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6000" y="2921000"/>
            <a:ext cx="3721100" cy="541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554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1177</Words>
  <Application>Microsoft Office PowerPoint</Application>
  <PresentationFormat>Custom</PresentationFormat>
  <Paragraphs>302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  <vt:lpstr>What’s That</vt:lpstr>
      <vt:lpstr>Agenda</vt:lpstr>
      <vt:lpstr>Online Resources</vt:lpstr>
      <vt:lpstr>Hello Mongoose</vt:lpstr>
      <vt:lpstr>Mongoose Objects</vt:lpstr>
      <vt:lpstr>Mongoose Objects</vt:lpstr>
      <vt:lpstr>Schema Definitions</vt:lpstr>
      <vt:lpstr>Schema Types</vt:lpstr>
      <vt:lpstr>Nested Objects</vt:lpstr>
      <vt:lpstr>Array Fields</vt:lpstr>
      <vt:lpstr>Schema Use Case</vt:lpstr>
      <vt:lpstr>Creating New Objects</vt:lpstr>
      <vt:lpstr>Creating New Objects</vt:lpstr>
      <vt:lpstr>What Schema Can Do For You</vt:lpstr>
      <vt:lpstr>What Schema Can Do For You</vt:lpstr>
      <vt:lpstr>What Schema Can Do For You</vt:lpstr>
      <vt:lpstr>Custom Validators</vt:lpstr>
      <vt:lpstr>Schema Create Indices</vt:lpstr>
      <vt:lpstr>Schemas Create Accessors</vt:lpstr>
      <vt:lpstr>Q &amp; A</vt:lpstr>
      <vt:lpstr>Querying Data</vt:lpstr>
      <vt:lpstr>Querying Data</vt:lpstr>
      <vt:lpstr>Other Query Methods</vt:lpstr>
      <vt:lpstr>Counting Matches</vt:lpstr>
      <vt:lpstr>Lab</vt:lpstr>
      <vt:lpstr>Lab</vt:lpstr>
      <vt:lpstr>Populating Collections</vt:lpstr>
      <vt:lpstr>Start With Relationships</vt:lpstr>
      <vt:lpstr>Use Query#populate </vt:lpstr>
      <vt:lpstr>Use Query#populate </vt:lpstr>
      <vt:lpstr>Mongoose Plugins</vt:lpstr>
      <vt:lpstr>Mongoose Plugins</vt:lpstr>
      <vt:lpstr>Mongoose Plugins</vt:lpstr>
      <vt:lpstr>Mongoose Plugins</vt:lpstr>
      <vt:lpstr>Mongoose 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MongoDB</dc:title>
  <cp:lastModifiedBy>Vu Nhu Bao</cp:lastModifiedBy>
  <cp:revision>5</cp:revision>
  <dcterms:created xsi:type="dcterms:W3CDTF">2019-11-15T07:00:45Z</dcterms:created>
  <dcterms:modified xsi:type="dcterms:W3CDTF">2019-11-15T07:17:49Z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2019-11-15T00:00:00Z</vt:filetime>
  </property>
</Properties>
</file>