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3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650" y="876300"/>
            <a:ext cx="48895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7595" y="2628900"/>
            <a:ext cx="10849610" cy="221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http://babeljs.io/docs/setu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jpg"/><Relationship Id="rId7" Type="http://schemas.openxmlformats.org/officeDocument/2006/relationships/image" Target="../media/image57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g"/><Relationship Id="rId7" Type="http://schemas.openxmlformats.org/officeDocument/2006/relationships/image" Target="../media/image65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jp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mozilla.org/en-US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ES</a:t>
            </a:r>
            <a:r>
              <a:rPr sz="8000" b="0" spc="-5" dirty="0">
                <a:latin typeface="Arial"/>
                <a:cs typeface="Arial"/>
              </a:rPr>
              <a:t>2015 </a:t>
            </a:r>
            <a:r>
              <a:rPr sz="8000" b="0" dirty="0">
                <a:latin typeface="Arial"/>
                <a:cs typeface="Arial"/>
              </a:rPr>
              <a:t>/</a:t>
            </a:r>
            <a:r>
              <a:rPr sz="8000" b="0" spc="-30" dirty="0">
                <a:latin typeface="Arial"/>
                <a:cs typeface="Arial"/>
              </a:rPr>
              <a:t> </a:t>
            </a:r>
            <a:r>
              <a:rPr sz="8000" spc="-5" dirty="0"/>
              <a:t>ES</a:t>
            </a:r>
            <a:r>
              <a:rPr sz="8000" b="0" spc="-5" dirty="0">
                <a:latin typeface="Arial"/>
                <a:cs typeface="Arial"/>
              </a:rPr>
              <a:t>6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b="0" spc="40" dirty="0">
                <a:latin typeface="Arial"/>
                <a:cs typeface="Arial"/>
              </a:rPr>
              <a:t>Basics </a:t>
            </a:r>
            <a:r>
              <a:rPr sz="4800" b="0" dirty="0">
                <a:latin typeface="Arial"/>
                <a:cs typeface="Arial"/>
              </a:rPr>
              <a:t>of </a:t>
            </a:r>
            <a:r>
              <a:rPr sz="4800" b="0" spc="55" dirty="0">
                <a:latin typeface="Arial"/>
                <a:cs typeface="Arial"/>
              </a:rPr>
              <a:t>modern</a:t>
            </a:r>
            <a:r>
              <a:rPr sz="4800" b="0" spc="-85" dirty="0">
                <a:latin typeface="Arial"/>
                <a:cs typeface="Arial"/>
              </a:rPr>
              <a:t> </a:t>
            </a:r>
            <a:r>
              <a:rPr sz="4800" b="0" spc="25" dirty="0">
                <a:latin typeface="Arial"/>
                <a:cs typeface="Arial"/>
              </a:rPr>
              <a:t>JavaScript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5219700"/>
            <a:ext cx="20320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700" y="876300"/>
            <a:ext cx="2057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608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850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2015: </a:t>
            </a:r>
            <a:r>
              <a:rPr sz="3600" b="1" spc="-5" dirty="0">
                <a:latin typeface="Arial"/>
                <a:cs typeface="Arial"/>
              </a:rPr>
              <a:t>ECMAScript </a:t>
            </a:r>
            <a:r>
              <a:rPr sz="3600" b="1" dirty="0">
                <a:latin typeface="Arial"/>
                <a:cs typeface="Arial"/>
              </a:rPr>
              <a:t>2015 </a:t>
            </a:r>
            <a:r>
              <a:rPr sz="3600" dirty="0">
                <a:latin typeface="Arial"/>
                <a:cs typeface="Arial"/>
              </a:rPr>
              <a:t>(lots of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features)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8481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698240"/>
            <a:ext cx="990219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sz="3600" spc="40" dirty="0">
                <a:latin typeface="Arial"/>
                <a:cs typeface="Arial"/>
              </a:rPr>
              <a:t>since </a:t>
            </a:r>
            <a:r>
              <a:rPr sz="3600" spc="-5" dirty="0">
                <a:latin typeface="Arial"/>
                <a:cs typeface="Arial"/>
              </a:rPr>
              <a:t>2015 a new </a:t>
            </a:r>
            <a:r>
              <a:rPr sz="3600" spc="-204" dirty="0">
                <a:latin typeface="Arial"/>
                <a:cs typeface="Arial"/>
              </a:rPr>
              <a:t>ES </a:t>
            </a:r>
            <a:r>
              <a:rPr sz="3600" spc="95" dirty="0">
                <a:latin typeface="Arial"/>
                <a:cs typeface="Arial"/>
              </a:rPr>
              <a:t>spec </a:t>
            </a:r>
            <a:r>
              <a:rPr sz="3600" spc="-5" dirty="0">
                <a:latin typeface="Arial"/>
                <a:cs typeface="Arial"/>
              </a:rPr>
              <a:t>will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15" dirty="0">
                <a:latin typeface="Arial"/>
                <a:cs typeface="Arial"/>
              </a:rPr>
              <a:t>released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each  </a:t>
            </a:r>
            <a:r>
              <a:rPr sz="3600" spc="-5" dirty="0">
                <a:latin typeface="Arial"/>
                <a:cs typeface="Arial"/>
              </a:rPr>
              <a:t>year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72885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664200"/>
            <a:ext cx="802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latin typeface="Arial"/>
                <a:cs typeface="Arial"/>
              </a:rPr>
              <a:t>upcoming: </a:t>
            </a:r>
            <a:r>
              <a:rPr sz="3600" spc="-70" dirty="0">
                <a:latin typeface="Arial"/>
                <a:cs typeface="Arial"/>
              </a:rPr>
              <a:t>ES2016 </a:t>
            </a:r>
            <a:r>
              <a:rPr sz="3600" spc="-5" dirty="0">
                <a:latin typeface="Arial"/>
                <a:cs typeface="Arial"/>
              </a:rPr>
              <a:t>(no major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changes)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876300"/>
            <a:ext cx="2286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2016</a:t>
            </a:r>
          </a:p>
        </p:txBody>
      </p:sp>
      <p:sp>
        <p:nvSpPr>
          <p:cNvPr id="3" name="object 3"/>
          <p:cNvSpPr/>
          <p:nvPr/>
        </p:nvSpPr>
        <p:spPr>
          <a:xfrm>
            <a:off x="1581150" y="3956050"/>
            <a:ext cx="30987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0" y="3968750"/>
            <a:ext cx="3022600" cy="1270000"/>
          </a:xfrm>
          <a:custGeom>
            <a:avLst/>
            <a:gdLst/>
            <a:ahLst/>
            <a:cxnLst/>
            <a:rect l="l" t="t" r="r" b="b"/>
            <a:pathLst>
              <a:path w="3022600" h="1270000">
                <a:moveTo>
                  <a:pt x="2731289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6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6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6" y="1269777"/>
                </a:lnTo>
                <a:lnTo>
                  <a:pt x="291211" y="1270000"/>
                </a:lnTo>
                <a:lnTo>
                  <a:pt x="2729995" y="1270000"/>
                </a:lnTo>
                <a:lnTo>
                  <a:pt x="2786338" y="1269777"/>
                </a:lnTo>
                <a:lnTo>
                  <a:pt x="2831006" y="1268216"/>
                </a:lnTo>
                <a:lnTo>
                  <a:pt x="2902201" y="1255729"/>
                </a:lnTo>
                <a:lnTo>
                  <a:pt x="2937034" y="1238525"/>
                </a:lnTo>
                <a:lnTo>
                  <a:pt x="2966968" y="1214467"/>
                </a:lnTo>
                <a:lnTo>
                  <a:pt x="2991026" y="1184533"/>
                </a:lnTo>
                <a:lnTo>
                  <a:pt x="3008229" y="1149700"/>
                </a:lnTo>
                <a:lnTo>
                  <a:pt x="3020722" y="1078505"/>
                </a:lnTo>
                <a:lnTo>
                  <a:pt x="3022277" y="1034383"/>
                </a:lnTo>
                <a:lnTo>
                  <a:pt x="3022500" y="978788"/>
                </a:lnTo>
                <a:lnTo>
                  <a:pt x="3022495" y="291211"/>
                </a:lnTo>
                <a:lnTo>
                  <a:pt x="3022277" y="236161"/>
                </a:lnTo>
                <a:lnTo>
                  <a:pt x="3020717" y="191494"/>
                </a:lnTo>
                <a:lnTo>
                  <a:pt x="3008229" y="120299"/>
                </a:lnTo>
                <a:lnTo>
                  <a:pt x="2991026" y="85466"/>
                </a:lnTo>
                <a:lnTo>
                  <a:pt x="2966968" y="55532"/>
                </a:lnTo>
                <a:lnTo>
                  <a:pt x="2937034" y="31474"/>
                </a:lnTo>
                <a:lnTo>
                  <a:pt x="2902201" y="14270"/>
                </a:lnTo>
                <a:lnTo>
                  <a:pt x="2831167" y="1783"/>
                </a:lnTo>
                <a:lnTo>
                  <a:pt x="2786884" y="222"/>
                </a:lnTo>
                <a:lnTo>
                  <a:pt x="2731289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5300" y="4305300"/>
            <a:ext cx="272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5049" y="6486525"/>
            <a:ext cx="30987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3149" y="6499225"/>
            <a:ext cx="3022600" cy="1270000"/>
          </a:xfrm>
          <a:custGeom>
            <a:avLst/>
            <a:gdLst/>
            <a:ahLst/>
            <a:cxnLst/>
            <a:rect l="l" t="t" r="r" b="b"/>
            <a:pathLst>
              <a:path w="3022600" h="1270000">
                <a:moveTo>
                  <a:pt x="2731289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6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6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6" y="1269777"/>
                </a:lnTo>
                <a:lnTo>
                  <a:pt x="291210" y="1270000"/>
                </a:lnTo>
                <a:lnTo>
                  <a:pt x="2729995" y="1270000"/>
                </a:lnTo>
                <a:lnTo>
                  <a:pt x="2786338" y="1269777"/>
                </a:lnTo>
                <a:lnTo>
                  <a:pt x="2831006" y="1268216"/>
                </a:lnTo>
                <a:lnTo>
                  <a:pt x="2902201" y="1255729"/>
                </a:lnTo>
                <a:lnTo>
                  <a:pt x="2937034" y="1238525"/>
                </a:lnTo>
                <a:lnTo>
                  <a:pt x="2966968" y="1214467"/>
                </a:lnTo>
                <a:lnTo>
                  <a:pt x="2991026" y="1184533"/>
                </a:lnTo>
                <a:lnTo>
                  <a:pt x="3008229" y="1149700"/>
                </a:lnTo>
                <a:lnTo>
                  <a:pt x="3020722" y="1078505"/>
                </a:lnTo>
                <a:lnTo>
                  <a:pt x="3022277" y="1034383"/>
                </a:lnTo>
                <a:lnTo>
                  <a:pt x="3022500" y="978788"/>
                </a:lnTo>
                <a:lnTo>
                  <a:pt x="3022495" y="291211"/>
                </a:lnTo>
                <a:lnTo>
                  <a:pt x="3022277" y="236161"/>
                </a:lnTo>
                <a:lnTo>
                  <a:pt x="3020717" y="191494"/>
                </a:lnTo>
                <a:lnTo>
                  <a:pt x="3008229" y="120299"/>
                </a:lnTo>
                <a:lnTo>
                  <a:pt x="2991026" y="85466"/>
                </a:lnTo>
                <a:lnTo>
                  <a:pt x="2966968" y="55532"/>
                </a:lnTo>
                <a:lnTo>
                  <a:pt x="2937034" y="31474"/>
                </a:lnTo>
                <a:lnTo>
                  <a:pt x="2902201" y="14270"/>
                </a:lnTo>
                <a:lnTo>
                  <a:pt x="2831168" y="1783"/>
                </a:lnTo>
                <a:lnTo>
                  <a:pt x="2786884" y="222"/>
                </a:lnTo>
                <a:lnTo>
                  <a:pt x="2731289" y="0"/>
                </a:lnTo>
                <a:close/>
              </a:path>
            </a:pathLst>
          </a:custGeom>
          <a:solidFill>
            <a:srgbClr val="164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1200" y="6832600"/>
            <a:ext cx="294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20022" y="3956050"/>
            <a:ext cx="30987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122" y="3968750"/>
            <a:ext cx="3022600" cy="1270000"/>
          </a:xfrm>
          <a:custGeom>
            <a:avLst/>
            <a:gdLst/>
            <a:ahLst/>
            <a:cxnLst/>
            <a:rect l="l" t="t" r="r" b="b"/>
            <a:pathLst>
              <a:path w="3022600" h="1270000">
                <a:moveTo>
                  <a:pt x="2731289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6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6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6" y="1269777"/>
                </a:lnTo>
                <a:lnTo>
                  <a:pt x="291210" y="1270000"/>
                </a:lnTo>
                <a:lnTo>
                  <a:pt x="2729995" y="1270000"/>
                </a:lnTo>
                <a:lnTo>
                  <a:pt x="2786338" y="1269777"/>
                </a:lnTo>
                <a:lnTo>
                  <a:pt x="2831006" y="1268216"/>
                </a:lnTo>
                <a:lnTo>
                  <a:pt x="2902201" y="1255729"/>
                </a:lnTo>
                <a:lnTo>
                  <a:pt x="2937034" y="1238525"/>
                </a:lnTo>
                <a:lnTo>
                  <a:pt x="2966968" y="1214467"/>
                </a:lnTo>
                <a:lnTo>
                  <a:pt x="2991026" y="1184533"/>
                </a:lnTo>
                <a:lnTo>
                  <a:pt x="3008229" y="1149700"/>
                </a:lnTo>
                <a:lnTo>
                  <a:pt x="3020722" y="1078505"/>
                </a:lnTo>
                <a:lnTo>
                  <a:pt x="3022277" y="1034383"/>
                </a:lnTo>
                <a:lnTo>
                  <a:pt x="3022500" y="978788"/>
                </a:lnTo>
                <a:lnTo>
                  <a:pt x="3022495" y="291211"/>
                </a:lnTo>
                <a:lnTo>
                  <a:pt x="3022277" y="236161"/>
                </a:lnTo>
                <a:lnTo>
                  <a:pt x="3020717" y="191494"/>
                </a:lnTo>
                <a:lnTo>
                  <a:pt x="3008229" y="120299"/>
                </a:lnTo>
                <a:lnTo>
                  <a:pt x="2991026" y="85466"/>
                </a:lnTo>
                <a:lnTo>
                  <a:pt x="2966968" y="55532"/>
                </a:lnTo>
                <a:lnTo>
                  <a:pt x="2937034" y="31474"/>
                </a:lnTo>
                <a:lnTo>
                  <a:pt x="2902201" y="14270"/>
                </a:lnTo>
                <a:lnTo>
                  <a:pt x="2831167" y="1783"/>
                </a:lnTo>
                <a:lnTo>
                  <a:pt x="2786884" y="222"/>
                </a:lnTo>
                <a:lnTo>
                  <a:pt x="2731289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96400" y="4305300"/>
            <a:ext cx="134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8249" y="6486525"/>
            <a:ext cx="30987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6349" y="6499225"/>
            <a:ext cx="30225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6349" y="6499225"/>
            <a:ext cx="3022600" cy="1270000"/>
          </a:xfrm>
          <a:custGeom>
            <a:avLst/>
            <a:gdLst/>
            <a:ahLst/>
            <a:cxnLst/>
            <a:rect l="l" t="t" r="r" b="b"/>
            <a:pathLst>
              <a:path w="3022600" h="1270000">
                <a:moveTo>
                  <a:pt x="2731289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6" y="31474"/>
                </a:lnTo>
                <a:lnTo>
                  <a:pt x="55532" y="55532"/>
                </a:lnTo>
                <a:lnTo>
                  <a:pt x="31474" y="85466"/>
                </a:lnTo>
                <a:lnTo>
                  <a:pt x="14270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8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70" y="1149700"/>
                </a:lnTo>
                <a:lnTo>
                  <a:pt x="31474" y="1184533"/>
                </a:lnTo>
                <a:lnTo>
                  <a:pt x="55532" y="1214467"/>
                </a:lnTo>
                <a:lnTo>
                  <a:pt x="85466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6" y="1269777"/>
                </a:lnTo>
                <a:lnTo>
                  <a:pt x="291211" y="1270000"/>
                </a:lnTo>
                <a:lnTo>
                  <a:pt x="2729995" y="1270000"/>
                </a:lnTo>
                <a:lnTo>
                  <a:pt x="2786338" y="1269777"/>
                </a:lnTo>
                <a:lnTo>
                  <a:pt x="2831006" y="1268216"/>
                </a:lnTo>
                <a:lnTo>
                  <a:pt x="2902201" y="1255729"/>
                </a:lnTo>
                <a:lnTo>
                  <a:pt x="2937034" y="1238525"/>
                </a:lnTo>
                <a:lnTo>
                  <a:pt x="2966968" y="1214467"/>
                </a:lnTo>
                <a:lnTo>
                  <a:pt x="2991026" y="1184533"/>
                </a:lnTo>
                <a:lnTo>
                  <a:pt x="3008229" y="1149700"/>
                </a:lnTo>
                <a:lnTo>
                  <a:pt x="3020722" y="1078505"/>
                </a:lnTo>
                <a:lnTo>
                  <a:pt x="3022277" y="1034383"/>
                </a:lnTo>
                <a:lnTo>
                  <a:pt x="3022500" y="978788"/>
                </a:lnTo>
                <a:lnTo>
                  <a:pt x="3022495" y="291211"/>
                </a:lnTo>
                <a:lnTo>
                  <a:pt x="3022277" y="236161"/>
                </a:lnTo>
                <a:lnTo>
                  <a:pt x="3020717" y="191494"/>
                </a:lnTo>
                <a:lnTo>
                  <a:pt x="3008229" y="120299"/>
                </a:lnTo>
                <a:lnTo>
                  <a:pt x="2991026" y="85466"/>
                </a:lnTo>
                <a:lnTo>
                  <a:pt x="2966968" y="55532"/>
                </a:lnTo>
                <a:lnTo>
                  <a:pt x="2937034" y="31474"/>
                </a:lnTo>
                <a:lnTo>
                  <a:pt x="2902201" y="14270"/>
                </a:lnTo>
                <a:lnTo>
                  <a:pt x="2831168" y="1783"/>
                </a:lnTo>
                <a:lnTo>
                  <a:pt x="2786884" y="222"/>
                </a:lnTo>
                <a:lnTo>
                  <a:pt x="273128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19500" y="6832600"/>
            <a:ext cx="261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94815" y="2987597"/>
            <a:ext cx="1133044" cy="1060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9535" y="3152460"/>
            <a:ext cx="775335" cy="572770"/>
          </a:xfrm>
          <a:custGeom>
            <a:avLst/>
            <a:gdLst/>
            <a:ahLst/>
            <a:cxnLst/>
            <a:rect l="l" t="t" r="r" b="b"/>
            <a:pathLst>
              <a:path w="775334" h="572770">
                <a:moveTo>
                  <a:pt x="97135" y="55786"/>
                </a:moveTo>
                <a:lnTo>
                  <a:pt x="0" y="238879"/>
                </a:lnTo>
                <a:lnTo>
                  <a:pt x="261528" y="377628"/>
                </a:lnTo>
                <a:lnTo>
                  <a:pt x="158320" y="572164"/>
                </a:lnTo>
                <a:lnTo>
                  <a:pt x="775036" y="532747"/>
                </a:lnTo>
                <a:lnTo>
                  <a:pt x="576226" y="194536"/>
                </a:lnTo>
                <a:lnTo>
                  <a:pt x="358664" y="194536"/>
                </a:lnTo>
                <a:lnTo>
                  <a:pt x="97135" y="55786"/>
                </a:lnTo>
                <a:close/>
              </a:path>
              <a:path w="775334" h="572770">
                <a:moveTo>
                  <a:pt x="461872" y="0"/>
                </a:moveTo>
                <a:lnTo>
                  <a:pt x="358664" y="194536"/>
                </a:lnTo>
                <a:lnTo>
                  <a:pt x="576226" y="194536"/>
                </a:lnTo>
                <a:lnTo>
                  <a:pt x="461872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8887" y="2971966"/>
            <a:ext cx="1146287" cy="109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4368" y="3157206"/>
            <a:ext cx="751205" cy="554990"/>
          </a:xfrm>
          <a:custGeom>
            <a:avLst/>
            <a:gdLst/>
            <a:ahLst/>
            <a:cxnLst/>
            <a:rect l="l" t="t" r="r" b="b"/>
            <a:pathLst>
              <a:path w="751204" h="554989">
                <a:moveTo>
                  <a:pt x="272084" y="0"/>
                </a:moveTo>
                <a:lnTo>
                  <a:pt x="0" y="554851"/>
                </a:lnTo>
                <a:lnTo>
                  <a:pt x="617931" y="547635"/>
                </a:lnTo>
                <a:lnTo>
                  <a:pt x="500344" y="361439"/>
                </a:lnTo>
                <a:lnTo>
                  <a:pt x="750661" y="203357"/>
                </a:lnTo>
                <a:lnTo>
                  <a:pt x="739823" y="186195"/>
                </a:lnTo>
                <a:lnTo>
                  <a:pt x="389672" y="186195"/>
                </a:lnTo>
                <a:lnTo>
                  <a:pt x="272084" y="0"/>
                </a:lnTo>
                <a:close/>
              </a:path>
              <a:path w="751204" h="554989">
                <a:moveTo>
                  <a:pt x="639989" y="28113"/>
                </a:moveTo>
                <a:lnTo>
                  <a:pt x="389672" y="186195"/>
                </a:lnTo>
                <a:lnTo>
                  <a:pt x="739823" y="186195"/>
                </a:lnTo>
                <a:lnTo>
                  <a:pt x="639989" y="28113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6404" y="3875652"/>
            <a:ext cx="1830236" cy="2474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69918" y="4010779"/>
            <a:ext cx="1275715" cy="2103120"/>
          </a:xfrm>
          <a:custGeom>
            <a:avLst/>
            <a:gdLst/>
            <a:ahLst/>
            <a:cxnLst/>
            <a:rect l="l" t="t" r="r" b="b"/>
            <a:pathLst>
              <a:path w="1275715" h="2103120">
                <a:moveTo>
                  <a:pt x="180312" y="0"/>
                </a:moveTo>
                <a:lnTo>
                  <a:pt x="0" y="102204"/>
                </a:lnTo>
                <a:lnTo>
                  <a:pt x="903358" y="1695932"/>
                </a:lnTo>
                <a:lnTo>
                  <a:pt x="711776" y="1804525"/>
                </a:lnTo>
                <a:lnTo>
                  <a:pt x="1253050" y="2102709"/>
                </a:lnTo>
                <a:lnTo>
                  <a:pt x="1271348" y="1593728"/>
                </a:lnTo>
                <a:lnTo>
                  <a:pt x="1083670" y="1593728"/>
                </a:lnTo>
                <a:lnTo>
                  <a:pt x="180312" y="0"/>
                </a:lnTo>
                <a:close/>
              </a:path>
              <a:path w="1275715" h="2103120">
                <a:moveTo>
                  <a:pt x="1275252" y="1485135"/>
                </a:moveTo>
                <a:lnTo>
                  <a:pt x="1083670" y="1593728"/>
                </a:lnTo>
                <a:lnTo>
                  <a:pt x="1271348" y="1593728"/>
                </a:lnTo>
                <a:lnTo>
                  <a:pt x="1275252" y="1485135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3061" y="3880885"/>
            <a:ext cx="1669721" cy="2515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2166" y="3997443"/>
            <a:ext cx="1149985" cy="2188845"/>
          </a:xfrm>
          <a:custGeom>
            <a:avLst/>
            <a:gdLst/>
            <a:ahLst/>
            <a:cxnLst/>
            <a:rect l="l" t="t" r="r" b="b"/>
            <a:pathLst>
              <a:path w="1149985" h="2188845">
                <a:moveTo>
                  <a:pt x="0" y="1574951"/>
                </a:moveTo>
                <a:lnTo>
                  <a:pt x="75967" y="2188237"/>
                </a:lnTo>
                <a:lnTo>
                  <a:pt x="589179" y="1843993"/>
                </a:lnTo>
                <a:lnTo>
                  <a:pt x="388858" y="1752518"/>
                </a:lnTo>
                <a:lnTo>
                  <a:pt x="428172" y="1666425"/>
                </a:lnTo>
                <a:lnTo>
                  <a:pt x="200320" y="1666425"/>
                </a:lnTo>
                <a:lnTo>
                  <a:pt x="0" y="1574951"/>
                </a:lnTo>
                <a:close/>
              </a:path>
              <a:path w="1149985" h="2188845">
                <a:moveTo>
                  <a:pt x="961274" y="0"/>
                </a:moveTo>
                <a:lnTo>
                  <a:pt x="200320" y="1666425"/>
                </a:lnTo>
                <a:lnTo>
                  <a:pt x="428172" y="1666425"/>
                </a:lnTo>
                <a:lnTo>
                  <a:pt x="1149811" y="86093"/>
                </a:lnTo>
                <a:lnTo>
                  <a:pt x="961274" y="0"/>
                </a:lnTo>
                <a:close/>
              </a:path>
            </a:pathLst>
          </a:custGeom>
          <a:solidFill>
            <a:srgbClr val="F5D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3100" y="2324100"/>
            <a:ext cx="1536700" cy="153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876300"/>
            <a:ext cx="7929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JavaScript </a:t>
            </a:r>
            <a:r>
              <a:rPr dirty="0"/>
              <a:t>-</a:t>
            </a:r>
            <a:r>
              <a:rPr spc="-105" dirty="0"/>
              <a:t> </a:t>
            </a:r>
            <a:r>
              <a:rPr b="1" spc="-5" dirty="0">
                <a:latin typeface="Arial"/>
                <a:cs typeface="Arial"/>
              </a:rPr>
              <a:t>pros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6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243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easy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syntax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75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708400"/>
            <a:ext cx="682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Arial"/>
                <a:cs typeface="Arial"/>
              </a:rPr>
              <a:t>functions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spc="55" dirty="0">
                <a:latin typeface="Arial"/>
                <a:cs typeface="Arial"/>
              </a:rPr>
              <a:t>objects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(awesome!)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855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787900"/>
            <a:ext cx="7334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Arial"/>
                <a:cs typeface="Arial"/>
              </a:rPr>
              <a:t>independent </a:t>
            </a:r>
            <a:r>
              <a:rPr sz="3600" spc="-20" dirty="0">
                <a:latin typeface="Arial"/>
                <a:cs typeface="Arial"/>
              </a:rPr>
              <a:t>from </a:t>
            </a:r>
            <a:r>
              <a:rPr sz="3600" spc="-5" dirty="0">
                <a:latin typeface="Arial"/>
                <a:cs typeface="Arial"/>
              </a:rPr>
              <a:t>any </a:t>
            </a:r>
            <a:r>
              <a:rPr sz="3600" spc="130" dirty="0">
                <a:latin typeface="Arial"/>
                <a:cs typeface="Arial"/>
              </a:rPr>
              <a:t>big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company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934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867400"/>
            <a:ext cx="7792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the only native </a:t>
            </a:r>
            <a:r>
              <a:rPr sz="3600" spc="65" dirty="0">
                <a:latin typeface="Arial"/>
                <a:cs typeface="Arial"/>
              </a:rPr>
              <a:t>web </a:t>
            </a:r>
            <a:r>
              <a:rPr sz="3600" spc="15" dirty="0">
                <a:latin typeface="Arial"/>
                <a:cs typeface="Arial"/>
              </a:rPr>
              <a:t>browser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language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014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6946900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latin typeface="Arial"/>
                <a:cs typeface="Arial"/>
              </a:rPr>
              <a:t>big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25" dirty="0">
                <a:latin typeface="Arial"/>
                <a:cs typeface="Arial"/>
              </a:rPr>
              <a:t>vibrant</a:t>
            </a:r>
            <a:r>
              <a:rPr sz="3600" spc="-25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community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093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026400"/>
            <a:ext cx="912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lots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25" dirty="0">
                <a:latin typeface="Arial"/>
                <a:cs typeface="Arial"/>
              </a:rPr>
              <a:t>helpful </a:t>
            </a:r>
            <a:r>
              <a:rPr sz="3600" dirty="0">
                <a:latin typeface="Arial"/>
                <a:cs typeface="Arial"/>
              </a:rPr>
              <a:t>tools, </a:t>
            </a:r>
            <a:r>
              <a:rPr sz="3600" spc="20" dirty="0">
                <a:latin typeface="Arial"/>
                <a:cs typeface="Arial"/>
              </a:rPr>
              <a:t>libraries </a:t>
            </a:r>
            <a:r>
              <a:rPr sz="3600" spc="65" dirty="0">
                <a:latin typeface="Arial"/>
                <a:cs typeface="Arial"/>
              </a:rPr>
              <a:t>and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frameworks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876300"/>
            <a:ext cx="49383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0" dirty="0">
                <a:latin typeface="Arial"/>
                <a:cs typeface="Arial"/>
              </a:rPr>
              <a:t>Java</a:t>
            </a:r>
            <a:r>
              <a:rPr spc="40" dirty="0"/>
              <a:t>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3441700" y="2527300"/>
            <a:ext cx="6350000" cy="469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876300"/>
            <a:ext cx="81121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JavaScript </a:t>
            </a:r>
            <a:r>
              <a:rPr spc="150" dirty="0"/>
              <a:t>≠</a:t>
            </a:r>
            <a:r>
              <a:rPr spc="-85" dirty="0"/>
              <a:t> </a:t>
            </a:r>
            <a:r>
              <a:rPr spc="-5"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3403600" y="5422900"/>
            <a:ext cx="29083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5422900"/>
            <a:ext cx="2159000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5400" y="2755900"/>
            <a:ext cx="20447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3700" y="2133600"/>
            <a:ext cx="3289300" cy="328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700" y="2959100"/>
            <a:ext cx="3843020" cy="562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 algn="ctr">
              <a:lnSpc>
                <a:spcPct val="100000"/>
              </a:lnSpc>
              <a:spcBef>
                <a:spcPts val="100"/>
              </a:spcBef>
            </a:pPr>
            <a:r>
              <a:rPr sz="10000" b="1" dirty="0">
                <a:latin typeface="Arial"/>
                <a:cs typeface="Arial"/>
              </a:rPr>
              <a:t>≠</a:t>
            </a:r>
            <a:endParaRPr sz="10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250">
              <a:latin typeface="Times New Roman"/>
              <a:cs typeface="Times New Roman"/>
            </a:endParaRPr>
          </a:p>
          <a:p>
            <a:pPr marL="613410" algn="ctr">
              <a:lnSpc>
                <a:spcPct val="100000"/>
              </a:lnSpc>
            </a:pPr>
            <a:r>
              <a:rPr sz="10000" b="1" dirty="0">
                <a:latin typeface="Arial"/>
                <a:cs typeface="Arial"/>
              </a:rPr>
              <a:t>≠</a:t>
            </a:r>
            <a:endParaRPr sz="10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0"/>
              </a:spcBef>
            </a:pPr>
            <a:r>
              <a:rPr sz="4000" spc="-5" dirty="0">
                <a:latin typeface="Arial"/>
                <a:cs typeface="Arial"/>
              </a:rPr>
              <a:t>Guinea </a:t>
            </a:r>
            <a:r>
              <a:rPr sz="4000" spc="145" dirty="0">
                <a:latin typeface="Arial"/>
                <a:cs typeface="Arial"/>
              </a:rPr>
              <a:t>pig </a:t>
            </a:r>
            <a:r>
              <a:rPr sz="4000" spc="75" dirty="0">
                <a:latin typeface="Arial"/>
                <a:cs typeface="Arial"/>
              </a:rPr>
              <a:t>≠</a:t>
            </a:r>
            <a:r>
              <a:rPr sz="4000" spc="-204" dirty="0">
                <a:latin typeface="Arial"/>
                <a:cs typeface="Arial"/>
              </a:rPr>
              <a:t> </a:t>
            </a:r>
            <a:r>
              <a:rPr sz="4000" spc="145" dirty="0">
                <a:latin typeface="Arial"/>
                <a:cs typeface="Arial"/>
              </a:rPr>
              <a:t>pig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67359"/>
            <a:ext cx="6807200" cy="206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8020"/>
              </a:lnSpc>
              <a:spcBef>
                <a:spcPts val="120"/>
              </a:spcBef>
            </a:pPr>
            <a:r>
              <a:rPr sz="6700" spc="45" dirty="0"/>
              <a:t>JavaScript </a:t>
            </a:r>
            <a:r>
              <a:rPr sz="6700" spc="5" dirty="0"/>
              <a:t>-</a:t>
            </a:r>
            <a:r>
              <a:rPr sz="6700" spc="-114" dirty="0"/>
              <a:t> </a:t>
            </a:r>
            <a:r>
              <a:rPr sz="6700" b="1" spc="10" dirty="0">
                <a:latin typeface="Arial"/>
                <a:cs typeface="Arial"/>
              </a:rPr>
              <a:t>cons</a:t>
            </a:r>
            <a:endParaRPr sz="6700">
              <a:latin typeface="Arial"/>
              <a:cs typeface="Arial"/>
            </a:endParaRPr>
          </a:p>
          <a:p>
            <a:pPr algn="ctr">
              <a:lnSpc>
                <a:spcPts val="8020"/>
              </a:lnSpc>
            </a:pPr>
            <a:r>
              <a:rPr sz="6700" spc="75" dirty="0"/>
              <a:t>(subjective</a:t>
            </a:r>
            <a:r>
              <a:rPr sz="6700" spc="-25" dirty="0"/>
              <a:t> </a:t>
            </a:r>
            <a:r>
              <a:rPr sz="6700" spc="5" dirty="0"/>
              <a:t>list)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600" y="2696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9570" marR="5080">
              <a:lnSpc>
                <a:spcPts val="4300"/>
              </a:lnSpc>
              <a:spcBef>
                <a:spcPts val="260"/>
              </a:spcBef>
              <a:tabLst>
                <a:tab pos="7585709" algn="l"/>
              </a:tabLst>
            </a:pPr>
            <a:r>
              <a:rPr spc="-5" dirty="0"/>
              <a:t>differences in comparison </a:t>
            </a:r>
            <a:r>
              <a:rPr dirty="0"/>
              <a:t>to </a:t>
            </a:r>
            <a:r>
              <a:rPr spc="-5" dirty="0"/>
              <a:t>Java-like  languages </a:t>
            </a:r>
            <a:r>
              <a:rPr dirty="0"/>
              <a:t>can</a:t>
            </a:r>
            <a:r>
              <a:rPr spc="15" dirty="0"/>
              <a:t> </a:t>
            </a:r>
            <a:r>
              <a:rPr dirty="0"/>
              <a:t>create</a:t>
            </a:r>
            <a:r>
              <a:rPr spc="5" dirty="0"/>
              <a:t> </a:t>
            </a:r>
            <a:r>
              <a:rPr spc="-5" dirty="0"/>
              <a:t>confusion	</a:t>
            </a:r>
            <a:r>
              <a:rPr b="0" spc="25" dirty="0">
                <a:latin typeface="Arial"/>
                <a:cs typeface="Arial"/>
              </a:rPr>
              <a:t>(prototypes </a:t>
            </a:r>
            <a:r>
              <a:rPr b="0" dirty="0">
                <a:latin typeface="Arial"/>
                <a:cs typeface="Arial"/>
              </a:rPr>
              <a:t>vs  </a:t>
            </a:r>
            <a:r>
              <a:rPr b="0" spc="25" dirty="0">
                <a:latin typeface="Arial"/>
                <a:cs typeface="Arial"/>
              </a:rPr>
              <a:t>classes,function </a:t>
            </a:r>
            <a:r>
              <a:rPr b="0" spc="75" dirty="0">
                <a:latin typeface="Arial"/>
                <a:cs typeface="Arial"/>
              </a:rPr>
              <a:t>scope </a:t>
            </a:r>
            <a:r>
              <a:rPr b="0" dirty="0">
                <a:latin typeface="Arial"/>
                <a:cs typeface="Arial"/>
              </a:rPr>
              <a:t>vs </a:t>
            </a:r>
            <a:r>
              <a:rPr b="0" spc="75" dirty="0">
                <a:latin typeface="Arial"/>
                <a:cs typeface="Arial"/>
              </a:rPr>
              <a:t>block </a:t>
            </a:r>
            <a:r>
              <a:rPr b="0" spc="65" dirty="0">
                <a:latin typeface="Arial"/>
                <a:cs typeface="Arial"/>
              </a:rPr>
              <a:t>scope, </a:t>
            </a:r>
            <a:r>
              <a:rPr b="0" spc="20" dirty="0">
                <a:latin typeface="Arial"/>
                <a:cs typeface="Arial"/>
              </a:rPr>
              <a:t>hoisting,</a:t>
            </a:r>
            <a:r>
              <a:rPr b="0" spc="-265" dirty="0">
                <a:latin typeface="Arial"/>
                <a:cs typeface="Arial"/>
              </a:rPr>
              <a:t> </a:t>
            </a:r>
            <a:r>
              <a:rPr b="0" spc="135" dirty="0">
                <a:latin typeface="Arial"/>
                <a:cs typeface="Arial"/>
              </a:rPr>
              <a:t>+,</a:t>
            </a:r>
          </a:p>
          <a:p>
            <a:pPr marL="369570">
              <a:lnSpc>
                <a:spcPts val="4160"/>
              </a:lnSpc>
            </a:pPr>
            <a:r>
              <a:rPr b="0" dirty="0">
                <a:latin typeface="Arial"/>
                <a:cs typeface="Arial"/>
              </a:rPr>
              <a:t>…)</a:t>
            </a:r>
          </a:p>
        </p:txBody>
      </p:sp>
      <p:sp>
        <p:nvSpPr>
          <p:cNvPr id="5" name="object 5"/>
          <p:cNvSpPr/>
          <p:nvPr/>
        </p:nvSpPr>
        <p:spPr>
          <a:xfrm>
            <a:off x="2552700" y="5067300"/>
            <a:ext cx="7899400" cy="443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467359"/>
            <a:ext cx="6807200" cy="2065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8020"/>
              </a:lnSpc>
              <a:spcBef>
                <a:spcPts val="120"/>
              </a:spcBef>
            </a:pPr>
            <a:r>
              <a:rPr sz="6700" spc="45" dirty="0"/>
              <a:t>JavaScript </a:t>
            </a:r>
            <a:r>
              <a:rPr sz="6700" spc="5" dirty="0"/>
              <a:t>-</a:t>
            </a:r>
            <a:r>
              <a:rPr sz="6700" spc="-114" dirty="0"/>
              <a:t> </a:t>
            </a:r>
            <a:r>
              <a:rPr sz="6700" b="1" spc="10" dirty="0">
                <a:latin typeface="Arial"/>
                <a:cs typeface="Arial"/>
              </a:rPr>
              <a:t>cons</a:t>
            </a:r>
            <a:endParaRPr sz="6700">
              <a:latin typeface="Arial"/>
              <a:cs typeface="Arial"/>
            </a:endParaRPr>
          </a:p>
          <a:p>
            <a:pPr algn="ctr">
              <a:lnSpc>
                <a:spcPts val="8020"/>
              </a:lnSpc>
            </a:pPr>
            <a:r>
              <a:rPr sz="6700" spc="75" dirty="0"/>
              <a:t>(subjective</a:t>
            </a:r>
            <a:r>
              <a:rPr sz="6700" spc="-25" dirty="0"/>
              <a:t> </a:t>
            </a:r>
            <a:r>
              <a:rPr sz="6700" spc="5" dirty="0"/>
              <a:t>list)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600" y="2696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10266680" cy="16662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not many </a:t>
            </a:r>
            <a:r>
              <a:rPr sz="3600" spc="35" dirty="0">
                <a:latin typeface="Arial"/>
                <a:cs typeface="Arial"/>
              </a:rPr>
              <a:t>unequivocal clean </a:t>
            </a:r>
            <a:r>
              <a:rPr sz="3600" spc="95" dirty="0">
                <a:latin typeface="Arial"/>
                <a:cs typeface="Arial"/>
              </a:rPr>
              <a:t>code </a:t>
            </a:r>
            <a:r>
              <a:rPr sz="3600" spc="65" dirty="0">
                <a:latin typeface="Arial"/>
                <a:cs typeface="Arial"/>
              </a:rPr>
              <a:t>practices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(each  </a:t>
            </a:r>
            <a:r>
              <a:rPr sz="3600" spc="-5" dirty="0">
                <a:latin typeface="Arial"/>
                <a:cs typeface="Arial"/>
              </a:rPr>
              <a:t>framework </a:t>
            </a:r>
            <a:r>
              <a:rPr sz="3600" spc="270" dirty="0">
                <a:latin typeface="Arial"/>
                <a:cs typeface="Arial"/>
              </a:rPr>
              <a:t>= </a:t>
            </a:r>
            <a:r>
              <a:rPr sz="3600" spc="-5" dirty="0">
                <a:latin typeface="Arial"/>
                <a:cs typeface="Arial"/>
              </a:rPr>
              <a:t>new </a:t>
            </a:r>
            <a:r>
              <a:rPr sz="3600" spc="60" dirty="0">
                <a:latin typeface="Arial"/>
                <a:cs typeface="Arial"/>
              </a:rPr>
              <a:t>practices, </a:t>
            </a:r>
            <a:r>
              <a:rPr sz="3600" spc="35" dirty="0">
                <a:latin typeface="Arial"/>
                <a:cs typeface="Arial"/>
              </a:rPr>
              <a:t>enforcing </a:t>
            </a:r>
            <a:r>
              <a:rPr sz="3600" spc="130" dirty="0">
                <a:latin typeface="Arial"/>
                <a:cs typeface="Arial"/>
              </a:rPr>
              <a:t>bad  </a:t>
            </a:r>
            <a:r>
              <a:rPr sz="3600" spc="65" dirty="0">
                <a:latin typeface="Arial"/>
                <a:cs typeface="Arial"/>
              </a:rPr>
              <a:t>practices can </a:t>
            </a:r>
            <a:r>
              <a:rPr sz="3600" spc="95" dirty="0">
                <a:latin typeface="Arial"/>
                <a:cs typeface="Arial"/>
              </a:rPr>
              <a:t>be </a:t>
            </a:r>
            <a:r>
              <a:rPr sz="3600" spc="5" dirty="0">
                <a:latin typeface="Arial"/>
                <a:cs typeface="Arial"/>
              </a:rPr>
              <a:t>harmful </a:t>
            </a:r>
            <a:r>
              <a:rPr sz="3600" spc="-5" dirty="0">
                <a:latin typeface="Arial"/>
                <a:cs typeface="Arial"/>
              </a:rPr>
              <a:t>to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community)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9472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880100"/>
            <a:ext cx="9511030" cy="22123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10" dirty="0">
                <a:latin typeface="Arial"/>
                <a:cs typeface="Arial"/>
              </a:rPr>
              <a:t>very </a:t>
            </a:r>
            <a:r>
              <a:rPr sz="3600" spc="75" dirty="0">
                <a:latin typeface="Arial"/>
                <a:cs typeface="Arial"/>
              </a:rPr>
              <a:t>rapid </a:t>
            </a:r>
            <a:r>
              <a:rPr sz="3600" spc="35" dirty="0">
                <a:latin typeface="Arial"/>
                <a:cs typeface="Arial"/>
              </a:rPr>
              <a:t>development </a:t>
            </a:r>
            <a:r>
              <a:rPr sz="3600" dirty="0">
                <a:latin typeface="Arial"/>
                <a:cs typeface="Arial"/>
              </a:rPr>
              <a:t>often </a:t>
            </a:r>
            <a:r>
              <a:rPr sz="3600" spc="-5" dirty="0">
                <a:latin typeface="Arial"/>
                <a:cs typeface="Arial"/>
              </a:rPr>
              <a:t>makes tools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and  </a:t>
            </a:r>
            <a:r>
              <a:rPr sz="3600" spc="-5" dirty="0">
                <a:latin typeface="Arial"/>
                <a:cs typeface="Arial"/>
              </a:rPr>
              <a:t>frameworks </a:t>
            </a:r>
            <a:r>
              <a:rPr sz="3600" spc="20" dirty="0">
                <a:latin typeface="Arial"/>
                <a:cs typeface="Arial"/>
              </a:rPr>
              <a:t>obsolete </a:t>
            </a:r>
            <a:r>
              <a:rPr sz="3600" dirty="0">
                <a:latin typeface="Arial"/>
                <a:cs typeface="Arial"/>
              </a:rPr>
              <a:t>fast, it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30" dirty="0">
                <a:latin typeface="Arial"/>
                <a:cs typeface="Arial"/>
              </a:rPr>
              <a:t>hard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30" dirty="0">
                <a:latin typeface="Arial"/>
                <a:cs typeface="Arial"/>
              </a:rPr>
              <a:t>choose  </a:t>
            </a:r>
            <a:r>
              <a:rPr sz="3600" spc="-5" dirty="0">
                <a:latin typeface="Arial"/>
                <a:cs typeface="Arial"/>
              </a:rPr>
              <a:t>frameworks </a:t>
            </a:r>
            <a:r>
              <a:rPr sz="3600" spc="65" dirty="0">
                <a:latin typeface="Arial"/>
                <a:cs typeface="Arial"/>
              </a:rPr>
              <a:t>and </a:t>
            </a:r>
            <a:r>
              <a:rPr sz="3600" spc="-5" dirty="0">
                <a:latin typeface="Arial"/>
                <a:cs typeface="Arial"/>
              </a:rPr>
              <a:t>tools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95" dirty="0">
                <a:latin typeface="Arial"/>
                <a:cs typeface="Arial"/>
              </a:rPr>
              <a:t>apps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45" dirty="0">
                <a:latin typeface="Arial"/>
                <a:cs typeface="Arial"/>
              </a:rPr>
              <a:t>need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95" dirty="0">
                <a:latin typeface="Arial"/>
                <a:cs typeface="Arial"/>
              </a:rPr>
              <a:t>be  </a:t>
            </a:r>
            <a:r>
              <a:rPr sz="3600" spc="15" dirty="0">
                <a:latin typeface="Arial"/>
                <a:cs typeface="Arial"/>
              </a:rPr>
              <a:t>maintained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years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0" y="4406900"/>
            <a:ext cx="91821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300" y="876300"/>
            <a:ext cx="82124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 </a:t>
            </a:r>
            <a:r>
              <a:rPr spc="85" dirty="0"/>
              <a:t>goals </a:t>
            </a:r>
            <a:r>
              <a:rPr dirty="0"/>
              <a:t>of</a:t>
            </a:r>
            <a:r>
              <a:rPr spc="-150" dirty="0"/>
              <a:t> </a:t>
            </a:r>
            <a:r>
              <a:rPr spc="-300" dirty="0"/>
              <a:t>ES6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10753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411792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813872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514912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215952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500" y="2509520"/>
            <a:ext cx="9804400" cy="42291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800" dirty="0">
                <a:latin typeface="Arial"/>
                <a:cs typeface="Arial"/>
              </a:rPr>
              <a:t>fix </a:t>
            </a:r>
            <a:r>
              <a:rPr sz="3800" spc="-5" dirty="0">
                <a:latin typeface="Arial"/>
                <a:cs typeface="Arial"/>
              </a:rPr>
              <a:t>(</a:t>
            </a:r>
            <a:r>
              <a:rPr sz="3800" i="1" spc="-5" dirty="0">
                <a:latin typeface="Arial"/>
                <a:cs typeface="Arial"/>
              </a:rPr>
              <a:t>some </a:t>
            </a:r>
            <a:r>
              <a:rPr sz="3800" i="1" dirty="0">
                <a:latin typeface="Arial"/>
                <a:cs typeface="Arial"/>
              </a:rPr>
              <a:t>of) </a:t>
            </a:r>
            <a:r>
              <a:rPr sz="3800" spc="-145" dirty="0">
                <a:latin typeface="Arial"/>
                <a:cs typeface="Arial"/>
              </a:rPr>
              <a:t>ES5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problems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ts val="5600"/>
              </a:lnSpc>
              <a:spcBef>
                <a:spcPts val="259"/>
              </a:spcBef>
            </a:pPr>
            <a:r>
              <a:rPr sz="3800" spc="60" dirty="0">
                <a:latin typeface="Arial"/>
                <a:cs typeface="Arial"/>
              </a:rPr>
              <a:t>backwards </a:t>
            </a:r>
            <a:r>
              <a:rPr sz="3800" spc="45" dirty="0">
                <a:latin typeface="Arial"/>
                <a:cs typeface="Arial"/>
              </a:rPr>
              <a:t>compatibility </a:t>
            </a:r>
            <a:r>
              <a:rPr sz="3800" spc="-110" dirty="0">
                <a:latin typeface="Arial"/>
                <a:cs typeface="Arial"/>
              </a:rPr>
              <a:t>(ES5 </a:t>
            </a:r>
            <a:r>
              <a:rPr sz="3800" spc="105" dirty="0">
                <a:latin typeface="Arial"/>
                <a:cs typeface="Arial"/>
              </a:rPr>
              <a:t>code </a:t>
            </a:r>
            <a:r>
              <a:rPr sz="3800" spc="-5" dirty="0">
                <a:latin typeface="Arial"/>
                <a:cs typeface="Arial"/>
              </a:rPr>
              <a:t>is </a:t>
            </a:r>
            <a:r>
              <a:rPr sz="3800" spc="40" dirty="0">
                <a:latin typeface="Arial"/>
                <a:cs typeface="Arial"/>
              </a:rPr>
              <a:t>valid</a:t>
            </a:r>
            <a:r>
              <a:rPr sz="3800" spc="-10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in  </a:t>
            </a:r>
            <a:r>
              <a:rPr sz="3800" spc="-110" dirty="0">
                <a:latin typeface="Arial"/>
                <a:cs typeface="Arial"/>
              </a:rPr>
              <a:t>ES6)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800" spc="45" dirty="0">
                <a:latin typeface="Arial"/>
                <a:cs typeface="Arial"/>
              </a:rPr>
              <a:t>modern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syntax</a:t>
            </a:r>
            <a:endParaRPr sz="3800">
              <a:latin typeface="Arial"/>
              <a:cs typeface="Arial"/>
            </a:endParaRPr>
          </a:p>
          <a:p>
            <a:pPr marL="12700" marR="2783840">
              <a:lnSpc>
                <a:spcPct val="120600"/>
              </a:lnSpc>
            </a:pPr>
            <a:r>
              <a:rPr sz="3800" spc="30" dirty="0">
                <a:latin typeface="Arial"/>
                <a:cs typeface="Arial"/>
              </a:rPr>
              <a:t>better suited </a:t>
            </a:r>
            <a:r>
              <a:rPr sz="3800" dirty="0">
                <a:latin typeface="Arial"/>
                <a:cs typeface="Arial"/>
              </a:rPr>
              <a:t>for </a:t>
            </a:r>
            <a:r>
              <a:rPr sz="3800" spc="135" dirty="0">
                <a:latin typeface="Arial"/>
                <a:cs typeface="Arial"/>
              </a:rPr>
              <a:t>big</a:t>
            </a:r>
            <a:r>
              <a:rPr sz="3800" spc="-70" dirty="0">
                <a:latin typeface="Arial"/>
                <a:cs typeface="Arial"/>
              </a:rPr>
              <a:t> </a:t>
            </a:r>
            <a:r>
              <a:rPr sz="3800" spc="50" dirty="0">
                <a:latin typeface="Arial"/>
                <a:cs typeface="Arial"/>
              </a:rPr>
              <a:t>applications  </a:t>
            </a:r>
            <a:r>
              <a:rPr sz="3800" spc="-5" dirty="0">
                <a:latin typeface="Arial"/>
                <a:cs typeface="Arial"/>
              </a:rPr>
              <a:t>new </a:t>
            </a:r>
            <a:r>
              <a:rPr sz="3800" spc="-10" dirty="0">
                <a:latin typeface="Arial"/>
                <a:cs typeface="Arial"/>
              </a:rPr>
              <a:t>features </a:t>
            </a:r>
            <a:r>
              <a:rPr sz="3800" spc="-5" dirty="0">
                <a:latin typeface="Arial"/>
                <a:cs typeface="Arial"/>
              </a:rPr>
              <a:t>in </a:t>
            </a:r>
            <a:r>
              <a:rPr sz="3800" spc="40" dirty="0">
                <a:latin typeface="Arial"/>
                <a:cs typeface="Arial"/>
              </a:rPr>
              <a:t>standard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35" dirty="0">
                <a:latin typeface="Arial"/>
                <a:cs typeface="Arial"/>
              </a:rPr>
              <a:t>library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876300"/>
            <a:ext cx="49936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ES6</a:t>
            </a:r>
            <a:r>
              <a:rPr spc="-80" dirty="0"/>
              <a:t> </a:t>
            </a:r>
            <a:r>
              <a:rPr spc="70" dirty="0"/>
              <a:t>-today</a:t>
            </a:r>
          </a:p>
        </p:txBody>
      </p:sp>
      <p:sp>
        <p:nvSpPr>
          <p:cNvPr id="3" name="object 3"/>
          <p:cNvSpPr/>
          <p:nvPr/>
        </p:nvSpPr>
        <p:spPr>
          <a:xfrm>
            <a:off x="4673600" y="4838700"/>
            <a:ext cx="3657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7900" y="2527300"/>
            <a:ext cx="85217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100" y="7569200"/>
            <a:ext cx="627634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4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kangax.github.io/compat-table</a:t>
            </a:r>
            <a:endParaRPr lang="en-US" sz="3600" u="heavy" spc="4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latin typeface="Arial"/>
                <a:cs typeface="Arial"/>
              </a:rPr>
              <a:t>https://node.green/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876300"/>
            <a:ext cx="10169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ES6 </a:t>
            </a:r>
            <a:r>
              <a:rPr spc="-5" dirty="0"/>
              <a:t>in </a:t>
            </a:r>
            <a:r>
              <a:rPr spc="35" dirty="0"/>
              <a:t>browsers</a:t>
            </a:r>
            <a:r>
              <a:rPr spc="235" dirty="0"/>
              <a:t> </a:t>
            </a:r>
            <a:r>
              <a:rPr spc="85" dirty="0"/>
              <a:t>today</a:t>
            </a:r>
          </a:p>
        </p:txBody>
      </p:sp>
      <p:sp>
        <p:nvSpPr>
          <p:cNvPr id="3" name="object 3"/>
          <p:cNvSpPr/>
          <p:nvPr/>
        </p:nvSpPr>
        <p:spPr>
          <a:xfrm>
            <a:off x="1511300" y="3492500"/>
            <a:ext cx="9994900" cy="453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2717103"/>
            <a:ext cx="2063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425" dirty="0"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500" y="2641600"/>
            <a:ext cx="5033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>
                <a:latin typeface="Arial"/>
                <a:cs typeface="Arial"/>
              </a:rPr>
              <a:t>ES6 </a:t>
            </a:r>
            <a:r>
              <a:rPr sz="3800" spc="285" dirty="0">
                <a:latin typeface="Arial"/>
                <a:cs typeface="Arial"/>
              </a:rPr>
              <a:t>=&gt; </a:t>
            </a:r>
            <a:r>
              <a:rPr sz="3800" spc="-145" dirty="0">
                <a:latin typeface="Arial"/>
                <a:cs typeface="Arial"/>
              </a:rPr>
              <a:t>ES5</a:t>
            </a:r>
            <a:r>
              <a:rPr sz="3800" spc="-175" dirty="0">
                <a:latin typeface="Arial"/>
                <a:cs typeface="Arial"/>
              </a:rPr>
              <a:t> </a:t>
            </a:r>
            <a:r>
              <a:rPr sz="3800" spc="15" dirty="0">
                <a:latin typeface="Arial"/>
                <a:cs typeface="Arial"/>
              </a:rPr>
              <a:t>transpilers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876300"/>
            <a:ext cx="36398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510284"/>
            <a:ext cx="8146415" cy="28314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85800" indent="-6731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3800" spc="-25" dirty="0">
                <a:latin typeface="Arial"/>
                <a:cs typeface="Arial"/>
              </a:rPr>
              <a:t>Evolution </a:t>
            </a:r>
            <a:r>
              <a:rPr sz="3800" dirty="0">
                <a:latin typeface="Arial"/>
                <a:cs typeface="Arial"/>
              </a:rPr>
              <a:t>of</a:t>
            </a:r>
            <a:r>
              <a:rPr sz="3800" spc="15" dirty="0">
                <a:latin typeface="Arial"/>
                <a:cs typeface="Arial"/>
              </a:rPr>
              <a:t> </a:t>
            </a:r>
            <a:r>
              <a:rPr sz="3800" spc="20" dirty="0">
                <a:latin typeface="Arial"/>
                <a:cs typeface="Arial"/>
              </a:rPr>
              <a:t>JavaScript</a:t>
            </a:r>
            <a:endParaRPr sz="3800">
              <a:latin typeface="Arial"/>
              <a:cs typeface="Arial"/>
            </a:endParaRPr>
          </a:p>
          <a:p>
            <a:pPr marL="685800" indent="-6731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3800" spc="-5" dirty="0">
                <a:latin typeface="Arial"/>
                <a:cs typeface="Arial"/>
              </a:rPr>
              <a:t>Main </a:t>
            </a:r>
            <a:r>
              <a:rPr sz="3800" spc="40" dirty="0">
                <a:latin typeface="Arial"/>
                <a:cs typeface="Arial"/>
              </a:rPr>
              <a:t>goals </a:t>
            </a:r>
            <a:r>
              <a:rPr sz="3800" dirty="0">
                <a:latin typeface="Arial"/>
                <a:cs typeface="Arial"/>
              </a:rPr>
              <a:t>of </a:t>
            </a:r>
            <a:r>
              <a:rPr sz="3800" spc="20" dirty="0">
                <a:latin typeface="Arial"/>
                <a:cs typeface="Arial"/>
              </a:rPr>
              <a:t>JavaScript </a:t>
            </a:r>
            <a:r>
              <a:rPr sz="3800" spc="65" dirty="0">
                <a:latin typeface="Arial"/>
                <a:cs typeface="Arial"/>
              </a:rPr>
              <a:t>and</a:t>
            </a:r>
            <a:r>
              <a:rPr sz="3800" spc="-95" dirty="0">
                <a:latin typeface="Arial"/>
                <a:cs typeface="Arial"/>
              </a:rPr>
              <a:t> </a:t>
            </a:r>
            <a:r>
              <a:rPr sz="3800" spc="-145" dirty="0">
                <a:latin typeface="Arial"/>
                <a:cs typeface="Arial"/>
              </a:rPr>
              <a:t>ES6</a:t>
            </a:r>
            <a:endParaRPr sz="3800">
              <a:latin typeface="Arial"/>
              <a:cs typeface="Arial"/>
            </a:endParaRPr>
          </a:p>
          <a:p>
            <a:pPr marL="685800" indent="-67310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3800" spc="-145" dirty="0">
                <a:latin typeface="Arial"/>
                <a:cs typeface="Arial"/>
              </a:rPr>
              <a:t>ES6 </a:t>
            </a:r>
            <a:r>
              <a:rPr sz="3800" spc="-5" dirty="0">
                <a:latin typeface="Arial"/>
                <a:cs typeface="Arial"/>
              </a:rPr>
              <a:t>in </a:t>
            </a:r>
            <a:r>
              <a:rPr sz="3800" spc="75" dirty="0">
                <a:latin typeface="Arial"/>
                <a:cs typeface="Arial"/>
              </a:rPr>
              <a:t>practice </a:t>
            </a:r>
            <a:r>
              <a:rPr sz="3800" spc="45" dirty="0">
                <a:latin typeface="Arial"/>
                <a:cs typeface="Arial"/>
              </a:rPr>
              <a:t>(selected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features)</a:t>
            </a:r>
            <a:endParaRPr sz="3800">
              <a:latin typeface="Arial"/>
              <a:cs typeface="Arial"/>
            </a:endParaRPr>
          </a:p>
          <a:p>
            <a:pPr marL="685800" indent="-6731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3800" dirty="0">
                <a:latin typeface="Arial"/>
                <a:cs typeface="Arial"/>
              </a:rPr>
              <a:t>Q&amp;A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876300"/>
            <a:ext cx="6405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Babel </a:t>
            </a:r>
            <a:r>
              <a:rPr dirty="0"/>
              <a:t>-</a:t>
            </a:r>
            <a:r>
              <a:rPr spc="-165" dirty="0"/>
              <a:t> </a:t>
            </a:r>
            <a:r>
              <a:rPr spc="85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200" y="2628900"/>
            <a:ext cx="6660515" cy="371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Arial"/>
                <a:cs typeface="Arial"/>
              </a:rPr>
              <a:t>command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line: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$ </a:t>
            </a:r>
            <a:r>
              <a:rPr sz="3600" spc="-5" dirty="0">
                <a:latin typeface="Courier New"/>
                <a:cs typeface="Courier New"/>
              </a:rPr>
              <a:t>babel es6.js -o</a:t>
            </a:r>
            <a:r>
              <a:rPr sz="3600" spc="-9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es5.js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482600" indent="-444500">
              <a:lnSpc>
                <a:spcPct val="100000"/>
              </a:lnSpc>
              <a:buSzPct val="75000"/>
              <a:buChar char="•"/>
              <a:tabLst>
                <a:tab pos="481965" algn="l"/>
                <a:tab pos="482600" algn="l"/>
              </a:tabLst>
            </a:pPr>
            <a:r>
              <a:rPr sz="3600" dirty="0">
                <a:latin typeface="Arial"/>
                <a:cs typeface="Arial"/>
              </a:rPr>
              <a:t>Online: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5959847"/>
            <a:ext cx="82861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600" spc="-5" dirty="0">
                <a:latin typeface="Arial"/>
                <a:cs typeface="Arial"/>
              </a:rPr>
              <a:t>Konfigurator:</a:t>
            </a:r>
            <a:r>
              <a:rPr sz="3600" spc="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  <a:hlinkClick r:id="rId2"/>
              </a:rPr>
              <a:t>http://babeljs.io/docs/setup/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2561" y="6342955"/>
            <a:ext cx="5541010" cy="0"/>
          </a:xfrm>
          <a:custGeom>
            <a:avLst/>
            <a:gdLst/>
            <a:ahLst/>
            <a:cxnLst/>
            <a:rect l="l" t="t" r="r" b="b"/>
            <a:pathLst>
              <a:path w="5541009">
                <a:moveTo>
                  <a:pt x="0" y="0"/>
                </a:moveTo>
                <a:lnTo>
                  <a:pt x="5540648" y="0"/>
                </a:lnTo>
              </a:path>
            </a:pathLst>
          </a:custGeom>
          <a:ln w="22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9700" y="5486400"/>
            <a:ext cx="85725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0" y="876300"/>
            <a:ext cx="65189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/>
              <a:t>Babel </a:t>
            </a:r>
            <a:r>
              <a:rPr lang="en-US"/>
              <a:t>-</a:t>
            </a:r>
            <a:r>
              <a:rPr lang="en-US" spc="-165"/>
              <a:t> </a:t>
            </a:r>
            <a:r>
              <a:rPr lang="en-US" spc="85"/>
              <a:t>usage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96089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859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Online </a:t>
            </a:r>
            <a:r>
              <a:rPr sz="3600" dirty="0">
                <a:latin typeface="Arial"/>
                <a:cs typeface="Arial"/>
              </a:rPr>
              <a:t>wizard</a:t>
            </a:r>
            <a:r>
              <a:rPr sz="3600">
                <a:latin typeface="Arial"/>
                <a:cs typeface="Arial"/>
              </a:rPr>
              <a:t>:</a:t>
            </a:r>
            <a:r>
              <a:rPr sz="3600" spc="20">
                <a:latin typeface="Arial"/>
                <a:cs typeface="Arial"/>
              </a:rPr>
              <a:t> </a:t>
            </a:r>
            <a:r>
              <a:rPr lang="en-US" sz="3600" u="sng" spc="-5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https://babeljs.io/en/setup/</a:t>
            </a:r>
            <a:endParaRPr sz="3600" u="sng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5800" y="3492500"/>
            <a:ext cx="82296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876300"/>
            <a:ext cx="6913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ES6 </a:t>
            </a:r>
            <a:r>
              <a:rPr spc="-5" dirty="0"/>
              <a:t>in</a:t>
            </a:r>
            <a:r>
              <a:rPr spc="220" dirty="0"/>
              <a:t> </a:t>
            </a:r>
            <a:r>
              <a:rPr spc="165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3327400" y="2578100"/>
            <a:ext cx="6350000" cy="635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876300"/>
            <a:ext cx="38080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ES5:</a:t>
            </a:r>
            <a:r>
              <a:rPr spc="-80" dirty="0"/>
              <a:t> </a:t>
            </a:r>
            <a:r>
              <a:rPr spc="-5" dirty="0"/>
              <a:t>var</a:t>
            </a:r>
          </a:p>
        </p:txBody>
      </p:sp>
      <p:sp>
        <p:nvSpPr>
          <p:cNvPr id="3" name="object 3"/>
          <p:cNvSpPr/>
          <p:nvPr/>
        </p:nvSpPr>
        <p:spPr>
          <a:xfrm>
            <a:off x="4546600" y="2832100"/>
            <a:ext cx="3924300" cy="284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76300"/>
            <a:ext cx="82683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ES5: </a:t>
            </a:r>
            <a:r>
              <a:rPr spc="-5" dirty="0"/>
              <a:t>var </a:t>
            </a:r>
            <a:r>
              <a:rPr dirty="0"/>
              <a:t>-</a:t>
            </a:r>
            <a:r>
              <a:rPr spc="180" dirty="0"/>
              <a:t> </a:t>
            </a:r>
            <a:r>
              <a:rPr spc="50" dirty="0"/>
              <a:t>hoisting</a:t>
            </a:r>
          </a:p>
        </p:txBody>
      </p:sp>
      <p:sp>
        <p:nvSpPr>
          <p:cNvPr id="3" name="object 3"/>
          <p:cNvSpPr/>
          <p:nvPr/>
        </p:nvSpPr>
        <p:spPr>
          <a:xfrm>
            <a:off x="5181600" y="2692400"/>
            <a:ext cx="26543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76300"/>
            <a:ext cx="8437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pc="-225" dirty="0"/>
              <a:t>ES6:	</a:t>
            </a:r>
            <a:r>
              <a:rPr b="1" i="1" spc="-5" dirty="0">
                <a:latin typeface="Arial"/>
                <a:cs typeface="Arial"/>
              </a:rPr>
              <a:t>let </a:t>
            </a:r>
            <a:r>
              <a:rPr spc="-5" dirty="0"/>
              <a:t>is new</a:t>
            </a:r>
            <a:r>
              <a:rPr spc="-55" dirty="0"/>
              <a:t> </a:t>
            </a:r>
            <a:r>
              <a:rPr i="1" spc="-5" dirty="0">
                <a:latin typeface="Arial"/>
                <a:cs typeface="Arial"/>
              </a:rPr>
              <a:t>var</a:t>
            </a:r>
          </a:p>
        </p:txBody>
      </p:sp>
      <p:sp>
        <p:nvSpPr>
          <p:cNvPr id="3" name="object 3"/>
          <p:cNvSpPr/>
          <p:nvPr/>
        </p:nvSpPr>
        <p:spPr>
          <a:xfrm>
            <a:off x="4457700" y="2755900"/>
            <a:ext cx="4089400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22500"/>
            <a:ext cx="130048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00" y="876300"/>
            <a:ext cx="28479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0" y="876300"/>
            <a:ext cx="61226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…ES6:</a:t>
            </a:r>
            <a:r>
              <a:rPr spc="-95" dirty="0"/>
              <a:t> </a:t>
            </a:r>
            <a:r>
              <a:rPr b="1" dirty="0">
                <a:latin typeface="Arial"/>
                <a:cs typeface="Arial"/>
              </a:rPr>
              <a:t>const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59000"/>
            <a:ext cx="13004800" cy="730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876300"/>
            <a:ext cx="88366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ES5:</a:t>
            </a:r>
            <a:r>
              <a:rPr spc="-55" dirty="0"/>
              <a:t> </a:t>
            </a:r>
            <a:r>
              <a:rPr spc="6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46500" y="2921000"/>
            <a:ext cx="5511800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876300"/>
            <a:ext cx="77038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ES5: </a:t>
            </a:r>
            <a:r>
              <a:rPr spc="105" dirty="0"/>
              <a:t>long</a:t>
            </a:r>
            <a:r>
              <a:rPr spc="160" dirty="0"/>
              <a:t> </a:t>
            </a:r>
            <a:r>
              <a:rPr spc="60" dirty="0"/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1587500" y="5689600"/>
            <a:ext cx="98425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2984500"/>
            <a:ext cx="10045700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876300"/>
            <a:ext cx="46170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924217"/>
            <a:ext cx="14541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27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867660"/>
            <a:ext cx="10429240" cy="1171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2500" b="1" spc="5" dirty="0">
                <a:latin typeface="Arial"/>
                <a:cs typeface="Arial"/>
              </a:rPr>
              <a:t>JavaScript (JS) </a:t>
            </a:r>
            <a:r>
              <a:rPr sz="2500" spc="5" dirty="0">
                <a:latin typeface="Arial"/>
                <a:cs typeface="Arial"/>
              </a:rPr>
              <a:t>- </a:t>
            </a:r>
            <a:r>
              <a:rPr sz="2500" spc="10" dirty="0">
                <a:latin typeface="Arial"/>
                <a:cs typeface="Arial"/>
              </a:rPr>
              <a:t>a </a:t>
            </a:r>
            <a:r>
              <a:rPr sz="2500" spc="20" dirty="0">
                <a:latin typeface="Arial"/>
                <a:cs typeface="Arial"/>
              </a:rPr>
              <a:t>high-level, </a:t>
            </a:r>
            <a:r>
              <a:rPr sz="2500" spc="40" dirty="0">
                <a:latin typeface="Arial"/>
                <a:cs typeface="Arial"/>
              </a:rPr>
              <a:t>dynamic, untyped, </a:t>
            </a:r>
            <a:r>
              <a:rPr sz="2500" spc="55" dirty="0">
                <a:latin typeface="Arial"/>
                <a:cs typeface="Arial"/>
              </a:rPr>
              <a:t>and </a:t>
            </a:r>
            <a:r>
              <a:rPr sz="2500" spc="25" dirty="0">
                <a:latin typeface="Arial"/>
                <a:cs typeface="Arial"/>
              </a:rPr>
              <a:t>interpreted  </a:t>
            </a:r>
            <a:r>
              <a:rPr sz="2500" spc="40" dirty="0">
                <a:latin typeface="Arial"/>
                <a:cs typeface="Arial"/>
              </a:rPr>
              <a:t>programming language created </a:t>
            </a:r>
            <a:r>
              <a:rPr sz="2500" spc="20" dirty="0">
                <a:latin typeface="Arial"/>
                <a:cs typeface="Arial"/>
              </a:rPr>
              <a:t>originally </a:t>
            </a:r>
            <a:r>
              <a:rPr sz="2500" spc="5" dirty="0">
                <a:latin typeface="Arial"/>
                <a:cs typeface="Arial"/>
              </a:rPr>
              <a:t>for </a:t>
            </a:r>
            <a:r>
              <a:rPr sz="2500" spc="55" dirty="0">
                <a:latin typeface="Arial"/>
                <a:cs typeface="Arial"/>
              </a:rPr>
              <a:t>web </a:t>
            </a:r>
            <a:r>
              <a:rPr sz="2500" spc="15" dirty="0">
                <a:latin typeface="Arial"/>
                <a:cs typeface="Arial"/>
              </a:rPr>
              <a:t>browsers,</a:t>
            </a:r>
            <a:r>
              <a:rPr sz="2500" spc="-100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ECMAScript  </a:t>
            </a:r>
            <a:r>
              <a:rPr sz="2500" i="1" spc="15" dirty="0">
                <a:latin typeface="Arial"/>
                <a:cs typeface="Arial"/>
              </a:rPr>
              <a:t>implementation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40602"/>
            <a:ext cx="14541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27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4391659"/>
            <a:ext cx="10620375" cy="1552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2500" b="1" spc="10" dirty="0">
                <a:latin typeface="Arial"/>
                <a:cs typeface="Arial"/>
              </a:rPr>
              <a:t>ECMA </a:t>
            </a:r>
            <a:r>
              <a:rPr sz="2500" b="1" spc="5" dirty="0">
                <a:latin typeface="Arial"/>
                <a:cs typeface="Arial"/>
              </a:rPr>
              <a:t>International </a:t>
            </a:r>
            <a:r>
              <a:rPr sz="2500" spc="5" dirty="0">
                <a:latin typeface="Arial"/>
                <a:cs typeface="Arial"/>
              </a:rPr>
              <a:t>- </a:t>
            </a:r>
            <a:r>
              <a:rPr sz="2500" spc="10" dirty="0">
                <a:latin typeface="Arial"/>
                <a:cs typeface="Arial"/>
              </a:rPr>
              <a:t>an international </a:t>
            </a:r>
            <a:r>
              <a:rPr sz="2500" spc="15" dirty="0">
                <a:latin typeface="Arial"/>
                <a:cs typeface="Arial"/>
              </a:rPr>
              <a:t>non-profit </a:t>
            </a:r>
            <a:r>
              <a:rPr sz="2500" spc="30" dirty="0">
                <a:latin typeface="Arial"/>
                <a:cs typeface="Arial"/>
              </a:rPr>
              <a:t>standards </a:t>
            </a:r>
            <a:r>
              <a:rPr sz="2500" spc="20" dirty="0">
                <a:latin typeface="Arial"/>
                <a:cs typeface="Arial"/>
              </a:rPr>
              <a:t>organization  </a:t>
            </a:r>
            <a:r>
              <a:rPr sz="2500" spc="5" dirty="0">
                <a:latin typeface="Arial"/>
                <a:cs typeface="Arial"/>
              </a:rPr>
              <a:t>for </a:t>
            </a:r>
            <a:r>
              <a:rPr sz="2500" spc="10" dirty="0">
                <a:latin typeface="Arial"/>
                <a:cs typeface="Arial"/>
              </a:rPr>
              <a:t>information </a:t>
            </a:r>
            <a:r>
              <a:rPr sz="2500" spc="55" dirty="0">
                <a:latin typeface="Arial"/>
                <a:cs typeface="Arial"/>
              </a:rPr>
              <a:t>and </a:t>
            </a:r>
            <a:r>
              <a:rPr sz="2500" spc="30" dirty="0">
                <a:latin typeface="Arial"/>
                <a:cs typeface="Arial"/>
              </a:rPr>
              <a:t>communication </a:t>
            </a:r>
            <a:r>
              <a:rPr sz="2500" spc="5" dirty="0">
                <a:latin typeface="Arial"/>
                <a:cs typeface="Arial"/>
              </a:rPr>
              <a:t>systems.It </a:t>
            </a:r>
            <a:r>
              <a:rPr sz="2500" spc="55" dirty="0">
                <a:latin typeface="Arial"/>
                <a:cs typeface="Arial"/>
              </a:rPr>
              <a:t>acquired </a:t>
            </a:r>
            <a:r>
              <a:rPr sz="2500" spc="5" dirty="0">
                <a:latin typeface="Arial"/>
                <a:cs typeface="Arial"/>
              </a:rPr>
              <a:t>its </a:t>
            </a:r>
            <a:r>
              <a:rPr sz="2500" spc="20" dirty="0">
                <a:latin typeface="Arial"/>
                <a:cs typeface="Arial"/>
              </a:rPr>
              <a:t>current </a:t>
            </a:r>
            <a:r>
              <a:rPr sz="2500" spc="10" dirty="0">
                <a:latin typeface="Arial"/>
                <a:cs typeface="Arial"/>
              </a:rPr>
              <a:t>name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in  1994, </a:t>
            </a:r>
            <a:r>
              <a:rPr sz="2500" spc="10" dirty="0">
                <a:latin typeface="Arial"/>
                <a:cs typeface="Arial"/>
              </a:rPr>
              <a:t>when </a:t>
            </a:r>
            <a:r>
              <a:rPr sz="2500" spc="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European </a:t>
            </a:r>
            <a:r>
              <a:rPr sz="2500" spc="25" dirty="0">
                <a:latin typeface="Arial"/>
                <a:cs typeface="Arial"/>
              </a:rPr>
              <a:t>Computer </a:t>
            </a:r>
            <a:r>
              <a:rPr sz="2500" spc="15" dirty="0">
                <a:latin typeface="Arial"/>
                <a:cs typeface="Arial"/>
              </a:rPr>
              <a:t>Manufacturers </a:t>
            </a:r>
            <a:r>
              <a:rPr sz="2500" spc="20" dirty="0">
                <a:latin typeface="Arial"/>
                <a:cs typeface="Arial"/>
              </a:rPr>
              <a:t>Association </a:t>
            </a:r>
            <a:r>
              <a:rPr sz="2500" spc="-15" dirty="0">
                <a:latin typeface="Arial"/>
                <a:cs typeface="Arial"/>
              </a:rPr>
              <a:t>(ECMA)  </a:t>
            </a:r>
            <a:r>
              <a:rPr sz="2500" spc="70" dirty="0">
                <a:latin typeface="Arial"/>
                <a:cs typeface="Arial"/>
              </a:rPr>
              <a:t>changed </a:t>
            </a:r>
            <a:r>
              <a:rPr sz="2500" spc="5" dirty="0">
                <a:latin typeface="Arial"/>
                <a:cs typeface="Arial"/>
              </a:rPr>
              <a:t>its </a:t>
            </a:r>
            <a:r>
              <a:rPr sz="2500" spc="10" dirty="0">
                <a:latin typeface="Arial"/>
                <a:cs typeface="Arial"/>
              </a:rPr>
              <a:t>name </a:t>
            </a:r>
            <a:r>
              <a:rPr sz="2500" spc="5" dirty="0">
                <a:latin typeface="Arial"/>
                <a:cs typeface="Arial"/>
              </a:rPr>
              <a:t>to </a:t>
            </a:r>
            <a:r>
              <a:rPr sz="2500" spc="20" dirty="0">
                <a:latin typeface="Arial"/>
                <a:cs typeface="Arial"/>
              </a:rPr>
              <a:t>reflect </a:t>
            </a:r>
            <a:r>
              <a:rPr sz="2500" spc="5" dirty="0">
                <a:latin typeface="Arial"/>
                <a:cs typeface="Arial"/>
              </a:rPr>
              <a:t>the </a:t>
            </a:r>
            <a:r>
              <a:rPr sz="2500" spc="20" dirty="0">
                <a:latin typeface="Arial"/>
                <a:cs typeface="Arial"/>
              </a:rPr>
              <a:t>organization's </a:t>
            </a:r>
            <a:r>
              <a:rPr sz="2500" spc="50" dirty="0">
                <a:latin typeface="Arial"/>
                <a:cs typeface="Arial"/>
              </a:rPr>
              <a:t>global </a:t>
            </a:r>
            <a:r>
              <a:rPr sz="2500" spc="25" dirty="0">
                <a:latin typeface="Arial"/>
                <a:cs typeface="Arial"/>
              </a:rPr>
              <a:t>reach </a:t>
            </a:r>
            <a:r>
              <a:rPr sz="2500" spc="55" dirty="0">
                <a:latin typeface="Arial"/>
                <a:cs typeface="Arial"/>
              </a:rPr>
              <a:t>and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activities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337985"/>
            <a:ext cx="14541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27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" y="6283959"/>
            <a:ext cx="10495915" cy="1552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  <a:tabLst>
                <a:tab pos="2875280" algn="l"/>
              </a:tabLst>
            </a:pPr>
            <a:r>
              <a:rPr sz="2500" b="1" spc="10" dirty="0">
                <a:latin typeface="Arial"/>
                <a:cs typeface="Arial"/>
              </a:rPr>
              <a:t>ECMAScript </a:t>
            </a:r>
            <a:r>
              <a:rPr sz="2500" b="1" spc="5" dirty="0">
                <a:latin typeface="Arial"/>
                <a:cs typeface="Arial"/>
              </a:rPr>
              <a:t>(ES)</a:t>
            </a:r>
            <a:r>
              <a:rPr sz="2500" spc="5" dirty="0">
                <a:latin typeface="Arial"/>
                <a:cs typeface="Arial"/>
              </a:rPr>
              <a:t>-	</a:t>
            </a:r>
            <a:r>
              <a:rPr sz="2500" spc="45" dirty="0">
                <a:latin typeface="Arial"/>
                <a:cs typeface="Arial"/>
              </a:rPr>
              <a:t>scripting-language </a:t>
            </a:r>
            <a:r>
              <a:rPr sz="2500" i="1" spc="40" dirty="0">
                <a:latin typeface="Arial"/>
                <a:cs typeface="Arial"/>
              </a:rPr>
              <a:t>specification </a:t>
            </a:r>
            <a:r>
              <a:rPr sz="2500" spc="35" dirty="0">
                <a:latin typeface="Arial"/>
                <a:cs typeface="Arial"/>
              </a:rPr>
              <a:t>standardized </a:t>
            </a:r>
            <a:r>
              <a:rPr sz="2500" spc="75" dirty="0">
                <a:latin typeface="Arial"/>
                <a:cs typeface="Arial"/>
              </a:rPr>
              <a:t>by  </a:t>
            </a:r>
            <a:r>
              <a:rPr sz="2500" spc="10" dirty="0">
                <a:latin typeface="Arial"/>
                <a:cs typeface="Arial"/>
              </a:rPr>
              <a:t>Ecma International </a:t>
            </a:r>
            <a:r>
              <a:rPr sz="2500" spc="5" dirty="0">
                <a:latin typeface="Arial"/>
                <a:cs typeface="Arial"/>
              </a:rPr>
              <a:t>in </a:t>
            </a:r>
            <a:r>
              <a:rPr sz="2500" spc="-10" dirty="0">
                <a:latin typeface="Arial"/>
                <a:cs typeface="Arial"/>
              </a:rPr>
              <a:t>ECMA-262 </a:t>
            </a:r>
            <a:r>
              <a:rPr sz="2500" spc="55" dirty="0">
                <a:latin typeface="Arial"/>
                <a:cs typeface="Arial"/>
              </a:rPr>
              <a:t>and </a:t>
            </a:r>
            <a:r>
              <a:rPr sz="2500" spc="-30" dirty="0">
                <a:latin typeface="Arial"/>
                <a:cs typeface="Arial"/>
              </a:rPr>
              <a:t>ISO/IEC </a:t>
            </a:r>
            <a:r>
              <a:rPr sz="2500" spc="5" dirty="0">
                <a:latin typeface="Arial"/>
                <a:cs typeface="Arial"/>
              </a:rPr>
              <a:t>16262. </a:t>
            </a:r>
            <a:r>
              <a:rPr sz="2500" spc="-10" dirty="0">
                <a:latin typeface="Arial"/>
                <a:cs typeface="Arial"/>
              </a:rPr>
              <a:t>Well-known  </a:t>
            </a:r>
            <a:r>
              <a:rPr sz="2500" spc="15" dirty="0">
                <a:latin typeface="Arial"/>
                <a:cs typeface="Arial"/>
              </a:rPr>
              <a:t>implementations </a:t>
            </a:r>
            <a:r>
              <a:rPr sz="2500" spc="5" dirty="0">
                <a:latin typeface="Arial"/>
                <a:cs typeface="Arial"/>
              </a:rPr>
              <a:t>of the </a:t>
            </a:r>
            <a:r>
              <a:rPr sz="2500" spc="40" dirty="0">
                <a:latin typeface="Arial"/>
                <a:cs typeface="Arial"/>
              </a:rPr>
              <a:t>language, </a:t>
            </a:r>
            <a:r>
              <a:rPr sz="2500" spc="45" dirty="0">
                <a:latin typeface="Arial"/>
                <a:cs typeface="Arial"/>
              </a:rPr>
              <a:t>such </a:t>
            </a:r>
            <a:r>
              <a:rPr sz="2500" spc="10" dirty="0">
                <a:latin typeface="Arial"/>
                <a:cs typeface="Arial"/>
              </a:rPr>
              <a:t>as </a:t>
            </a:r>
            <a:r>
              <a:rPr sz="2500" spc="20" dirty="0">
                <a:latin typeface="Arial"/>
                <a:cs typeface="Arial"/>
              </a:rPr>
              <a:t>JavaScript, </a:t>
            </a:r>
            <a:r>
              <a:rPr sz="2500" spc="25" dirty="0">
                <a:latin typeface="Arial"/>
                <a:cs typeface="Arial"/>
              </a:rPr>
              <a:t>JScript </a:t>
            </a:r>
            <a:r>
              <a:rPr sz="2500" spc="55" dirty="0">
                <a:latin typeface="Arial"/>
                <a:cs typeface="Arial"/>
              </a:rPr>
              <a:t>and  </a:t>
            </a:r>
            <a:r>
              <a:rPr sz="2500" spc="30" dirty="0">
                <a:latin typeface="Arial"/>
                <a:cs typeface="Arial"/>
              </a:rPr>
              <a:t>ActionScript </a:t>
            </a:r>
            <a:r>
              <a:rPr sz="2500" spc="10" dirty="0">
                <a:latin typeface="Arial"/>
                <a:cs typeface="Arial"/>
              </a:rPr>
              <a:t>have </a:t>
            </a:r>
            <a:r>
              <a:rPr sz="2500" spc="45" dirty="0">
                <a:latin typeface="Arial"/>
                <a:cs typeface="Arial"/>
              </a:rPr>
              <a:t>come </a:t>
            </a:r>
            <a:r>
              <a:rPr sz="2500" spc="5" dirty="0">
                <a:latin typeface="Arial"/>
                <a:cs typeface="Arial"/>
              </a:rPr>
              <a:t>into </a:t>
            </a:r>
            <a:r>
              <a:rPr sz="2500" spc="40" dirty="0">
                <a:latin typeface="Arial"/>
                <a:cs typeface="Arial"/>
              </a:rPr>
              <a:t>wide </a:t>
            </a:r>
            <a:r>
              <a:rPr sz="2500" spc="10" dirty="0">
                <a:latin typeface="Arial"/>
                <a:cs typeface="Arial"/>
              </a:rPr>
              <a:t>use </a:t>
            </a:r>
            <a:r>
              <a:rPr sz="2500" spc="5" dirty="0">
                <a:latin typeface="Arial"/>
                <a:cs typeface="Arial"/>
              </a:rPr>
              <a:t>for </a:t>
            </a:r>
            <a:r>
              <a:rPr sz="2500" spc="30" dirty="0">
                <a:latin typeface="Arial"/>
                <a:cs typeface="Arial"/>
              </a:rPr>
              <a:t>client-side </a:t>
            </a:r>
            <a:r>
              <a:rPr sz="2500" spc="50" dirty="0">
                <a:latin typeface="Arial"/>
                <a:cs typeface="Arial"/>
              </a:rPr>
              <a:t>scripting </a:t>
            </a:r>
            <a:r>
              <a:rPr sz="2500" spc="10" dirty="0">
                <a:latin typeface="Arial"/>
                <a:cs typeface="Arial"/>
              </a:rPr>
              <a:t>on </a:t>
            </a:r>
            <a:r>
              <a:rPr sz="2500" spc="5" dirty="0">
                <a:latin typeface="Arial"/>
                <a:cs typeface="Arial"/>
              </a:rPr>
              <a:t>the</a:t>
            </a:r>
            <a:r>
              <a:rPr sz="2500" spc="-1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Web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235374"/>
            <a:ext cx="10985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b="1" spc="-5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8176259"/>
            <a:ext cx="71399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40" dirty="0">
                <a:latin typeface="Arial"/>
                <a:cs typeface="Arial"/>
              </a:rPr>
              <a:t>ES</a:t>
            </a:r>
            <a:r>
              <a:rPr sz="2500" b="1" spc="-40" dirty="0">
                <a:latin typeface="Arial"/>
                <a:cs typeface="Arial"/>
              </a:rPr>
              <a:t>2015 </a:t>
            </a:r>
            <a:r>
              <a:rPr sz="2500" b="1" spc="-50" dirty="0">
                <a:latin typeface="Arial"/>
                <a:cs typeface="Arial"/>
              </a:rPr>
              <a:t>(</a:t>
            </a:r>
            <a:r>
              <a:rPr sz="2500" spc="-50" dirty="0">
                <a:latin typeface="Arial"/>
                <a:cs typeface="Arial"/>
              </a:rPr>
              <a:t>ES</a:t>
            </a:r>
            <a:r>
              <a:rPr sz="2500" b="1" spc="-50" dirty="0">
                <a:latin typeface="Arial"/>
                <a:cs typeface="Arial"/>
              </a:rPr>
              <a:t>6) </a:t>
            </a:r>
            <a:r>
              <a:rPr sz="2500" spc="5" dirty="0">
                <a:latin typeface="Arial"/>
                <a:cs typeface="Arial"/>
              </a:rPr>
              <a:t>- the </a:t>
            </a:r>
            <a:r>
              <a:rPr sz="2500" spc="10" dirty="0">
                <a:latin typeface="Arial"/>
                <a:cs typeface="Arial"/>
              </a:rPr>
              <a:t>newest </a:t>
            </a:r>
            <a:r>
              <a:rPr sz="2500" spc="5" dirty="0">
                <a:latin typeface="Arial"/>
                <a:cs typeface="Arial"/>
              </a:rPr>
              <a:t>version of</a:t>
            </a:r>
            <a:r>
              <a:rPr sz="2500" spc="85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ECMAScript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700" y="876300"/>
            <a:ext cx="104527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b="1" spc="-80" dirty="0">
                <a:latin typeface="Arial"/>
                <a:cs typeface="Arial"/>
              </a:rPr>
              <a:t>Template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strings</a:t>
            </a:r>
          </a:p>
        </p:txBody>
      </p:sp>
      <p:sp>
        <p:nvSpPr>
          <p:cNvPr id="3" name="object 3"/>
          <p:cNvSpPr/>
          <p:nvPr/>
        </p:nvSpPr>
        <p:spPr>
          <a:xfrm>
            <a:off x="2006600" y="3098800"/>
            <a:ext cx="8991600" cy="530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94080"/>
            <a:ext cx="10979785" cy="1208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750" spc="-215" dirty="0"/>
              <a:t>ES6: </a:t>
            </a:r>
            <a:r>
              <a:rPr sz="7750" spc="145" dirty="0"/>
              <a:t>Object</a:t>
            </a:r>
            <a:r>
              <a:rPr sz="7750" spc="155" dirty="0"/>
              <a:t> </a:t>
            </a:r>
            <a:r>
              <a:rPr sz="7750" spc="75" dirty="0"/>
              <a:t>declarations</a:t>
            </a:r>
            <a:endParaRPr sz="7750"/>
          </a:p>
        </p:txBody>
      </p:sp>
      <p:sp>
        <p:nvSpPr>
          <p:cNvPr id="3" name="object 3"/>
          <p:cNvSpPr/>
          <p:nvPr/>
        </p:nvSpPr>
        <p:spPr>
          <a:xfrm>
            <a:off x="3835400" y="2298700"/>
            <a:ext cx="5334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927" y="4091106"/>
            <a:ext cx="1415415" cy="337820"/>
          </a:xfrm>
          <a:custGeom>
            <a:avLst/>
            <a:gdLst/>
            <a:ahLst/>
            <a:cxnLst/>
            <a:rect l="l" t="t" r="r" b="b"/>
            <a:pathLst>
              <a:path w="1415415" h="337820">
                <a:moveTo>
                  <a:pt x="0" y="0"/>
                </a:moveTo>
                <a:lnTo>
                  <a:pt x="1414865" y="0"/>
                </a:lnTo>
                <a:lnTo>
                  <a:pt x="1414865" y="337411"/>
                </a:lnTo>
                <a:lnTo>
                  <a:pt x="0" y="337411"/>
                </a:lnTo>
                <a:lnTo>
                  <a:pt x="0" y="0"/>
                </a:lnTo>
                <a:close/>
              </a:path>
            </a:pathLst>
          </a:custGeom>
          <a:solidFill>
            <a:srgbClr val="EC5D57">
              <a:alpha val="146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4532" y="3705750"/>
            <a:ext cx="723265" cy="337820"/>
          </a:xfrm>
          <a:custGeom>
            <a:avLst/>
            <a:gdLst/>
            <a:ahLst/>
            <a:cxnLst/>
            <a:rect l="l" t="t" r="r" b="b"/>
            <a:pathLst>
              <a:path w="723264" h="337820">
                <a:moveTo>
                  <a:pt x="0" y="0"/>
                </a:moveTo>
                <a:lnTo>
                  <a:pt x="723267" y="0"/>
                </a:lnTo>
                <a:lnTo>
                  <a:pt x="723267" y="337411"/>
                </a:lnTo>
                <a:lnTo>
                  <a:pt x="0" y="337411"/>
                </a:lnTo>
                <a:lnTo>
                  <a:pt x="0" y="0"/>
                </a:lnTo>
                <a:close/>
              </a:path>
            </a:pathLst>
          </a:custGeom>
          <a:solidFill>
            <a:srgbClr val="EC5D57">
              <a:alpha val="145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700" y="3683000"/>
            <a:ext cx="26670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1066" y="3319121"/>
            <a:ext cx="987152" cy="987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6505" y="3465814"/>
            <a:ext cx="603041" cy="549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6505" y="3465815"/>
            <a:ext cx="603250" cy="549910"/>
          </a:xfrm>
          <a:custGeom>
            <a:avLst/>
            <a:gdLst/>
            <a:ahLst/>
            <a:cxnLst/>
            <a:rect l="l" t="t" r="r" b="b"/>
            <a:pathLst>
              <a:path w="603250" h="549910">
                <a:moveTo>
                  <a:pt x="106464" y="67162"/>
                </a:moveTo>
                <a:lnTo>
                  <a:pt x="0" y="243102"/>
                </a:lnTo>
                <a:lnTo>
                  <a:pt x="197932" y="362873"/>
                </a:lnTo>
                <a:lnTo>
                  <a:pt x="84814" y="549808"/>
                </a:lnTo>
                <a:lnTo>
                  <a:pt x="603041" y="487831"/>
                </a:lnTo>
                <a:lnTo>
                  <a:pt x="488607" y="186933"/>
                </a:lnTo>
                <a:lnTo>
                  <a:pt x="304396" y="186933"/>
                </a:lnTo>
                <a:lnTo>
                  <a:pt x="106464" y="67162"/>
                </a:lnTo>
                <a:close/>
              </a:path>
              <a:path w="603250" h="549910">
                <a:moveTo>
                  <a:pt x="417514" y="0"/>
                </a:moveTo>
                <a:lnTo>
                  <a:pt x="304396" y="186933"/>
                </a:lnTo>
                <a:lnTo>
                  <a:pt x="488607" y="186933"/>
                </a:lnTo>
                <a:lnTo>
                  <a:pt x="417514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2148" y="6281669"/>
            <a:ext cx="853257" cy="8532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3062" y="6349870"/>
            <a:ext cx="649928" cy="6284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3062" y="6349870"/>
            <a:ext cx="650240" cy="628650"/>
          </a:xfrm>
          <a:custGeom>
            <a:avLst/>
            <a:gdLst/>
            <a:ahLst/>
            <a:cxnLst/>
            <a:rect l="l" t="t" r="r" b="b"/>
            <a:pathLst>
              <a:path w="650239" h="628650">
                <a:moveTo>
                  <a:pt x="43001" y="165289"/>
                </a:moveTo>
                <a:lnTo>
                  <a:pt x="0" y="366386"/>
                </a:lnTo>
                <a:lnTo>
                  <a:pt x="226233" y="414762"/>
                </a:lnTo>
                <a:lnTo>
                  <a:pt x="180544" y="628427"/>
                </a:lnTo>
                <a:lnTo>
                  <a:pt x="649927" y="400218"/>
                </a:lnTo>
                <a:lnTo>
                  <a:pt x="493774" y="213666"/>
                </a:lnTo>
                <a:lnTo>
                  <a:pt x="269234" y="213666"/>
                </a:lnTo>
                <a:lnTo>
                  <a:pt x="43001" y="165289"/>
                </a:lnTo>
                <a:close/>
              </a:path>
              <a:path w="650239" h="628650">
                <a:moveTo>
                  <a:pt x="314924" y="0"/>
                </a:moveTo>
                <a:lnTo>
                  <a:pt x="269234" y="213666"/>
                </a:lnTo>
                <a:lnTo>
                  <a:pt x="493774" y="213666"/>
                </a:lnTo>
                <a:lnTo>
                  <a:pt x="314924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5166" y="1820521"/>
            <a:ext cx="987152" cy="987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0605" y="1967214"/>
            <a:ext cx="603041" cy="549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0605" y="1967215"/>
            <a:ext cx="603250" cy="549910"/>
          </a:xfrm>
          <a:custGeom>
            <a:avLst/>
            <a:gdLst/>
            <a:ahLst/>
            <a:cxnLst/>
            <a:rect l="l" t="t" r="r" b="b"/>
            <a:pathLst>
              <a:path w="603250" h="549910">
                <a:moveTo>
                  <a:pt x="106464" y="67162"/>
                </a:moveTo>
                <a:lnTo>
                  <a:pt x="0" y="243102"/>
                </a:lnTo>
                <a:lnTo>
                  <a:pt x="197932" y="362873"/>
                </a:lnTo>
                <a:lnTo>
                  <a:pt x="84814" y="549808"/>
                </a:lnTo>
                <a:lnTo>
                  <a:pt x="603041" y="487831"/>
                </a:lnTo>
                <a:lnTo>
                  <a:pt x="488607" y="186933"/>
                </a:lnTo>
                <a:lnTo>
                  <a:pt x="304396" y="186933"/>
                </a:lnTo>
                <a:lnTo>
                  <a:pt x="106464" y="67162"/>
                </a:lnTo>
                <a:close/>
              </a:path>
              <a:path w="603250" h="549910">
                <a:moveTo>
                  <a:pt x="417514" y="0"/>
                </a:moveTo>
                <a:lnTo>
                  <a:pt x="304396" y="186933"/>
                </a:lnTo>
                <a:lnTo>
                  <a:pt x="488607" y="186933"/>
                </a:lnTo>
                <a:lnTo>
                  <a:pt x="417514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7905" y="3437240"/>
            <a:ext cx="1000669" cy="950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18380" y="3601308"/>
            <a:ext cx="671605" cy="546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8380" y="3601308"/>
            <a:ext cx="671830" cy="546735"/>
          </a:xfrm>
          <a:custGeom>
            <a:avLst/>
            <a:gdLst/>
            <a:ahLst/>
            <a:cxnLst/>
            <a:rect l="l" t="t" r="r" b="b"/>
            <a:pathLst>
              <a:path w="671829" h="546735">
                <a:moveTo>
                  <a:pt x="289448" y="0"/>
                </a:moveTo>
                <a:lnTo>
                  <a:pt x="0" y="446319"/>
                </a:lnTo>
                <a:lnTo>
                  <a:pt x="522480" y="546296"/>
                </a:lnTo>
                <a:lnTo>
                  <a:pt x="443250" y="360555"/>
                </a:lnTo>
                <a:lnTo>
                  <a:pt x="671604" y="263146"/>
                </a:lnTo>
                <a:lnTo>
                  <a:pt x="638585" y="185740"/>
                </a:lnTo>
                <a:lnTo>
                  <a:pt x="368679" y="185740"/>
                </a:lnTo>
                <a:lnTo>
                  <a:pt x="289448" y="0"/>
                </a:lnTo>
                <a:close/>
              </a:path>
              <a:path w="671829" h="546735">
                <a:moveTo>
                  <a:pt x="597034" y="88331"/>
                </a:moveTo>
                <a:lnTo>
                  <a:pt x="368679" y="185740"/>
                </a:lnTo>
                <a:lnTo>
                  <a:pt x="638585" y="185740"/>
                </a:lnTo>
                <a:lnTo>
                  <a:pt x="597034" y="88331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92205" y="6320140"/>
            <a:ext cx="1000669" cy="9501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2680" y="6484208"/>
            <a:ext cx="671605" cy="5462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2680" y="6484208"/>
            <a:ext cx="671830" cy="546735"/>
          </a:xfrm>
          <a:custGeom>
            <a:avLst/>
            <a:gdLst/>
            <a:ahLst/>
            <a:cxnLst/>
            <a:rect l="l" t="t" r="r" b="b"/>
            <a:pathLst>
              <a:path w="671829" h="546734">
                <a:moveTo>
                  <a:pt x="289448" y="0"/>
                </a:moveTo>
                <a:lnTo>
                  <a:pt x="0" y="446319"/>
                </a:lnTo>
                <a:lnTo>
                  <a:pt x="522480" y="546296"/>
                </a:lnTo>
                <a:lnTo>
                  <a:pt x="443250" y="360555"/>
                </a:lnTo>
                <a:lnTo>
                  <a:pt x="671604" y="263146"/>
                </a:lnTo>
                <a:lnTo>
                  <a:pt x="638585" y="185740"/>
                </a:lnTo>
                <a:lnTo>
                  <a:pt x="368679" y="185740"/>
                </a:lnTo>
                <a:lnTo>
                  <a:pt x="289448" y="0"/>
                </a:lnTo>
                <a:close/>
              </a:path>
              <a:path w="671829" h="546734">
                <a:moveTo>
                  <a:pt x="597034" y="88331"/>
                </a:moveTo>
                <a:lnTo>
                  <a:pt x="368679" y="185740"/>
                </a:lnTo>
                <a:lnTo>
                  <a:pt x="638585" y="185740"/>
                </a:lnTo>
                <a:lnTo>
                  <a:pt x="597034" y="88331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114300"/>
            <a:ext cx="60096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</a:t>
            </a:r>
            <a:r>
              <a:rPr spc="-65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5400" y="1600200"/>
            <a:ext cx="6578600" cy="748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8300" y="1600200"/>
            <a:ext cx="61087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114300"/>
            <a:ext cx="60096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</a:t>
            </a:r>
            <a:r>
              <a:rPr spc="-65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25400" y="1600200"/>
            <a:ext cx="6578600" cy="748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8300" y="1600200"/>
            <a:ext cx="61087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5000" y="6845300"/>
            <a:ext cx="2667000" cy="240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14300"/>
            <a:ext cx="9963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spc="-65" dirty="0"/>
              <a:t>Setters </a:t>
            </a:r>
            <a:r>
              <a:rPr dirty="0"/>
              <a:t>&amp;</a:t>
            </a:r>
            <a:r>
              <a:rPr spc="220" dirty="0"/>
              <a:t> </a:t>
            </a:r>
            <a:r>
              <a:rPr spc="60" dirty="0"/>
              <a:t>getters</a:t>
            </a:r>
          </a:p>
        </p:txBody>
      </p:sp>
      <p:sp>
        <p:nvSpPr>
          <p:cNvPr id="3" name="object 3"/>
          <p:cNvSpPr/>
          <p:nvPr/>
        </p:nvSpPr>
        <p:spPr>
          <a:xfrm>
            <a:off x="25400" y="1600200"/>
            <a:ext cx="6578600" cy="748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8300" y="1600200"/>
            <a:ext cx="61087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67" y="2678688"/>
            <a:ext cx="1198777" cy="1112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068" y="2871463"/>
            <a:ext cx="813090" cy="6283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068" y="2871463"/>
            <a:ext cx="813435" cy="628650"/>
          </a:xfrm>
          <a:custGeom>
            <a:avLst/>
            <a:gdLst/>
            <a:ahLst/>
            <a:cxnLst/>
            <a:rect l="l" t="t" r="r" b="b"/>
            <a:pathLst>
              <a:path w="813435" h="628650">
                <a:moveTo>
                  <a:pt x="106572" y="0"/>
                </a:moveTo>
                <a:lnTo>
                  <a:pt x="0" y="155490"/>
                </a:lnTo>
                <a:lnTo>
                  <a:pt x="448823" y="463113"/>
                </a:lnTo>
                <a:lnTo>
                  <a:pt x="335589" y="628321"/>
                </a:lnTo>
                <a:lnTo>
                  <a:pt x="813090" y="598512"/>
                </a:lnTo>
                <a:lnTo>
                  <a:pt x="720956" y="307621"/>
                </a:lnTo>
                <a:lnTo>
                  <a:pt x="555396" y="307621"/>
                </a:lnTo>
                <a:lnTo>
                  <a:pt x="106572" y="0"/>
                </a:lnTo>
                <a:close/>
              </a:path>
              <a:path w="813435" h="628650">
                <a:moveTo>
                  <a:pt x="668629" y="142413"/>
                </a:moveTo>
                <a:lnTo>
                  <a:pt x="555396" y="307621"/>
                </a:lnTo>
                <a:lnTo>
                  <a:pt x="720956" y="307621"/>
                </a:lnTo>
                <a:lnTo>
                  <a:pt x="668629" y="142413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8678" y="2423187"/>
            <a:ext cx="1224202" cy="1193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2069" y="2716159"/>
            <a:ext cx="754227" cy="6787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2070" y="2716159"/>
            <a:ext cx="754380" cy="678815"/>
          </a:xfrm>
          <a:custGeom>
            <a:avLst/>
            <a:gdLst/>
            <a:ahLst/>
            <a:cxnLst/>
            <a:rect l="l" t="t" r="r" b="b"/>
            <a:pathLst>
              <a:path w="754379" h="678814">
                <a:moveTo>
                  <a:pt x="506643" y="319639"/>
                </a:moveTo>
                <a:lnTo>
                  <a:pt x="221028" y="319639"/>
                </a:lnTo>
                <a:lnTo>
                  <a:pt x="629811" y="678765"/>
                </a:lnTo>
                <a:lnTo>
                  <a:pt x="754226" y="537147"/>
                </a:lnTo>
                <a:lnTo>
                  <a:pt x="506643" y="319639"/>
                </a:lnTo>
                <a:close/>
              </a:path>
              <a:path w="754379" h="678814">
                <a:moveTo>
                  <a:pt x="0" y="0"/>
                </a:moveTo>
                <a:lnTo>
                  <a:pt x="88837" y="470109"/>
                </a:lnTo>
                <a:lnTo>
                  <a:pt x="221028" y="319639"/>
                </a:lnTo>
                <a:lnTo>
                  <a:pt x="506643" y="319639"/>
                </a:lnTo>
                <a:lnTo>
                  <a:pt x="345444" y="178022"/>
                </a:lnTo>
                <a:lnTo>
                  <a:pt x="477635" y="27551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71" y="4989172"/>
            <a:ext cx="1207127" cy="1215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968" y="5265470"/>
            <a:ext cx="707290" cy="7284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968" y="5265470"/>
            <a:ext cx="707390" cy="728980"/>
          </a:xfrm>
          <a:custGeom>
            <a:avLst/>
            <a:gdLst/>
            <a:ahLst/>
            <a:cxnLst/>
            <a:rect l="l" t="t" r="r" b="b"/>
            <a:pathLst>
              <a:path w="707390" h="728979">
                <a:moveTo>
                  <a:pt x="707290" y="0"/>
                </a:moveTo>
                <a:lnTo>
                  <a:pt x="233561" y="66903"/>
                </a:lnTo>
                <a:lnTo>
                  <a:pt x="377727" y="205943"/>
                </a:lnTo>
                <a:lnTo>
                  <a:pt x="0" y="597600"/>
                </a:lnTo>
                <a:lnTo>
                  <a:pt x="135686" y="728461"/>
                </a:lnTo>
                <a:lnTo>
                  <a:pt x="513413" y="336802"/>
                </a:lnTo>
                <a:lnTo>
                  <a:pt x="672105" y="336802"/>
                </a:lnTo>
                <a:lnTo>
                  <a:pt x="707290" y="0"/>
                </a:lnTo>
                <a:close/>
              </a:path>
              <a:path w="707390" h="728979">
                <a:moveTo>
                  <a:pt x="672105" y="336802"/>
                </a:moveTo>
                <a:lnTo>
                  <a:pt x="513413" y="336802"/>
                </a:lnTo>
                <a:lnTo>
                  <a:pt x="657580" y="475841"/>
                </a:lnTo>
                <a:lnTo>
                  <a:pt x="672105" y="336802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2581" y="7413024"/>
            <a:ext cx="1010000" cy="1180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4290" y="7518313"/>
            <a:ext cx="574687" cy="881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4290" y="7518313"/>
            <a:ext cx="575310" cy="881380"/>
          </a:xfrm>
          <a:custGeom>
            <a:avLst/>
            <a:gdLst/>
            <a:ahLst/>
            <a:cxnLst/>
            <a:rect l="l" t="t" r="r" b="b"/>
            <a:pathLst>
              <a:path w="575310" h="881379">
                <a:moveTo>
                  <a:pt x="0" y="417766"/>
                </a:moveTo>
                <a:lnTo>
                  <a:pt x="118201" y="881364"/>
                </a:lnTo>
                <a:lnTo>
                  <a:pt x="539423" y="654500"/>
                </a:lnTo>
                <a:lnTo>
                  <a:pt x="356020" y="574010"/>
                </a:lnTo>
                <a:lnTo>
                  <a:pt x="389266" y="498256"/>
                </a:lnTo>
                <a:lnTo>
                  <a:pt x="183404" y="498256"/>
                </a:lnTo>
                <a:lnTo>
                  <a:pt x="0" y="417766"/>
                </a:lnTo>
                <a:close/>
              </a:path>
              <a:path w="575310" h="881379">
                <a:moveTo>
                  <a:pt x="402071" y="0"/>
                </a:moveTo>
                <a:lnTo>
                  <a:pt x="183404" y="498256"/>
                </a:lnTo>
                <a:lnTo>
                  <a:pt x="389266" y="498256"/>
                </a:lnTo>
                <a:lnTo>
                  <a:pt x="574687" y="75755"/>
                </a:lnTo>
                <a:lnTo>
                  <a:pt x="402071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300"/>
            <a:ext cx="93414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spc="-5" dirty="0"/>
              <a:t>Default</a:t>
            </a:r>
            <a:r>
              <a:rPr spc="175" dirty="0"/>
              <a:t> </a:t>
            </a:r>
            <a:r>
              <a:rPr spc="70" dirty="0"/>
              <a:t>params</a:t>
            </a:r>
          </a:p>
        </p:txBody>
      </p:sp>
      <p:sp>
        <p:nvSpPr>
          <p:cNvPr id="3" name="object 3"/>
          <p:cNvSpPr/>
          <p:nvPr/>
        </p:nvSpPr>
        <p:spPr>
          <a:xfrm>
            <a:off x="25400" y="1600200"/>
            <a:ext cx="6578600" cy="748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8300" y="1600200"/>
            <a:ext cx="61087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5752" y="1156688"/>
            <a:ext cx="1198777" cy="1112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953" y="1349465"/>
            <a:ext cx="813090" cy="6283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1953" y="1349465"/>
            <a:ext cx="813435" cy="628650"/>
          </a:xfrm>
          <a:custGeom>
            <a:avLst/>
            <a:gdLst/>
            <a:ahLst/>
            <a:cxnLst/>
            <a:rect l="l" t="t" r="r" b="b"/>
            <a:pathLst>
              <a:path w="813435" h="628650">
                <a:moveTo>
                  <a:pt x="106572" y="0"/>
                </a:moveTo>
                <a:lnTo>
                  <a:pt x="0" y="155489"/>
                </a:lnTo>
                <a:lnTo>
                  <a:pt x="448823" y="463113"/>
                </a:lnTo>
                <a:lnTo>
                  <a:pt x="335589" y="628320"/>
                </a:lnTo>
                <a:lnTo>
                  <a:pt x="813090" y="598512"/>
                </a:lnTo>
                <a:lnTo>
                  <a:pt x="720956" y="307621"/>
                </a:lnTo>
                <a:lnTo>
                  <a:pt x="555396" y="307621"/>
                </a:lnTo>
                <a:lnTo>
                  <a:pt x="106572" y="0"/>
                </a:lnTo>
                <a:close/>
              </a:path>
              <a:path w="813435" h="628650">
                <a:moveTo>
                  <a:pt x="668629" y="142413"/>
                </a:moveTo>
                <a:lnTo>
                  <a:pt x="555396" y="307621"/>
                </a:lnTo>
                <a:lnTo>
                  <a:pt x="720956" y="307621"/>
                </a:lnTo>
                <a:lnTo>
                  <a:pt x="668629" y="142413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876300"/>
            <a:ext cx="7404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ES5 </a:t>
            </a:r>
            <a:r>
              <a:rPr spc="120" dirty="0"/>
              <a:t>recap:</a:t>
            </a:r>
            <a:r>
              <a:rPr spc="225" dirty="0"/>
              <a:t> </a:t>
            </a:r>
            <a:r>
              <a:rPr b="1" dirty="0">
                <a:latin typeface="Arial"/>
                <a:cs typeface="Arial"/>
              </a:rPr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3073400" y="2628900"/>
            <a:ext cx="68580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6400" y="5283200"/>
            <a:ext cx="59309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3695" y="3359150"/>
            <a:ext cx="262890" cy="330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0"/>
              </a:spcBef>
            </a:pPr>
            <a:r>
              <a:rPr sz="1500" spc="-5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76300"/>
            <a:ext cx="75164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ES5 </a:t>
            </a:r>
            <a:r>
              <a:rPr spc="120" dirty="0"/>
              <a:t>recap:</a:t>
            </a:r>
            <a:r>
              <a:rPr spc="240" dirty="0"/>
              <a:t> </a:t>
            </a:r>
            <a:r>
              <a:rPr b="1" spc="-5" dirty="0">
                <a:latin typeface="Arial"/>
                <a:cs typeface="Arial"/>
              </a:rPr>
              <a:t>filter</a:t>
            </a:r>
          </a:p>
        </p:txBody>
      </p:sp>
      <p:sp>
        <p:nvSpPr>
          <p:cNvPr id="3" name="object 3"/>
          <p:cNvSpPr/>
          <p:nvPr/>
        </p:nvSpPr>
        <p:spPr>
          <a:xfrm>
            <a:off x="3390900" y="4889500"/>
            <a:ext cx="5905500" cy="256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0100" y="2451100"/>
            <a:ext cx="63246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400" y="876300"/>
            <a:ext cx="86467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ES5 </a:t>
            </a:r>
            <a:r>
              <a:rPr spc="120" dirty="0"/>
              <a:t>recap:</a:t>
            </a:r>
            <a:r>
              <a:rPr spc="225" dirty="0"/>
              <a:t> </a:t>
            </a:r>
            <a:r>
              <a:rPr b="1" dirty="0">
                <a:latin typeface="Arial"/>
                <a:cs typeface="Arial"/>
              </a:rPr>
              <a:t>reduce</a:t>
            </a:r>
          </a:p>
        </p:txBody>
      </p:sp>
      <p:sp>
        <p:nvSpPr>
          <p:cNvPr id="3" name="object 3"/>
          <p:cNvSpPr/>
          <p:nvPr/>
        </p:nvSpPr>
        <p:spPr>
          <a:xfrm>
            <a:off x="2959100" y="5067300"/>
            <a:ext cx="60071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0" y="2552700"/>
            <a:ext cx="72898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876300"/>
            <a:ext cx="10186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b="1" spc="-5" dirty="0">
                <a:latin typeface="Arial"/>
                <a:cs typeface="Arial"/>
              </a:rPr>
              <a:t>Arrow</a:t>
            </a:r>
            <a:r>
              <a:rPr b="1" spc="1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790700" y="2679700"/>
            <a:ext cx="34671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6100" y="2641600"/>
            <a:ext cx="30861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0" y="876300"/>
            <a:ext cx="1663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90s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10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43200"/>
            <a:ext cx="644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1995: </a:t>
            </a:r>
            <a:r>
              <a:rPr sz="3600" spc="45" dirty="0">
                <a:latin typeface="Arial"/>
                <a:cs typeface="Arial"/>
              </a:rPr>
              <a:t>Netscape </a:t>
            </a:r>
            <a:r>
              <a:rPr sz="3600" spc="15" dirty="0">
                <a:latin typeface="Arial"/>
                <a:cs typeface="Arial"/>
              </a:rPr>
              <a:t>creates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i="1" spc="40" dirty="0">
                <a:latin typeface="Arial"/>
                <a:cs typeface="Arial"/>
              </a:rPr>
              <a:t>Mocha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8988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22700"/>
            <a:ext cx="845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1995: </a:t>
            </a:r>
            <a:r>
              <a:rPr sz="3600" spc="40" dirty="0">
                <a:latin typeface="Arial"/>
                <a:cs typeface="Arial"/>
              </a:rPr>
              <a:t>Mocha </a:t>
            </a:r>
            <a:r>
              <a:rPr sz="3600" spc="135" dirty="0">
                <a:latin typeface="Arial"/>
                <a:cs typeface="Arial"/>
              </a:rPr>
              <a:t>-&gt; </a:t>
            </a:r>
            <a:r>
              <a:rPr sz="3600" spc="15" dirty="0">
                <a:latin typeface="Arial"/>
                <a:cs typeface="Arial"/>
              </a:rPr>
              <a:t>LiveScript </a:t>
            </a:r>
            <a:r>
              <a:rPr sz="3600" spc="135" dirty="0">
                <a:latin typeface="Arial"/>
                <a:cs typeface="Arial"/>
              </a:rPr>
              <a:t>-&gt;</a:t>
            </a:r>
            <a:r>
              <a:rPr sz="3600" spc="-1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6939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02200"/>
            <a:ext cx="648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1996: ECMA </a:t>
            </a:r>
            <a:r>
              <a:rPr sz="3600" spc="65" dirty="0">
                <a:latin typeface="Arial"/>
                <a:cs typeface="Arial"/>
              </a:rPr>
              <a:t>adopts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i="1" spc="15" dirty="0">
                <a:latin typeface="Arial"/>
                <a:cs typeface="Arial"/>
              </a:rPr>
              <a:t>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04889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981700"/>
            <a:ext cx="475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1997: </a:t>
            </a:r>
            <a:r>
              <a:rPr sz="3600" spc="-30" dirty="0">
                <a:latin typeface="Arial"/>
                <a:cs typeface="Arial"/>
              </a:rPr>
              <a:t>ECMA-262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(ES1)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2839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61200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1998: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ES2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20789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140700"/>
            <a:ext cx="574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1999: </a:t>
            </a:r>
            <a:r>
              <a:rPr sz="3600" spc="-135" dirty="0">
                <a:latin typeface="Arial"/>
                <a:cs typeface="Arial"/>
              </a:rPr>
              <a:t>ES3 </a:t>
            </a:r>
            <a:r>
              <a:rPr sz="3600" spc="15" dirty="0">
                <a:latin typeface="Arial"/>
                <a:cs typeface="Arial"/>
              </a:rPr>
              <a:t>(regex,</a:t>
            </a:r>
            <a:r>
              <a:rPr sz="3600" spc="10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try/catch)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78900" y="4800600"/>
            <a:ext cx="26670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876300"/>
            <a:ext cx="101860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b="1" spc="-5" dirty="0">
                <a:latin typeface="Arial"/>
                <a:cs typeface="Arial"/>
              </a:rPr>
              <a:t>Arrow</a:t>
            </a:r>
            <a:r>
              <a:rPr b="1" spc="1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03300" y="2413000"/>
            <a:ext cx="110109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467359"/>
            <a:ext cx="7930515" cy="1049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00" spc="-15" dirty="0"/>
              <a:t>Arrow </a:t>
            </a:r>
            <a:r>
              <a:rPr sz="6700" spc="45" dirty="0"/>
              <a:t>functions:</a:t>
            </a:r>
            <a:r>
              <a:rPr sz="6700" spc="-65" dirty="0"/>
              <a:t> </a:t>
            </a:r>
            <a:r>
              <a:rPr sz="6700" b="1" spc="5" dirty="0">
                <a:latin typeface="Arial"/>
                <a:cs typeface="Arial"/>
              </a:rPr>
              <a:t>this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9600" y="1727200"/>
            <a:ext cx="9258300" cy="393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4200" y="5969000"/>
            <a:ext cx="7099300" cy="326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00" y="876300"/>
            <a:ext cx="62350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ES5: </a:t>
            </a:r>
            <a:r>
              <a:rPr b="1" spc="-5" dirty="0">
                <a:latin typeface="Arial"/>
                <a:cs typeface="Arial"/>
              </a:rPr>
              <a:t>for </a:t>
            </a:r>
            <a:r>
              <a:rPr dirty="0"/>
              <a:t>…</a:t>
            </a:r>
            <a:r>
              <a:rPr spc="140" dirty="0"/>
              <a:t> </a:t>
            </a:r>
            <a:r>
              <a:rPr b="1" spc="-5" dirty="0">
                <a:latin typeface="Arial"/>
                <a:cs typeface="Arial"/>
              </a:rPr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608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622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Arial"/>
                <a:cs typeface="Arial"/>
              </a:rPr>
              <a:t>best </a:t>
            </a:r>
            <a:r>
              <a:rPr sz="3600" spc="65" dirty="0">
                <a:latin typeface="Arial"/>
                <a:cs typeface="Arial"/>
              </a:rPr>
              <a:t>practice: </a:t>
            </a:r>
            <a:r>
              <a:rPr sz="3600" b="1" spc="-5" dirty="0">
                <a:latin typeface="Arial"/>
                <a:cs typeface="Arial"/>
              </a:rPr>
              <a:t>avoid that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3200" y="3581400"/>
            <a:ext cx="7493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2100" y="5308600"/>
            <a:ext cx="7073900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876300"/>
            <a:ext cx="62909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 </a:t>
            </a:r>
            <a:r>
              <a:rPr b="1" spc="-5" dirty="0">
                <a:latin typeface="Arial"/>
                <a:cs typeface="Arial"/>
              </a:rPr>
              <a:t>for </a:t>
            </a:r>
            <a:r>
              <a:rPr dirty="0"/>
              <a:t>…</a:t>
            </a:r>
            <a:r>
              <a:rPr spc="140" dirty="0"/>
              <a:t> </a:t>
            </a:r>
            <a:r>
              <a:rPr b="1" spc="-5" dirty="0">
                <a:latin typeface="Arial"/>
                <a:cs typeface="Arial"/>
              </a:rPr>
              <a:t>of</a:t>
            </a:r>
          </a:p>
        </p:txBody>
      </p:sp>
      <p:sp>
        <p:nvSpPr>
          <p:cNvPr id="3" name="object 3"/>
          <p:cNvSpPr/>
          <p:nvPr/>
        </p:nvSpPr>
        <p:spPr>
          <a:xfrm>
            <a:off x="3302000" y="2387600"/>
            <a:ext cx="6400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7255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7188200"/>
            <a:ext cx="8081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for … of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-5" dirty="0">
                <a:latin typeface="Arial"/>
                <a:cs typeface="Arial"/>
              </a:rPr>
              <a:t>iterate </a:t>
            </a:r>
            <a:r>
              <a:rPr sz="3600" dirty="0">
                <a:latin typeface="Arial"/>
                <a:cs typeface="Arial"/>
              </a:rPr>
              <a:t>not </a:t>
            </a:r>
            <a:r>
              <a:rPr sz="3600" spc="-5" dirty="0">
                <a:latin typeface="Arial"/>
                <a:cs typeface="Arial"/>
              </a:rPr>
              <a:t>only over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83348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8267700"/>
            <a:ext cx="556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Homework: </a:t>
            </a:r>
            <a:r>
              <a:rPr sz="3600" dirty="0">
                <a:latin typeface="Arial"/>
                <a:cs typeface="Arial"/>
              </a:rPr>
              <a:t>Iterators </a:t>
            </a:r>
            <a:r>
              <a:rPr sz="3600" spc="-5" dirty="0">
                <a:latin typeface="Arial"/>
                <a:cs typeface="Arial"/>
              </a:rPr>
              <a:t>in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ES6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49960"/>
            <a:ext cx="10996930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00" spc="30" dirty="0"/>
              <a:t>Asynchronus</a:t>
            </a:r>
            <a:r>
              <a:rPr sz="7100" spc="-45" dirty="0"/>
              <a:t> </a:t>
            </a:r>
            <a:r>
              <a:rPr sz="7100" spc="105" dirty="0"/>
              <a:t>programming</a:t>
            </a:r>
            <a:endParaRPr sz="7100"/>
          </a:p>
        </p:txBody>
      </p:sp>
      <p:sp>
        <p:nvSpPr>
          <p:cNvPr id="3" name="object 3"/>
          <p:cNvSpPr txBox="1"/>
          <p:nvPr/>
        </p:nvSpPr>
        <p:spPr>
          <a:xfrm>
            <a:off x="271831" y="3367906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831" y="402323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831" y="467855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3202939"/>
            <a:ext cx="10002520" cy="198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3600" spc="30" dirty="0">
                <a:latin typeface="Arial"/>
                <a:cs typeface="Arial"/>
              </a:rPr>
              <a:t>common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-105" dirty="0">
                <a:latin typeface="Arial"/>
                <a:cs typeface="Arial"/>
              </a:rPr>
              <a:t>JS </a:t>
            </a:r>
            <a:r>
              <a:rPr sz="3600" spc="-5" dirty="0">
                <a:latin typeface="Arial"/>
                <a:cs typeface="Arial"/>
              </a:rPr>
              <a:t>(animations, server </a:t>
            </a:r>
            <a:r>
              <a:rPr sz="3600" spc="10" dirty="0">
                <a:latin typeface="Arial"/>
                <a:cs typeface="Arial"/>
              </a:rPr>
              <a:t>requests, </a:t>
            </a:r>
            <a:r>
              <a:rPr sz="3600" spc="40" dirty="0">
                <a:latin typeface="Arial"/>
                <a:cs typeface="Arial"/>
              </a:rPr>
              <a:t>etc.)  </a:t>
            </a:r>
            <a:r>
              <a:rPr sz="3600" spc="25" dirty="0">
                <a:latin typeface="Arial"/>
                <a:cs typeface="Arial"/>
              </a:rPr>
              <a:t>Classic </a:t>
            </a:r>
            <a:r>
              <a:rPr sz="3600" spc="-5" dirty="0">
                <a:latin typeface="Arial"/>
                <a:cs typeface="Arial"/>
              </a:rPr>
              <a:t>solution: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callback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600" b="1" spc="-5" dirty="0">
                <a:latin typeface="Arial"/>
                <a:cs typeface="Arial"/>
              </a:rPr>
              <a:t>Problem: </a:t>
            </a:r>
            <a:r>
              <a:rPr sz="3600" spc="-5" dirty="0">
                <a:latin typeface="Arial"/>
                <a:cs typeface="Arial"/>
              </a:rPr>
              <a:t>only one </a:t>
            </a:r>
            <a:r>
              <a:rPr sz="3600" spc="70" dirty="0">
                <a:latin typeface="Arial"/>
                <a:cs typeface="Arial"/>
              </a:rPr>
              <a:t>callback </a:t>
            </a:r>
            <a:r>
              <a:rPr sz="3600" spc="65" dirty="0">
                <a:latin typeface="Arial"/>
                <a:cs typeface="Arial"/>
              </a:rPr>
              <a:t>per </a:t>
            </a:r>
            <a:r>
              <a:rPr sz="3600" spc="40" dirty="0">
                <a:latin typeface="Arial"/>
                <a:cs typeface="Arial"/>
              </a:rPr>
              <a:t>async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task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5346700"/>
            <a:ext cx="7924800" cy="252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11860"/>
            <a:ext cx="10939780" cy="1171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0" spc="90" dirty="0"/>
              <a:t>Async </a:t>
            </a:r>
            <a:r>
              <a:rPr sz="7500" spc="100" dirty="0"/>
              <a:t>programming,</a:t>
            </a:r>
            <a:r>
              <a:rPr sz="7500" spc="-135" dirty="0"/>
              <a:t> </a:t>
            </a:r>
            <a:r>
              <a:rPr sz="7500" spc="-270" dirty="0"/>
              <a:t>ES5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2184400" y="5410200"/>
            <a:ext cx="86487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831" y="4023239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3949700"/>
            <a:ext cx="962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Problem: </a:t>
            </a:r>
            <a:r>
              <a:rPr sz="3600" spc="30" dirty="0">
                <a:latin typeface="Arial"/>
                <a:cs typeface="Arial"/>
              </a:rPr>
              <a:t>Nested </a:t>
            </a:r>
            <a:r>
              <a:rPr sz="3600" spc="20" dirty="0">
                <a:latin typeface="Arial"/>
                <a:cs typeface="Arial"/>
              </a:rPr>
              <a:t>functions create </a:t>
            </a:r>
            <a:r>
              <a:rPr sz="3600" dirty="0">
                <a:latin typeface="Arial"/>
                <a:cs typeface="Arial"/>
              </a:rPr>
              <a:t>messy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95" dirty="0"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11860"/>
            <a:ext cx="10939780" cy="1171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0" spc="90" dirty="0"/>
              <a:t>Async </a:t>
            </a:r>
            <a:r>
              <a:rPr sz="7500" spc="100" dirty="0"/>
              <a:t>programming,</a:t>
            </a:r>
            <a:r>
              <a:rPr sz="7500" spc="-135" dirty="0"/>
              <a:t> </a:t>
            </a:r>
            <a:r>
              <a:rPr sz="7500" spc="-270" dirty="0"/>
              <a:t>ES5</a:t>
            </a:r>
            <a:endParaRPr sz="7500"/>
          </a:p>
        </p:txBody>
      </p:sp>
      <p:sp>
        <p:nvSpPr>
          <p:cNvPr id="3" name="object 3"/>
          <p:cNvSpPr txBox="1"/>
          <p:nvPr/>
        </p:nvSpPr>
        <p:spPr>
          <a:xfrm>
            <a:off x="271831" y="336791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831" y="402323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200" y="3202939"/>
            <a:ext cx="11317605" cy="198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600" spc="30" dirty="0">
                <a:latin typeface="Arial"/>
                <a:cs typeface="Arial"/>
              </a:rPr>
              <a:t>Second </a:t>
            </a:r>
            <a:r>
              <a:rPr sz="3600" spc="15" dirty="0">
                <a:latin typeface="Arial"/>
                <a:cs typeface="Arial"/>
              </a:rPr>
              <a:t>try: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Listeners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5200"/>
              </a:lnSpc>
              <a:spcBef>
                <a:spcPts val="219"/>
              </a:spcBef>
            </a:pPr>
            <a:r>
              <a:rPr sz="3600" b="1" spc="-5" dirty="0">
                <a:latin typeface="Arial"/>
                <a:cs typeface="Arial"/>
              </a:rPr>
              <a:t>Problem: </a:t>
            </a:r>
            <a:r>
              <a:rPr sz="3600" spc="-5" dirty="0">
                <a:latin typeface="Arial"/>
                <a:cs typeface="Arial"/>
              </a:rPr>
              <a:t>no </a:t>
            </a:r>
            <a:r>
              <a:rPr sz="3600" spc="15" dirty="0">
                <a:latin typeface="Arial"/>
                <a:cs typeface="Arial"/>
              </a:rPr>
              <a:t>reaction </a:t>
            </a:r>
            <a:r>
              <a:rPr sz="3600" spc="-5" dirty="0">
                <a:latin typeface="Arial"/>
                <a:cs typeface="Arial"/>
              </a:rPr>
              <a:t>when </a:t>
            </a:r>
            <a:r>
              <a:rPr sz="3600" spc="40" dirty="0">
                <a:latin typeface="Arial"/>
                <a:cs typeface="Arial"/>
              </a:rPr>
              <a:t>async </a:t>
            </a:r>
            <a:r>
              <a:rPr sz="3600" spc="25" dirty="0">
                <a:latin typeface="Arial"/>
                <a:cs typeface="Arial"/>
              </a:rPr>
              <a:t>function </a:t>
            </a:r>
            <a:r>
              <a:rPr sz="3600" spc="45" dirty="0">
                <a:latin typeface="Arial"/>
                <a:cs typeface="Arial"/>
              </a:rPr>
              <a:t>ends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before  </a:t>
            </a:r>
            <a:r>
              <a:rPr sz="3600" spc="-5" dirty="0">
                <a:latin typeface="Arial"/>
                <a:cs typeface="Arial"/>
              </a:rPr>
              <a:t>listener </a:t>
            </a:r>
            <a:r>
              <a:rPr sz="3600" spc="10" dirty="0">
                <a:latin typeface="Arial"/>
                <a:cs typeface="Arial"/>
              </a:rPr>
              <a:t>registers, </a:t>
            </a:r>
            <a:r>
              <a:rPr sz="3600" dirty="0">
                <a:latin typeface="Arial"/>
                <a:cs typeface="Arial"/>
              </a:rPr>
              <a:t>often </a:t>
            </a:r>
            <a:r>
              <a:rPr sz="3600" spc="30" dirty="0">
                <a:latin typeface="Arial"/>
                <a:cs typeface="Arial"/>
              </a:rPr>
              <a:t>hard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114" dirty="0">
                <a:latin typeface="Arial"/>
                <a:cs typeface="Arial"/>
              </a:rPr>
              <a:t>debug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00" y="5461000"/>
            <a:ext cx="6667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0" y="876300"/>
            <a:ext cx="64065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ES6:</a:t>
            </a:r>
            <a:r>
              <a:rPr spc="-70" dirty="0"/>
              <a:t> </a:t>
            </a:r>
            <a:r>
              <a:rPr b="1" spc="-5" dirty="0">
                <a:latin typeface="Arial"/>
                <a:cs typeface="Arial"/>
              </a:rPr>
              <a:t>Promise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873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26867"/>
            <a:ext cx="9137650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60" dirty="0">
                <a:latin typeface="Arial"/>
                <a:cs typeface="Arial"/>
              </a:rPr>
              <a:t>object </a:t>
            </a:r>
            <a:r>
              <a:rPr sz="2900" spc="5" dirty="0">
                <a:latin typeface="Arial"/>
                <a:cs typeface="Arial"/>
              </a:rPr>
              <a:t>that </a:t>
            </a:r>
            <a:r>
              <a:rPr sz="2900" spc="40" dirty="0">
                <a:latin typeface="Arial"/>
                <a:cs typeface="Arial"/>
              </a:rPr>
              <a:t>keeps </a:t>
            </a:r>
            <a:r>
              <a:rPr sz="2900" spc="5" dirty="0">
                <a:latin typeface="Arial"/>
                <a:cs typeface="Arial"/>
              </a:rPr>
              <a:t>a </a:t>
            </a:r>
            <a:r>
              <a:rPr sz="2900" spc="-5" dirty="0">
                <a:latin typeface="Arial"/>
                <a:cs typeface="Arial"/>
              </a:rPr>
              <a:t>result </a:t>
            </a:r>
            <a:r>
              <a:rPr sz="2900" spc="5" dirty="0">
                <a:latin typeface="Arial"/>
                <a:cs typeface="Arial"/>
              </a:rPr>
              <a:t>of an </a:t>
            </a:r>
            <a:r>
              <a:rPr sz="2900" spc="40" dirty="0">
                <a:latin typeface="Arial"/>
                <a:cs typeface="Arial"/>
              </a:rPr>
              <a:t>async </a:t>
            </a:r>
            <a:r>
              <a:rPr sz="2900" spc="25" dirty="0">
                <a:latin typeface="Arial"/>
                <a:cs typeface="Arial"/>
              </a:rPr>
              <a:t>function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(waiting,  </a:t>
            </a:r>
            <a:r>
              <a:rPr sz="2900" spc="15" dirty="0">
                <a:latin typeface="Arial"/>
                <a:cs typeface="Arial"/>
              </a:rPr>
              <a:t>resolved,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rejected)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083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3947667"/>
            <a:ext cx="1061783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5" dirty="0">
                <a:latin typeface="Arial"/>
                <a:cs typeface="Arial"/>
              </a:rPr>
              <a:t>fixes earlier </a:t>
            </a:r>
            <a:r>
              <a:rPr sz="2900" spc="45" dirty="0">
                <a:latin typeface="Arial"/>
                <a:cs typeface="Arial"/>
              </a:rPr>
              <a:t>problem </a:t>
            </a:r>
            <a:r>
              <a:rPr sz="2900" spc="5" dirty="0">
                <a:latin typeface="Arial"/>
                <a:cs typeface="Arial"/>
              </a:rPr>
              <a:t>with listeners, </a:t>
            </a:r>
            <a:r>
              <a:rPr sz="2900" spc="35" dirty="0">
                <a:latin typeface="Arial"/>
                <a:cs typeface="Arial"/>
              </a:rPr>
              <a:t>since </a:t>
            </a:r>
            <a:r>
              <a:rPr sz="2900" spc="65" dirty="0">
                <a:latin typeface="Arial"/>
                <a:cs typeface="Arial"/>
              </a:rPr>
              <a:t>callback </a:t>
            </a:r>
            <a:r>
              <a:rPr sz="2900" spc="5" dirty="0">
                <a:latin typeface="Arial"/>
                <a:cs typeface="Arial"/>
              </a:rPr>
              <a:t>is </a:t>
            </a:r>
            <a:r>
              <a:rPr sz="2900" spc="60" dirty="0">
                <a:latin typeface="Arial"/>
                <a:cs typeface="Arial"/>
              </a:rPr>
              <a:t>called</a:t>
            </a:r>
            <a:r>
              <a:rPr sz="2900" spc="-16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even  </a:t>
            </a:r>
            <a:r>
              <a:rPr sz="2900" dirty="0">
                <a:latin typeface="Arial"/>
                <a:cs typeface="Arial"/>
              </a:rPr>
              <a:t>if </a:t>
            </a:r>
            <a:r>
              <a:rPr sz="2900" spc="40" dirty="0">
                <a:latin typeface="Arial"/>
                <a:cs typeface="Arial"/>
              </a:rPr>
              <a:t>async </a:t>
            </a:r>
            <a:r>
              <a:rPr sz="2900" spc="25" dirty="0">
                <a:latin typeface="Arial"/>
                <a:cs typeface="Arial"/>
              </a:rPr>
              <a:t>function </a:t>
            </a:r>
            <a:r>
              <a:rPr sz="2900" spc="60" dirty="0">
                <a:latin typeface="Arial"/>
                <a:cs typeface="Arial"/>
              </a:rPr>
              <a:t>completed </a:t>
            </a:r>
            <a:r>
              <a:rPr sz="2900" spc="5" dirty="0">
                <a:latin typeface="Arial"/>
                <a:cs typeface="Arial"/>
              </a:rPr>
              <a:t>the task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earlier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3294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200" y="5268467"/>
            <a:ext cx="1014412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00" spc="5" dirty="0">
                <a:latin typeface="Arial"/>
                <a:cs typeface="Arial"/>
              </a:rPr>
              <a:t>allows to return </a:t>
            </a:r>
            <a:r>
              <a:rPr sz="2900" spc="-20" dirty="0">
                <a:latin typeface="Arial"/>
                <a:cs typeface="Arial"/>
              </a:rPr>
              <a:t>(Promise) </a:t>
            </a:r>
            <a:r>
              <a:rPr sz="2900" spc="50" dirty="0">
                <a:latin typeface="Arial"/>
                <a:cs typeface="Arial"/>
              </a:rPr>
              <a:t>objects </a:t>
            </a:r>
            <a:r>
              <a:rPr sz="2900" spc="60" dirty="0">
                <a:latin typeface="Arial"/>
                <a:cs typeface="Arial"/>
              </a:rPr>
              <a:t>and </a:t>
            </a:r>
            <a:r>
              <a:rPr sz="2900" spc="5" dirty="0">
                <a:latin typeface="Arial"/>
                <a:cs typeface="Arial"/>
              </a:rPr>
              <a:t>work with them, even</a:t>
            </a:r>
            <a:r>
              <a:rPr sz="2900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if  </a:t>
            </a:r>
            <a:r>
              <a:rPr sz="2900" spc="40" dirty="0">
                <a:latin typeface="Arial"/>
                <a:cs typeface="Arial"/>
              </a:rPr>
              <a:t>async </a:t>
            </a:r>
            <a:r>
              <a:rPr sz="2900" spc="25" dirty="0">
                <a:latin typeface="Arial"/>
                <a:cs typeface="Arial"/>
              </a:rPr>
              <a:t>function </a:t>
            </a:r>
            <a:r>
              <a:rPr sz="2900" spc="5" dirty="0">
                <a:latin typeface="Arial"/>
                <a:cs typeface="Arial"/>
              </a:rPr>
              <a:t>is </a:t>
            </a:r>
            <a:r>
              <a:rPr sz="2900" dirty="0">
                <a:latin typeface="Arial"/>
                <a:cs typeface="Arial"/>
              </a:rPr>
              <a:t>still </a:t>
            </a:r>
            <a:r>
              <a:rPr sz="2900" spc="5" dirty="0">
                <a:latin typeface="Arial"/>
                <a:cs typeface="Arial"/>
              </a:rPr>
              <a:t>not </a:t>
            </a:r>
            <a:r>
              <a:rPr sz="2900" spc="60" dirty="0">
                <a:latin typeface="Arial"/>
                <a:cs typeface="Arial"/>
              </a:rPr>
              <a:t>completed </a:t>
            </a:r>
            <a:r>
              <a:rPr sz="2900" spc="25" dirty="0">
                <a:latin typeface="Arial"/>
                <a:cs typeface="Arial"/>
              </a:rPr>
              <a:t>(better </a:t>
            </a:r>
            <a:r>
              <a:rPr sz="2900" spc="85" dirty="0">
                <a:latin typeface="Arial"/>
                <a:cs typeface="Arial"/>
              </a:rPr>
              <a:t>code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readability)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650481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200" y="6589268"/>
            <a:ext cx="560959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0" dirty="0">
                <a:latin typeface="Arial"/>
                <a:cs typeface="Arial"/>
              </a:rPr>
              <a:t>“promises” </a:t>
            </a:r>
            <a:r>
              <a:rPr sz="2900" spc="5" dirty="0">
                <a:latin typeface="Arial"/>
                <a:cs typeface="Arial"/>
              </a:rPr>
              <a:t>that </a:t>
            </a:r>
            <a:r>
              <a:rPr sz="2900" dirty="0">
                <a:latin typeface="Arial"/>
                <a:cs typeface="Arial"/>
              </a:rPr>
              <a:t>it </a:t>
            </a:r>
            <a:r>
              <a:rPr sz="2900" spc="5" dirty="0">
                <a:latin typeface="Arial"/>
                <a:cs typeface="Arial"/>
              </a:rPr>
              <a:t>will </a:t>
            </a:r>
            <a:r>
              <a:rPr sz="2900" spc="60" dirty="0">
                <a:latin typeface="Arial"/>
                <a:cs typeface="Arial"/>
              </a:rPr>
              <a:t>get</a:t>
            </a:r>
            <a:r>
              <a:rPr sz="2900" spc="-13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resolved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5270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6200" y="7465568"/>
            <a:ext cx="733234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uses </a:t>
            </a:r>
            <a:r>
              <a:rPr sz="2900" spc="25" dirty="0">
                <a:latin typeface="Arial"/>
                <a:cs typeface="Arial"/>
              </a:rPr>
              <a:t>Observer </a:t>
            </a:r>
            <a:r>
              <a:rPr sz="2900" spc="35" dirty="0">
                <a:latin typeface="Arial"/>
                <a:cs typeface="Arial"/>
              </a:rPr>
              <a:t>pattern </a:t>
            </a:r>
            <a:r>
              <a:rPr sz="2900" spc="5" dirty="0">
                <a:latin typeface="Arial"/>
                <a:cs typeface="Arial"/>
              </a:rPr>
              <a:t>to </a:t>
            </a:r>
            <a:r>
              <a:rPr sz="2900" spc="45" dirty="0">
                <a:latin typeface="Arial"/>
                <a:cs typeface="Arial"/>
              </a:rPr>
              <a:t>populate </a:t>
            </a:r>
            <a:r>
              <a:rPr sz="2900" spc="5" dirty="0">
                <a:latin typeface="Arial"/>
                <a:cs typeface="Arial"/>
              </a:rPr>
              <a:t>the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result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403590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6200" y="8341868"/>
            <a:ext cx="7963534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flattens </a:t>
            </a:r>
            <a:r>
              <a:rPr sz="2900" spc="30" dirty="0">
                <a:latin typeface="Arial"/>
                <a:cs typeface="Arial"/>
              </a:rPr>
              <a:t>nested </a:t>
            </a:r>
            <a:r>
              <a:rPr sz="2900" spc="20" dirty="0">
                <a:latin typeface="Arial"/>
                <a:cs typeface="Arial"/>
              </a:rPr>
              <a:t>promises </a:t>
            </a:r>
            <a:r>
              <a:rPr sz="2900" spc="5" dirty="0">
                <a:latin typeface="Arial"/>
                <a:cs typeface="Arial"/>
              </a:rPr>
              <a:t>to </a:t>
            </a:r>
            <a:r>
              <a:rPr sz="2900" spc="35" dirty="0">
                <a:latin typeface="Arial"/>
                <a:cs typeface="Arial"/>
              </a:rPr>
              <a:t>avoid </a:t>
            </a:r>
            <a:r>
              <a:rPr sz="2900" spc="75" dirty="0">
                <a:latin typeface="Arial"/>
                <a:cs typeface="Arial"/>
              </a:rPr>
              <a:t>“callback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hell”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876300"/>
            <a:ext cx="41840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</a:t>
            </a:r>
            <a:r>
              <a:rPr spc="-150" dirty="0"/>
              <a:t>r</a:t>
            </a:r>
            <a:r>
              <a:rPr spc="-5" dirty="0"/>
              <a:t>omises</a:t>
            </a:r>
          </a:p>
        </p:txBody>
      </p:sp>
      <p:sp>
        <p:nvSpPr>
          <p:cNvPr id="3" name="object 3"/>
          <p:cNvSpPr/>
          <p:nvPr/>
        </p:nvSpPr>
        <p:spPr>
          <a:xfrm>
            <a:off x="2171700" y="2298700"/>
            <a:ext cx="4839691" cy="443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28" y="2311400"/>
            <a:ext cx="4763435" cy="4362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28" y="2311400"/>
            <a:ext cx="4763770" cy="4362450"/>
          </a:xfrm>
          <a:custGeom>
            <a:avLst/>
            <a:gdLst/>
            <a:ahLst/>
            <a:cxnLst/>
            <a:rect l="l" t="t" r="r" b="b"/>
            <a:pathLst>
              <a:path w="4763770" h="4362450">
                <a:moveTo>
                  <a:pt x="4059011" y="3545"/>
                </a:moveTo>
                <a:lnTo>
                  <a:pt x="705306" y="3545"/>
                </a:lnTo>
                <a:lnTo>
                  <a:pt x="657725" y="6127"/>
                </a:lnTo>
                <a:lnTo>
                  <a:pt x="612988" y="9729"/>
                </a:lnTo>
                <a:lnTo>
                  <a:pt x="570559" y="14523"/>
                </a:lnTo>
                <a:lnTo>
                  <a:pt x="529901" y="20679"/>
                </a:lnTo>
                <a:lnTo>
                  <a:pt x="490477" y="28366"/>
                </a:lnTo>
                <a:lnTo>
                  <a:pt x="451749" y="37755"/>
                </a:lnTo>
                <a:lnTo>
                  <a:pt x="413181" y="49016"/>
                </a:lnTo>
                <a:lnTo>
                  <a:pt x="367938" y="67569"/>
                </a:lnTo>
                <a:lnTo>
                  <a:pt x="324637" y="89517"/>
                </a:lnTo>
                <a:lnTo>
                  <a:pt x="283441" y="114699"/>
                </a:lnTo>
                <a:lnTo>
                  <a:pt x="244510" y="142954"/>
                </a:lnTo>
                <a:lnTo>
                  <a:pt x="208006" y="174119"/>
                </a:lnTo>
                <a:lnTo>
                  <a:pt x="174091" y="208035"/>
                </a:lnTo>
                <a:lnTo>
                  <a:pt x="142925" y="244539"/>
                </a:lnTo>
                <a:lnTo>
                  <a:pt x="114671" y="283469"/>
                </a:lnTo>
                <a:lnTo>
                  <a:pt x="89489" y="324665"/>
                </a:lnTo>
                <a:lnTo>
                  <a:pt x="67541" y="367966"/>
                </a:lnTo>
                <a:lnTo>
                  <a:pt x="48988" y="413209"/>
                </a:lnTo>
                <a:lnTo>
                  <a:pt x="37726" y="451777"/>
                </a:lnTo>
                <a:lnTo>
                  <a:pt x="28333" y="490505"/>
                </a:lnTo>
                <a:lnTo>
                  <a:pt x="20640" y="529930"/>
                </a:lnTo>
                <a:lnTo>
                  <a:pt x="14476" y="570588"/>
                </a:lnTo>
                <a:lnTo>
                  <a:pt x="9675" y="613016"/>
                </a:lnTo>
                <a:lnTo>
                  <a:pt x="6098" y="657197"/>
                </a:lnTo>
                <a:lnTo>
                  <a:pt x="3517" y="704452"/>
                </a:lnTo>
                <a:lnTo>
                  <a:pt x="1787" y="754980"/>
                </a:lnTo>
                <a:lnTo>
                  <a:pt x="737" y="809304"/>
                </a:lnTo>
                <a:lnTo>
                  <a:pt x="198" y="867944"/>
                </a:lnTo>
                <a:lnTo>
                  <a:pt x="0" y="931423"/>
                </a:lnTo>
                <a:lnTo>
                  <a:pt x="10" y="3430827"/>
                </a:lnTo>
                <a:lnTo>
                  <a:pt x="198" y="3491733"/>
                </a:lnTo>
                <a:lnTo>
                  <a:pt x="737" y="3551071"/>
                </a:lnTo>
                <a:lnTo>
                  <a:pt x="1787" y="3605953"/>
                </a:lnTo>
                <a:lnTo>
                  <a:pt x="3517" y="3656916"/>
                </a:lnTo>
                <a:lnTo>
                  <a:pt x="6098" y="3704497"/>
                </a:lnTo>
                <a:lnTo>
                  <a:pt x="9737" y="3749555"/>
                </a:lnTo>
                <a:lnTo>
                  <a:pt x="14520" y="3791827"/>
                </a:lnTo>
                <a:lnTo>
                  <a:pt x="20664" y="3832390"/>
                </a:lnTo>
                <a:lnTo>
                  <a:pt x="28342" y="3871765"/>
                </a:lnTo>
                <a:lnTo>
                  <a:pt x="37727" y="3910475"/>
                </a:lnTo>
                <a:lnTo>
                  <a:pt x="48988" y="3949040"/>
                </a:lnTo>
                <a:lnTo>
                  <a:pt x="67541" y="3994284"/>
                </a:lnTo>
                <a:lnTo>
                  <a:pt x="89489" y="4037585"/>
                </a:lnTo>
                <a:lnTo>
                  <a:pt x="114671" y="4078781"/>
                </a:lnTo>
                <a:lnTo>
                  <a:pt x="142925" y="4117712"/>
                </a:lnTo>
                <a:lnTo>
                  <a:pt x="174091" y="4154216"/>
                </a:lnTo>
                <a:lnTo>
                  <a:pt x="208006" y="4188131"/>
                </a:lnTo>
                <a:lnTo>
                  <a:pt x="244510" y="4219297"/>
                </a:lnTo>
                <a:lnTo>
                  <a:pt x="283441" y="4247551"/>
                </a:lnTo>
                <a:lnTo>
                  <a:pt x="324637" y="4272733"/>
                </a:lnTo>
                <a:lnTo>
                  <a:pt x="367938" y="4294681"/>
                </a:lnTo>
                <a:lnTo>
                  <a:pt x="413181" y="4313233"/>
                </a:lnTo>
                <a:lnTo>
                  <a:pt x="451746" y="4324495"/>
                </a:lnTo>
                <a:lnTo>
                  <a:pt x="490456" y="4333884"/>
                </a:lnTo>
                <a:lnTo>
                  <a:pt x="529832" y="4341572"/>
                </a:lnTo>
                <a:lnTo>
                  <a:pt x="570395" y="4347727"/>
                </a:lnTo>
                <a:lnTo>
                  <a:pt x="612666" y="4352521"/>
                </a:lnTo>
                <a:lnTo>
                  <a:pt x="657169" y="4356124"/>
                </a:lnTo>
                <a:lnTo>
                  <a:pt x="704423" y="4358706"/>
                </a:lnTo>
                <a:lnTo>
                  <a:pt x="754952" y="4360436"/>
                </a:lnTo>
                <a:lnTo>
                  <a:pt x="809275" y="4361485"/>
                </a:lnTo>
                <a:lnTo>
                  <a:pt x="1000235" y="4362251"/>
                </a:lnTo>
                <a:lnTo>
                  <a:pt x="3758753" y="4362251"/>
                </a:lnTo>
                <a:lnTo>
                  <a:pt x="3952283" y="4361485"/>
                </a:lnTo>
                <a:lnTo>
                  <a:pt x="4007165" y="4360436"/>
                </a:lnTo>
                <a:lnTo>
                  <a:pt x="4058128" y="4358706"/>
                </a:lnTo>
                <a:lnTo>
                  <a:pt x="4105710" y="4356124"/>
                </a:lnTo>
                <a:lnTo>
                  <a:pt x="4150446" y="4352521"/>
                </a:lnTo>
                <a:lnTo>
                  <a:pt x="4192875" y="4347727"/>
                </a:lnTo>
                <a:lnTo>
                  <a:pt x="4233533" y="4341572"/>
                </a:lnTo>
                <a:lnTo>
                  <a:pt x="4272957" y="4333884"/>
                </a:lnTo>
                <a:lnTo>
                  <a:pt x="4311685" y="4324495"/>
                </a:lnTo>
                <a:lnTo>
                  <a:pt x="4350253" y="4313233"/>
                </a:lnTo>
                <a:lnTo>
                  <a:pt x="4395497" y="4294681"/>
                </a:lnTo>
                <a:lnTo>
                  <a:pt x="4438798" y="4272733"/>
                </a:lnTo>
                <a:lnTo>
                  <a:pt x="4479994" y="4247551"/>
                </a:lnTo>
                <a:lnTo>
                  <a:pt x="4518925" y="4219297"/>
                </a:lnTo>
                <a:lnTo>
                  <a:pt x="4555428" y="4188131"/>
                </a:lnTo>
                <a:lnTo>
                  <a:pt x="4589343" y="4154216"/>
                </a:lnTo>
                <a:lnTo>
                  <a:pt x="4620509" y="4117712"/>
                </a:lnTo>
                <a:lnTo>
                  <a:pt x="4648763" y="4078781"/>
                </a:lnTo>
                <a:lnTo>
                  <a:pt x="4673945" y="4037585"/>
                </a:lnTo>
                <a:lnTo>
                  <a:pt x="4695893" y="3994284"/>
                </a:lnTo>
                <a:lnTo>
                  <a:pt x="4714446" y="3949040"/>
                </a:lnTo>
                <a:lnTo>
                  <a:pt x="4725708" y="3910472"/>
                </a:lnTo>
                <a:lnTo>
                  <a:pt x="4735101" y="3871745"/>
                </a:lnTo>
                <a:lnTo>
                  <a:pt x="4742795" y="3832320"/>
                </a:lnTo>
                <a:lnTo>
                  <a:pt x="4748958" y="3791662"/>
                </a:lnTo>
                <a:lnTo>
                  <a:pt x="4753759" y="3749234"/>
                </a:lnTo>
                <a:lnTo>
                  <a:pt x="4757336" y="3705053"/>
                </a:lnTo>
                <a:lnTo>
                  <a:pt x="4759917" y="3657799"/>
                </a:lnTo>
                <a:lnTo>
                  <a:pt x="4761648" y="3607271"/>
                </a:lnTo>
                <a:lnTo>
                  <a:pt x="4762697" y="3552947"/>
                </a:lnTo>
                <a:lnTo>
                  <a:pt x="4763236" y="3494307"/>
                </a:lnTo>
                <a:lnTo>
                  <a:pt x="4763435" y="3430827"/>
                </a:lnTo>
                <a:lnTo>
                  <a:pt x="4763424" y="931423"/>
                </a:lnTo>
                <a:lnTo>
                  <a:pt x="4763236" y="870518"/>
                </a:lnTo>
                <a:lnTo>
                  <a:pt x="4762697" y="811180"/>
                </a:lnTo>
                <a:lnTo>
                  <a:pt x="4761648" y="756298"/>
                </a:lnTo>
                <a:lnTo>
                  <a:pt x="4759917" y="705334"/>
                </a:lnTo>
                <a:lnTo>
                  <a:pt x="4757336" y="657753"/>
                </a:lnTo>
                <a:lnTo>
                  <a:pt x="4753697" y="612695"/>
                </a:lnTo>
                <a:lnTo>
                  <a:pt x="4748915" y="570423"/>
                </a:lnTo>
                <a:lnTo>
                  <a:pt x="4742770" y="529860"/>
                </a:lnTo>
                <a:lnTo>
                  <a:pt x="4735092" y="490485"/>
                </a:lnTo>
                <a:lnTo>
                  <a:pt x="4725707" y="451775"/>
                </a:lnTo>
                <a:lnTo>
                  <a:pt x="4714446" y="413209"/>
                </a:lnTo>
                <a:lnTo>
                  <a:pt x="4695893" y="367966"/>
                </a:lnTo>
                <a:lnTo>
                  <a:pt x="4673945" y="324665"/>
                </a:lnTo>
                <a:lnTo>
                  <a:pt x="4648763" y="283469"/>
                </a:lnTo>
                <a:lnTo>
                  <a:pt x="4620509" y="244539"/>
                </a:lnTo>
                <a:lnTo>
                  <a:pt x="4589343" y="208035"/>
                </a:lnTo>
                <a:lnTo>
                  <a:pt x="4555428" y="174119"/>
                </a:lnTo>
                <a:lnTo>
                  <a:pt x="4518925" y="142954"/>
                </a:lnTo>
                <a:lnTo>
                  <a:pt x="4479994" y="114699"/>
                </a:lnTo>
                <a:lnTo>
                  <a:pt x="4438798" y="89517"/>
                </a:lnTo>
                <a:lnTo>
                  <a:pt x="4395497" y="67569"/>
                </a:lnTo>
                <a:lnTo>
                  <a:pt x="4350253" y="49016"/>
                </a:lnTo>
                <a:lnTo>
                  <a:pt x="4311688" y="37755"/>
                </a:lnTo>
                <a:lnTo>
                  <a:pt x="4272978" y="28366"/>
                </a:lnTo>
                <a:lnTo>
                  <a:pt x="4233602" y="20679"/>
                </a:lnTo>
                <a:lnTo>
                  <a:pt x="4193040" y="14523"/>
                </a:lnTo>
                <a:lnTo>
                  <a:pt x="4150768" y="9729"/>
                </a:lnTo>
                <a:lnTo>
                  <a:pt x="4106265" y="6127"/>
                </a:lnTo>
                <a:lnTo>
                  <a:pt x="4059011" y="3545"/>
                </a:lnTo>
                <a:close/>
              </a:path>
              <a:path w="4763770" h="4362450">
                <a:moveTo>
                  <a:pt x="4008483" y="1815"/>
                </a:moveTo>
                <a:lnTo>
                  <a:pt x="756269" y="1815"/>
                </a:lnTo>
                <a:lnTo>
                  <a:pt x="705306" y="3545"/>
                </a:lnTo>
                <a:lnTo>
                  <a:pt x="4059011" y="3545"/>
                </a:lnTo>
                <a:lnTo>
                  <a:pt x="4008483" y="1815"/>
                </a:lnTo>
                <a:close/>
              </a:path>
              <a:path w="4763770" h="4362450">
                <a:moveTo>
                  <a:pt x="3954159" y="765"/>
                </a:moveTo>
                <a:lnTo>
                  <a:pt x="811152" y="765"/>
                </a:lnTo>
                <a:lnTo>
                  <a:pt x="756269" y="1815"/>
                </a:lnTo>
                <a:lnTo>
                  <a:pt x="4008483" y="1815"/>
                </a:lnTo>
                <a:lnTo>
                  <a:pt x="3954159" y="765"/>
                </a:lnTo>
                <a:close/>
              </a:path>
              <a:path w="4763770" h="4362450">
                <a:moveTo>
                  <a:pt x="3763200" y="0"/>
                </a:moveTo>
                <a:lnTo>
                  <a:pt x="1004682" y="0"/>
                </a:lnTo>
                <a:lnTo>
                  <a:pt x="934821" y="28"/>
                </a:lnTo>
                <a:lnTo>
                  <a:pt x="870490" y="226"/>
                </a:lnTo>
                <a:lnTo>
                  <a:pt x="811152" y="765"/>
                </a:lnTo>
                <a:lnTo>
                  <a:pt x="3954159" y="765"/>
                </a:lnTo>
                <a:lnTo>
                  <a:pt x="3763200" y="0"/>
                </a:lnTo>
                <a:close/>
              </a:path>
            </a:pathLst>
          </a:custGeom>
          <a:solidFill>
            <a:srgbClr val="FF2A0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3000" y="2540000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8611" y="4041014"/>
            <a:ext cx="196850" cy="16637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700" spc="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spc="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0" y="3380740"/>
            <a:ext cx="177038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157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States: 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waiting</a:t>
            </a:r>
            <a:endParaRPr sz="3600">
              <a:latin typeface="Arial"/>
              <a:cs typeface="Arial"/>
            </a:endParaRPr>
          </a:p>
          <a:p>
            <a:pPr marL="50800" marR="5080" indent="-38100">
              <a:lnSpc>
                <a:spcPts val="4300"/>
              </a:lnSpc>
              <a:spcBef>
                <a:spcPts val="140"/>
              </a:spcBef>
            </a:pP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esolved  </a:t>
            </a: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rejected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7824" y="7603306"/>
            <a:ext cx="4615952" cy="1239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6036" y="7616006"/>
            <a:ext cx="4539526" cy="1163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6036" y="7616005"/>
            <a:ext cx="4539615" cy="1163320"/>
          </a:xfrm>
          <a:custGeom>
            <a:avLst/>
            <a:gdLst/>
            <a:ahLst/>
            <a:cxnLst/>
            <a:rect l="l" t="t" r="r" b="b"/>
            <a:pathLst>
              <a:path w="4539615" h="1163320">
                <a:moveTo>
                  <a:pt x="4078959" y="902"/>
                </a:moveTo>
                <a:lnTo>
                  <a:pt x="460566" y="902"/>
                </a:lnTo>
                <a:lnTo>
                  <a:pt x="408553" y="3045"/>
                </a:lnTo>
                <a:lnTo>
                  <a:pt x="360692" y="7219"/>
                </a:lnTo>
                <a:lnTo>
                  <a:pt x="315865" y="14100"/>
                </a:lnTo>
                <a:lnTo>
                  <a:pt x="272951" y="24366"/>
                </a:lnTo>
                <a:lnTo>
                  <a:pt x="223828" y="43698"/>
                </a:lnTo>
                <a:lnTo>
                  <a:pt x="178369" y="69296"/>
                </a:lnTo>
                <a:lnTo>
                  <a:pt x="137096" y="100640"/>
                </a:lnTo>
                <a:lnTo>
                  <a:pt x="100527" y="137209"/>
                </a:lnTo>
                <a:lnTo>
                  <a:pt x="69183" y="178483"/>
                </a:lnTo>
                <a:lnTo>
                  <a:pt x="43585" y="223941"/>
                </a:lnTo>
                <a:lnTo>
                  <a:pt x="24253" y="273063"/>
                </a:lnTo>
                <a:lnTo>
                  <a:pt x="13988" y="315978"/>
                </a:lnTo>
                <a:lnTo>
                  <a:pt x="7106" y="360806"/>
                </a:lnTo>
                <a:lnTo>
                  <a:pt x="2932" y="408666"/>
                </a:lnTo>
                <a:lnTo>
                  <a:pt x="789" y="460680"/>
                </a:lnTo>
                <a:lnTo>
                  <a:pt x="0" y="517966"/>
                </a:lnTo>
                <a:lnTo>
                  <a:pt x="0" y="645324"/>
                </a:lnTo>
                <a:lnTo>
                  <a:pt x="789" y="702611"/>
                </a:lnTo>
                <a:lnTo>
                  <a:pt x="2932" y="754624"/>
                </a:lnTo>
                <a:lnTo>
                  <a:pt x="7106" y="802485"/>
                </a:lnTo>
                <a:lnTo>
                  <a:pt x="13988" y="847312"/>
                </a:lnTo>
                <a:lnTo>
                  <a:pt x="24253" y="890227"/>
                </a:lnTo>
                <a:lnTo>
                  <a:pt x="43585" y="939349"/>
                </a:lnTo>
                <a:lnTo>
                  <a:pt x="69183" y="984808"/>
                </a:lnTo>
                <a:lnTo>
                  <a:pt x="100527" y="1026081"/>
                </a:lnTo>
                <a:lnTo>
                  <a:pt x="137096" y="1062650"/>
                </a:lnTo>
                <a:lnTo>
                  <a:pt x="178369" y="1093994"/>
                </a:lnTo>
                <a:lnTo>
                  <a:pt x="223828" y="1119592"/>
                </a:lnTo>
                <a:lnTo>
                  <a:pt x="272951" y="1138924"/>
                </a:lnTo>
                <a:lnTo>
                  <a:pt x="315865" y="1149189"/>
                </a:lnTo>
                <a:lnTo>
                  <a:pt x="360692" y="1156071"/>
                </a:lnTo>
                <a:lnTo>
                  <a:pt x="408553" y="1160245"/>
                </a:lnTo>
                <a:lnTo>
                  <a:pt x="460566" y="1162388"/>
                </a:lnTo>
                <a:lnTo>
                  <a:pt x="517853" y="1163177"/>
                </a:lnTo>
                <a:lnTo>
                  <a:pt x="581531" y="1163290"/>
                </a:lnTo>
                <a:lnTo>
                  <a:pt x="3957994" y="1163290"/>
                </a:lnTo>
                <a:lnTo>
                  <a:pt x="4021673" y="1163177"/>
                </a:lnTo>
                <a:lnTo>
                  <a:pt x="4078959" y="1162388"/>
                </a:lnTo>
                <a:lnTo>
                  <a:pt x="4130973" y="1160245"/>
                </a:lnTo>
                <a:lnTo>
                  <a:pt x="4178833" y="1156071"/>
                </a:lnTo>
                <a:lnTo>
                  <a:pt x="4223661" y="1149189"/>
                </a:lnTo>
                <a:lnTo>
                  <a:pt x="4266575" y="1138924"/>
                </a:lnTo>
                <a:lnTo>
                  <a:pt x="4315698" y="1119592"/>
                </a:lnTo>
                <a:lnTo>
                  <a:pt x="4361156" y="1093994"/>
                </a:lnTo>
                <a:lnTo>
                  <a:pt x="4402430" y="1062650"/>
                </a:lnTo>
                <a:lnTo>
                  <a:pt x="4438999" y="1026081"/>
                </a:lnTo>
                <a:lnTo>
                  <a:pt x="4470343" y="984808"/>
                </a:lnTo>
                <a:lnTo>
                  <a:pt x="4495941" y="939349"/>
                </a:lnTo>
                <a:lnTo>
                  <a:pt x="4515273" y="890227"/>
                </a:lnTo>
                <a:lnTo>
                  <a:pt x="4525538" y="847312"/>
                </a:lnTo>
                <a:lnTo>
                  <a:pt x="4532419" y="802485"/>
                </a:lnTo>
                <a:lnTo>
                  <a:pt x="4536593" y="754624"/>
                </a:lnTo>
                <a:lnTo>
                  <a:pt x="4538736" y="702611"/>
                </a:lnTo>
                <a:lnTo>
                  <a:pt x="4539526" y="645324"/>
                </a:lnTo>
                <a:lnTo>
                  <a:pt x="4539526" y="517966"/>
                </a:lnTo>
                <a:lnTo>
                  <a:pt x="4538736" y="460680"/>
                </a:lnTo>
                <a:lnTo>
                  <a:pt x="4536593" y="408666"/>
                </a:lnTo>
                <a:lnTo>
                  <a:pt x="4532419" y="360806"/>
                </a:lnTo>
                <a:lnTo>
                  <a:pt x="4525538" y="315978"/>
                </a:lnTo>
                <a:lnTo>
                  <a:pt x="4515273" y="273063"/>
                </a:lnTo>
                <a:lnTo>
                  <a:pt x="4495941" y="223941"/>
                </a:lnTo>
                <a:lnTo>
                  <a:pt x="4470343" y="178483"/>
                </a:lnTo>
                <a:lnTo>
                  <a:pt x="4438999" y="137209"/>
                </a:lnTo>
                <a:lnTo>
                  <a:pt x="4402430" y="100640"/>
                </a:lnTo>
                <a:lnTo>
                  <a:pt x="4361156" y="69296"/>
                </a:lnTo>
                <a:lnTo>
                  <a:pt x="4315698" y="43698"/>
                </a:lnTo>
                <a:lnTo>
                  <a:pt x="4266575" y="24366"/>
                </a:lnTo>
                <a:lnTo>
                  <a:pt x="4223661" y="14100"/>
                </a:lnTo>
                <a:lnTo>
                  <a:pt x="4178833" y="7219"/>
                </a:lnTo>
                <a:lnTo>
                  <a:pt x="4130973" y="3045"/>
                </a:lnTo>
                <a:lnTo>
                  <a:pt x="4078959" y="902"/>
                </a:lnTo>
                <a:close/>
              </a:path>
              <a:path w="4539615" h="1163320">
                <a:moveTo>
                  <a:pt x="4021673" y="112"/>
                </a:moveTo>
                <a:lnTo>
                  <a:pt x="517853" y="112"/>
                </a:lnTo>
                <a:lnTo>
                  <a:pt x="460566" y="902"/>
                </a:lnTo>
                <a:lnTo>
                  <a:pt x="4078959" y="902"/>
                </a:lnTo>
                <a:lnTo>
                  <a:pt x="4021673" y="112"/>
                </a:lnTo>
                <a:close/>
              </a:path>
              <a:path w="4539615" h="1163320">
                <a:moveTo>
                  <a:pt x="3957994" y="0"/>
                </a:moveTo>
                <a:lnTo>
                  <a:pt x="581531" y="0"/>
                </a:lnTo>
                <a:lnTo>
                  <a:pt x="517853" y="112"/>
                </a:lnTo>
                <a:lnTo>
                  <a:pt x="4021673" y="112"/>
                </a:lnTo>
                <a:lnTo>
                  <a:pt x="3957994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5894" y="6800651"/>
            <a:ext cx="7239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3994" y="6813351"/>
            <a:ext cx="647700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3994" y="6813351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427481" y="414527"/>
                </a:moveTo>
                <a:lnTo>
                  <a:pt x="220217" y="414527"/>
                </a:lnTo>
                <a:lnTo>
                  <a:pt x="220217" y="647699"/>
                </a:lnTo>
                <a:lnTo>
                  <a:pt x="427481" y="647699"/>
                </a:lnTo>
                <a:lnTo>
                  <a:pt x="427481" y="414527"/>
                </a:lnTo>
                <a:close/>
              </a:path>
              <a:path w="647700" h="647700">
                <a:moveTo>
                  <a:pt x="323850" y="0"/>
                </a:moveTo>
                <a:lnTo>
                  <a:pt x="0" y="414527"/>
                </a:lnTo>
                <a:lnTo>
                  <a:pt x="647700" y="414527"/>
                </a:lnTo>
                <a:lnTo>
                  <a:pt x="32385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3245" y="2435604"/>
            <a:ext cx="970790" cy="970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02566" y="2646197"/>
            <a:ext cx="625923" cy="579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2567" y="2646197"/>
            <a:ext cx="626110" cy="579755"/>
          </a:xfrm>
          <a:custGeom>
            <a:avLst/>
            <a:gdLst/>
            <a:ahLst/>
            <a:cxnLst/>
            <a:rect l="l" t="t" r="r" b="b"/>
            <a:pathLst>
              <a:path w="626109" h="579755">
                <a:moveTo>
                  <a:pt x="493424" y="382601"/>
                </a:moveTo>
                <a:lnTo>
                  <a:pt x="301140" y="382601"/>
                </a:lnTo>
                <a:lnTo>
                  <a:pt x="399367" y="579697"/>
                </a:lnTo>
                <a:lnTo>
                  <a:pt x="493424" y="382601"/>
                </a:lnTo>
                <a:close/>
              </a:path>
              <a:path w="626109" h="579755">
                <a:moveTo>
                  <a:pt x="110463" y="0"/>
                </a:moveTo>
                <a:lnTo>
                  <a:pt x="208690" y="197097"/>
                </a:lnTo>
                <a:lnTo>
                  <a:pt x="0" y="301102"/>
                </a:lnTo>
                <a:lnTo>
                  <a:pt x="92449" y="486606"/>
                </a:lnTo>
                <a:lnTo>
                  <a:pt x="301140" y="382601"/>
                </a:lnTo>
                <a:lnTo>
                  <a:pt x="493424" y="382601"/>
                </a:lnTo>
                <a:lnTo>
                  <a:pt x="625922" y="104950"/>
                </a:lnTo>
                <a:lnTo>
                  <a:pt x="110463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4468" y="4321075"/>
            <a:ext cx="7239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02568" y="4333775"/>
            <a:ext cx="647700" cy="647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2568" y="433377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233172" y="0"/>
                </a:moveTo>
                <a:lnTo>
                  <a:pt x="233172" y="220217"/>
                </a:lnTo>
                <a:lnTo>
                  <a:pt x="0" y="220217"/>
                </a:lnTo>
                <a:lnTo>
                  <a:pt x="0" y="427481"/>
                </a:lnTo>
                <a:lnTo>
                  <a:pt x="233172" y="427481"/>
                </a:lnTo>
                <a:lnTo>
                  <a:pt x="233172" y="647700"/>
                </a:lnTo>
                <a:lnTo>
                  <a:pt x="647700" y="323850"/>
                </a:lnTo>
                <a:lnTo>
                  <a:pt x="233172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9601" y="6305158"/>
            <a:ext cx="1011407" cy="10114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02568" y="6470356"/>
            <a:ext cx="584423" cy="523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2568" y="6470356"/>
            <a:ext cx="584835" cy="523875"/>
          </a:xfrm>
          <a:custGeom>
            <a:avLst/>
            <a:gdLst/>
            <a:ahLst/>
            <a:cxnLst/>
            <a:rect l="l" t="t" r="r" b="b"/>
            <a:pathLst>
              <a:path w="584834" h="523875">
                <a:moveTo>
                  <a:pt x="122101" y="40581"/>
                </a:moveTo>
                <a:lnTo>
                  <a:pt x="0" y="208060"/>
                </a:lnTo>
                <a:lnTo>
                  <a:pt x="188413" y="345426"/>
                </a:lnTo>
                <a:lnTo>
                  <a:pt x="58679" y="523372"/>
                </a:lnTo>
                <a:lnTo>
                  <a:pt x="584423" y="505891"/>
                </a:lnTo>
                <a:lnTo>
                  <a:pt x="490963" y="177946"/>
                </a:lnTo>
                <a:lnTo>
                  <a:pt x="310516" y="177946"/>
                </a:lnTo>
                <a:lnTo>
                  <a:pt x="122101" y="40581"/>
                </a:lnTo>
                <a:close/>
              </a:path>
              <a:path w="584834" h="523875">
                <a:moveTo>
                  <a:pt x="440250" y="0"/>
                </a:moveTo>
                <a:lnTo>
                  <a:pt x="310516" y="177946"/>
                </a:lnTo>
                <a:lnTo>
                  <a:pt x="490963" y="177946"/>
                </a:lnTo>
                <a:lnTo>
                  <a:pt x="44025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1442" y="2273300"/>
            <a:ext cx="2672435" cy="969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9542" y="2324100"/>
            <a:ext cx="2570835" cy="8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9542" y="2324100"/>
            <a:ext cx="2571115" cy="868680"/>
          </a:xfrm>
          <a:custGeom>
            <a:avLst/>
            <a:gdLst/>
            <a:ahLst/>
            <a:cxnLst/>
            <a:rect l="l" t="t" r="r" b="b"/>
            <a:pathLst>
              <a:path w="2571115" h="868680">
                <a:moveTo>
                  <a:pt x="0" y="0"/>
                </a:moveTo>
                <a:lnTo>
                  <a:pt x="2570835" y="0"/>
                </a:lnTo>
                <a:lnTo>
                  <a:pt x="2570835" y="868312"/>
                </a:lnTo>
                <a:lnTo>
                  <a:pt x="0" y="868312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79542" y="2451100"/>
            <a:ext cx="257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Listener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1442" y="4172668"/>
            <a:ext cx="2672435" cy="969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9542" y="4223468"/>
            <a:ext cx="2570835" cy="8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9542" y="4223468"/>
            <a:ext cx="2571115" cy="868680"/>
          </a:xfrm>
          <a:custGeom>
            <a:avLst/>
            <a:gdLst/>
            <a:ahLst/>
            <a:cxnLst/>
            <a:rect l="l" t="t" r="r" b="b"/>
            <a:pathLst>
              <a:path w="2571115" h="868679">
                <a:moveTo>
                  <a:pt x="0" y="0"/>
                </a:moveTo>
                <a:lnTo>
                  <a:pt x="2570835" y="0"/>
                </a:lnTo>
                <a:lnTo>
                  <a:pt x="2570835" y="868312"/>
                </a:lnTo>
                <a:lnTo>
                  <a:pt x="0" y="868312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79542" y="4356100"/>
            <a:ext cx="257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Listener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41442" y="6563345"/>
            <a:ext cx="2672435" cy="969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9542" y="6614145"/>
            <a:ext cx="2570835" cy="8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79542" y="6614145"/>
            <a:ext cx="2571115" cy="868680"/>
          </a:xfrm>
          <a:custGeom>
            <a:avLst/>
            <a:gdLst/>
            <a:ahLst/>
            <a:cxnLst/>
            <a:rect l="l" t="t" r="r" b="b"/>
            <a:pathLst>
              <a:path w="2571115" h="868679">
                <a:moveTo>
                  <a:pt x="0" y="0"/>
                </a:moveTo>
                <a:lnTo>
                  <a:pt x="2570835" y="0"/>
                </a:lnTo>
                <a:lnTo>
                  <a:pt x="2570835" y="868312"/>
                </a:lnTo>
                <a:lnTo>
                  <a:pt x="0" y="868312"/>
                </a:lnTo>
                <a:lnTo>
                  <a:pt x="0" y="0"/>
                </a:lnTo>
                <a:close/>
              </a:path>
            </a:pathLst>
          </a:custGeom>
          <a:solidFill>
            <a:srgbClr val="00D026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35300" y="6743700"/>
            <a:ext cx="7415530" cy="1742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86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Listener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40" dirty="0">
                <a:solidFill>
                  <a:srgbClr val="FFFFFF"/>
                </a:solidFill>
                <a:latin typeface="Arial"/>
                <a:cs typeface="Arial"/>
              </a:rPr>
              <a:t>async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876300"/>
            <a:ext cx="41840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</a:t>
            </a:r>
            <a:r>
              <a:rPr spc="-150" dirty="0"/>
              <a:t>r</a:t>
            </a:r>
            <a:r>
              <a:rPr spc="-5" dirty="0"/>
              <a:t>omises</a:t>
            </a:r>
          </a:p>
        </p:txBody>
      </p:sp>
      <p:sp>
        <p:nvSpPr>
          <p:cNvPr id="3" name="object 3"/>
          <p:cNvSpPr/>
          <p:nvPr/>
        </p:nvSpPr>
        <p:spPr>
          <a:xfrm>
            <a:off x="2336800" y="2565400"/>
            <a:ext cx="8343900" cy="501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092200"/>
            <a:ext cx="13716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8500" y="825500"/>
            <a:ext cx="1437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0BF41"/>
                </a:solidFill>
                <a:latin typeface="Times New Roman"/>
                <a:cs typeface="Times New Roman"/>
              </a:rPr>
              <a:t>90s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687319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200" y="2626867"/>
            <a:ext cx="485457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20" dirty="0">
                <a:latin typeface="Arial"/>
                <a:cs typeface="Arial"/>
              </a:rPr>
              <a:t>browser </a:t>
            </a:r>
            <a:r>
              <a:rPr sz="2900" spc="5" dirty="0">
                <a:latin typeface="Arial"/>
                <a:cs typeface="Arial"/>
              </a:rPr>
              <a:t>wars </a:t>
            </a:r>
            <a:r>
              <a:rPr sz="2900" spc="-75" dirty="0">
                <a:latin typeface="Arial"/>
                <a:cs typeface="Arial"/>
              </a:rPr>
              <a:t>IE </a:t>
            </a:r>
            <a:r>
              <a:rPr sz="2900" spc="5" dirty="0">
                <a:latin typeface="Arial"/>
                <a:cs typeface="Arial"/>
              </a:rPr>
              <a:t>vs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spc="45" dirty="0">
                <a:latin typeface="Arial"/>
                <a:cs typeface="Arial"/>
              </a:rPr>
              <a:t>Netscape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563873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200" y="3503167"/>
            <a:ext cx="4930140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0" dirty="0">
                <a:latin typeface="Arial"/>
                <a:cs typeface="Arial"/>
              </a:rPr>
              <a:t>DHTML, </a:t>
            </a:r>
            <a:r>
              <a:rPr sz="2900" spc="25" dirty="0">
                <a:latin typeface="Arial"/>
                <a:cs typeface="Arial"/>
              </a:rPr>
              <a:t>“animate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40" dirty="0">
                <a:latin typeface="Arial"/>
                <a:cs typeface="Arial"/>
              </a:rPr>
              <a:t>everything”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440428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200" y="4379467"/>
            <a:ext cx="264604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15" dirty="0">
                <a:latin typeface="Arial"/>
                <a:cs typeface="Arial"/>
              </a:rPr>
              <a:t>forms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validation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5316982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6200" y="5255767"/>
            <a:ext cx="253682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Arial"/>
                <a:cs typeface="Arial"/>
              </a:rPr>
              <a:t>visitor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counters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6193535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6200" y="6132067"/>
            <a:ext cx="923861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85" dirty="0">
                <a:latin typeface="Arial"/>
                <a:cs typeface="Arial"/>
              </a:rPr>
              <a:t>code </a:t>
            </a:r>
            <a:r>
              <a:rPr sz="2900" spc="60" dirty="0">
                <a:latin typeface="Arial"/>
                <a:cs typeface="Arial"/>
              </a:rPr>
              <a:t>had </a:t>
            </a:r>
            <a:r>
              <a:rPr sz="2900" spc="5" dirty="0">
                <a:latin typeface="Arial"/>
                <a:cs typeface="Arial"/>
              </a:rPr>
              <a:t>to </a:t>
            </a:r>
            <a:r>
              <a:rPr sz="2900" spc="85" dirty="0">
                <a:latin typeface="Arial"/>
                <a:cs typeface="Arial"/>
              </a:rPr>
              <a:t>be </a:t>
            </a:r>
            <a:r>
              <a:rPr sz="2900" spc="40" dirty="0">
                <a:latin typeface="Arial"/>
                <a:cs typeface="Arial"/>
              </a:rPr>
              <a:t>optimised </a:t>
            </a:r>
            <a:r>
              <a:rPr sz="2900" spc="60" dirty="0">
                <a:latin typeface="Arial"/>
                <a:cs typeface="Arial"/>
              </a:rPr>
              <a:t>per </a:t>
            </a:r>
            <a:r>
              <a:rPr sz="2900" spc="20" dirty="0">
                <a:latin typeface="Arial"/>
                <a:cs typeface="Arial"/>
              </a:rPr>
              <a:t>browser </a:t>
            </a:r>
            <a:r>
              <a:rPr sz="2900" spc="-50" dirty="0">
                <a:latin typeface="Arial"/>
                <a:cs typeface="Arial"/>
              </a:rPr>
              <a:t>(IE </a:t>
            </a:r>
            <a:r>
              <a:rPr sz="2900" spc="5" dirty="0">
                <a:latin typeface="Arial"/>
                <a:cs typeface="Arial"/>
              </a:rPr>
              <a:t>vs</a:t>
            </a:r>
            <a:r>
              <a:rPr sz="2900" spc="-275" dirty="0">
                <a:latin typeface="Arial"/>
                <a:cs typeface="Arial"/>
              </a:rPr>
              <a:t> </a:t>
            </a:r>
            <a:r>
              <a:rPr sz="2900" spc="40" dirty="0">
                <a:latin typeface="Arial"/>
                <a:cs typeface="Arial"/>
              </a:rPr>
              <a:t>Netscape)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64400" y="2489200"/>
            <a:ext cx="3975100" cy="69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8300" y="7531100"/>
            <a:ext cx="7188200" cy="124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2500" y="4775200"/>
            <a:ext cx="34036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76300"/>
            <a:ext cx="826833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Callback </a:t>
            </a:r>
            <a:r>
              <a:rPr spc="-5" dirty="0"/>
              <a:t>hell,</a:t>
            </a:r>
            <a:r>
              <a:rPr spc="-185" dirty="0"/>
              <a:t> </a:t>
            </a:r>
            <a:r>
              <a:rPr spc="-300" dirty="0"/>
              <a:t>ES5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0" y="3098800"/>
            <a:ext cx="86487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876300"/>
            <a:ext cx="41840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</a:t>
            </a:r>
            <a:r>
              <a:rPr spc="-150" dirty="0"/>
              <a:t>r</a:t>
            </a:r>
            <a:r>
              <a:rPr spc="-5" dirty="0"/>
              <a:t>omises</a:t>
            </a:r>
          </a:p>
        </p:txBody>
      </p:sp>
      <p:sp>
        <p:nvSpPr>
          <p:cNvPr id="3" name="object 3"/>
          <p:cNvSpPr/>
          <p:nvPr/>
        </p:nvSpPr>
        <p:spPr>
          <a:xfrm>
            <a:off x="2552700" y="2705100"/>
            <a:ext cx="79121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876300"/>
            <a:ext cx="6686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Modules</a:t>
            </a:r>
            <a:r>
              <a:rPr spc="-80" dirty="0"/>
              <a:t> </a:t>
            </a:r>
            <a:r>
              <a:rPr spc="-180" dirty="0"/>
              <a:t>(ES5)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08792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41600"/>
            <a:ext cx="9798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IIFE </a:t>
            </a:r>
            <a:r>
              <a:rPr sz="3600" spc="15" dirty="0">
                <a:latin typeface="Arial"/>
                <a:cs typeface="Arial"/>
              </a:rPr>
              <a:t>(Immediately </a:t>
            </a:r>
            <a:r>
              <a:rPr sz="3600" spc="25" dirty="0">
                <a:latin typeface="Arial"/>
                <a:cs typeface="Arial"/>
              </a:rPr>
              <a:t>Invoked </a:t>
            </a:r>
            <a:r>
              <a:rPr sz="3600" dirty="0">
                <a:latin typeface="Arial"/>
                <a:cs typeface="Arial"/>
              </a:rPr>
              <a:t>Function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Expression)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88297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721100"/>
            <a:ext cx="542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Arial"/>
                <a:cs typeface="Arial"/>
              </a:rPr>
              <a:t>controls </a:t>
            </a:r>
            <a:r>
              <a:rPr sz="3600" spc="20" dirty="0">
                <a:latin typeface="Arial"/>
                <a:cs typeface="Arial"/>
              </a:rPr>
              <a:t>variable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exposure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1000" y="4876800"/>
            <a:ext cx="57404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911860"/>
            <a:ext cx="10992485" cy="1171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0" spc="65" dirty="0"/>
              <a:t>Modules </a:t>
            </a:r>
            <a:r>
              <a:rPr sz="7500" spc="-160" dirty="0"/>
              <a:t>(ES6) </a:t>
            </a:r>
            <a:r>
              <a:rPr sz="7500" spc="5" dirty="0"/>
              <a:t>in</a:t>
            </a:r>
            <a:r>
              <a:rPr sz="7500" spc="70" dirty="0"/>
              <a:t> </a:t>
            </a:r>
            <a:r>
              <a:rPr sz="7500" spc="45" dirty="0"/>
              <a:t>browser</a:t>
            </a:r>
            <a:endParaRPr sz="7500"/>
          </a:p>
        </p:txBody>
      </p:sp>
      <p:sp>
        <p:nvSpPr>
          <p:cNvPr id="3" name="object 3"/>
          <p:cNvSpPr/>
          <p:nvPr/>
        </p:nvSpPr>
        <p:spPr>
          <a:xfrm>
            <a:off x="0" y="2501900"/>
            <a:ext cx="5638800" cy="539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2200" y="2514600"/>
            <a:ext cx="6210300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7877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7810500"/>
            <a:ext cx="829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use tools </a:t>
            </a:r>
            <a:r>
              <a:rPr sz="3600" spc="50" dirty="0">
                <a:latin typeface="Arial"/>
                <a:cs typeface="Arial"/>
              </a:rPr>
              <a:t>such </a:t>
            </a:r>
            <a:r>
              <a:rPr sz="3600" spc="-5" dirty="0">
                <a:latin typeface="Arial"/>
                <a:cs typeface="Arial"/>
              </a:rPr>
              <a:t>as </a:t>
            </a:r>
            <a:r>
              <a:rPr sz="3600" spc="-10" dirty="0">
                <a:latin typeface="Arial"/>
                <a:cs typeface="Arial"/>
              </a:rPr>
              <a:t>Browserify </a:t>
            </a:r>
            <a:r>
              <a:rPr sz="3600" dirty="0">
                <a:latin typeface="Arial"/>
                <a:cs typeface="Arial"/>
              </a:rPr>
              <a:t>/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Webpack,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89571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8890000"/>
            <a:ext cx="913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native </a:t>
            </a:r>
            <a:r>
              <a:rPr sz="3600" spc="-135" dirty="0">
                <a:latin typeface="Arial"/>
                <a:cs typeface="Arial"/>
              </a:rPr>
              <a:t>ES6 </a:t>
            </a:r>
            <a:r>
              <a:rPr sz="3600" spc="25" dirty="0">
                <a:latin typeface="Arial"/>
                <a:cs typeface="Arial"/>
              </a:rPr>
              <a:t>modules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dirty="0">
                <a:latin typeface="Arial"/>
                <a:cs typeface="Arial"/>
              </a:rPr>
              <a:t>not yet</a:t>
            </a:r>
            <a:r>
              <a:rPr sz="3600" spc="105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implemented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876300"/>
            <a:ext cx="106603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What </a:t>
            </a:r>
            <a:r>
              <a:rPr spc="-5" dirty="0"/>
              <a:t>we have</a:t>
            </a:r>
            <a:r>
              <a:rPr spc="40" dirty="0"/>
              <a:t> </a:t>
            </a:r>
            <a:r>
              <a:rPr spc="15" dirty="0"/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69634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700" y="2720848"/>
            <a:ext cx="116649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25" dirty="0">
                <a:latin typeface="Arial"/>
                <a:cs typeface="Arial"/>
              </a:rPr>
              <a:t>let/const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477278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3419347"/>
            <a:ext cx="218884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25" dirty="0">
                <a:latin typeface="Arial"/>
                <a:cs typeface="Arial"/>
              </a:rPr>
              <a:t>template</a:t>
            </a:r>
            <a:r>
              <a:rPr sz="2350" spc="-30" dirty="0">
                <a:latin typeface="Arial"/>
                <a:cs typeface="Arial"/>
              </a:rPr>
              <a:t> </a:t>
            </a:r>
            <a:r>
              <a:rPr sz="2350" spc="25" dirty="0">
                <a:latin typeface="Arial"/>
                <a:cs typeface="Arial"/>
              </a:rPr>
              <a:t>strings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184922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700" y="4130547"/>
            <a:ext cx="38608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5" dirty="0">
                <a:latin typeface="Arial"/>
                <a:cs typeface="Arial"/>
              </a:rPr>
              <a:t>new </a:t>
            </a:r>
            <a:r>
              <a:rPr sz="2350" spc="10" dirty="0">
                <a:latin typeface="Arial"/>
                <a:cs typeface="Arial"/>
              </a:rPr>
              <a:t>ways to </a:t>
            </a:r>
            <a:r>
              <a:rPr sz="2350" spc="40" dirty="0">
                <a:latin typeface="Arial"/>
                <a:cs typeface="Arial"/>
              </a:rPr>
              <a:t>declare</a:t>
            </a:r>
            <a:r>
              <a:rPr sz="2350" spc="-40" dirty="0">
                <a:latin typeface="Arial"/>
                <a:cs typeface="Arial"/>
              </a:rPr>
              <a:t> </a:t>
            </a:r>
            <a:r>
              <a:rPr sz="2350" spc="45" dirty="0">
                <a:latin typeface="Arial"/>
                <a:cs typeface="Arial"/>
              </a:rPr>
              <a:t>objects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892566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4841747"/>
            <a:ext cx="104838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30" dirty="0">
                <a:latin typeface="Arial"/>
                <a:cs typeface="Arial"/>
              </a:rPr>
              <a:t>classes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5600210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2700" y="5540247"/>
            <a:ext cx="327914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45" dirty="0">
                <a:latin typeface="Arial"/>
                <a:cs typeface="Arial"/>
              </a:rPr>
              <a:t>map, </a:t>
            </a:r>
            <a:r>
              <a:rPr sz="2350" spc="-25" dirty="0">
                <a:latin typeface="Arial"/>
                <a:cs typeface="Arial"/>
              </a:rPr>
              <a:t>filter, </a:t>
            </a:r>
            <a:r>
              <a:rPr sz="2350" spc="45" dirty="0">
                <a:latin typeface="Arial"/>
                <a:cs typeface="Arial"/>
              </a:rPr>
              <a:t>reduce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-40" dirty="0">
                <a:latin typeface="Arial"/>
                <a:cs typeface="Arial"/>
              </a:rPr>
              <a:t>(ES5)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6307854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2700" y="6251447"/>
            <a:ext cx="20828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Arial"/>
                <a:cs typeface="Arial"/>
              </a:rPr>
              <a:t>arrow</a:t>
            </a:r>
            <a:r>
              <a:rPr sz="2350" spc="-60" dirty="0">
                <a:latin typeface="Arial"/>
                <a:cs typeface="Arial"/>
              </a:rPr>
              <a:t> </a:t>
            </a:r>
            <a:r>
              <a:rPr sz="2350" spc="25" dirty="0">
                <a:latin typeface="Arial"/>
                <a:cs typeface="Arial"/>
              </a:rPr>
              <a:t>functions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7015498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2700" y="6962647"/>
            <a:ext cx="109918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0" dirty="0">
                <a:latin typeface="Arial"/>
                <a:cs typeface="Arial"/>
              </a:rPr>
              <a:t>for </a:t>
            </a:r>
            <a:r>
              <a:rPr sz="2350" spc="25" dirty="0">
                <a:latin typeface="Arial"/>
                <a:cs typeface="Arial"/>
              </a:rPr>
              <a:t>…</a:t>
            </a:r>
            <a:r>
              <a:rPr sz="2350" spc="-90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of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7723143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2700" y="7673847"/>
            <a:ext cx="126047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75" dirty="0">
                <a:latin typeface="Arial"/>
                <a:cs typeface="Arial"/>
              </a:rPr>
              <a:t>P</a:t>
            </a:r>
            <a:r>
              <a:rPr sz="2350" spc="-85" dirty="0">
                <a:latin typeface="Arial"/>
                <a:cs typeface="Arial"/>
              </a:rPr>
              <a:t>r</a:t>
            </a:r>
            <a:r>
              <a:rPr sz="2350" spc="10" dirty="0">
                <a:latin typeface="Arial"/>
                <a:cs typeface="Arial"/>
              </a:rPr>
              <a:t>omises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600" y="8430786"/>
            <a:ext cx="13906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275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2700" y="8372347"/>
            <a:ext cx="118237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30" dirty="0">
                <a:latin typeface="Arial"/>
                <a:cs typeface="Arial"/>
              </a:rPr>
              <a:t>Modules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76300"/>
            <a:ext cx="85902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 </a:t>
            </a:r>
            <a:r>
              <a:rPr spc="-300" dirty="0"/>
              <a:t>ES6</a:t>
            </a:r>
            <a:r>
              <a:rPr spc="-85" dirty="0"/>
              <a:t> </a:t>
            </a:r>
            <a:r>
              <a:rPr spc="-2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3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5900"/>
            <a:ext cx="1160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Pr</a:t>
            </a:r>
            <a:r>
              <a:rPr sz="3600" spc="-5" dirty="0">
                <a:latin typeface="Arial"/>
                <a:cs typeface="Arial"/>
              </a:rPr>
              <a:t>oxy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02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35400"/>
            <a:ext cx="170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Iterators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982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14900"/>
            <a:ext cx="231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Generators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061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994400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Symbols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141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073900"/>
            <a:ext cx="595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Map/Set,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WeakMap/WeakSet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2205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153400"/>
            <a:ext cx="996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Arial"/>
                <a:cs typeface="Arial"/>
              </a:rPr>
              <a:t>extended </a:t>
            </a:r>
            <a:r>
              <a:rPr sz="3600" spc="40" dirty="0">
                <a:latin typeface="Arial"/>
                <a:cs typeface="Arial"/>
              </a:rPr>
              <a:t>standard </a:t>
            </a:r>
            <a:r>
              <a:rPr sz="3600" spc="35" dirty="0">
                <a:latin typeface="Arial"/>
                <a:cs typeface="Arial"/>
              </a:rPr>
              <a:t>library </a:t>
            </a:r>
            <a:r>
              <a:rPr sz="3600" spc="-20" dirty="0">
                <a:latin typeface="Arial"/>
                <a:cs typeface="Arial"/>
              </a:rPr>
              <a:t>(Number, </a:t>
            </a:r>
            <a:r>
              <a:rPr sz="3600" dirty="0">
                <a:latin typeface="Arial"/>
                <a:cs typeface="Arial"/>
              </a:rPr>
              <a:t>Math,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Array)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876300"/>
            <a:ext cx="43332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Summa</a:t>
            </a:r>
            <a:r>
              <a:rPr spc="10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077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09900"/>
            <a:ext cx="998537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use </a:t>
            </a:r>
            <a:r>
              <a:rPr sz="3600" spc="15" dirty="0">
                <a:latin typeface="Arial"/>
                <a:cs typeface="Arial"/>
              </a:rPr>
              <a:t>transpilers </a:t>
            </a:r>
            <a:r>
              <a:rPr sz="3600" spc="25" dirty="0">
                <a:latin typeface="Arial"/>
                <a:cs typeface="Arial"/>
              </a:rPr>
              <a:t>(Babel)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write </a:t>
            </a:r>
            <a:r>
              <a:rPr sz="3600" spc="-135" dirty="0">
                <a:latin typeface="Arial"/>
                <a:cs typeface="Arial"/>
              </a:rPr>
              <a:t>ES6 </a:t>
            </a:r>
            <a:r>
              <a:rPr sz="3600" spc="35" dirty="0">
                <a:latin typeface="Arial"/>
                <a:cs typeface="Arial"/>
              </a:rPr>
              <a:t>today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-5" dirty="0">
                <a:latin typeface="Arial"/>
                <a:cs typeface="Arial"/>
              </a:rPr>
              <a:t>any  </a:t>
            </a:r>
            <a:r>
              <a:rPr sz="3600" spc="15" dirty="0">
                <a:latin typeface="Arial"/>
                <a:cs typeface="Arial"/>
              </a:rPr>
              <a:t>browser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702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35500"/>
            <a:ext cx="960564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10" dirty="0">
                <a:latin typeface="Arial"/>
                <a:cs typeface="Arial"/>
              </a:rPr>
              <a:t>learn </a:t>
            </a:r>
            <a:r>
              <a:rPr sz="3600" spc="-135" dirty="0">
                <a:latin typeface="Arial"/>
                <a:cs typeface="Arial"/>
              </a:rPr>
              <a:t>ES6 </a:t>
            </a:r>
            <a:r>
              <a:rPr sz="3600" spc="45" dirty="0">
                <a:latin typeface="Arial"/>
                <a:cs typeface="Arial"/>
              </a:rPr>
              <a:t>step </a:t>
            </a:r>
            <a:r>
              <a:rPr sz="3600" spc="95" dirty="0">
                <a:latin typeface="Arial"/>
                <a:cs typeface="Arial"/>
              </a:rPr>
              <a:t>by </a:t>
            </a:r>
            <a:r>
              <a:rPr sz="3600" spc="35" dirty="0">
                <a:latin typeface="Arial"/>
                <a:cs typeface="Arial"/>
              </a:rPr>
              <a:t>step, </a:t>
            </a:r>
            <a:r>
              <a:rPr sz="3600" spc="-5" dirty="0">
                <a:latin typeface="Arial"/>
                <a:cs typeface="Arial"/>
              </a:rPr>
              <a:t>you </a:t>
            </a:r>
            <a:r>
              <a:rPr sz="3600" spc="25" dirty="0">
                <a:latin typeface="Arial"/>
                <a:cs typeface="Arial"/>
              </a:rPr>
              <a:t>don’t </a:t>
            </a:r>
            <a:r>
              <a:rPr sz="3600" spc="-5" dirty="0">
                <a:latin typeface="Arial"/>
                <a:cs typeface="Arial"/>
              </a:rPr>
              <a:t>have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know  </a:t>
            </a:r>
            <a:r>
              <a:rPr sz="3600" spc="25" dirty="0">
                <a:latin typeface="Arial"/>
                <a:cs typeface="Arial"/>
              </a:rPr>
              <a:t>everything </a:t>
            </a:r>
            <a:r>
              <a:rPr sz="3600" dirty="0">
                <a:latin typeface="Arial"/>
                <a:cs typeface="Arial"/>
              </a:rPr>
              <a:t>at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once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3282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261100"/>
            <a:ext cx="883539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many </a:t>
            </a:r>
            <a:r>
              <a:rPr sz="3600" spc="-10" dirty="0">
                <a:latin typeface="Arial"/>
                <a:cs typeface="Arial"/>
              </a:rPr>
              <a:t>features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i="1" spc="40" dirty="0">
                <a:latin typeface="Arial"/>
                <a:cs typeface="Arial"/>
              </a:rPr>
              <a:t>syntactic </a:t>
            </a:r>
            <a:r>
              <a:rPr sz="3600" i="1" spc="-25" dirty="0">
                <a:latin typeface="Arial"/>
                <a:cs typeface="Arial"/>
              </a:rPr>
              <a:t>sugar, </a:t>
            </a:r>
            <a:r>
              <a:rPr sz="3600" spc="-5" dirty="0">
                <a:latin typeface="Arial"/>
                <a:cs typeface="Arial"/>
              </a:rPr>
              <a:t>use with  </a:t>
            </a:r>
            <a:r>
              <a:rPr sz="3600" spc="15" dirty="0">
                <a:latin typeface="Arial"/>
                <a:cs typeface="Arial"/>
              </a:rPr>
              <a:t>moderation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953892"/>
            <a:ext cx="146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886700"/>
            <a:ext cx="488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Arial"/>
                <a:cs typeface="Arial"/>
              </a:rPr>
              <a:t>ES6 </a:t>
            </a:r>
            <a:r>
              <a:rPr sz="3600" b="1" i="1" spc="-5" dirty="0">
                <a:latin typeface="Arial"/>
                <a:cs typeface="Arial"/>
              </a:rPr>
              <a:t>is now</a:t>
            </a:r>
            <a:r>
              <a:rPr sz="3600" i="1" spc="-5" dirty="0">
                <a:latin typeface="Arial"/>
                <a:cs typeface="Arial"/>
              </a:rPr>
              <a:t>, </a:t>
            </a:r>
            <a:r>
              <a:rPr sz="3600" spc="95" dirty="0">
                <a:latin typeface="Arial"/>
                <a:cs typeface="Arial"/>
              </a:rPr>
              <a:t>go </a:t>
            </a:r>
            <a:r>
              <a:rPr sz="3600" spc="10" dirty="0">
                <a:latin typeface="Arial"/>
                <a:cs typeface="Arial"/>
              </a:rPr>
              <a:t>learn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it!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100" y="876300"/>
            <a:ext cx="5052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What</a:t>
            </a:r>
            <a:r>
              <a:rPr spc="-75" dirty="0"/>
              <a:t> </a:t>
            </a:r>
            <a:r>
              <a:rPr spc="-95" dirty="0"/>
              <a:t>next?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0897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022600"/>
            <a:ext cx="1007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latin typeface="Arial"/>
                <a:cs typeface="Arial"/>
              </a:rPr>
              <a:t>Babel </a:t>
            </a:r>
            <a:r>
              <a:rPr sz="3600" spc="75" dirty="0">
                <a:latin typeface="Arial"/>
                <a:cs typeface="Arial"/>
              </a:rPr>
              <a:t>docs: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https://babeljs.io/docs/learn-es2015/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1692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102100"/>
            <a:ext cx="991743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Arial"/>
                <a:cs typeface="Arial"/>
              </a:rPr>
              <a:t>Mozilla </a:t>
            </a:r>
            <a:r>
              <a:rPr sz="3600" spc="75" dirty="0">
                <a:latin typeface="Arial"/>
                <a:cs typeface="Arial"/>
              </a:rPr>
              <a:t>docs:</a:t>
            </a:r>
            <a:r>
              <a:rPr sz="3600" spc="35" dirty="0">
                <a:latin typeface="Arial"/>
                <a:cs typeface="Arial"/>
              </a:rPr>
              <a:t> </a:t>
            </a:r>
            <a:r>
              <a:rPr sz="3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http://developer.mozilla.org/en-US/ 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docs/Web/JavaScript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7948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727700"/>
            <a:ext cx="897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Arial"/>
                <a:cs typeface="Arial"/>
              </a:rPr>
              <a:t>ES </a:t>
            </a:r>
            <a:r>
              <a:rPr sz="3600" spc="65" dirty="0">
                <a:latin typeface="Arial"/>
                <a:cs typeface="Arial"/>
              </a:rPr>
              <a:t>specs:</a:t>
            </a:r>
            <a:r>
              <a:rPr sz="3600" spc="229" dirty="0">
                <a:latin typeface="Arial"/>
                <a:cs typeface="Arial"/>
              </a:rPr>
              <a:t> </a:t>
            </a:r>
            <a:r>
              <a:rPr sz="3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https://github.com/tc39/ecma262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8743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807200"/>
            <a:ext cx="919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Pluralsight: 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JavaScript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Fundamentals </a:t>
            </a:r>
            <a:r>
              <a:rPr sz="3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36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ES6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9538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7886700"/>
            <a:ext cx="521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Arial"/>
                <a:cs typeface="Arial"/>
              </a:rPr>
              <a:t>Youtube: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FunFunFunction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2900" y="4229100"/>
            <a:ext cx="21717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Q&amp;A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2000-2004</a:t>
            </a:r>
          </a:p>
        </p:txBody>
      </p:sp>
      <p:sp>
        <p:nvSpPr>
          <p:cNvPr id="3" name="object 3"/>
          <p:cNvSpPr/>
          <p:nvPr/>
        </p:nvSpPr>
        <p:spPr>
          <a:xfrm>
            <a:off x="2311400" y="4483100"/>
            <a:ext cx="8382000" cy="273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24801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2413000"/>
            <a:ext cx="461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Arial"/>
                <a:cs typeface="Arial"/>
              </a:rPr>
              <a:t>browser </a:t>
            </a:r>
            <a:r>
              <a:rPr sz="3600" spc="-5" dirty="0">
                <a:latin typeface="Arial"/>
                <a:cs typeface="Arial"/>
              </a:rPr>
              <a:t>wars </a:t>
            </a:r>
            <a:r>
              <a:rPr sz="3600" dirty="0">
                <a:latin typeface="Arial"/>
                <a:cs typeface="Arial"/>
              </a:rPr>
              <a:t>- </a:t>
            </a:r>
            <a:r>
              <a:rPr sz="3600" spc="-105" dirty="0">
                <a:latin typeface="Arial"/>
                <a:cs typeface="Arial"/>
              </a:rPr>
              <a:t>IE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wins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5596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3492500"/>
            <a:ext cx="622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not </a:t>
            </a:r>
            <a:r>
              <a:rPr sz="3600" spc="50" dirty="0">
                <a:latin typeface="Arial"/>
                <a:cs typeface="Arial"/>
              </a:rPr>
              <a:t>much </a:t>
            </a:r>
            <a:r>
              <a:rPr sz="3600" spc="75" dirty="0">
                <a:latin typeface="Arial"/>
                <a:cs typeface="Arial"/>
              </a:rPr>
              <a:t>going </a:t>
            </a:r>
            <a:r>
              <a:rPr sz="3600" spc="-5" dirty="0">
                <a:latin typeface="Arial"/>
                <a:cs typeface="Arial"/>
              </a:rPr>
              <a:t>on in </a:t>
            </a:r>
            <a:r>
              <a:rPr sz="3600" spc="-105" dirty="0">
                <a:latin typeface="Arial"/>
                <a:cs typeface="Arial"/>
              </a:rPr>
              <a:t>JS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35" dirty="0">
                <a:latin typeface="Arial"/>
                <a:cs typeface="Arial"/>
              </a:rPr>
              <a:t>world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0" y="0"/>
            <a:ext cx="67818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7945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7100" y="1003300"/>
            <a:ext cx="61087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700" y="876300"/>
            <a:ext cx="58623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8170" algn="l"/>
              </a:tabLst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2005:	AJAX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6832600"/>
            <a:ext cx="3556000" cy="109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9400" y="7315200"/>
            <a:ext cx="2768600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42500" y="7315200"/>
            <a:ext cx="1714500" cy="139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3100" y="8305800"/>
            <a:ext cx="2336800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0600" y="2731910"/>
            <a:ext cx="1797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4300" y="2661920"/>
            <a:ext cx="697738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45" dirty="0">
                <a:latin typeface="Arial"/>
                <a:cs typeface="Arial"/>
              </a:rPr>
              <a:t>Broadband </a:t>
            </a:r>
            <a:r>
              <a:rPr sz="3250" dirty="0">
                <a:latin typeface="Arial"/>
                <a:cs typeface="Arial"/>
              </a:rPr>
              <a:t>Internet </a:t>
            </a:r>
            <a:r>
              <a:rPr sz="3250" spc="45" dirty="0">
                <a:latin typeface="Arial"/>
                <a:cs typeface="Arial"/>
              </a:rPr>
              <a:t>becomes</a:t>
            </a:r>
            <a:r>
              <a:rPr sz="3250" spc="-114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popular</a:t>
            </a:r>
            <a:endParaRPr sz="3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3694570"/>
            <a:ext cx="1797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300" y="3614420"/>
            <a:ext cx="101409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5" dirty="0">
                <a:latin typeface="Arial"/>
                <a:cs typeface="Arial"/>
              </a:rPr>
              <a:t>Asynchronus </a:t>
            </a:r>
            <a:r>
              <a:rPr sz="3250" spc="-5" dirty="0">
                <a:latin typeface="Arial"/>
                <a:cs typeface="Arial"/>
              </a:rPr>
              <a:t>server </a:t>
            </a:r>
            <a:r>
              <a:rPr sz="3250" spc="5" dirty="0">
                <a:latin typeface="Arial"/>
                <a:cs typeface="Arial"/>
              </a:rPr>
              <a:t>requests </a:t>
            </a:r>
            <a:r>
              <a:rPr sz="3250" spc="-40" dirty="0">
                <a:latin typeface="Arial"/>
                <a:cs typeface="Arial"/>
              </a:rPr>
              <a:t>(AJAX) </a:t>
            </a:r>
            <a:r>
              <a:rPr sz="3250" spc="45" dirty="0">
                <a:latin typeface="Arial"/>
                <a:cs typeface="Arial"/>
              </a:rPr>
              <a:t>becomes</a:t>
            </a:r>
            <a:r>
              <a:rPr sz="3250" spc="-10" dirty="0">
                <a:latin typeface="Arial"/>
                <a:cs typeface="Arial"/>
              </a:rPr>
              <a:t> </a:t>
            </a:r>
            <a:r>
              <a:rPr sz="3250" spc="45" dirty="0">
                <a:latin typeface="Arial"/>
                <a:cs typeface="Arial"/>
              </a:rPr>
              <a:t>popular</a:t>
            </a:r>
            <a:endParaRPr sz="3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600" y="4657231"/>
            <a:ext cx="1797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300" y="4579620"/>
            <a:ext cx="477520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5" dirty="0">
                <a:latin typeface="Arial"/>
                <a:cs typeface="Arial"/>
              </a:rPr>
              <a:t>renaissance </a:t>
            </a:r>
            <a:r>
              <a:rPr sz="3250" spc="-5" dirty="0">
                <a:latin typeface="Arial"/>
                <a:cs typeface="Arial"/>
              </a:rPr>
              <a:t>of</a:t>
            </a:r>
            <a:r>
              <a:rPr sz="3250" spc="-7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JavaScript</a:t>
            </a:r>
            <a:endParaRPr sz="3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600" y="5619891"/>
            <a:ext cx="1797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300" y="5544820"/>
            <a:ext cx="9964420" cy="1002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300"/>
              </a:spcBef>
            </a:pPr>
            <a:r>
              <a:rPr sz="3250" spc="15" dirty="0">
                <a:latin typeface="Arial"/>
                <a:cs typeface="Arial"/>
              </a:rPr>
              <a:t>countless libraries </a:t>
            </a:r>
            <a:r>
              <a:rPr sz="3250" spc="-5" dirty="0">
                <a:latin typeface="Arial"/>
                <a:cs typeface="Arial"/>
              </a:rPr>
              <a:t>(mainly </a:t>
            </a:r>
            <a:r>
              <a:rPr sz="3250" spc="45" dirty="0">
                <a:latin typeface="Arial"/>
                <a:cs typeface="Arial"/>
              </a:rPr>
              <a:t>helping </a:t>
            </a:r>
            <a:r>
              <a:rPr sz="3250" spc="-5" dirty="0">
                <a:latin typeface="Arial"/>
                <a:cs typeface="Arial"/>
              </a:rPr>
              <a:t>with </a:t>
            </a:r>
            <a:r>
              <a:rPr sz="3250" spc="-55" dirty="0">
                <a:latin typeface="Arial"/>
                <a:cs typeface="Arial"/>
              </a:rPr>
              <a:t>AJAX</a:t>
            </a:r>
            <a:r>
              <a:rPr sz="3250" spc="-130" dirty="0">
                <a:latin typeface="Arial"/>
                <a:cs typeface="Arial"/>
              </a:rPr>
              <a:t> </a:t>
            </a:r>
            <a:r>
              <a:rPr sz="3250" spc="5" dirty="0">
                <a:latin typeface="Arial"/>
                <a:cs typeface="Arial"/>
              </a:rPr>
              <a:t>requests  </a:t>
            </a:r>
            <a:r>
              <a:rPr sz="3250" spc="50" dirty="0">
                <a:latin typeface="Arial"/>
                <a:cs typeface="Arial"/>
              </a:rPr>
              <a:t>and </a:t>
            </a:r>
            <a:r>
              <a:rPr sz="3250" spc="-10" dirty="0">
                <a:latin typeface="Arial"/>
                <a:cs typeface="Arial"/>
              </a:rPr>
              <a:t>DOM</a:t>
            </a:r>
            <a:r>
              <a:rPr sz="3250" spc="-65" dirty="0">
                <a:latin typeface="Arial"/>
                <a:cs typeface="Arial"/>
              </a:rPr>
              <a:t> </a:t>
            </a:r>
            <a:r>
              <a:rPr sz="3250" spc="10" dirty="0">
                <a:latin typeface="Arial"/>
                <a:cs typeface="Arial"/>
              </a:rPr>
              <a:t>operations)</a:t>
            </a:r>
            <a:endParaRPr sz="3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40180" y="1795089"/>
            <a:ext cx="2159000" cy="215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8100" y="1917700"/>
            <a:ext cx="1651000" cy="165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2006-2009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696084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28900"/>
            <a:ext cx="683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2008: </a:t>
            </a:r>
            <a:r>
              <a:rPr sz="3600" i="1" spc="-5" dirty="0">
                <a:solidFill>
                  <a:srgbClr val="A6AAA9"/>
                </a:solidFill>
                <a:latin typeface="Arial"/>
                <a:cs typeface="Arial"/>
              </a:rPr>
              <a:t>ECMAScript4</a:t>
            </a:r>
            <a:r>
              <a:rPr sz="3600" i="1" spc="15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(abandoned)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84808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10000"/>
            <a:ext cx="963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2009: </a:t>
            </a:r>
            <a:r>
              <a:rPr sz="3600" b="1" spc="-5">
                <a:latin typeface="Arial"/>
                <a:cs typeface="Arial"/>
              </a:rPr>
              <a:t>ECMAScript </a:t>
            </a:r>
            <a:r>
              <a:rPr sz="3600" b="1" strike="noStrike" smtClean="0">
                <a:latin typeface="Arial"/>
                <a:cs typeface="Arial"/>
              </a:rPr>
              <a:t>5 </a:t>
            </a:r>
            <a:r>
              <a:rPr sz="3600" strike="noStrike" spc="25" dirty="0">
                <a:latin typeface="Arial"/>
                <a:cs typeface="Arial"/>
              </a:rPr>
              <a:t>(strict, </a:t>
            </a:r>
            <a:r>
              <a:rPr sz="3600" strike="noStrike" spc="-45" dirty="0">
                <a:latin typeface="Arial"/>
                <a:cs typeface="Arial"/>
              </a:rPr>
              <a:t>JSON,</a:t>
            </a:r>
            <a:r>
              <a:rPr sz="3600" strike="noStrike" spc="-30" dirty="0">
                <a:latin typeface="Arial"/>
                <a:cs typeface="Arial"/>
              </a:rPr>
              <a:t> </a:t>
            </a:r>
            <a:r>
              <a:rPr sz="3600" strike="noStrike" dirty="0">
                <a:latin typeface="Arial"/>
                <a:cs typeface="Arial"/>
              </a:rPr>
              <a:t>Reflect)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73533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003800"/>
            <a:ext cx="886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2009: </a:t>
            </a:r>
            <a:r>
              <a:rPr sz="3600" dirty="0">
                <a:latin typeface="Arial"/>
                <a:cs typeface="Arial"/>
              </a:rPr>
              <a:t>servers </a:t>
            </a:r>
            <a:r>
              <a:rPr sz="3600" spc="25" dirty="0">
                <a:latin typeface="Arial"/>
                <a:cs typeface="Arial"/>
              </a:rPr>
              <a:t>welcome </a:t>
            </a:r>
            <a:r>
              <a:rPr sz="3600" spc="15" dirty="0">
                <a:latin typeface="Arial"/>
                <a:cs typeface="Arial"/>
              </a:rPr>
              <a:t>JavaScript: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Node.js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3700" y="6553200"/>
            <a:ext cx="20574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7823200"/>
            <a:ext cx="711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2010-2015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699481"/>
            <a:ext cx="1828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2628900"/>
            <a:ext cx="9388475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spc="-5" dirty="0">
                <a:latin typeface="Arial"/>
                <a:cs typeface="Arial"/>
              </a:rPr>
              <a:t>frameworks evolution, no </a:t>
            </a:r>
            <a:r>
              <a:rPr sz="3300" spc="25" dirty="0">
                <a:latin typeface="Arial"/>
                <a:cs typeface="Arial"/>
              </a:rPr>
              <a:t>longer </a:t>
            </a:r>
            <a:r>
              <a:rPr sz="3300" dirty="0">
                <a:latin typeface="Arial"/>
                <a:cs typeface="Arial"/>
              </a:rPr>
              <a:t>just DOM &amp; </a:t>
            </a:r>
            <a:r>
              <a:rPr sz="3300" spc="-50" dirty="0">
                <a:latin typeface="Arial"/>
                <a:cs typeface="Arial"/>
              </a:rPr>
              <a:t>AJAX  </a:t>
            </a:r>
            <a:r>
              <a:rPr sz="3300" spc="25" dirty="0">
                <a:latin typeface="Arial"/>
                <a:cs typeface="Arial"/>
              </a:rPr>
              <a:t>helpers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248885"/>
            <a:ext cx="1828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178300"/>
            <a:ext cx="6476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95" dirty="0">
                <a:latin typeface="Arial"/>
                <a:cs typeface="Arial"/>
              </a:rPr>
              <a:t>JS </a:t>
            </a:r>
            <a:r>
              <a:rPr sz="3300" spc="60" dirty="0">
                <a:latin typeface="Arial"/>
                <a:cs typeface="Arial"/>
              </a:rPr>
              <a:t>packet </a:t>
            </a:r>
            <a:r>
              <a:rPr sz="3300" spc="15" dirty="0">
                <a:latin typeface="Arial"/>
                <a:cs typeface="Arial"/>
              </a:rPr>
              <a:t>managers: </a:t>
            </a:r>
            <a:r>
              <a:rPr sz="3300" b="1" spc="-5" dirty="0">
                <a:latin typeface="Arial"/>
                <a:cs typeface="Arial"/>
              </a:rPr>
              <a:t>npm</a:t>
            </a:r>
            <a:r>
              <a:rPr sz="3300" spc="-5" dirty="0">
                <a:latin typeface="Arial"/>
                <a:cs typeface="Arial"/>
              </a:rPr>
              <a:t>,</a:t>
            </a:r>
            <a:r>
              <a:rPr sz="3300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bower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5290287"/>
            <a:ext cx="1828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219700"/>
            <a:ext cx="8899525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300" spc="-5" dirty="0">
                <a:latin typeface="Arial"/>
                <a:cs typeface="Arial"/>
              </a:rPr>
              <a:t>solutions </a:t>
            </a:r>
            <a:r>
              <a:rPr sz="3300" dirty="0">
                <a:latin typeface="Arial"/>
                <a:cs typeface="Arial"/>
              </a:rPr>
              <a:t>for </a:t>
            </a:r>
            <a:r>
              <a:rPr sz="3300" spc="50" dirty="0">
                <a:latin typeface="Arial"/>
                <a:cs typeface="Arial"/>
              </a:rPr>
              <a:t>keeping </a:t>
            </a:r>
            <a:r>
              <a:rPr sz="3300" spc="90" dirty="0">
                <a:latin typeface="Arial"/>
                <a:cs typeface="Arial"/>
              </a:rPr>
              <a:t>code </a:t>
            </a:r>
            <a:r>
              <a:rPr sz="3300" spc="-5" dirty="0">
                <a:latin typeface="Arial"/>
                <a:cs typeface="Arial"/>
              </a:rPr>
              <a:t>in </a:t>
            </a:r>
            <a:r>
              <a:rPr sz="3300" spc="25" dirty="0">
                <a:latin typeface="Arial"/>
                <a:cs typeface="Arial"/>
              </a:rPr>
              <a:t>modules</a:t>
            </a:r>
            <a:r>
              <a:rPr sz="3300" spc="-160" dirty="0">
                <a:latin typeface="Arial"/>
                <a:cs typeface="Arial"/>
              </a:rPr>
              <a:t> </a:t>
            </a:r>
            <a:r>
              <a:rPr sz="3300" spc="20" dirty="0">
                <a:latin typeface="Arial"/>
                <a:cs typeface="Arial"/>
              </a:rPr>
              <a:t>(node.js,  </a:t>
            </a:r>
            <a:r>
              <a:rPr sz="3300" spc="-25" dirty="0">
                <a:latin typeface="Arial"/>
                <a:cs typeface="Arial"/>
              </a:rPr>
              <a:t>CommonJS, </a:t>
            </a:r>
            <a:r>
              <a:rPr sz="3300" dirty="0">
                <a:latin typeface="Arial"/>
                <a:cs typeface="Arial"/>
              </a:rPr>
              <a:t>AMD,</a:t>
            </a:r>
            <a:r>
              <a:rPr sz="3300" spc="20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Browserify)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6839687"/>
            <a:ext cx="1828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6769100"/>
            <a:ext cx="99707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5" dirty="0">
                <a:latin typeface="Arial"/>
                <a:cs typeface="Arial"/>
              </a:rPr>
              <a:t>JavaScript </a:t>
            </a:r>
            <a:r>
              <a:rPr sz="3300" spc="30" dirty="0">
                <a:latin typeface="Arial"/>
                <a:cs typeface="Arial"/>
              </a:rPr>
              <a:t>preprocessors </a:t>
            </a:r>
            <a:r>
              <a:rPr sz="3300" dirty="0">
                <a:latin typeface="Arial"/>
                <a:cs typeface="Arial"/>
              </a:rPr>
              <a:t>(Grunt, </a:t>
            </a:r>
            <a:r>
              <a:rPr sz="3300" spc="35" dirty="0">
                <a:latin typeface="Arial"/>
                <a:cs typeface="Arial"/>
              </a:rPr>
              <a:t>Gulp,</a:t>
            </a:r>
            <a:r>
              <a:rPr sz="3300" spc="-70" dirty="0">
                <a:latin typeface="Arial"/>
                <a:cs typeface="Arial"/>
              </a:rPr>
              <a:t> </a:t>
            </a:r>
            <a:r>
              <a:rPr sz="3300" spc="30" dirty="0">
                <a:latin typeface="Arial"/>
                <a:cs typeface="Arial"/>
              </a:rPr>
              <a:t>Webpack,…)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0300" y="7569200"/>
            <a:ext cx="11303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4900" y="7569200"/>
            <a:ext cx="22860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8400" y="7835900"/>
            <a:ext cx="1536700" cy="596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23500" y="7340600"/>
            <a:ext cx="1422400" cy="158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45600" y="7442200"/>
            <a:ext cx="622300" cy="138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5925" y="7708900"/>
            <a:ext cx="819050" cy="850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6000" y="8686800"/>
            <a:ext cx="2057400" cy="90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1036</Words>
  <Application>Microsoft Office PowerPoint</Application>
  <PresentationFormat>Custom</PresentationFormat>
  <Paragraphs>274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Office Theme</vt:lpstr>
      <vt:lpstr>PowerPoint Presentation</vt:lpstr>
      <vt:lpstr>Agenda</vt:lpstr>
      <vt:lpstr>Dictionary</vt:lpstr>
      <vt:lpstr>90s</vt:lpstr>
      <vt:lpstr>90s</vt:lpstr>
      <vt:lpstr>2000-2004</vt:lpstr>
      <vt:lpstr>2005: AJAX</vt:lpstr>
      <vt:lpstr>2006-2009</vt:lpstr>
      <vt:lpstr>2010-2015</vt:lpstr>
      <vt:lpstr>Now</vt:lpstr>
      <vt:lpstr>2016</vt:lpstr>
      <vt:lpstr>JavaScript - pros</vt:lpstr>
      <vt:lpstr>JavaScript</vt:lpstr>
      <vt:lpstr>JavaScript ≠ Java</vt:lpstr>
      <vt:lpstr>JavaScript - cons (subjective list)</vt:lpstr>
      <vt:lpstr>JavaScript - cons (subjective list)</vt:lpstr>
      <vt:lpstr>Main goals of ES6</vt:lpstr>
      <vt:lpstr>ES6 -today</vt:lpstr>
      <vt:lpstr>ES6 in browsers today</vt:lpstr>
      <vt:lpstr>Babel - usage</vt:lpstr>
      <vt:lpstr>Babel - usage</vt:lpstr>
      <vt:lpstr>ES6 in practice</vt:lpstr>
      <vt:lpstr>ES5: var</vt:lpstr>
      <vt:lpstr>ES5: var - hoisting</vt:lpstr>
      <vt:lpstr>ES6: let is new var</vt:lpstr>
      <vt:lpstr>ES5…</vt:lpstr>
      <vt:lpstr>…ES6: const</vt:lpstr>
      <vt:lpstr>ES5: concatenation</vt:lpstr>
      <vt:lpstr>ES5: long strings</vt:lpstr>
      <vt:lpstr>ES6: Template strings</vt:lpstr>
      <vt:lpstr>ES6: Object declarations</vt:lpstr>
      <vt:lpstr>ES6: Classes</vt:lpstr>
      <vt:lpstr>ES6: Classes</vt:lpstr>
      <vt:lpstr>ES6: Setters &amp; getters</vt:lpstr>
      <vt:lpstr>ES6: Default params</vt:lpstr>
      <vt:lpstr>ES5 recap: map</vt:lpstr>
      <vt:lpstr>ES5 recap: filter</vt:lpstr>
      <vt:lpstr>ES5 recap: reduce</vt:lpstr>
      <vt:lpstr>ES6: Arrow functions</vt:lpstr>
      <vt:lpstr>ES6: Arrow functions</vt:lpstr>
      <vt:lpstr>Arrow functions: this</vt:lpstr>
      <vt:lpstr>ES5: for … in</vt:lpstr>
      <vt:lpstr>ES6: for … of</vt:lpstr>
      <vt:lpstr>Asynchronus programming</vt:lpstr>
      <vt:lpstr>Async programming, ES5</vt:lpstr>
      <vt:lpstr>Async programming, ES5</vt:lpstr>
      <vt:lpstr>ES6: Promise</vt:lpstr>
      <vt:lpstr>Promises</vt:lpstr>
      <vt:lpstr>Promises</vt:lpstr>
      <vt:lpstr>Callback hell, ES5</vt:lpstr>
      <vt:lpstr>Promises</vt:lpstr>
      <vt:lpstr>Modules (ES5)</vt:lpstr>
      <vt:lpstr>Modules (ES6) in browser</vt:lpstr>
      <vt:lpstr>What we have learned?</vt:lpstr>
      <vt:lpstr>Other ES6 features</vt:lpstr>
      <vt:lpstr>Summary</vt:lpstr>
      <vt:lpstr>What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Vu Nhu Bao</cp:lastModifiedBy>
  <cp:revision>5</cp:revision>
  <dcterms:created xsi:type="dcterms:W3CDTF">2019-11-06T08:57:51Z</dcterms:created>
  <dcterms:modified xsi:type="dcterms:W3CDTF">2019-11-06T11:47:42Z</dcterms:modified>
</cp:coreProperties>
</file>