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sldIdLst>
    <p:sldId id="256" r:id="rId2"/>
    <p:sldId id="260" r:id="rId3"/>
    <p:sldId id="261" r:id="rId4"/>
    <p:sldId id="262" r:id="rId5"/>
    <p:sldId id="263" r:id="rId6"/>
    <p:sldId id="264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4" autoAdjust="0"/>
    <p:restoredTop sz="92857" autoAdjust="0"/>
  </p:normalViewPr>
  <p:slideViewPr>
    <p:cSldViewPr snapToGrid="0">
      <p:cViewPr varScale="1">
        <p:scale>
          <a:sx n="54" d="100"/>
          <a:sy n="54" d="100"/>
        </p:scale>
        <p:origin x="88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A0B2-88F1-430E-BA3A-2AAE21785401}" type="datetimeFigureOut">
              <a:rPr lang="en-US" smtClean="0"/>
              <a:t>17-Mar-19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839C62-8CE4-4F42-A762-96B2C4D8F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234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7141" y="3095428"/>
            <a:ext cx="6522733" cy="2602130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1688448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20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17-Mar-19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17-Mar-19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17-Mar-19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17-Mar-19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17-Mar-19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17-Mar-19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17-Mar-19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17-Mar-19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17-Mar-19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17-Mar-19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17-Mar-19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17-Mar-19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3" name="Picture 2" descr="https://30rf8d15s64u1fgz873k86d7-wpengine.netdna-ssl.com/wp-content/uploads/2014/09/nodejs1-300x250.png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1173" y="5509116"/>
            <a:ext cx="1144944" cy="954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 userDrawn="1"/>
        </p:nvSpPr>
        <p:spPr>
          <a:xfrm>
            <a:off x="-11333" y="6443050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rgbClr val="92D050"/>
                </a:solidFill>
              </a:rPr>
              <a:t>Nodemy</a:t>
            </a:r>
            <a:endParaRPr lang="en-US" b="1">
              <a:solidFill>
                <a:srgbClr val="92D050"/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4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pmjs.com/package/ts-nod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9534" y="3095428"/>
            <a:ext cx="7568654" cy="2602130"/>
          </a:xfrm>
        </p:spPr>
        <p:txBody>
          <a:bodyPr/>
          <a:lstStyle/>
          <a:p>
            <a:r>
              <a:rPr lang="en-US" smtClean="0">
                <a:solidFill>
                  <a:srgbClr val="FFFF00"/>
                </a:solidFill>
              </a:rPr>
              <a:t>TypeScript integration</a:t>
            </a:r>
            <a:endParaRPr lang="en-US">
              <a:solidFill>
                <a:srgbClr val="FFFF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/>
              <a:t>JavaScript Runtime </a:t>
            </a:r>
          </a:p>
          <a:p>
            <a:r>
              <a:rPr lang="en-US"/>
              <a:t>On Server Side</a:t>
            </a:r>
          </a:p>
        </p:txBody>
      </p:sp>
      <p:pic>
        <p:nvPicPr>
          <p:cNvPr id="1026" name="Picture 2" descr="https://cdn-images-1.medium.com/max/1000/1*fzcYZIhdZjuQaT8gTk1YAQ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534" y="4369508"/>
            <a:ext cx="7888940" cy="2452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https://seeklogo.com/images/N/nodejs-logo-FBE122E377-seeklogo.co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7207" y="553654"/>
            <a:ext cx="2253706" cy="2541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4923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TypeScript </a:t>
            </a:r>
            <a:r>
              <a:rPr lang="en-US" smtClean="0"/>
              <a:t>Integration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npm </a:t>
            </a:r>
            <a:r>
              <a:rPr lang="en-US" smtClean="0"/>
              <a:t>init</a:t>
            </a:r>
          </a:p>
          <a:p>
            <a:r>
              <a:rPr lang="en-US"/>
              <a:t>npm </a:t>
            </a:r>
            <a:r>
              <a:rPr lang="en-US"/>
              <a:t>install </a:t>
            </a:r>
            <a:r>
              <a:rPr lang="en-US" smtClean="0">
                <a:solidFill>
                  <a:srgbClr val="FFFF00"/>
                </a:solidFill>
              </a:rPr>
              <a:t>express ejs</a:t>
            </a:r>
            <a:r>
              <a:rPr lang="en-US" smtClean="0"/>
              <a:t> --save</a:t>
            </a:r>
            <a:endParaRPr lang="en-US"/>
          </a:p>
          <a:p>
            <a:r>
              <a:rPr lang="en-US"/>
              <a:t>npm install </a:t>
            </a:r>
            <a:r>
              <a:rPr lang="en-US" smtClean="0">
                <a:solidFill>
                  <a:srgbClr val="FFFF00"/>
                </a:solidFill>
              </a:rPr>
              <a:t>typescript ts-node </a:t>
            </a:r>
            <a:r>
              <a:rPr lang="en-US">
                <a:solidFill>
                  <a:srgbClr val="FFFF00"/>
                </a:solidFill>
              </a:rPr>
              <a:t>ts-node-dev</a:t>
            </a:r>
            <a:r>
              <a:rPr lang="en-US" smtClean="0">
                <a:solidFill>
                  <a:srgbClr val="FFFF00"/>
                </a:solidFill>
              </a:rPr>
              <a:t> </a:t>
            </a:r>
            <a:r>
              <a:rPr lang="en-US">
                <a:solidFill>
                  <a:srgbClr val="FFFF00"/>
                </a:solidFill>
              </a:rPr>
              <a:t>@types/node @types/express</a:t>
            </a:r>
            <a:r>
              <a:rPr lang="en-US"/>
              <a:t> --save-dev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727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Modules Overview</a:t>
            </a:r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3850173"/>
              </p:ext>
            </p:extLst>
          </p:nvPr>
        </p:nvGraphicFramePr>
        <p:xfrm>
          <a:off x="1402080" y="1885283"/>
          <a:ext cx="9552791" cy="4761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4237">
                  <a:extLst>
                    <a:ext uri="{9D8B030D-6E8A-4147-A177-3AD203B41FA5}">
                      <a16:colId xmlns:a16="http://schemas.microsoft.com/office/drawing/2014/main" val="3167056544"/>
                    </a:ext>
                  </a:extLst>
                </a:gridCol>
                <a:gridCol w="6678554">
                  <a:extLst>
                    <a:ext uri="{9D8B030D-6E8A-4147-A177-3AD203B41FA5}">
                      <a16:colId xmlns:a16="http://schemas.microsoft.com/office/drawing/2014/main" val="4285836263"/>
                    </a:ext>
                  </a:extLst>
                </a:gridCol>
              </a:tblGrid>
              <a:tr h="763290">
                <a:tc>
                  <a:txBody>
                    <a:bodyPr/>
                    <a:lstStyle/>
                    <a:p>
                      <a:r>
                        <a:rPr lang="en-US" sz="2800" smtClean="0"/>
                        <a:t>Module</a:t>
                      </a:r>
                      <a:endParaRPr 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smtClean="0"/>
                        <a:t>Description</a:t>
                      </a:r>
                      <a:endParaRPr lang="en-US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9959394"/>
                  </a:ext>
                </a:extLst>
              </a:tr>
              <a:tr h="763290">
                <a:tc>
                  <a:txBody>
                    <a:bodyPr/>
                    <a:lstStyle/>
                    <a:p>
                      <a:r>
                        <a:rPr lang="en-US" sz="2800" smtClean="0"/>
                        <a:t>express</a:t>
                      </a:r>
                      <a:endParaRPr 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smtClean="0"/>
                        <a:t>Web</a:t>
                      </a:r>
                      <a:r>
                        <a:rPr lang="en-US" sz="2800" baseline="0" smtClean="0"/>
                        <a:t> </a:t>
                      </a:r>
                      <a:r>
                        <a:rPr lang="en-US" sz="2800" smtClean="0"/>
                        <a:t>Framework</a:t>
                      </a:r>
                      <a:endParaRPr lang="en-US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677392"/>
                  </a:ext>
                </a:extLst>
              </a:tr>
              <a:tr h="824574">
                <a:tc>
                  <a:txBody>
                    <a:bodyPr/>
                    <a:lstStyle/>
                    <a:p>
                      <a:r>
                        <a:rPr lang="en-US" sz="2800" smtClean="0"/>
                        <a:t>typescript</a:t>
                      </a:r>
                      <a:endParaRPr 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smtClean="0"/>
                        <a:t>Viết</a:t>
                      </a:r>
                      <a:r>
                        <a:rPr lang="en-US" sz="2800" baseline="0" smtClean="0"/>
                        <a:t> mã sử dụng TypeScript, biên dịch ra file javascript</a:t>
                      </a:r>
                      <a:endParaRPr lang="en-US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788906"/>
                  </a:ext>
                </a:extLst>
              </a:tr>
              <a:tr h="763290">
                <a:tc>
                  <a:txBody>
                    <a:bodyPr/>
                    <a:lstStyle/>
                    <a:p>
                      <a:r>
                        <a:rPr lang="en-US" sz="2800" b="0" i="0" u="none" strike="noStrike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/>
                        </a:rPr>
                        <a:t>ts-node</a:t>
                      </a:r>
                      <a:endParaRPr 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smtClean="0"/>
                        <a:t>Use to run TypeScript files directly.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8957611"/>
                  </a:ext>
                </a:extLst>
              </a:tr>
              <a:tr h="763290">
                <a:tc>
                  <a:txBody>
                    <a:bodyPr/>
                    <a:lstStyle/>
                    <a:p>
                      <a:r>
                        <a:rPr lang="en-US" sz="28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ts-node-dev</a:t>
                      </a:r>
                      <a:endParaRPr 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Running TypeScript without transpiling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7185013"/>
                  </a:ext>
                </a:extLst>
              </a:tr>
              <a:tr h="763290">
                <a:tc>
                  <a:txBody>
                    <a:bodyPr/>
                    <a:lstStyle/>
                    <a:p>
                      <a:r>
                        <a:rPr lang="en-US" sz="2800" smtClean="0"/>
                        <a:t>ejs</a:t>
                      </a:r>
                      <a:endParaRPr 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Template engine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69831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8569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Scripts Configuration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73599" y="5167782"/>
            <a:ext cx="7796540" cy="88216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239520" y="1681555"/>
            <a:ext cx="9342301" cy="22960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384054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"scripts": {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/>
            </a:r>
            <a:b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</a:b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    "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tsc": "tsc",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/>
            </a:r>
            <a:b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</a:b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    “start:dev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": "</a:t>
            </a:r>
            <a:r>
              <a:rPr kumimoji="0" lang="en-US" alt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ts-node-dev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 --respawn --transpileOnly ./app/app.ts",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/>
            </a:r>
            <a:b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</a:b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    “start:prod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": "tsc &amp;&amp; node ./build/app.js"</a:t>
            </a:r>
            <a:b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</a:b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},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2358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Setup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73599" y="5554812"/>
            <a:ext cx="7796540" cy="1003132"/>
          </a:xfrm>
        </p:spPr>
        <p:txBody>
          <a:bodyPr/>
          <a:lstStyle/>
          <a:p>
            <a:r>
              <a:rPr lang="en-US"/>
              <a:t>npm run tsc -- --init</a:t>
            </a:r>
          </a:p>
        </p:txBody>
      </p:sp>
      <p:pic>
        <p:nvPicPr>
          <p:cNvPr id="3074" name="Picture 2" descr="https://cdn-images-1.medium.com/max/1000/0*hpDA_-bAFUcSVSM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575" y="1611462"/>
            <a:ext cx="8477250" cy="394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3079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Full Example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097280" y="1777066"/>
            <a:ext cx="10491655" cy="4547926"/>
          </a:xfrm>
          <a:prstGeom prst="rect">
            <a:avLst/>
          </a:prstGeom>
          <a:solidFill>
            <a:srgbClr val="F4F4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79331" rIns="0" bIns="179331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4CBF9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3D3D3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115D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express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3D3D3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4CBF9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3D3D3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E228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"express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E228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3D3D3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kumimoji="0" lang="en-US" altLang="en-US" sz="1600" b="0" i="0" u="none" strike="noStrike" cap="none" normalizeH="0" baseline="0" smtClean="0">
              <a:ln>
                <a:noFill/>
              </a:ln>
              <a:solidFill>
                <a:srgbClr val="3D3D3D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4CBF9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3D3D3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115D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3D3D3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4CBF9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3D3D3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E228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"path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E228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3D3D3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kumimoji="0" lang="en-US" altLang="en-US" sz="1600" b="0" i="0" u="none" strike="noStrike" cap="none" normalizeH="0" baseline="0" smtClean="0">
              <a:ln>
                <a:noFill/>
              </a:ln>
              <a:solidFill>
                <a:srgbClr val="3D3D3D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1" u="none" strike="noStrike" cap="none" normalizeH="0" baseline="0" smtClean="0">
                <a:ln>
                  <a:noFill/>
                </a:ln>
                <a:solidFill>
                  <a:srgbClr val="9A9A9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en-US" altLang="en-US" sz="1600" b="0" i="1" u="none" strike="noStrike" cap="none" normalizeH="0" baseline="0" smtClean="0">
                <a:ln>
                  <a:noFill/>
                </a:ln>
                <a:solidFill>
                  <a:srgbClr val="9A9A9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initialize </a:t>
            </a:r>
            <a:r>
              <a:rPr kumimoji="0" lang="en-US" altLang="en-US" sz="1600" b="0" i="1" u="none" strike="noStrike" cap="none" normalizeH="0" baseline="0" smtClean="0">
                <a:ln>
                  <a:noFill/>
                </a:ln>
                <a:solidFill>
                  <a:srgbClr val="9A9A9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configuration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3D3D3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altLang="en-US" sz="1600" b="0" i="0" u="none" strike="noStrike" cap="none" normalizeH="0" baseline="0" smtClean="0">
              <a:ln>
                <a:noFill/>
              </a:ln>
              <a:solidFill>
                <a:srgbClr val="3D3D3D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4CBF9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3D3D3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115D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port</a:t>
            </a:r>
            <a:r>
              <a:rPr lang="en-US" altLang="en-US" sz="1600">
                <a:solidFill>
                  <a:srgbClr val="3D3D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smtClean="0">
                <a:solidFill>
                  <a:srgbClr val="3D3D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3D3D3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115D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3D3D3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115D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3D3D3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115D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SERVER_PORT || 3000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3D3D3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4CBF9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3D3D3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115D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lang="en-US" altLang="en-US" sz="1600">
                <a:solidFill>
                  <a:srgbClr val="3D3D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smtClean="0">
                <a:solidFill>
                  <a:srgbClr val="3D3D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3D3D3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115D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express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3D3D3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endParaRPr kumimoji="0" lang="en-US" altLang="en-US" sz="1600" b="0" i="0" u="none" strike="noStrike" cap="none" normalizeH="0" baseline="0" smtClean="0">
              <a:ln>
                <a:noFill/>
              </a:ln>
              <a:solidFill>
                <a:srgbClr val="3D3D3D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smtClean="0">
              <a:ln>
                <a:noFill/>
              </a:ln>
              <a:solidFill>
                <a:srgbClr val="3D3D3D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1" u="none" strike="noStrike" cap="none" normalizeH="0" baseline="0" smtClean="0">
                <a:ln>
                  <a:noFill/>
                </a:ln>
                <a:solidFill>
                  <a:srgbClr val="9A9A9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en-US" altLang="en-US" sz="1600" b="0" i="1" u="none" strike="noStrike" cap="none" normalizeH="0" baseline="0" smtClean="0">
                <a:ln>
                  <a:noFill/>
                </a:ln>
                <a:solidFill>
                  <a:srgbClr val="9A9A9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Configure Express to use </a:t>
            </a:r>
            <a:r>
              <a:rPr kumimoji="0" lang="en-US" altLang="en-US" sz="1600" b="0" i="1" u="none" strike="noStrike" cap="none" normalizeH="0" baseline="0" smtClean="0">
                <a:ln>
                  <a:noFill/>
                </a:ln>
                <a:solidFill>
                  <a:srgbClr val="9A9A9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EJS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3D3D3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altLang="en-US" sz="1600" b="0" i="0" u="none" strike="noStrike" cap="none" normalizeH="0" baseline="0" smtClean="0">
              <a:ln>
                <a:noFill/>
              </a:ln>
              <a:solidFill>
                <a:srgbClr val="3D3D3D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115D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3D3D3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4CBF9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3D3D3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E228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"views"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3D3D3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115D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3D3D3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115D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join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3D3D3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115D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__dirname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3D3D3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E228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"views"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3D3D3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)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3D3D3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endParaRPr kumimoji="0" lang="en-US" altLang="en-US" sz="1600" b="0" i="0" u="none" strike="noStrike" cap="none" normalizeH="0" baseline="0" smtClean="0">
              <a:ln>
                <a:noFill/>
              </a:ln>
              <a:solidFill>
                <a:srgbClr val="3D3D3D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115D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3D3D3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4CBF9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3D3D3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E228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"view engine"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3D3D3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E228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"ejs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E228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3D3D3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3D3D3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smtClean="0">
              <a:ln>
                <a:noFill/>
              </a:ln>
              <a:solidFill>
                <a:srgbClr val="3D3D3D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1" u="none" strike="noStrike" cap="none" normalizeH="0" baseline="0" smtClean="0">
                <a:ln>
                  <a:noFill/>
                </a:ln>
                <a:solidFill>
                  <a:srgbClr val="9A9A9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en-US" altLang="en-US" sz="1600" b="0" i="1" u="none" strike="noStrike" cap="none" normalizeH="0" baseline="0" smtClean="0">
                <a:ln>
                  <a:noFill/>
                </a:ln>
                <a:solidFill>
                  <a:srgbClr val="9A9A9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define a route handler for the default home </a:t>
            </a:r>
            <a:r>
              <a:rPr kumimoji="0" lang="en-US" altLang="en-US" sz="1600" b="0" i="1" u="none" strike="noStrike" cap="none" normalizeH="0" baseline="0" smtClean="0">
                <a:ln>
                  <a:noFill/>
                </a:ln>
                <a:solidFill>
                  <a:srgbClr val="9A9A9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page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3D3D3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altLang="en-US" sz="1600" b="0" i="0" u="none" strike="noStrike" cap="none" normalizeH="0" baseline="0" smtClean="0">
              <a:ln>
                <a:noFill/>
              </a:ln>
              <a:solidFill>
                <a:srgbClr val="3D3D3D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115D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3D3D3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4CBF9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3D3D3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E228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"/"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3D3D3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(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115D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3D3D3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115D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3D3D3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3D3D3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600" b="0" i="0" u="none" strike="noStrike" cap="none" normalizeH="0" smtClean="0">
                <a:ln>
                  <a:noFill/>
                </a:ln>
                <a:solidFill>
                  <a:srgbClr val="3D3D3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=&gt;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3D3D3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3D3D3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1" u="none" strike="noStrike" cap="none" normalizeH="0" baseline="0" smtClean="0">
                <a:ln>
                  <a:noFill/>
                </a:ln>
                <a:solidFill>
                  <a:srgbClr val="9A9A9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render the </a:t>
            </a:r>
            <a:r>
              <a:rPr kumimoji="0" lang="en-US" altLang="en-US" sz="1600" b="0" i="1" u="none" strike="noStrike" cap="none" normalizeH="0" baseline="0" smtClean="0">
                <a:ln>
                  <a:noFill/>
                </a:ln>
                <a:solidFill>
                  <a:srgbClr val="9A9A9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index </a:t>
            </a:r>
            <a:r>
              <a:rPr kumimoji="0" lang="en-US" altLang="en-US" sz="1600" b="0" i="1" u="none" strike="noStrike" cap="none" normalizeH="0" baseline="0" smtClean="0">
                <a:ln>
                  <a:noFill/>
                </a:ln>
                <a:solidFill>
                  <a:srgbClr val="9A9A9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template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3D3D3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115D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3D3D3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115D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render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3D3D3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E228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"index"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3D3D3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3D3D3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endParaRPr kumimoji="0" lang="en-US" altLang="en-US" sz="1600" b="0" i="0" u="none" strike="noStrike" cap="none" normalizeH="0" baseline="0" smtClean="0">
              <a:ln>
                <a:noFill/>
              </a:ln>
              <a:solidFill>
                <a:srgbClr val="3D3D3D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3D3D3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3D3D3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endParaRPr kumimoji="0" lang="en-US" altLang="en-US" sz="1600" b="0" i="0" u="none" strike="noStrike" cap="none" normalizeH="0" baseline="0" smtClean="0">
              <a:ln>
                <a:noFill/>
              </a:ln>
              <a:solidFill>
                <a:srgbClr val="3D3D3D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1" u="none" strike="noStrike" cap="none" normalizeH="0" baseline="0" smtClean="0">
                <a:ln>
                  <a:noFill/>
                </a:ln>
                <a:solidFill>
                  <a:srgbClr val="9A9A9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en-US" altLang="en-US" sz="1600" b="0" i="1" u="none" strike="noStrike" cap="none" normalizeH="0" baseline="0" smtClean="0">
                <a:ln>
                  <a:noFill/>
                </a:ln>
                <a:solidFill>
                  <a:srgbClr val="9A9A9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start the express </a:t>
            </a:r>
            <a:r>
              <a:rPr kumimoji="0" lang="en-US" altLang="en-US" sz="1600" b="0" i="1" u="none" strike="noStrike" cap="none" normalizeH="0" baseline="0" smtClean="0">
                <a:ln>
                  <a:noFill/>
                </a:ln>
                <a:solidFill>
                  <a:srgbClr val="9A9A9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server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3D3D3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altLang="en-US" sz="1600" b="0" i="0" u="none" strike="noStrike" cap="none" normalizeH="0" baseline="0" smtClean="0">
              <a:ln>
                <a:noFill/>
              </a:ln>
              <a:solidFill>
                <a:srgbClr val="3D3D3D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115D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3D3D3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115D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listen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3D3D3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115D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port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3D3D3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3D3D3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en-US" altLang="en-US" sz="1600" b="0" i="0" u="none" strike="noStrike" cap="none" normalizeH="0" smtClean="0">
                <a:ln>
                  <a:noFill/>
                </a:ln>
                <a:solidFill>
                  <a:srgbClr val="3D3D3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=&gt;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115D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3D3D3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115D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3D3D3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E228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`Server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E228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started at http://localhost: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3D3D3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${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115D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port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3D3D3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3D3D3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E228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3D3D3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endParaRPr kumimoji="0" lang="en-US" alt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817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ERM_Theme">
      <a:majorFont>
        <a:latin typeface="Tahoma"/>
        <a:ea typeface=""/>
        <a:cs typeface=""/>
      </a:majorFont>
      <a:minorFont>
        <a:latin typeface="Arial Unicode MS"/>
        <a:ea typeface=""/>
        <a:cs typeface="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TM16401375[[fn=Madison]]</Template>
  <TotalTime>851</TotalTime>
  <Words>192</Words>
  <Application>Microsoft Office PowerPoint</Application>
  <PresentationFormat>Widescreen</PresentationFormat>
  <Paragraphs>42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6" baseType="lpstr">
      <vt:lpstr>Arial Unicode MS</vt:lpstr>
      <vt:lpstr>Arial</vt:lpstr>
      <vt:lpstr>Calibri</vt:lpstr>
      <vt:lpstr>Courier New</vt:lpstr>
      <vt:lpstr>Menlo</vt:lpstr>
      <vt:lpstr>MS Shell Dlg 2</vt:lpstr>
      <vt:lpstr>Tahoma</vt:lpstr>
      <vt:lpstr>Wingdings</vt:lpstr>
      <vt:lpstr>Wingdings 3</vt:lpstr>
      <vt:lpstr>Madison</vt:lpstr>
      <vt:lpstr>TypeScript integration</vt:lpstr>
      <vt:lpstr>TypeScript Integration</vt:lpstr>
      <vt:lpstr>Modules Overview</vt:lpstr>
      <vt:lpstr>Scripts Configuration</vt:lpstr>
      <vt:lpstr>Setup</vt:lpstr>
      <vt:lpstr>Full Example</vt:lpstr>
    </vt:vector>
  </TitlesOfParts>
  <Company>HUST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CLI</dc:title>
  <dc:creator>Vu Nhu Bao</dc:creator>
  <cp:lastModifiedBy>Vu Nhu Bao</cp:lastModifiedBy>
  <cp:revision>165</cp:revision>
  <dcterms:created xsi:type="dcterms:W3CDTF">2019-01-18T02:20:21Z</dcterms:created>
  <dcterms:modified xsi:type="dcterms:W3CDTF">2019-03-17T00:45:19Z</dcterms:modified>
</cp:coreProperties>
</file>