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4" r:id="rId41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47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9054" y="2755900"/>
            <a:ext cx="7006691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E324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669C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6136" y="7810500"/>
            <a:ext cx="777252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7276" y="4343400"/>
            <a:ext cx="7410450" cy="2189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669C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788649"/>
            <a:ext cx="18923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1181546/node-js-express-cross-domain-scripting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781300" y="36449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1700" y="3340100"/>
            <a:ext cx="8636000" cy="2032000"/>
          </a:xfrm>
          <a:custGeom>
            <a:avLst/>
            <a:gdLst/>
            <a:ahLst/>
            <a:cxnLst/>
            <a:rect l="l" t="t" r="r" b="b"/>
            <a:pathLst>
              <a:path w="8636000" h="2032000">
                <a:moveTo>
                  <a:pt x="0" y="0"/>
                </a:moveTo>
                <a:lnTo>
                  <a:pt x="8636000" y="0"/>
                </a:lnTo>
                <a:lnTo>
                  <a:pt x="8636000" y="2032000"/>
                </a:lnTo>
                <a:lnTo>
                  <a:pt x="0" y="2032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8400" y="2146300"/>
            <a:ext cx="2781300" cy="292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7100" y="6553200"/>
            <a:ext cx="9041765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20"/>
              </a:lnSpc>
              <a:spcBef>
                <a:spcPts val="100"/>
              </a:spcBef>
            </a:pPr>
            <a:r>
              <a:rPr sz="7200" spc="490" dirty="0">
                <a:solidFill>
                  <a:srgbClr val="77BB41"/>
                </a:solidFill>
                <a:latin typeface="Arial"/>
                <a:cs typeface="Arial"/>
              </a:rPr>
              <a:t>Expressjs</a:t>
            </a:r>
            <a:endParaRPr sz="7200">
              <a:latin typeface="Arial"/>
              <a:cs typeface="Arial"/>
            </a:endParaRPr>
          </a:p>
          <a:p>
            <a:pPr marL="2324100">
              <a:lnSpc>
                <a:spcPts val="5140"/>
              </a:lnSpc>
              <a:tabLst>
                <a:tab pos="3999865" algn="l"/>
                <a:tab pos="6011545" algn="l"/>
                <a:tab pos="7017384" algn="l"/>
              </a:tabLst>
            </a:pPr>
            <a:r>
              <a:rPr sz="4800" spc="235" dirty="0">
                <a:latin typeface="Arial"/>
                <a:cs typeface="Arial"/>
              </a:rPr>
              <a:t>from	</a:t>
            </a:r>
            <a:r>
              <a:rPr sz="4800" spc="395" dirty="0">
                <a:latin typeface="Arial"/>
                <a:cs typeface="Arial"/>
              </a:rPr>
              <a:t>basic	</a:t>
            </a:r>
            <a:r>
              <a:rPr sz="4800" spc="635" dirty="0">
                <a:latin typeface="Arial"/>
                <a:cs typeface="Arial"/>
              </a:rPr>
              <a:t>to	</a:t>
            </a:r>
            <a:r>
              <a:rPr sz="4800" spc="280" dirty="0">
                <a:latin typeface="Arial"/>
                <a:cs typeface="Arial"/>
              </a:rPr>
              <a:t>middle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035300"/>
            <a:ext cx="441007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20" dirty="0">
                <a:latin typeface="Arial"/>
                <a:cs typeface="Arial"/>
              </a:rPr>
              <a:t>Setting </a:t>
            </a:r>
            <a:r>
              <a:rPr sz="4200" spc="-130" dirty="0">
                <a:latin typeface="Arial"/>
                <a:cs typeface="Arial"/>
              </a:rPr>
              <a:t>in</a:t>
            </a:r>
            <a:r>
              <a:rPr sz="4200" spc="140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Express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55" dirty="0">
                <a:latin typeface="Arial"/>
                <a:cs typeface="Arial"/>
              </a:rPr>
              <a:t>app.</a:t>
            </a:r>
            <a:r>
              <a:rPr sz="4200" b="1" spc="-55" dirty="0">
                <a:solidFill>
                  <a:srgbClr val="E32400"/>
                </a:solidFill>
                <a:latin typeface="Trebuchet MS"/>
                <a:cs typeface="Trebuchet MS"/>
              </a:rPr>
              <a:t>listen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379730" algn="r">
              <a:lnSpc>
                <a:spcPct val="100000"/>
              </a:lnSpc>
              <a:spcBef>
                <a:spcPts val="3779"/>
              </a:spcBef>
            </a:pPr>
            <a:r>
              <a:rPr sz="4200" u="none" spc="-220" dirty="0"/>
              <a:t>M</a:t>
            </a:r>
            <a:r>
              <a:rPr sz="4200" u="none" spc="-20" dirty="0"/>
              <a:t>i</a:t>
            </a:r>
            <a:r>
              <a:rPr sz="4200" u="none" spc="-240" dirty="0"/>
              <a:t>d</a:t>
            </a:r>
            <a:r>
              <a:rPr sz="4200" u="none" spc="-195" dirty="0"/>
              <a:t>d</a:t>
            </a:r>
            <a:r>
              <a:rPr sz="4200" u="none" spc="-20" dirty="0"/>
              <a:t>l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819400" y="5232400"/>
            <a:ext cx="4318000" cy="353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379730" algn="r">
              <a:lnSpc>
                <a:spcPct val="100000"/>
              </a:lnSpc>
              <a:spcBef>
                <a:spcPts val="3779"/>
              </a:spcBef>
            </a:pPr>
            <a:r>
              <a:rPr sz="4200" u="none" spc="-220" dirty="0"/>
              <a:t>M</a:t>
            </a:r>
            <a:r>
              <a:rPr sz="4200" u="none" spc="-20" dirty="0"/>
              <a:t>i</a:t>
            </a:r>
            <a:r>
              <a:rPr sz="4200" u="none" spc="-240" dirty="0"/>
              <a:t>d</a:t>
            </a:r>
            <a:r>
              <a:rPr sz="4200" u="none" spc="-195" dirty="0"/>
              <a:t>d</a:t>
            </a:r>
            <a:r>
              <a:rPr sz="4200" u="none" spc="-20" dirty="0"/>
              <a:t>l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2565400" y="5689600"/>
            <a:ext cx="9829800" cy="387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5600" y="2882900"/>
            <a:ext cx="7477759" cy="255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20" dirty="0">
                <a:latin typeface="Arial"/>
                <a:cs typeface="Arial"/>
              </a:rPr>
              <a:t>Setting </a:t>
            </a:r>
            <a:r>
              <a:rPr sz="4200" spc="-130" dirty="0">
                <a:latin typeface="Arial"/>
                <a:cs typeface="Arial"/>
              </a:rPr>
              <a:t>in</a:t>
            </a:r>
            <a:r>
              <a:rPr sz="4200" spc="200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Express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35" dirty="0">
                <a:latin typeface="Arial"/>
                <a:cs typeface="Arial"/>
              </a:rPr>
              <a:t>app.</a:t>
            </a:r>
            <a:r>
              <a:rPr sz="4200" b="1" spc="-135" dirty="0">
                <a:solidFill>
                  <a:srgbClr val="E32400"/>
                </a:solidFill>
                <a:latin typeface="Trebuchet MS"/>
                <a:cs typeface="Trebuchet MS"/>
              </a:rPr>
              <a:t>set</a:t>
            </a:r>
            <a:r>
              <a:rPr sz="4200" spc="-135" dirty="0">
                <a:solidFill>
                  <a:srgbClr val="E32400"/>
                </a:solidFill>
                <a:latin typeface="Arial"/>
                <a:cs typeface="Arial"/>
              </a:rPr>
              <a:t>,</a:t>
            </a:r>
            <a:r>
              <a:rPr sz="4200" spc="-43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4200" spc="-114" dirty="0">
                <a:latin typeface="Arial"/>
                <a:cs typeface="Arial"/>
              </a:rPr>
              <a:t>app.</a:t>
            </a:r>
            <a:r>
              <a:rPr sz="4200" b="1" spc="-114" dirty="0">
                <a:solidFill>
                  <a:srgbClr val="E32400"/>
                </a:solidFill>
                <a:latin typeface="Trebuchet MS"/>
                <a:cs typeface="Trebuchet MS"/>
              </a:rPr>
              <a:t>get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80" dirty="0">
                <a:latin typeface="Arial"/>
                <a:cs typeface="Arial"/>
              </a:rPr>
              <a:t>app.</a:t>
            </a:r>
            <a:r>
              <a:rPr sz="4200" b="1" spc="-80" dirty="0">
                <a:solidFill>
                  <a:srgbClr val="E32400"/>
                </a:solidFill>
                <a:latin typeface="Trebuchet MS"/>
                <a:cs typeface="Trebuchet MS"/>
              </a:rPr>
              <a:t>enable</a:t>
            </a:r>
            <a:r>
              <a:rPr sz="4200" spc="-80">
                <a:latin typeface="Arial"/>
                <a:cs typeface="Arial"/>
              </a:rPr>
              <a:t>,</a:t>
            </a:r>
            <a:r>
              <a:rPr sz="4200" spc="-434">
                <a:latin typeface="Arial"/>
                <a:cs typeface="Arial"/>
              </a:rPr>
              <a:t> </a:t>
            </a:r>
            <a:r>
              <a:rPr sz="4200" spc="-40" smtClean="0">
                <a:latin typeface="Arial"/>
                <a:cs typeface="Arial"/>
              </a:rPr>
              <a:t>app.</a:t>
            </a:r>
            <a:r>
              <a:rPr sz="4200" b="1" spc="-40" smtClean="0">
                <a:solidFill>
                  <a:srgbClr val="E32400"/>
                </a:solidFill>
                <a:latin typeface="Trebuchet MS"/>
                <a:cs typeface="Trebuchet MS"/>
              </a:rPr>
              <a:t>disable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035300"/>
            <a:ext cx="441007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20" dirty="0">
                <a:latin typeface="Arial"/>
                <a:cs typeface="Arial"/>
              </a:rPr>
              <a:t>Setting </a:t>
            </a:r>
            <a:r>
              <a:rPr sz="4200" spc="-130" dirty="0">
                <a:latin typeface="Arial"/>
                <a:cs typeface="Arial"/>
              </a:rPr>
              <a:t>in</a:t>
            </a:r>
            <a:r>
              <a:rPr sz="4200" spc="140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Express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40" dirty="0">
                <a:latin typeface="Arial"/>
                <a:cs typeface="Arial"/>
              </a:rPr>
              <a:t>app.</a:t>
            </a:r>
            <a:r>
              <a:rPr sz="4200" b="1" spc="-140" dirty="0">
                <a:latin typeface="Trebuchet MS"/>
                <a:cs typeface="Trebuchet MS"/>
              </a:rPr>
              <a:t>use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379730" algn="r">
              <a:lnSpc>
                <a:spcPct val="100000"/>
              </a:lnSpc>
              <a:spcBef>
                <a:spcPts val="3779"/>
              </a:spcBef>
            </a:pPr>
            <a:r>
              <a:rPr sz="4200" u="none" spc="-220" dirty="0"/>
              <a:t>M</a:t>
            </a:r>
            <a:r>
              <a:rPr sz="4200" u="none" spc="-20" dirty="0"/>
              <a:t>i</a:t>
            </a:r>
            <a:r>
              <a:rPr sz="4200" u="none" spc="-240" dirty="0"/>
              <a:t>d</a:t>
            </a:r>
            <a:r>
              <a:rPr sz="4200" u="none" spc="-195" dirty="0"/>
              <a:t>d</a:t>
            </a:r>
            <a:r>
              <a:rPr sz="4200" u="none" spc="-20" dirty="0"/>
              <a:t>l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5133539" y="4635500"/>
            <a:ext cx="980141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3681" y="6134100"/>
            <a:ext cx="2689225" cy="8001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400"/>
              </a:spcBef>
            </a:pPr>
            <a:r>
              <a:rPr sz="4200" spc="-185" dirty="0">
                <a:latin typeface="Arial"/>
                <a:cs typeface="Arial"/>
              </a:rPr>
              <a:t>middleware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45584" y="7429500"/>
            <a:ext cx="2692400" cy="800100"/>
          </a:xfrm>
          <a:custGeom>
            <a:avLst/>
            <a:gdLst/>
            <a:ahLst/>
            <a:cxnLst/>
            <a:rect l="l" t="t" r="r" b="b"/>
            <a:pathLst>
              <a:path w="2692400" h="800100">
                <a:moveTo>
                  <a:pt x="0" y="0"/>
                </a:moveTo>
                <a:lnTo>
                  <a:pt x="2692400" y="0"/>
                </a:lnTo>
                <a:lnTo>
                  <a:pt x="26924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5584" y="7429500"/>
            <a:ext cx="2692400" cy="8001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49935">
              <a:lnSpc>
                <a:spcPct val="100000"/>
              </a:lnSpc>
              <a:spcBef>
                <a:spcPts val="400"/>
              </a:spcBef>
            </a:pPr>
            <a:r>
              <a:rPr sz="4200" spc="-40" dirty="0">
                <a:latin typeface="Arial"/>
                <a:cs typeface="Arial"/>
              </a:rPr>
              <a:t>route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4500" y="8674100"/>
            <a:ext cx="2692400" cy="8001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400"/>
              </a:spcBef>
            </a:pPr>
            <a:r>
              <a:rPr sz="4200" spc="-170" dirty="0">
                <a:latin typeface="Arial"/>
                <a:cs typeface="Arial"/>
              </a:rPr>
              <a:t>view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9800" y="6965848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10" h="361315">
                <a:moveTo>
                  <a:pt x="1765" y="-19050"/>
                </a:moveTo>
                <a:lnTo>
                  <a:pt x="1765" y="379844"/>
                </a:lnTo>
              </a:path>
            </a:pathLst>
          </a:custGeom>
          <a:ln w="41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8914" y="7264869"/>
            <a:ext cx="167639" cy="1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4200" y="8204200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10" h="361315">
                <a:moveTo>
                  <a:pt x="1758" y="-19050"/>
                </a:moveTo>
                <a:lnTo>
                  <a:pt x="1758" y="379844"/>
                </a:lnTo>
              </a:path>
            </a:pathLst>
          </a:custGeom>
          <a:ln w="41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3313" y="8503221"/>
            <a:ext cx="167627" cy="16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4200" y="5651500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10" h="361314">
                <a:moveTo>
                  <a:pt x="1758" y="-19050"/>
                </a:moveTo>
                <a:lnTo>
                  <a:pt x="1758" y="379844"/>
                </a:lnTo>
              </a:path>
            </a:pathLst>
          </a:custGeom>
          <a:ln w="41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3313" y="5950521"/>
            <a:ext cx="167627" cy="16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035300"/>
            <a:ext cx="441007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20" dirty="0">
                <a:latin typeface="Arial"/>
                <a:cs typeface="Arial"/>
              </a:rPr>
              <a:t>Setting </a:t>
            </a:r>
            <a:r>
              <a:rPr sz="4200" spc="-130" dirty="0">
                <a:latin typeface="Arial"/>
                <a:cs typeface="Arial"/>
              </a:rPr>
              <a:t>in</a:t>
            </a:r>
            <a:r>
              <a:rPr sz="4200" spc="140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Express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40" dirty="0">
                <a:latin typeface="Arial"/>
                <a:cs typeface="Arial"/>
              </a:rPr>
              <a:t>app.</a:t>
            </a:r>
            <a:r>
              <a:rPr sz="4200" b="1" spc="-140" dirty="0">
                <a:latin typeface="Trebuchet MS"/>
                <a:cs typeface="Trebuchet MS"/>
              </a:rPr>
              <a:t>use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379730" algn="r">
              <a:lnSpc>
                <a:spcPct val="100000"/>
              </a:lnSpc>
              <a:spcBef>
                <a:spcPts val="3779"/>
              </a:spcBef>
            </a:pPr>
            <a:r>
              <a:rPr sz="4200" u="none" spc="-220" dirty="0"/>
              <a:t>M</a:t>
            </a:r>
            <a:r>
              <a:rPr sz="4200" u="none" spc="-20" dirty="0"/>
              <a:t>i</a:t>
            </a:r>
            <a:r>
              <a:rPr sz="4200" u="none" spc="-240" dirty="0"/>
              <a:t>d</a:t>
            </a:r>
            <a:r>
              <a:rPr sz="4200" u="none" spc="-195" dirty="0"/>
              <a:t>d</a:t>
            </a:r>
            <a:r>
              <a:rPr sz="4200" u="none" spc="-20" dirty="0"/>
              <a:t>l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5133539" y="4635500"/>
            <a:ext cx="980141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3681" y="6134100"/>
            <a:ext cx="2689225" cy="800100"/>
          </a:xfrm>
          <a:prstGeom prst="rect">
            <a:avLst/>
          </a:prstGeom>
          <a:ln w="63500">
            <a:solidFill>
              <a:srgbClr val="FF26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400"/>
              </a:spcBef>
            </a:pPr>
            <a:r>
              <a:rPr sz="4200" spc="-185" dirty="0">
                <a:latin typeface="Arial"/>
                <a:cs typeface="Arial"/>
              </a:rPr>
              <a:t>middleware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45584" y="7429500"/>
            <a:ext cx="2692400" cy="800100"/>
          </a:xfrm>
          <a:custGeom>
            <a:avLst/>
            <a:gdLst/>
            <a:ahLst/>
            <a:cxnLst/>
            <a:rect l="l" t="t" r="r" b="b"/>
            <a:pathLst>
              <a:path w="2692400" h="800100">
                <a:moveTo>
                  <a:pt x="0" y="0"/>
                </a:moveTo>
                <a:lnTo>
                  <a:pt x="2692400" y="0"/>
                </a:lnTo>
                <a:lnTo>
                  <a:pt x="26924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5584" y="7429500"/>
            <a:ext cx="2692400" cy="8001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49935">
              <a:lnSpc>
                <a:spcPct val="100000"/>
              </a:lnSpc>
              <a:spcBef>
                <a:spcPts val="400"/>
              </a:spcBef>
            </a:pPr>
            <a:r>
              <a:rPr sz="4200" spc="-40" dirty="0">
                <a:latin typeface="Arial"/>
                <a:cs typeface="Arial"/>
              </a:rPr>
              <a:t>route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4500" y="8674100"/>
            <a:ext cx="2692400" cy="8001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400"/>
              </a:spcBef>
            </a:pPr>
            <a:r>
              <a:rPr sz="4200" spc="-170" dirty="0">
                <a:latin typeface="Arial"/>
                <a:cs typeface="Arial"/>
              </a:rPr>
              <a:t>view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9800" y="6965848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10" h="361315">
                <a:moveTo>
                  <a:pt x="1765" y="-19050"/>
                </a:moveTo>
                <a:lnTo>
                  <a:pt x="1765" y="379844"/>
                </a:lnTo>
              </a:path>
            </a:pathLst>
          </a:custGeom>
          <a:ln w="41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8914" y="7264869"/>
            <a:ext cx="167639" cy="1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4200" y="8204200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10" h="361315">
                <a:moveTo>
                  <a:pt x="1758" y="-19050"/>
                </a:moveTo>
                <a:lnTo>
                  <a:pt x="1758" y="379844"/>
                </a:lnTo>
              </a:path>
            </a:pathLst>
          </a:custGeom>
          <a:ln w="41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3313" y="8503221"/>
            <a:ext cx="167627" cy="16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4200" y="5651500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10" h="361314">
                <a:moveTo>
                  <a:pt x="1758" y="-19050"/>
                </a:moveTo>
                <a:lnTo>
                  <a:pt x="1758" y="379844"/>
                </a:lnTo>
              </a:path>
            </a:pathLst>
          </a:custGeom>
          <a:ln w="41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3313" y="5950521"/>
            <a:ext cx="167627" cy="16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20419" y="6311900"/>
            <a:ext cx="4246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E32400"/>
                </a:solidFill>
                <a:latin typeface="Arial"/>
                <a:cs typeface="Arial"/>
              </a:rPr>
              <a:t>app.use</a:t>
            </a:r>
            <a:r>
              <a:rPr sz="2400" spc="-195" dirty="0">
                <a:latin typeface="Arial"/>
                <a:cs typeface="Arial"/>
              </a:rPr>
              <a:t>, </a:t>
            </a:r>
            <a:r>
              <a:rPr sz="2400" spc="-15" dirty="0">
                <a:latin typeface="Arial"/>
                <a:cs typeface="Arial"/>
              </a:rPr>
              <a:t>will </a:t>
            </a:r>
            <a:r>
              <a:rPr sz="2400" spc="-114" dirty="0">
                <a:latin typeface="Arial"/>
                <a:cs typeface="Arial"/>
              </a:rPr>
              <a:t>execute </a:t>
            </a:r>
            <a:r>
              <a:rPr sz="2400" b="1" spc="95" dirty="0">
                <a:latin typeface="Trebuchet MS"/>
                <a:cs typeface="Trebuchet MS"/>
              </a:rPr>
              <a:t>every</a:t>
            </a:r>
            <a:r>
              <a:rPr sz="2400" b="1" spc="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Arial"/>
                <a:cs typeface="Arial"/>
              </a:rPr>
              <a:t>route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276600"/>
            <a:ext cx="4410075" cy="446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20" dirty="0">
                <a:latin typeface="Arial"/>
                <a:cs typeface="Arial"/>
              </a:rPr>
              <a:t>Setting </a:t>
            </a:r>
            <a:r>
              <a:rPr sz="4200" spc="-130" dirty="0">
                <a:latin typeface="Arial"/>
                <a:cs typeface="Arial"/>
              </a:rPr>
              <a:t>in</a:t>
            </a:r>
            <a:r>
              <a:rPr sz="4200" spc="140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Express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35" dirty="0">
                <a:latin typeface="Arial"/>
                <a:cs typeface="Arial"/>
              </a:rPr>
              <a:t>app.</a:t>
            </a:r>
            <a:r>
              <a:rPr sz="4200" b="1" spc="-135" dirty="0">
                <a:solidFill>
                  <a:srgbClr val="E32400"/>
                </a:solidFill>
                <a:latin typeface="Trebuchet MS"/>
                <a:cs typeface="Trebuchet MS"/>
              </a:rPr>
              <a:t>get</a:t>
            </a:r>
            <a:r>
              <a:rPr sz="4200" b="1" spc="-135" dirty="0">
                <a:latin typeface="Trebuchet MS"/>
                <a:cs typeface="Trebuchet MS"/>
              </a:rPr>
              <a:t>,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70" dirty="0">
                <a:latin typeface="Arial"/>
                <a:cs typeface="Arial"/>
              </a:rPr>
              <a:t>app</a:t>
            </a:r>
            <a:r>
              <a:rPr sz="4200" b="1" spc="-70" dirty="0">
                <a:latin typeface="Trebuchet MS"/>
                <a:cs typeface="Trebuchet MS"/>
              </a:rPr>
              <a:t>.</a:t>
            </a:r>
            <a:r>
              <a:rPr sz="4200" b="1" spc="-70" dirty="0">
                <a:solidFill>
                  <a:srgbClr val="E32400"/>
                </a:solidFill>
                <a:latin typeface="Trebuchet MS"/>
                <a:cs typeface="Trebuchet MS"/>
              </a:rPr>
              <a:t>post</a:t>
            </a:r>
            <a:r>
              <a:rPr sz="4200" b="1" spc="-70" dirty="0">
                <a:latin typeface="Trebuchet MS"/>
                <a:cs typeface="Trebuchet MS"/>
              </a:rPr>
              <a:t>,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75" dirty="0">
                <a:latin typeface="Arial"/>
                <a:cs typeface="Arial"/>
              </a:rPr>
              <a:t>app</a:t>
            </a:r>
            <a:r>
              <a:rPr sz="4200" b="1" spc="-75" dirty="0">
                <a:latin typeface="Trebuchet MS"/>
                <a:cs typeface="Trebuchet MS"/>
              </a:rPr>
              <a:t>.</a:t>
            </a:r>
            <a:r>
              <a:rPr sz="4200" b="1" spc="-75" dirty="0">
                <a:solidFill>
                  <a:srgbClr val="E32400"/>
                </a:solidFill>
                <a:latin typeface="Trebuchet MS"/>
                <a:cs typeface="Trebuchet MS"/>
              </a:rPr>
              <a:t>delete</a:t>
            </a:r>
            <a:r>
              <a:rPr sz="4200" b="1" spc="-75" dirty="0">
                <a:latin typeface="Trebuchet MS"/>
                <a:cs typeface="Trebuchet MS"/>
              </a:rPr>
              <a:t>,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25" dirty="0">
                <a:latin typeface="Arial"/>
                <a:cs typeface="Arial"/>
              </a:rPr>
              <a:t>app</a:t>
            </a:r>
            <a:r>
              <a:rPr sz="4200" b="1" spc="-25" dirty="0">
                <a:latin typeface="Trebuchet MS"/>
                <a:cs typeface="Trebuchet MS"/>
              </a:rPr>
              <a:t>.</a:t>
            </a:r>
            <a:r>
              <a:rPr sz="4200" b="1" spc="-25" dirty="0">
                <a:solidFill>
                  <a:srgbClr val="E32400"/>
                </a:solidFill>
                <a:latin typeface="Trebuchet MS"/>
                <a:cs typeface="Trebuchet MS"/>
              </a:rPr>
              <a:t>update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379730" algn="r">
              <a:lnSpc>
                <a:spcPct val="100000"/>
              </a:lnSpc>
              <a:spcBef>
                <a:spcPts val="3779"/>
              </a:spcBef>
            </a:pPr>
            <a:r>
              <a:rPr sz="4200" u="none" spc="-220" dirty="0"/>
              <a:t>M</a:t>
            </a:r>
            <a:r>
              <a:rPr sz="4200" u="none" spc="-20" dirty="0"/>
              <a:t>i</a:t>
            </a:r>
            <a:r>
              <a:rPr sz="4200" u="none" spc="-240" dirty="0"/>
              <a:t>d</a:t>
            </a:r>
            <a:r>
              <a:rPr sz="4200" u="none" spc="-195" dirty="0"/>
              <a:t>d</a:t>
            </a:r>
            <a:r>
              <a:rPr sz="4200" u="none" spc="-20" dirty="0"/>
              <a:t>l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8346639" y="4584700"/>
            <a:ext cx="980141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8684" y="7378700"/>
            <a:ext cx="2692400" cy="800100"/>
          </a:xfrm>
          <a:custGeom>
            <a:avLst/>
            <a:gdLst/>
            <a:ahLst/>
            <a:cxnLst/>
            <a:rect l="l" t="t" r="r" b="b"/>
            <a:pathLst>
              <a:path w="2692400" h="800100">
                <a:moveTo>
                  <a:pt x="0" y="0"/>
                </a:moveTo>
                <a:lnTo>
                  <a:pt x="2692400" y="0"/>
                </a:lnTo>
                <a:lnTo>
                  <a:pt x="26924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58684" y="7378700"/>
            <a:ext cx="2692400" cy="8001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49935">
              <a:lnSpc>
                <a:spcPct val="100000"/>
              </a:lnSpc>
              <a:spcBef>
                <a:spcPts val="400"/>
              </a:spcBef>
            </a:pPr>
            <a:r>
              <a:rPr sz="4200" spc="-40" dirty="0">
                <a:latin typeface="Arial"/>
                <a:cs typeface="Arial"/>
              </a:rPr>
              <a:t>route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7600" y="8623300"/>
            <a:ext cx="2692400" cy="8001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400"/>
              </a:spcBef>
            </a:pPr>
            <a:r>
              <a:rPr sz="4200" spc="-170" dirty="0">
                <a:latin typeface="Arial"/>
                <a:cs typeface="Arial"/>
              </a:rPr>
              <a:t>view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45032" y="6051550"/>
          <a:ext cx="2688590" cy="12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0"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spc="-185" dirty="0">
                          <a:latin typeface="Arial"/>
                          <a:cs typeface="Arial"/>
                        </a:rPr>
                        <a:t>middleware</a:t>
                      </a:r>
                      <a:endParaRPr sz="4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76200">
                      <a:solidFill>
                        <a:srgbClr val="FF2600"/>
                      </a:solidFill>
                      <a:prstDash val="solid"/>
                    </a:lnL>
                    <a:lnR w="76200">
                      <a:solidFill>
                        <a:srgbClr val="FF2600"/>
                      </a:solidFill>
                      <a:prstDash val="solid"/>
                    </a:lnR>
                    <a:lnT w="76200">
                      <a:solidFill>
                        <a:srgbClr val="FF2600"/>
                      </a:solidFill>
                      <a:prstDash val="solid"/>
                    </a:lnT>
                    <a:lnB w="76200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26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FF26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802014" y="7214069"/>
            <a:ext cx="167640" cy="1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77300" y="8153400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09" h="361315">
                <a:moveTo>
                  <a:pt x="1758" y="-19050"/>
                </a:moveTo>
                <a:lnTo>
                  <a:pt x="1758" y="379844"/>
                </a:lnTo>
              </a:path>
            </a:pathLst>
          </a:custGeom>
          <a:ln w="41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96413" y="8452421"/>
            <a:ext cx="167627" cy="16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77300" y="5600700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09" h="361314">
                <a:moveTo>
                  <a:pt x="1758" y="-19050"/>
                </a:moveTo>
                <a:lnTo>
                  <a:pt x="1758" y="379844"/>
                </a:lnTo>
              </a:path>
            </a:pathLst>
          </a:custGeom>
          <a:ln w="41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6413" y="5899721"/>
            <a:ext cx="167627" cy="16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806700"/>
            <a:ext cx="4410075" cy="538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20" dirty="0">
                <a:latin typeface="Arial"/>
                <a:cs typeface="Arial"/>
              </a:rPr>
              <a:t>Setting </a:t>
            </a:r>
            <a:r>
              <a:rPr sz="4200" spc="-130" dirty="0">
                <a:latin typeface="Arial"/>
                <a:cs typeface="Arial"/>
              </a:rPr>
              <a:t>in</a:t>
            </a:r>
            <a:r>
              <a:rPr sz="4200" spc="140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Express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70" dirty="0">
                <a:latin typeface="Arial"/>
                <a:cs typeface="Arial"/>
              </a:rPr>
              <a:t>app.</a:t>
            </a:r>
            <a:r>
              <a:rPr sz="4200" b="1" spc="-170" dirty="0">
                <a:solidFill>
                  <a:srgbClr val="E32400"/>
                </a:solidFill>
                <a:latin typeface="Trebuchet MS"/>
                <a:cs typeface="Trebuchet MS"/>
              </a:rPr>
              <a:t>all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35" dirty="0">
                <a:solidFill>
                  <a:srgbClr val="AAAAAA"/>
                </a:solidFill>
                <a:latin typeface="Arial"/>
                <a:cs typeface="Arial"/>
              </a:rPr>
              <a:t>app.</a:t>
            </a:r>
            <a:r>
              <a:rPr sz="4200" b="1" spc="-135" dirty="0">
                <a:solidFill>
                  <a:srgbClr val="AAAAAA"/>
                </a:solidFill>
                <a:latin typeface="Trebuchet MS"/>
                <a:cs typeface="Trebuchet MS"/>
              </a:rPr>
              <a:t>get,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70" dirty="0">
                <a:solidFill>
                  <a:srgbClr val="AAAAAA"/>
                </a:solidFill>
                <a:latin typeface="Arial"/>
                <a:cs typeface="Arial"/>
              </a:rPr>
              <a:t>app</a:t>
            </a:r>
            <a:r>
              <a:rPr sz="4200" b="1" spc="-70" dirty="0">
                <a:solidFill>
                  <a:srgbClr val="AAAAAA"/>
                </a:solidFill>
                <a:latin typeface="Trebuchet MS"/>
                <a:cs typeface="Trebuchet MS"/>
              </a:rPr>
              <a:t>.post,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75" dirty="0">
                <a:solidFill>
                  <a:srgbClr val="AAAAAA"/>
                </a:solidFill>
                <a:latin typeface="Arial"/>
                <a:cs typeface="Arial"/>
              </a:rPr>
              <a:t>app</a:t>
            </a:r>
            <a:r>
              <a:rPr sz="4200" b="1" spc="-75" dirty="0">
                <a:solidFill>
                  <a:srgbClr val="AAAAAA"/>
                </a:solidFill>
                <a:latin typeface="Trebuchet MS"/>
                <a:cs typeface="Trebuchet MS"/>
              </a:rPr>
              <a:t>.delete,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25" dirty="0">
                <a:solidFill>
                  <a:srgbClr val="AAAAAA"/>
                </a:solidFill>
                <a:latin typeface="Arial"/>
                <a:cs typeface="Arial"/>
              </a:rPr>
              <a:t>app</a:t>
            </a:r>
            <a:r>
              <a:rPr sz="4200" b="1" spc="-25" dirty="0">
                <a:solidFill>
                  <a:srgbClr val="AAAAAA"/>
                </a:solidFill>
                <a:latin typeface="Trebuchet MS"/>
                <a:cs typeface="Trebuchet MS"/>
              </a:rPr>
              <a:t>.update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379730" algn="r">
              <a:lnSpc>
                <a:spcPct val="100000"/>
              </a:lnSpc>
              <a:spcBef>
                <a:spcPts val="3779"/>
              </a:spcBef>
            </a:pPr>
            <a:r>
              <a:rPr sz="4200" u="none" spc="-220" dirty="0"/>
              <a:t>M</a:t>
            </a:r>
            <a:r>
              <a:rPr sz="4200" u="none" spc="-20" dirty="0"/>
              <a:t>i</a:t>
            </a:r>
            <a:r>
              <a:rPr sz="4200" u="none" spc="-240" dirty="0"/>
              <a:t>d</a:t>
            </a:r>
            <a:r>
              <a:rPr sz="4200" u="none" spc="-195" dirty="0"/>
              <a:t>d</a:t>
            </a:r>
            <a:r>
              <a:rPr sz="4200" u="none" spc="-20" dirty="0"/>
              <a:t>l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8346639" y="4584700"/>
            <a:ext cx="980141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76782" y="6083300"/>
            <a:ext cx="2689225" cy="800100"/>
          </a:xfrm>
          <a:prstGeom prst="rect">
            <a:avLst/>
          </a:prstGeom>
          <a:ln w="63500">
            <a:solidFill>
              <a:srgbClr val="FF26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400"/>
              </a:spcBef>
            </a:pPr>
            <a:r>
              <a:rPr sz="4200" spc="-185" dirty="0">
                <a:latin typeface="Arial"/>
                <a:cs typeface="Arial"/>
              </a:rPr>
              <a:t>middleware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58684" y="7378700"/>
            <a:ext cx="2692400" cy="800100"/>
          </a:xfrm>
          <a:custGeom>
            <a:avLst/>
            <a:gdLst/>
            <a:ahLst/>
            <a:cxnLst/>
            <a:rect l="l" t="t" r="r" b="b"/>
            <a:pathLst>
              <a:path w="2692400" h="800100">
                <a:moveTo>
                  <a:pt x="0" y="0"/>
                </a:moveTo>
                <a:lnTo>
                  <a:pt x="2692400" y="0"/>
                </a:lnTo>
                <a:lnTo>
                  <a:pt x="26924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58684" y="7378700"/>
            <a:ext cx="2692400" cy="8001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49935">
              <a:lnSpc>
                <a:spcPct val="100000"/>
              </a:lnSpc>
              <a:spcBef>
                <a:spcPts val="400"/>
              </a:spcBef>
            </a:pPr>
            <a:r>
              <a:rPr sz="4200" spc="-40" dirty="0">
                <a:latin typeface="Arial"/>
                <a:cs typeface="Arial"/>
              </a:rPr>
              <a:t>route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7600" y="8623300"/>
            <a:ext cx="2692400" cy="8001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400"/>
              </a:spcBef>
            </a:pPr>
            <a:r>
              <a:rPr sz="4200" spc="-170" dirty="0">
                <a:latin typeface="Arial"/>
                <a:cs typeface="Arial"/>
              </a:rPr>
              <a:t>view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2900" y="6915048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09" h="361315">
                <a:moveTo>
                  <a:pt x="1765" y="-19050"/>
                </a:moveTo>
                <a:lnTo>
                  <a:pt x="1765" y="379844"/>
                </a:lnTo>
              </a:path>
            </a:pathLst>
          </a:custGeom>
          <a:ln w="41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02014" y="7214069"/>
            <a:ext cx="167640" cy="1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77300" y="8153400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09" h="361315">
                <a:moveTo>
                  <a:pt x="1758" y="-19050"/>
                </a:moveTo>
                <a:lnTo>
                  <a:pt x="1758" y="379844"/>
                </a:lnTo>
              </a:path>
            </a:pathLst>
          </a:custGeom>
          <a:ln w="41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96413" y="8452421"/>
            <a:ext cx="167627" cy="16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77300" y="5600700"/>
            <a:ext cx="3810" cy="361315"/>
          </a:xfrm>
          <a:custGeom>
            <a:avLst/>
            <a:gdLst/>
            <a:ahLst/>
            <a:cxnLst/>
            <a:rect l="l" t="t" r="r" b="b"/>
            <a:pathLst>
              <a:path w="3809" h="361314">
                <a:moveTo>
                  <a:pt x="1758" y="-19050"/>
                </a:moveTo>
                <a:lnTo>
                  <a:pt x="1758" y="379844"/>
                </a:lnTo>
              </a:path>
            </a:pathLst>
          </a:custGeom>
          <a:ln w="41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6413" y="5899721"/>
            <a:ext cx="167627" cy="16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035300"/>
            <a:ext cx="441007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20" dirty="0">
                <a:latin typeface="Arial"/>
                <a:cs typeface="Arial"/>
              </a:rPr>
              <a:t>Setting </a:t>
            </a:r>
            <a:r>
              <a:rPr sz="4200" spc="-130" dirty="0">
                <a:latin typeface="Arial"/>
                <a:cs typeface="Arial"/>
              </a:rPr>
              <a:t>in</a:t>
            </a:r>
            <a:r>
              <a:rPr sz="4200" spc="140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Express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75" dirty="0">
                <a:latin typeface="Arial"/>
                <a:cs typeface="Arial"/>
              </a:rPr>
              <a:t>app.</a:t>
            </a:r>
            <a:r>
              <a:rPr sz="4200" b="1" spc="-75" dirty="0">
                <a:solidFill>
                  <a:srgbClr val="E32400"/>
                </a:solidFill>
                <a:latin typeface="Trebuchet MS"/>
                <a:cs typeface="Trebuchet MS"/>
              </a:rPr>
              <a:t>locals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379730" algn="r">
              <a:lnSpc>
                <a:spcPct val="100000"/>
              </a:lnSpc>
              <a:spcBef>
                <a:spcPts val="3779"/>
              </a:spcBef>
            </a:pPr>
            <a:r>
              <a:rPr sz="4200" u="none" spc="-220" dirty="0"/>
              <a:t>M</a:t>
            </a:r>
            <a:r>
              <a:rPr sz="4200" u="none" spc="-20" dirty="0"/>
              <a:t>i</a:t>
            </a:r>
            <a:r>
              <a:rPr sz="4200" u="none" spc="-240" dirty="0"/>
              <a:t>d</a:t>
            </a:r>
            <a:r>
              <a:rPr sz="4200" u="none" spc="-195" dirty="0"/>
              <a:t>d</a:t>
            </a:r>
            <a:r>
              <a:rPr sz="4200" u="none" spc="-20" dirty="0"/>
              <a:t>l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195393" y="5441801"/>
            <a:ext cx="2105893" cy="1713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4900" y="5880100"/>
            <a:ext cx="1587500" cy="158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72300" y="5283200"/>
            <a:ext cx="3340100" cy="20193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2420" indent="-236220">
              <a:lnSpc>
                <a:spcPts val="4850"/>
              </a:lnSpc>
              <a:buSzPct val="122619"/>
              <a:buChar char="•"/>
              <a:tabLst>
                <a:tab pos="313055" algn="l"/>
              </a:tabLst>
            </a:pPr>
            <a:r>
              <a:rPr sz="4200" spc="-250" dirty="0">
                <a:latin typeface="Arial"/>
                <a:cs typeface="Arial"/>
              </a:rPr>
              <a:t>user-data</a:t>
            </a:r>
            <a:endParaRPr sz="4200">
              <a:latin typeface="Arial"/>
              <a:cs typeface="Arial"/>
            </a:endParaRPr>
          </a:p>
          <a:p>
            <a:pPr marL="312420" indent="-236220">
              <a:lnSpc>
                <a:spcPts val="4900"/>
              </a:lnSpc>
              <a:buSzPct val="122619"/>
              <a:buChar char="•"/>
              <a:tabLst>
                <a:tab pos="313055" algn="l"/>
              </a:tabLst>
            </a:pPr>
            <a:r>
              <a:rPr sz="4200" spc="-150" dirty="0">
                <a:latin typeface="Arial"/>
                <a:cs typeface="Arial"/>
              </a:rPr>
              <a:t>cargo-list</a:t>
            </a:r>
            <a:endParaRPr sz="4200">
              <a:latin typeface="Arial"/>
              <a:cs typeface="Arial"/>
            </a:endParaRPr>
          </a:p>
          <a:p>
            <a:pPr marL="312420" indent="-236220">
              <a:lnSpc>
                <a:spcPts val="5600"/>
              </a:lnSpc>
              <a:buSzPct val="122619"/>
              <a:buChar char="•"/>
              <a:tabLst>
                <a:tab pos="313055" algn="l"/>
              </a:tabLst>
            </a:pPr>
            <a:r>
              <a:rPr sz="4200" spc="-190" dirty="0">
                <a:latin typeface="Arial"/>
                <a:cs typeface="Arial"/>
              </a:rPr>
              <a:t>cache-store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3112" y="7416800"/>
            <a:ext cx="6650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" dirty="0">
                <a:solidFill>
                  <a:srgbClr val="929292"/>
                </a:solidFill>
                <a:latin typeface="Arial"/>
                <a:cs typeface="Arial"/>
              </a:rPr>
              <a:t>if </a:t>
            </a:r>
            <a:r>
              <a:rPr sz="4200" spc="-170" dirty="0">
                <a:solidFill>
                  <a:srgbClr val="929292"/>
                </a:solidFill>
                <a:latin typeface="Arial"/>
                <a:cs typeface="Arial"/>
              </a:rPr>
              <a:t>those </a:t>
            </a:r>
            <a:r>
              <a:rPr sz="4200" spc="-200" dirty="0">
                <a:solidFill>
                  <a:srgbClr val="929292"/>
                </a:solidFill>
                <a:latin typeface="Arial"/>
                <a:cs typeface="Arial"/>
              </a:rPr>
              <a:t>parameters </a:t>
            </a:r>
            <a:r>
              <a:rPr sz="4200" spc="-229" dirty="0">
                <a:solidFill>
                  <a:srgbClr val="929292"/>
                </a:solidFill>
                <a:latin typeface="Arial"/>
                <a:cs typeface="Arial"/>
              </a:rPr>
              <a:t>are</a:t>
            </a:r>
            <a:r>
              <a:rPr sz="4200" spc="400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4200" spc="-175" dirty="0">
                <a:solidFill>
                  <a:srgbClr val="929292"/>
                </a:solidFill>
                <a:latin typeface="Arial"/>
                <a:cs typeface="Arial"/>
              </a:rPr>
              <a:t>default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073" y="3111500"/>
            <a:ext cx="684910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8325" algn="l"/>
              </a:tabLst>
            </a:pPr>
            <a:r>
              <a:rPr sz="8400" u="none" spc="215" dirty="0"/>
              <a:t>it</a:t>
            </a:r>
            <a:r>
              <a:rPr sz="8400" u="none" spc="-5" dirty="0"/>
              <a:t> </a:t>
            </a:r>
            <a:r>
              <a:rPr sz="8400" u="none" spc="-500" dirty="0"/>
              <a:t>is	</a:t>
            </a:r>
            <a:r>
              <a:rPr sz="8400" u="none" spc="-365" dirty="0"/>
              <a:t>middleware</a:t>
            </a:r>
            <a:endParaRPr sz="8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520"/>
              </a:lnSpc>
              <a:spcBef>
                <a:spcPts val="100"/>
              </a:spcBef>
            </a:pPr>
            <a:r>
              <a:rPr spc="355" dirty="0"/>
              <a:t>Express</a:t>
            </a:r>
          </a:p>
          <a:p>
            <a:pPr algn="ctr">
              <a:lnSpc>
                <a:spcPts val="8520"/>
              </a:lnSpc>
            </a:pPr>
            <a:r>
              <a:rPr b="0" spc="-610" dirty="0">
                <a:solidFill>
                  <a:srgbClr val="C4BC00"/>
                </a:solidFill>
                <a:latin typeface="Arial"/>
                <a:cs typeface="Arial"/>
              </a:rPr>
              <a:t>app </a:t>
            </a:r>
            <a:r>
              <a:rPr b="0" spc="-240" dirty="0">
                <a:solidFill>
                  <a:srgbClr val="C4BC00"/>
                </a:solidFill>
                <a:latin typeface="Arial"/>
                <a:cs typeface="Arial"/>
              </a:rPr>
              <a:t>original</a:t>
            </a:r>
            <a:r>
              <a:rPr b="0" spc="-875" dirty="0">
                <a:solidFill>
                  <a:srgbClr val="C4BC00"/>
                </a:solidFill>
                <a:latin typeface="Arial"/>
                <a:cs typeface="Arial"/>
              </a:rPr>
              <a:t> </a:t>
            </a:r>
            <a:r>
              <a:rPr b="0" spc="-229" dirty="0">
                <a:solidFill>
                  <a:srgbClr val="C4BC00"/>
                </a:solidFill>
                <a:latin typeface="Arial"/>
                <a:cs typeface="Arial"/>
              </a:rPr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035300"/>
            <a:ext cx="452120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30" dirty="0">
                <a:latin typeface="Arial"/>
                <a:cs typeface="Arial"/>
              </a:rPr>
              <a:t>req </a:t>
            </a:r>
            <a:r>
              <a:rPr sz="4200" spc="-215" dirty="0">
                <a:latin typeface="Arial"/>
                <a:cs typeface="Arial"/>
              </a:rPr>
              <a:t>get</a:t>
            </a:r>
            <a:r>
              <a:rPr sz="4200" spc="45" dirty="0">
                <a:latin typeface="Arial"/>
                <a:cs typeface="Arial"/>
              </a:rPr>
              <a:t> </a:t>
            </a:r>
            <a:r>
              <a:rPr sz="4200" spc="-165" dirty="0">
                <a:latin typeface="Arial"/>
                <a:cs typeface="Arial"/>
              </a:rPr>
              <a:t>parameter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100" dirty="0">
                <a:latin typeface="Arial"/>
                <a:cs typeface="Arial"/>
              </a:rPr>
              <a:t>req.</a:t>
            </a:r>
            <a:r>
              <a:rPr sz="4200" b="1" spc="100" dirty="0">
                <a:solidFill>
                  <a:srgbClr val="E32400"/>
                </a:solidFill>
                <a:latin typeface="Trebuchet MS"/>
                <a:cs typeface="Trebuchet MS"/>
              </a:rPr>
              <a:t>params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227329" algn="r">
              <a:lnSpc>
                <a:spcPct val="100000"/>
              </a:lnSpc>
              <a:spcBef>
                <a:spcPts val="3779"/>
              </a:spcBef>
            </a:pPr>
            <a:r>
              <a:rPr sz="4200" u="none" spc="-360" dirty="0"/>
              <a:t>Reque</a:t>
            </a:r>
            <a:r>
              <a:rPr sz="4200" u="none" spc="-310" dirty="0"/>
              <a:t>s</a:t>
            </a:r>
            <a:r>
              <a:rPr sz="4200" u="none" spc="229" dirty="0"/>
              <a:t>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209800" y="6172200"/>
            <a:ext cx="85852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100" y="5397500"/>
            <a:ext cx="468630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7600" y="5397500"/>
            <a:ext cx="508000" cy="533400"/>
          </a:xfrm>
          <a:custGeom>
            <a:avLst/>
            <a:gdLst/>
            <a:ahLst/>
            <a:cxnLst/>
            <a:rect l="l" t="t" r="r" b="b"/>
            <a:pathLst>
              <a:path w="508000" h="533400">
                <a:moveTo>
                  <a:pt x="0" y="0"/>
                </a:moveTo>
                <a:lnTo>
                  <a:pt x="508000" y="0"/>
                </a:lnTo>
                <a:lnTo>
                  <a:pt x="508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1200" y="6197600"/>
            <a:ext cx="711200" cy="533400"/>
          </a:xfrm>
          <a:custGeom>
            <a:avLst/>
            <a:gdLst/>
            <a:ahLst/>
            <a:cxnLst/>
            <a:rect l="l" t="t" r="r" b="b"/>
            <a:pathLst>
              <a:path w="711200" h="533400">
                <a:moveTo>
                  <a:pt x="0" y="0"/>
                </a:moveTo>
                <a:lnTo>
                  <a:pt x="711200" y="0"/>
                </a:lnTo>
                <a:lnTo>
                  <a:pt x="711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7500" y="6604000"/>
            <a:ext cx="711200" cy="533400"/>
          </a:xfrm>
          <a:custGeom>
            <a:avLst/>
            <a:gdLst/>
            <a:ahLst/>
            <a:cxnLst/>
            <a:rect l="l" t="t" r="r" b="b"/>
            <a:pathLst>
              <a:path w="711200" h="533400">
                <a:moveTo>
                  <a:pt x="0" y="0"/>
                </a:moveTo>
                <a:lnTo>
                  <a:pt x="711200" y="0"/>
                </a:lnTo>
                <a:lnTo>
                  <a:pt x="711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85403" y="7835900"/>
            <a:ext cx="110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Arial"/>
                <a:cs typeface="Arial"/>
              </a:rPr>
              <a:t>id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204" dirty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035300"/>
            <a:ext cx="452120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30" dirty="0">
                <a:latin typeface="Arial"/>
                <a:cs typeface="Arial"/>
              </a:rPr>
              <a:t>req </a:t>
            </a:r>
            <a:r>
              <a:rPr sz="4200" spc="-215" dirty="0">
                <a:latin typeface="Arial"/>
                <a:cs typeface="Arial"/>
              </a:rPr>
              <a:t>get</a:t>
            </a:r>
            <a:r>
              <a:rPr sz="4200" spc="45" dirty="0">
                <a:latin typeface="Arial"/>
                <a:cs typeface="Arial"/>
              </a:rPr>
              <a:t> </a:t>
            </a:r>
            <a:r>
              <a:rPr sz="4200" spc="-165" dirty="0">
                <a:latin typeface="Arial"/>
                <a:cs typeface="Arial"/>
              </a:rPr>
              <a:t>parameter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35" dirty="0">
                <a:latin typeface="Arial"/>
                <a:cs typeface="Arial"/>
              </a:rPr>
              <a:t>req.</a:t>
            </a:r>
            <a:r>
              <a:rPr sz="4200" b="1" spc="35" dirty="0">
                <a:solidFill>
                  <a:srgbClr val="E32400"/>
                </a:solidFill>
                <a:latin typeface="Trebuchet MS"/>
                <a:cs typeface="Trebuchet MS"/>
              </a:rPr>
              <a:t>query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227329" algn="r">
              <a:lnSpc>
                <a:spcPct val="100000"/>
              </a:lnSpc>
              <a:spcBef>
                <a:spcPts val="3779"/>
              </a:spcBef>
            </a:pPr>
            <a:r>
              <a:rPr sz="4200" u="none" spc="-360" dirty="0"/>
              <a:t>Reque</a:t>
            </a:r>
            <a:r>
              <a:rPr sz="4200" u="none" spc="-310" dirty="0"/>
              <a:t>s</a:t>
            </a:r>
            <a:r>
              <a:rPr sz="4200" u="none" spc="229" dirty="0"/>
              <a:t>t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2249182" y="8140700"/>
            <a:ext cx="191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latin typeface="Arial"/>
                <a:cs typeface="Arial"/>
              </a:rPr>
              <a:t>getId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80" dirty="0">
                <a:latin typeface="Arial"/>
                <a:cs typeface="Arial"/>
              </a:rPr>
              <a:t> </a:t>
            </a:r>
            <a:r>
              <a:rPr sz="3600" spc="-204" dirty="0">
                <a:latin typeface="Arial"/>
                <a:cs typeface="Arial"/>
              </a:rPr>
              <a:t>30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1700" y="5346700"/>
            <a:ext cx="77216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9100" y="5384800"/>
            <a:ext cx="889000" cy="533400"/>
          </a:xfrm>
          <a:custGeom>
            <a:avLst/>
            <a:gdLst/>
            <a:ahLst/>
            <a:cxnLst/>
            <a:rect l="l" t="t" r="r" b="b"/>
            <a:pathLst>
              <a:path w="889000" h="533400">
                <a:moveTo>
                  <a:pt x="0" y="0"/>
                </a:moveTo>
                <a:lnTo>
                  <a:pt x="889000" y="0"/>
                </a:lnTo>
                <a:lnTo>
                  <a:pt x="88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7100" y="6197600"/>
            <a:ext cx="83058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2900" y="7035800"/>
            <a:ext cx="711200" cy="431800"/>
          </a:xfrm>
          <a:custGeom>
            <a:avLst/>
            <a:gdLst/>
            <a:ahLst/>
            <a:cxnLst/>
            <a:rect l="l" t="t" r="r" b="b"/>
            <a:pathLst>
              <a:path w="711200" h="431800">
                <a:moveTo>
                  <a:pt x="0" y="0"/>
                </a:moveTo>
                <a:lnTo>
                  <a:pt x="711200" y="0"/>
                </a:lnTo>
                <a:lnTo>
                  <a:pt x="7112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886200"/>
            <a:ext cx="997521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u="heavy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</a:t>
            </a:r>
            <a:r>
              <a:rPr sz="4200" u="heavy" spc="-16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://</a:t>
            </a:r>
            <a:r>
              <a:rPr sz="4200" u="heavy" spc="-165" smtClean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expressjs.com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2700" y="444500"/>
            <a:ext cx="8636000" cy="2032000"/>
          </a:xfrm>
          <a:custGeom>
            <a:avLst/>
            <a:gdLst/>
            <a:ahLst/>
            <a:cxnLst/>
            <a:rect l="l" t="t" r="r" b="b"/>
            <a:pathLst>
              <a:path w="8636000" h="2032000">
                <a:moveTo>
                  <a:pt x="0" y="0"/>
                </a:moveTo>
                <a:lnTo>
                  <a:pt x="8636000" y="0"/>
                </a:lnTo>
                <a:lnTo>
                  <a:pt x="8636000" y="2032000"/>
                </a:lnTo>
                <a:lnTo>
                  <a:pt x="0" y="2032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035300"/>
            <a:ext cx="452120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30" dirty="0">
                <a:latin typeface="Arial"/>
                <a:cs typeface="Arial"/>
              </a:rPr>
              <a:t>req </a:t>
            </a:r>
            <a:r>
              <a:rPr sz="4200" spc="-215" dirty="0">
                <a:latin typeface="Arial"/>
                <a:cs typeface="Arial"/>
              </a:rPr>
              <a:t>get</a:t>
            </a:r>
            <a:r>
              <a:rPr sz="4200" spc="45" dirty="0">
                <a:latin typeface="Arial"/>
                <a:cs typeface="Arial"/>
              </a:rPr>
              <a:t> </a:t>
            </a:r>
            <a:r>
              <a:rPr sz="4200" spc="-165" dirty="0">
                <a:latin typeface="Arial"/>
                <a:cs typeface="Arial"/>
              </a:rPr>
              <a:t>parameter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40" dirty="0">
                <a:latin typeface="Arial"/>
                <a:cs typeface="Arial"/>
              </a:rPr>
              <a:t>req.</a:t>
            </a:r>
            <a:r>
              <a:rPr sz="4200" b="1" spc="40" dirty="0">
                <a:solidFill>
                  <a:srgbClr val="E32400"/>
                </a:solidFill>
                <a:latin typeface="Trebuchet MS"/>
                <a:cs typeface="Trebuchet MS"/>
              </a:rPr>
              <a:t>body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227329" algn="r">
              <a:lnSpc>
                <a:spcPct val="100000"/>
              </a:lnSpc>
              <a:spcBef>
                <a:spcPts val="3779"/>
              </a:spcBef>
            </a:pPr>
            <a:r>
              <a:rPr sz="4200" u="none" spc="-360" dirty="0"/>
              <a:t>Reque</a:t>
            </a:r>
            <a:r>
              <a:rPr sz="4200" u="none" spc="-310" dirty="0"/>
              <a:t>s</a:t>
            </a:r>
            <a:r>
              <a:rPr sz="4200" u="none" spc="229" dirty="0"/>
              <a:t>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247900" y="5016500"/>
            <a:ext cx="8534400" cy="200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500" y="6248400"/>
            <a:ext cx="2184400" cy="431800"/>
          </a:xfrm>
          <a:custGeom>
            <a:avLst/>
            <a:gdLst/>
            <a:ahLst/>
            <a:cxnLst/>
            <a:rect l="l" t="t" r="r" b="b"/>
            <a:pathLst>
              <a:path w="2184400" h="431800">
                <a:moveTo>
                  <a:pt x="0" y="0"/>
                </a:moveTo>
                <a:lnTo>
                  <a:pt x="2184400" y="0"/>
                </a:lnTo>
                <a:lnTo>
                  <a:pt x="2184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1400" y="5041900"/>
            <a:ext cx="1625600" cy="508000"/>
          </a:xfrm>
          <a:custGeom>
            <a:avLst/>
            <a:gdLst/>
            <a:ahLst/>
            <a:cxnLst/>
            <a:rect l="l" t="t" r="r" b="b"/>
            <a:pathLst>
              <a:path w="1625600" h="508000">
                <a:moveTo>
                  <a:pt x="0" y="0"/>
                </a:moveTo>
                <a:lnTo>
                  <a:pt x="1625600" y="0"/>
                </a:lnTo>
                <a:lnTo>
                  <a:pt x="16256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035300"/>
            <a:ext cx="452120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30" dirty="0">
                <a:latin typeface="Arial"/>
                <a:cs typeface="Arial"/>
              </a:rPr>
              <a:t>req </a:t>
            </a:r>
            <a:r>
              <a:rPr sz="4200" spc="-215" dirty="0">
                <a:latin typeface="Arial"/>
                <a:cs typeface="Arial"/>
              </a:rPr>
              <a:t>get</a:t>
            </a:r>
            <a:r>
              <a:rPr sz="4200" spc="45" dirty="0">
                <a:latin typeface="Arial"/>
                <a:cs typeface="Arial"/>
              </a:rPr>
              <a:t> </a:t>
            </a:r>
            <a:r>
              <a:rPr sz="4200" spc="-165" dirty="0">
                <a:latin typeface="Arial"/>
                <a:cs typeface="Arial"/>
              </a:rPr>
              <a:t>parameter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40" dirty="0">
                <a:latin typeface="Arial"/>
                <a:cs typeface="Arial"/>
              </a:rPr>
              <a:t>req.</a:t>
            </a:r>
            <a:r>
              <a:rPr sz="4200" b="1" spc="40" dirty="0">
                <a:solidFill>
                  <a:srgbClr val="E32400"/>
                </a:solidFill>
                <a:latin typeface="Trebuchet MS"/>
                <a:cs typeface="Trebuchet MS"/>
              </a:rPr>
              <a:t>body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227329" algn="r">
              <a:lnSpc>
                <a:spcPct val="100000"/>
              </a:lnSpc>
              <a:spcBef>
                <a:spcPts val="3779"/>
              </a:spcBef>
            </a:pPr>
            <a:r>
              <a:rPr sz="4200" u="none" spc="-360" dirty="0"/>
              <a:t>Reque</a:t>
            </a:r>
            <a:r>
              <a:rPr sz="4200" u="none" spc="-310" dirty="0"/>
              <a:t>s</a:t>
            </a:r>
            <a:r>
              <a:rPr sz="4200" u="none" spc="229" dirty="0"/>
              <a:t>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667000" y="4775200"/>
            <a:ext cx="7073900" cy="473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035300"/>
            <a:ext cx="452120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30" dirty="0">
                <a:latin typeface="Arial"/>
                <a:cs typeface="Arial"/>
              </a:rPr>
              <a:t>req </a:t>
            </a:r>
            <a:r>
              <a:rPr sz="4200" spc="-215" dirty="0">
                <a:latin typeface="Arial"/>
                <a:cs typeface="Arial"/>
              </a:rPr>
              <a:t>get</a:t>
            </a:r>
            <a:r>
              <a:rPr sz="4200" spc="45" dirty="0">
                <a:latin typeface="Arial"/>
                <a:cs typeface="Arial"/>
              </a:rPr>
              <a:t> </a:t>
            </a:r>
            <a:r>
              <a:rPr sz="4200" spc="-165" dirty="0">
                <a:latin typeface="Arial"/>
                <a:cs typeface="Arial"/>
              </a:rPr>
              <a:t>parameter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40" dirty="0">
                <a:latin typeface="Arial"/>
                <a:cs typeface="Arial"/>
              </a:rPr>
              <a:t>req.</a:t>
            </a:r>
            <a:r>
              <a:rPr sz="4200" b="1" spc="-40" dirty="0">
                <a:solidFill>
                  <a:srgbClr val="E32400"/>
                </a:solidFill>
                <a:latin typeface="Trebuchet MS"/>
                <a:cs typeface="Trebuchet MS"/>
              </a:rPr>
              <a:t>files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227329" algn="r">
              <a:lnSpc>
                <a:spcPct val="100000"/>
              </a:lnSpc>
              <a:spcBef>
                <a:spcPts val="3779"/>
              </a:spcBef>
            </a:pPr>
            <a:r>
              <a:rPr sz="4200" u="none" spc="-360" dirty="0"/>
              <a:t>Reque</a:t>
            </a:r>
            <a:r>
              <a:rPr sz="4200" u="none" spc="-310" dirty="0"/>
              <a:t>s</a:t>
            </a:r>
            <a:r>
              <a:rPr sz="4200" u="none" spc="229" dirty="0"/>
              <a:t>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667000" y="5080000"/>
            <a:ext cx="7264400" cy="275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3594" y="6163437"/>
            <a:ext cx="2683122" cy="256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517900"/>
            <a:ext cx="69786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30" dirty="0">
                <a:latin typeface="Arial"/>
                <a:cs typeface="Arial"/>
              </a:rPr>
              <a:t>req </a:t>
            </a:r>
            <a:r>
              <a:rPr sz="4200" spc="-215" dirty="0">
                <a:latin typeface="Arial"/>
                <a:cs typeface="Arial"/>
              </a:rPr>
              <a:t>get</a:t>
            </a:r>
            <a:r>
              <a:rPr sz="4200" spc="114" dirty="0">
                <a:latin typeface="Arial"/>
                <a:cs typeface="Arial"/>
              </a:rPr>
              <a:t> </a:t>
            </a:r>
            <a:r>
              <a:rPr sz="4200" spc="-125" dirty="0">
                <a:latin typeface="Arial"/>
                <a:cs typeface="Arial"/>
              </a:rPr>
              <a:t>cookie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  <a:tab pos="5342255" algn="l"/>
              </a:tabLst>
            </a:pPr>
            <a:r>
              <a:rPr sz="4200" spc="175" dirty="0">
                <a:latin typeface="Arial"/>
                <a:cs typeface="Arial"/>
              </a:rPr>
              <a:t>r</a:t>
            </a:r>
            <a:r>
              <a:rPr sz="4200" spc="-325" dirty="0">
                <a:latin typeface="Arial"/>
                <a:cs typeface="Arial"/>
              </a:rPr>
              <a:t>eq</a:t>
            </a:r>
            <a:r>
              <a:rPr sz="4200" spc="-170" dirty="0">
                <a:latin typeface="Arial"/>
                <a:cs typeface="Arial"/>
              </a:rPr>
              <a:t>.</a:t>
            </a:r>
            <a:r>
              <a:rPr sz="4200" b="1" spc="-10" dirty="0">
                <a:solidFill>
                  <a:srgbClr val="E32400"/>
                </a:solidFill>
                <a:latin typeface="Trebuchet MS"/>
                <a:cs typeface="Trebuchet MS"/>
              </a:rPr>
              <a:t>c</a:t>
            </a:r>
            <a:r>
              <a:rPr sz="4200" b="1" spc="305" dirty="0">
                <a:solidFill>
                  <a:srgbClr val="E32400"/>
                </a:solidFill>
                <a:latin typeface="Trebuchet MS"/>
                <a:cs typeface="Trebuchet MS"/>
              </a:rPr>
              <a:t>oo</a:t>
            </a:r>
            <a:r>
              <a:rPr sz="4200" b="1" spc="220" dirty="0">
                <a:solidFill>
                  <a:srgbClr val="E32400"/>
                </a:solidFill>
                <a:latin typeface="Trebuchet MS"/>
                <a:cs typeface="Trebuchet MS"/>
              </a:rPr>
              <a:t>ki</a:t>
            </a:r>
            <a:r>
              <a:rPr sz="4200" b="1" spc="90" dirty="0">
                <a:solidFill>
                  <a:srgbClr val="E32400"/>
                </a:solidFill>
                <a:latin typeface="Trebuchet MS"/>
                <a:cs typeface="Trebuchet MS"/>
              </a:rPr>
              <a:t>e</a:t>
            </a:r>
            <a:r>
              <a:rPr sz="4200" b="1" spc="220" dirty="0">
                <a:solidFill>
                  <a:srgbClr val="E32400"/>
                </a:solidFill>
                <a:latin typeface="Trebuchet MS"/>
                <a:cs typeface="Trebuchet MS"/>
              </a:rPr>
              <a:t>s</a:t>
            </a:r>
            <a:r>
              <a:rPr sz="4200" b="1" spc="-20" dirty="0">
                <a:solidFill>
                  <a:srgbClr val="E32400"/>
                </a:solidFill>
                <a:latin typeface="Trebuchet MS"/>
                <a:cs typeface="Trebuchet MS"/>
              </a:rPr>
              <a:t> </a:t>
            </a:r>
            <a:r>
              <a:rPr sz="4200" spc="-50" dirty="0">
                <a:latin typeface="Arial"/>
                <a:cs typeface="Arial"/>
              </a:rPr>
              <a:t>(</a:t>
            </a:r>
            <a:r>
              <a:rPr sz="4200" spc="175" dirty="0">
                <a:latin typeface="Arial"/>
                <a:cs typeface="Arial"/>
              </a:rPr>
              <a:t>r</a:t>
            </a:r>
            <a:r>
              <a:rPr sz="4200" spc="-434" dirty="0">
                <a:latin typeface="Arial"/>
                <a:cs typeface="Arial"/>
              </a:rPr>
              <a:t>e</a:t>
            </a:r>
            <a:r>
              <a:rPr sz="4200" spc="-440" dirty="0">
                <a:latin typeface="Arial"/>
                <a:cs typeface="Arial"/>
              </a:rPr>
              <a:t>a</a:t>
            </a:r>
            <a:r>
              <a:rPr sz="4200" spc="-195" dirty="0">
                <a:latin typeface="Arial"/>
                <a:cs typeface="Arial"/>
              </a:rPr>
              <a:t>d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-135" dirty="0">
                <a:latin typeface="Arial"/>
                <a:cs typeface="Arial"/>
              </a:rPr>
              <a:t>c</a:t>
            </a:r>
            <a:r>
              <a:rPr sz="4200" spc="-155" dirty="0">
                <a:latin typeface="Arial"/>
                <a:cs typeface="Arial"/>
              </a:rPr>
              <a:t>o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55" dirty="0">
                <a:latin typeface="Arial"/>
                <a:cs typeface="Arial"/>
              </a:rPr>
              <a:t>ki</a:t>
            </a:r>
            <a:r>
              <a:rPr sz="4200" spc="-185" dirty="0">
                <a:latin typeface="Arial"/>
                <a:cs typeface="Arial"/>
              </a:rPr>
              <a:t>e)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227329" algn="r">
              <a:lnSpc>
                <a:spcPct val="100000"/>
              </a:lnSpc>
              <a:spcBef>
                <a:spcPts val="3779"/>
              </a:spcBef>
            </a:pPr>
            <a:r>
              <a:rPr sz="4200" u="none" spc="-360" dirty="0"/>
              <a:t>Reque</a:t>
            </a:r>
            <a:r>
              <a:rPr sz="4200" u="none" spc="-310" dirty="0"/>
              <a:t>s</a:t>
            </a:r>
            <a:r>
              <a:rPr sz="4200" u="none" spc="229" dirty="0"/>
              <a:t>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4102100" y="5702300"/>
            <a:ext cx="2857500" cy="265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149600"/>
            <a:ext cx="9902825" cy="538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30" dirty="0">
                <a:latin typeface="Arial"/>
                <a:cs typeface="Arial"/>
              </a:rPr>
              <a:t>req </a:t>
            </a:r>
            <a:r>
              <a:rPr sz="4200" spc="-165" dirty="0">
                <a:latin typeface="Arial"/>
                <a:cs typeface="Arial"/>
              </a:rPr>
              <a:t>about </a:t>
            </a:r>
            <a:r>
              <a:rPr sz="4200" spc="-295" dirty="0">
                <a:latin typeface="Arial"/>
                <a:cs typeface="Arial"/>
              </a:rPr>
              <a:t>HEADER </a:t>
            </a:r>
            <a:r>
              <a:rPr sz="4200" b="1" spc="130" dirty="0">
                <a:solidFill>
                  <a:srgbClr val="E32400"/>
                </a:solidFill>
                <a:latin typeface="Trebuchet MS"/>
                <a:cs typeface="Trebuchet MS"/>
              </a:rPr>
              <a:t>(read</a:t>
            </a:r>
            <a:r>
              <a:rPr sz="4200" b="1" spc="-320" dirty="0">
                <a:solidFill>
                  <a:srgbClr val="E32400"/>
                </a:solidFill>
                <a:latin typeface="Trebuchet MS"/>
                <a:cs typeface="Trebuchet MS"/>
              </a:rPr>
              <a:t> </a:t>
            </a:r>
            <a:r>
              <a:rPr sz="4200" b="1" spc="160" dirty="0">
                <a:solidFill>
                  <a:srgbClr val="E32400"/>
                </a:solidFill>
                <a:latin typeface="Trebuchet MS"/>
                <a:cs typeface="Trebuchet MS"/>
              </a:rPr>
              <a:t>only)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90" dirty="0">
                <a:latin typeface="Arial"/>
                <a:cs typeface="Arial"/>
              </a:rPr>
              <a:t>req.get,</a:t>
            </a:r>
            <a:r>
              <a:rPr sz="4200" spc="-425" dirty="0">
                <a:latin typeface="Arial"/>
                <a:cs typeface="Arial"/>
              </a:rPr>
              <a:t> </a:t>
            </a:r>
            <a:r>
              <a:rPr sz="4200" spc="-200" dirty="0">
                <a:latin typeface="Arial"/>
                <a:cs typeface="Arial"/>
              </a:rPr>
              <a:t>req.header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90" dirty="0">
                <a:latin typeface="Arial"/>
                <a:cs typeface="Arial"/>
              </a:rPr>
              <a:t>req.is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80" dirty="0">
                <a:latin typeface="Arial"/>
                <a:cs typeface="Arial"/>
              </a:rPr>
              <a:t>req.ip,</a:t>
            </a:r>
            <a:r>
              <a:rPr sz="4200" spc="-430" dirty="0">
                <a:latin typeface="Arial"/>
                <a:cs typeface="Arial"/>
              </a:rPr>
              <a:t> </a:t>
            </a:r>
            <a:r>
              <a:rPr sz="4200" spc="-195" dirty="0">
                <a:latin typeface="Arial"/>
                <a:cs typeface="Arial"/>
              </a:rPr>
              <a:t>req.ips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145" dirty="0">
                <a:latin typeface="Arial"/>
                <a:cs typeface="Arial"/>
              </a:rPr>
              <a:t>req.host</a:t>
            </a:r>
            <a:r>
              <a:rPr sz="4200" spc="-10" dirty="0">
                <a:latin typeface="Arial"/>
                <a:cs typeface="Arial"/>
              </a:rPr>
              <a:t> </a:t>
            </a:r>
            <a:r>
              <a:rPr sz="4200" spc="-215" dirty="0">
                <a:latin typeface="Arial"/>
                <a:cs typeface="Arial"/>
              </a:rPr>
              <a:t>(req.subdomains)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85" dirty="0">
                <a:latin typeface="Arial"/>
                <a:cs typeface="Arial"/>
              </a:rPr>
              <a:t>req.protocol, </a:t>
            </a:r>
            <a:r>
              <a:rPr sz="4200" spc="-195" dirty="0">
                <a:latin typeface="Arial"/>
                <a:cs typeface="Arial"/>
              </a:rPr>
              <a:t>(req.secure</a:t>
            </a:r>
            <a:r>
              <a:rPr sz="4200" spc="-7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-&gt; </a:t>
            </a:r>
            <a:r>
              <a:rPr sz="2400" spc="-45" dirty="0">
                <a:latin typeface="Arial"/>
                <a:cs typeface="Arial"/>
              </a:rPr>
              <a:t>'https' </a:t>
            </a:r>
            <a:r>
              <a:rPr sz="2400" dirty="0">
                <a:latin typeface="Arial"/>
                <a:cs typeface="Arial"/>
              </a:rPr>
              <a:t>== </a:t>
            </a:r>
            <a:r>
              <a:rPr sz="2400" spc="-50" dirty="0">
                <a:latin typeface="Arial"/>
                <a:cs typeface="Arial"/>
              </a:rPr>
              <a:t>req.protocol;</a:t>
            </a:r>
            <a:r>
              <a:rPr sz="4200" spc="-50" dirty="0">
                <a:latin typeface="Arial"/>
                <a:cs typeface="Arial"/>
              </a:rPr>
              <a:t>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R="227329" algn="r">
              <a:lnSpc>
                <a:spcPct val="100000"/>
              </a:lnSpc>
              <a:spcBef>
                <a:spcPts val="3779"/>
              </a:spcBef>
            </a:pPr>
            <a:r>
              <a:rPr sz="4200" spc="-360" dirty="0">
                <a:latin typeface="Arial"/>
                <a:cs typeface="Arial"/>
              </a:rPr>
              <a:t>Reque</a:t>
            </a:r>
            <a:r>
              <a:rPr sz="4200" spc="-31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21000"/>
            <a:ext cx="7924165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30" dirty="0">
                <a:latin typeface="Arial"/>
                <a:cs typeface="Arial"/>
              </a:rPr>
              <a:t>req </a:t>
            </a:r>
            <a:r>
              <a:rPr sz="4200" spc="-165" dirty="0">
                <a:latin typeface="Arial"/>
                <a:cs typeface="Arial"/>
              </a:rPr>
              <a:t>about </a:t>
            </a:r>
            <a:r>
              <a:rPr sz="4200" spc="-295" dirty="0">
                <a:latin typeface="Arial"/>
                <a:cs typeface="Arial"/>
              </a:rPr>
              <a:t>HEADER </a:t>
            </a:r>
            <a:r>
              <a:rPr sz="4200" b="1" spc="130" dirty="0">
                <a:solidFill>
                  <a:srgbClr val="E32400"/>
                </a:solidFill>
                <a:latin typeface="Trebuchet MS"/>
                <a:cs typeface="Trebuchet MS"/>
              </a:rPr>
              <a:t>(read</a:t>
            </a:r>
            <a:r>
              <a:rPr sz="4200" b="1" spc="-345" dirty="0">
                <a:solidFill>
                  <a:srgbClr val="E32400"/>
                </a:solidFill>
                <a:latin typeface="Trebuchet MS"/>
                <a:cs typeface="Trebuchet MS"/>
              </a:rPr>
              <a:t> </a:t>
            </a:r>
            <a:r>
              <a:rPr sz="4200" b="1" spc="160" dirty="0">
                <a:solidFill>
                  <a:srgbClr val="E32400"/>
                </a:solidFill>
                <a:latin typeface="Trebuchet MS"/>
                <a:cs typeface="Trebuchet MS"/>
              </a:rPr>
              <a:t>only)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90" dirty="0">
                <a:latin typeface="Arial"/>
                <a:cs typeface="Arial"/>
              </a:rPr>
              <a:t>req.xhr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R="227329" algn="r">
              <a:lnSpc>
                <a:spcPct val="100000"/>
              </a:lnSpc>
              <a:spcBef>
                <a:spcPts val="3779"/>
              </a:spcBef>
            </a:pPr>
            <a:r>
              <a:rPr sz="4200" spc="-360" dirty="0">
                <a:latin typeface="Arial"/>
                <a:cs typeface="Arial"/>
              </a:rPr>
              <a:t>Reque</a:t>
            </a:r>
            <a:r>
              <a:rPr sz="4200" spc="-31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0500" y="4889500"/>
            <a:ext cx="65024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21000"/>
            <a:ext cx="7924165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30" dirty="0">
                <a:latin typeface="Arial"/>
                <a:cs typeface="Arial"/>
              </a:rPr>
              <a:t>req </a:t>
            </a:r>
            <a:r>
              <a:rPr sz="4200" spc="-165" dirty="0">
                <a:latin typeface="Arial"/>
                <a:cs typeface="Arial"/>
              </a:rPr>
              <a:t>about </a:t>
            </a:r>
            <a:r>
              <a:rPr sz="4200" spc="-295" dirty="0">
                <a:latin typeface="Arial"/>
                <a:cs typeface="Arial"/>
              </a:rPr>
              <a:t>HEADER </a:t>
            </a:r>
            <a:r>
              <a:rPr sz="4200" b="1" spc="130" dirty="0">
                <a:solidFill>
                  <a:srgbClr val="E32400"/>
                </a:solidFill>
                <a:latin typeface="Trebuchet MS"/>
                <a:cs typeface="Trebuchet MS"/>
              </a:rPr>
              <a:t>(read</a:t>
            </a:r>
            <a:r>
              <a:rPr sz="4200" b="1" spc="-345" dirty="0">
                <a:solidFill>
                  <a:srgbClr val="E32400"/>
                </a:solidFill>
                <a:latin typeface="Trebuchet MS"/>
                <a:cs typeface="Trebuchet MS"/>
              </a:rPr>
              <a:t> </a:t>
            </a:r>
            <a:r>
              <a:rPr sz="4200" b="1" spc="160" dirty="0">
                <a:solidFill>
                  <a:srgbClr val="E32400"/>
                </a:solidFill>
                <a:latin typeface="Trebuchet MS"/>
                <a:cs typeface="Trebuchet MS"/>
              </a:rPr>
              <a:t>only)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90" dirty="0">
                <a:latin typeface="Arial"/>
                <a:cs typeface="Arial"/>
              </a:rPr>
              <a:t>req.xhr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R="227329" algn="r">
              <a:lnSpc>
                <a:spcPct val="100000"/>
              </a:lnSpc>
              <a:spcBef>
                <a:spcPts val="3779"/>
              </a:spcBef>
            </a:pPr>
            <a:r>
              <a:rPr sz="4200" spc="-360" dirty="0">
                <a:latin typeface="Arial"/>
                <a:cs typeface="Arial"/>
              </a:rPr>
              <a:t>Reque</a:t>
            </a:r>
            <a:r>
              <a:rPr sz="4200" spc="-31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0500" y="4889500"/>
            <a:ext cx="65024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1654" y="6934379"/>
            <a:ext cx="6313492" cy="1984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774" y="3111500"/>
            <a:ext cx="5438140" cy="3408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>
              <a:lnSpc>
                <a:spcPts val="9890"/>
              </a:lnSpc>
              <a:spcBef>
                <a:spcPts val="100"/>
              </a:spcBef>
            </a:pPr>
            <a:r>
              <a:rPr sz="8400" u="none" spc="-535" dirty="0">
                <a:solidFill>
                  <a:srgbClr val="C4BC00"/>
                </a:solidFill>
              </a:rPr>
              <a:t>Request</a:t>
            </a:r>
            <a:r>
              <a:rPr sz="8400" u="none" spc="-35" dirty="0">
                <a:solidFill>
                  <a:srgbClr val="C4BC00"/>
                </a:solidFill>
              </a:rPr>
              <a:t> </a:t>
            </a:r>
            <a:r>
              <a:rPr sz="8400" u="none" spc="-509" dirty="0"/>
              <a:t>is</a:t>
            </a:r>
            <a:endParaRPr sz="8400"/>
          </a:p>
          <a:p>
            <a:pPr marL="12700" marR="5080" indent="648970">
              <a:lnSpc>
                <a:spcPts val="8300"/>
              </a:lnSpc>
              <a:spcBef>
                <a:spcPts val="370"/>
              </a:spcBef>
            </a:pPr>
            <a:r>
              <a:rPr sz="7200" u="none" spc="-470" dirty="0"/>
              <a:t>READ </a:t>
            </a:r>
            <a:r>
              <a:rPr sz="7200" u="none" spc="-245" dirty="0"/>
              <a:t>only  </a:t>
            </a:r>
            <a:r>
              <a:rPr sz="7200" u="none" spc="-220" dirty="0"/>
              <a:t>in</a:t>
            </a:r>
            <a:r>
              <a:rPr sz="7200" u="none" spc="-65" dirty="0"/>
              <a:t> </a:t>
            </a:r>
            <a:r>
              <a:rPr sz="7200" b="1" u="none" spc="245" dirty="0">
                <a:solidFill>
                  <a:srgbClr val="669C34"/>
                </a:solidFill>
                <a:latin typeface="Trebuchet MS"/>
                <a:cs typeface="Trebuchet MS"/>
              </a:rPr>
              <a:t>ExpressJS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0" y="1752600"/>
            <a:ext cx="29464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71800"/>
            <a:ext cx="7211059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10" dirty="0">
                <a:latin typeface="Arial"/>
                <a:cs typeface="Arial"/>
              </a:rPr>
              <a:t>res </a:t>
            </a:r>
            <a:r>
              <a:rPr sz="4200" spc="-165" dirty="0">
                <a:latin typeface="Arial"/>
                <a:cs typeface="Arial"/>
              </a:rPr>
              <a:t>about</a:t>
            </a:r>
            <a:r>
              <a:rPr sz="4200" spc="190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HEADER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50" dirty="0">
                <a:latin typeface="Arial"/>
                <a:cs typeface="Arial"/>
              </a:rPr>
              <a:t>res</a:t>
            </a:r>
            <a:r>
              <a:rPr sz="4200" spc="50" dirty="0">
                <a:solidFill>
                  <a:srgbClr val="E32400"/>
                </a:solidFill>
                <a:latin typeface="Arial"/>
                <a:cs typeface="Arial"/>
              </a:rPr>
              <a:t>.</a:t>
            </a:r>
            <a:r>
              <a:rPr sz="4200" b="1" spc="50" dirty="0">
                <a:solidFill>
                  <a:srgbClr val="E32400"/>
                </a:solidFill>
                <a:latin typeface="Trebuchet MS"/>
                <a:cs typeface="Trebuchet MS"/>
              </a:rPr>
              <a:t>status</a:t>
            </a:r>
            <a:r>
              <a:rPr sz="4200" b="1" spc="-155" dirty="0">
                <a:solidFill>
                  <a:srgbClr val="E32400"/>
                </a:solidFill>
                <a:latin typeface="Trebuchet MS"/>
                <a:cs typeface="Trebuchet MS"/>
              </a:rPr>
              <a:t> </a:t>
            </a:r>
            <a:r>
              <a:rPr sz="4200" spc="-180" dirty="0">
                <a:latin typeface="Arial"/>
                <a:cs typeface="Arial"/>
              </a:rPr>
              <a:t>(res.statusCode)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66675" algn="r">
              <a:lnSpc>
                <a:spcPct val="100000"/>
              </a:lnSpc>
              <a:spcBef>
                <a:spcPts val="3779"/>
              </a:spcBef>
            </a:pPr>
            <a:r>
              <a:rPr sz="4200" u="none" spc="-470" dirty="0"/>
              <a:t>Re</a:t>
            </a:r>
            <a:r>
              <a:rPr sz="4200" u="none" spc="-375" dirty="0"/>
              <a:t>s</a:t>
            </a:r>
            <a:r>
              <a:rPr sz="4200" u="none" spc="-130" dirty="0"/>
              <a:t>p</a:t>
            </a:r>
            <a:r>
              <a:rPr sz="4200" u="none" spc="-135" dirty="0"/>
              <a:t>o</a:t>
            </a:r>
            <a:r>
              <a:rPr sz="4200" u="none" spc="-380" dirty="0"/>
              <a:t>n</a:t>
            </a:r>
            <a:r>
              <a:rPr sz="4200" u="none" spc="-350" dirty="0"/>
              <a:t>s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4025900" y="5270500"/>
            <a:ext cx="3860800" cy="273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1700" y="8058150"/>
            <a:ext cx="2480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0" dirty="0">
                <a:solidFill>
                  <a:srgbClr val="E32400"/>
                </a:solidFill>
                <a:latin typeface="Arial"/>
                <a:cs typeface="Arial"/>
              </a:rPr>
              <a:t>(code</a:t>
            </a:r>
            <a:r>
              <a:rPr sz="4200" spc="-8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4200" spc="-125" dirty="0">
                <a:solidFill>
                  <a:srgbClr val="E32400"/>
                </a:solidFill>
                <a:latin typeface="Arial"/>
                <a:cs typeface="Arial"/>
              </a:rPr>
              <a:t>only)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71800"/>
            <a:ext cx="505460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10" dirty="0">
                <a:latin typeface="Arial"/>
                <a:cs typeface="Arial"/>
              </a:rPr>
              <a:t>res </a:t>
            </a:r>
            <a:r>
              <a:rPr sz="4200" spc="-165" dirty="0">
                <a:latin typeface="Arial"/>
                <a:cs typeface="Arial"/>
              </a:rPr>
              <a:t>about</a:t>
            </a:r>
            <a:r>
              <a:rPr sz="4200" spc="165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HEADER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95" dirty="0">
                <a:latin typeface="Arial"/>
                <a:cs typeface="Arial"/>
              </a:rPr>
              <a:t>res</a:t>
            </a:r>
            <a:r>
              <a:rPr sz="4200" spc="95" dirty="0">
                <a:solidFill>
                  <a:srgbClr val="E32400"/>
                </a:solidFill>
                <a:latin typeface="Arial"/>
                <a:cs typeface="Arial"/>
              </a:rPr>
              <a:t>.</a:t>
            </a:r>
            <a:r>
              <a:rPr sz="4200" b="1" spc="95" dirty="0">
                <a:solidFill>
                  <a:srgbClr val="E32400"/>
                </a:solidFill>
                <a:latin typeface="Trebuchet MS"/>
                <a:cs typeface="Trebuchet MS"/>
              </a:rPr>
              <a:t>clearCookie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66675" algn="r">
              <a:lnSpc>
                <a:spcPct val="100000"/>
              </a:lnSpc>
              <a:spcBef>
                <a:spcPts val="3779"/>
              </a:spcBef>
            </a:pPr>
            <a:r>
              <a:rPr sz="4200" u="none" spc="-470" dirty="0"/>
              <a:t>Re</a:t>
            </a:r>
            <a:r>
              <a:rPr sz="4200" u="none" spc="-375" dirty="0"/>
              <a:t>s</a:t>
            </a:r>
            <a:r>
              <a:rPr sz="4200" u="none" spc="-130" dirty="0"/>
              <a:t>p</a:t>
            </a:r>
            <a:r>
              <a:rPr sz="4200" u="none" spc="-135" dirty="0"/>
              <a:t>o</a:t>
            </a:r>
            <a:r>
              <a:rPr sz="4200" u="none" spc="-380" dirty="0"/>
              <a:t>n</a:t>
            </a:r>
            <a:r>
              <a:rPr sz="4200" u="none" spc="-350" dirty="0"/>
              <a:t>s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4910037" y="5185507"/>
            <a:ext cx="3124635" cy="3364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46400"/>
            <a:ext cx="40182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80" dirty="0">
                <a:latin typeface="Arial"/>
                <a:cs typeface="Arial"/>
              </a:rPr>
              <a:t>folder</a:t>
            </a:r>
            <a:r>
              <a:rPr sz="4200" spc="-35" dirty="0">
                <a:latin typeface="Arial"/>
                <a:cs typeface="Arial"/>
              </a:rPr>
              <a:t> </a:t>
            </a:r>
            <a:r>
              <a:rPr sz="4200" spc="-75" dirty="0">
                <a:latin typeface="Arial"/>
                <a:cs typeface="Arial"/>
              </a:rPr>
              <a:t>structure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194310" algn="r">
              <a:lnSpc>
                <a:spcPct val="100000"/>
              </a:lnSpc>
              <a:spcBef>
                <a:spcPts val="3779"/>
              </a:spcBef>
            </a:pPr>
            <a:r>
              <a:rPr sz="4200" u="none" spc="-45" dirty="0"/>
              <a:t>C</a:t>
            </a:r>
            <a:r>
              <a:rPr sz="4200" u="none" spc="-40" dirty="0"/>
              <a:t>o</a:t>
            </a:r>
            <a:r>
              <a:rPr sz="4200" u="none" spc="-70" dirty="0"/>
              <a:t>ntent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095500" y="3670300"/>
            <a:ext cx="6604000" cy="608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857500"/>
            <a:ext cx="551878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10" dirty="0">
                <a:latin typeface="Arial"/>
                <a:cs typeface="Arial"/>
              </a:rPr>
              <a:t>res </a:t>
            </a:r>
            <a:r>
              <a:rPr sz="4200" spc="-165" dirty="0">
                <a:latin typeface="Arial"/>
                <a:cs typeface="Arial"/>
              </a:rPr>
              <a:t>about</a:t>
            </a:r>
            <a:r>
              <a:rPr sz="4200" spc="180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HEADER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65" dirty="0">
                <a:latin typeface="Arial"/>
                <a:cs typeface="Arial"/>
              </a:rPr>
              <a:t>res.</a:t>
            </a:r>
            <a:r>
              <a:rPr sz="4200" b="1" spc="-65" dirty="0">
                <a:solidFill>
                  <a:srgbClr val="E32400"/>
                </a:solidFill>
                <a:latin typeface="Trebuchet MS"/>
                <a:cs typeface="Trebuchet MS"/>
              </a:rPr>
              <a:t>set</a:t>
            </a:r>
            <a:r>
              <a:rPr sz="4200" spc="-65" dirty="0">
                <a:latin typeface="Arial"/>
                <a:cs typeface="Arial"/>
              </a:rPr>
              <a:t>,</a:t>
            </a:r>
            <a:r>
              <a:rPr sz="4200" spc="-47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res.</a:t>
            </a:r>
            <a:r>
              <a:rPr sz="4200" b="1" spc="10" dirty="0">
                <a:solidFill>
                  <a:srgbClr val="E32400"/>
                </a:solidFill>
                <a:latin typeface="Trebuchet MS"/>
                <a:cs typeface="Trebuchet MS"/>
              </a:rPr>
              <a:t>header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66675" algn="r">
              <a:lnSpc>
                <a:spcPct val="100000"/>
              </a:lnSpc>
              <a:spcBef>
                <a:spcPts val="3779"/>
              </a:spcBef>
            </a:pPr>
            <a:r>
              <a:rPr sz="4200" u="none" spc="-470" dirty="0"/>
              <a:t>Re</a:t>
            </a:r>
            <a:r>
              <a:rPr sz="4200" u="none" spc="-375" dirty="0"/>
              <a:t>s</a:t>
            </a:r>
            <a:r>
              <a:rPr sz="4200" u="none" spc="-130" dirty="0"/>
              <a:t>p</a:t>
            </a:r>
            <a:r>
              <a:rPr sz="4200" u="none" spc="-135" dirty="0"/>
              <a:t>o</a:t>
            </a:r>
            <a:r>
              <a:rPr sz="4200" u="none" spc="-380" dirty="0"/>
              <a:t>n</a:t>
            </a:r>
            <a:r>
              <a:rPr sz="4200" u="none" spc="-350" dirty="0"/>
              <a:t>s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4216400" y="4876800"/>
            <a:ext cx="4572000" cy="444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71800"/>
            <a:ext cx="828484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10" dirty="0">
                <a:latin typeface="Arial"/>
                <a:cs typeface="Arial"/>
              </a:rPr>
              <a:t>res </a:t>
            </a:r>
            <a:r>
              <a:rPr sz="4200" spc="-165" dirty="0">
                <a:latin typeface="Arial"/>
                <a:cs typeface="Arial"/>
              </a:rPr>
              <a:t>about</a:t>
            </a:r>
            <a:r>
              <a:rPr sz="4200" spc="195" dirty="0">
                <a:latin typeface="Arial"/>
                <a:cs typeface="Arial"/>
              </a:rPr>
              <a:t> </a:t>
            </a:r>
            <a:r>
              <a:rPr sz="4200" spc="-200" dirty="0">
                <a:latin typeface="Arial"/>
                <a:cs typeface="Arial"/>
              </a:rPr>
              <a:t>parameters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  <a:tab pos="5822315" algn="l"/>
                <a:tab pos="6292850" algn="l"/>
              </a:tabLst>
            </a:pPr>
            <a:r>
              <a:rPr sz="4200" spc="-20" dirty="0">
                <a:latin typeface="Arial"/>
                <a:cs typeface="Arial"/>
              </a:rPr>
              <a:t>res</a:t>
            </a:r>
            <a:r>
              <a:rPr sz="4200" spc="-20" dirty="0">
                <a:solidFill>
                  <a:srgbClr val="E32400"/>
                </a:solidFill>
                <a:latin typeface="Arial"/>
                <a:cs typeface="Arial"/>
              </a:rPr>
              <a:t>.</a:t>
            </a:r>
            <a:r>
              <a:rPr sz="4200" b="1" spc="-20" dirty="0">
                <a:solidFill>
                  <a:srgbClr val="E32400"/>
                </a:solidFill>
                <a:latin typeface="Trebuchet MS"/>
                <a:cs typeface="Trebuchet MS"/>
              </a:rPr>
              <a:t>locals</a:t>
            </a:r>
            <a:r>
              <a:rPr sz="4200" b="1" spc="-75" dirty="0">
                <a:solidFill>
                  <a:srgbClr val="E32400"/>
                </a:solidFill>
                <a:latin typeface="Trebuchet MS"/>
                <a:cs typeface="Trebuchet MS"/>
              </a:rPr>
              <a:t> </a:t>
            </a:r>
            <a:r>
              <a:rPr sz="4200" spc="-260" dirty="0">
                <a:latin typeface="Arial"/>
                <a:cs typeface="Arial"/>
              </a:rPr>
              <a:t>(app.locals	</a:t>
            </a:r>
            <a:r>
              <a:rPr sz="4200" spc="-254" dirty="0">
                <a:latin typeface="Arial"/>
                <a:cs typeface="Arial"/>
              </a:rPr>
              <a:t>is	</a:t>
            </a:r>
            <a:r>
              <a:rPr sz="4200" spc="-105" dirty="0">
                <a:latin typeface="Arial"/>
                <a:cs typeface="Arial"/>
              </a:rPr>
              <a:t>different)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66675" algn="r">
              <a:lnSpc>
                <a:spcPct val="100000"/>
              </a:lnSpc>
              <a:spcBef>
                <a:spcPts val="3779"/>
              </a:spcBef>
            </a:pPr>
            <a:r>
              <a:rPr sz="4200" u="none" spc="-470" dirty="0"/>
              <a:t>Re</a:t>
            </a:r>
            <a:r>
              <a:rPr sz="4200" u="none" spc="-375" dirty="0"/>
              <a:t>s</a:t>
            </a:r>
            <a:r>
              <a:rPr sz="4200" u="none" spc="-130" dirty="0"/>
              <a:t>p</a:t>
            </a:r>
            <a:r>
              <a:rPr sz="4200" u="none" spc="-135" dirty="0"/>
              <a:t>o</a:t>
            </a:r>
            <a:r>
              <a:rPr sz="4200" u="none" spc="-380" dirty="0"/>
              <a:t>n</a:t>
            </a:r>
            <a:r>
              <a:rPr sz="4200" u="none" spc="-350" dirty="0"/>
              <a:t>s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3314700" y="8058150"/>
            <a:ext cx="63468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0" algn="l"/>
                <a:tab pos="3524885" algn="l"/>
              </a:tabLst>
            </a:pPr>
            <a:r>
              <a:rPr sz="4200" spc="-135" dirty="0">
                <a:solidFill>
                  <a:srgbClr val="E32400"/>
                </a:solidFill>
                <a:latin typeface="Arial"/>
                <a:cs typeface="Arial"/>
              </a:rPr>
              <a:t>life</a:t>
            </a:r>
            <a:r>
              <a:rPr sz="4200" spc="5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4200" spc="-225" dirty="0">
                <a:solidFill>
                  <a:srgbClr val="E32400"/>
                </a:solidFill>
                <a:latin typeface="Arial"/>
                <a:cs typeface="Arial"/>
              </a:rPr>
              <a:t>cycle</a:t>
            </a:r>
            <a:r>
              <a:rPr sz="4200" spc="5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4200" spc="-254" dirty="0">
                <a:latin typeface="Arial"/>
                <a:cs typeface="Arial"/>
              </a:rPr>
              <a:t>is	</a:t>
            </a:r>
            <a:r>
              <a:rPr sz="4200" spc="-145" dirty="0">
                <a:latin typeface="Arial"/>
                <a:cs typeface="Arial"/>
              </a:rPr>
              <a:t>only	</a:t>
            </a:r>
            <a:r>
              <a:rPr sz="4200" spc="-130" dirty="0">
                <a:latin typeface="Arial"/>
                <a:cs typeface="Arial"/>
              </a:rPr>
              <a:t>in </a:t>
            </a:r>
            <a:r>
              <a:rPr sz="4200" spc="5" dirty="0">
                <a:latin typeface="Arial"/>
                <a:cs typeface="Arial"/>
              </a:rPr>
              <a:t>url</a:t>
            </a:r>
            <a:r>
              <a:rPr sz="4200" spc="40" dirty="0">
                <a:latin typeface="Arial"/>
                <a:cs typeface="Arial"/>
              </a:rPr>
              <a:t> </a:t>
            </a:r>
            <a:r>
              <a:rPr sz="4200" spc="-110" dirty="0">
                <a:latin typeface="Arial"/>
                <a:cs typeface="Arial"/>
              </a:rPr>
              <a:t>period.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87900" y="5143500"/>
            <a:ext cx="1727200" cy="264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857500"/>
            <a:ext cx="4183379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10" dirty="0">
                <a:latin typeface="Arial"/>
                <a:cs typeface="Arial"/>
              </a:rPr>
              <a:t>res </a:t>
            </a:r>
            <a:r>
              <a:rPr sz="4200" spc="-105" dirty="0">
                <a:latin typeface="Arial"/>
                <a:cs typeface="Arial"/>
              </a:rPr>
              <a:t>client</a:t>
            </a:r>
            <a:r>
              <a:rPr sz="4200" spc="135" dirty="0">
                <a:latin typeface="Arial"/>
                <a:cs typeface="Arial"/>
              </a:rPr>
              <a:t> </a:t>
            </a:r>
            <a:r>
              <a:rPr sz="4200" spc="-110" dirty="0">
                <a:latin typeface="Arial"/>
                <a:cs typeface="Arial"/>
              </a:rPr>
              <a:t>render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dirty="0">
                <a:latin typeface="Arial"/>
                <a:cs typeface="Arial"/>
              </a:rPr>
              <a:t>res.</a:t>
            </a:r>
            <a:r>
              <a:rPr sz="4200" b="1" dirty="0">
                <a:solidFill>
                  <a:srgbClr val="E32400"/>
                </a:solidFill>
                <a:latin typeface="Trebuchet MS"/>
                <a:cs typeface="Trebuchet MS"/>
              </a:rPr>
              <a:t>redirect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66675" algn="r">
              <a:lnSpc>
                <a:spcPct val="100000"/>
              </a:lnSpc>
              <a:spcBef>
                <a:spcPts val="3779"/>
              </a:spcBef>
            </a:pPr>
            <a:r>
              <a:rPr sz="4200" u="none" spc="-470" dirty="0"/>
              <a:t>Re</a:t>
            </a:r>
            <a:r>
              <a:rPr sz="4200" u="none" spc="-375" dirty="0"/>
              <a:t>s</a:t>
            </a:r>
            <a:r>
              <a:rPr sz="4200" u="none" spc="-130" dirty="0"/>
              <a:t>p</a:t>
            </a:r>
            <a:r>
              <a:rPr sz="4200" u="none" spc="-135" dirty="0"/>
              <a:t>o</a:t>
            </a:r>
            <a:r>
              <a:rPr sz="4200" u="none" spc="-380" dirty="0"/>
              <a:t>n</a:t>
            </a:r>
            <a:r>
              <a:rPr sz="4200" u="none" spc="-350" dirty="0"/>
              <a:t>s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7874547" y="5410276"/>
            <a:ext cx="2333003" cy="2514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5500" y="5143500"/>
            <a:ext cx="5080000" cy="370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857500"/>
            <a:ext cx="516763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10" dirty="0">
                <a:latin typeface="Arial"/>
                <a:cs typeface="Arial"/>
              </a:rPr>
              <a:t>res </a:t>
            </a:r>
            <a:r>
              <a:rPr sz="4200" spc="-105" dirty="0">
                <a:latin typeface="Arial"/>
                <a:cs typeface="Arial"/>
              </a:rPr>
              <a:t>client</a:t>
            </a:r>
            <a:r>
              <a:rPr sz="4200" spc="180" dirty="0">
                <a:latin typeface="Arial"/>
                <a:cs typeface="Arial"/>
              </a:rPr>
              <a:t> </a:t>
            </a:r>
            <a:r>
              <a:rPr sz="4200" spc="-110" dirty="0">
                <a:latin typeface="Arial"/>
                <a:cs typeface="Arial"/>
              </a:rPr>
              <a:t>render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75" dirty="0">
                <a:latin typeface="Arial"/>
                <a:cs typeface="Arial"/>
              </a:rPr>
              <a:t>res.</a:t>
            </a:r>
            <a:r>
              <a:rPr sz="4200" b="1" spc="-75" dirty="0">
                <a:solidFill>
                  <a:srgbClr val="E32400"/>
                </a:solidFill>
                <a:latin typeface="Trebuchet MS"/>
                <a:cs typeface="Trebuchet MS"/>
              </a:rPr>
              <a:t>json</a:t>
            </a:r>
            <a:r>
              <a:rPr sz="4200" spc="-75" dirty="0">
                <a:latin typeface="Arial"/>
                <a:cs typeface="Arial"/>
              </a:rPr>
              <a:t>,</a:t>
            </a:r>
            <a:r>
              <a:rPr sz="4200" spc="-475" dirty="0">
                <a:latin typeface="Arial"/>
                <a:cs typeface="Arial"/>
              </a:rPr>
              <a:t> </a:t>
            </a:r>
            <a:r>
              <a:rPr sz="4200" spc="-20" dirty="0">
                <a:latin typeface="Arial"/>
                <a:cs typeface="Arial"/>
              </a:rPr>
              <a:t>res.</a:t>
            </a:r>
            <a:r>
              <a:rPr sz="4200" b="1" spc="-20" dirty="0">
                <a:solidFill>
                  <a:srgbClr val="E32400"/>
                </a:solidFill>
                <a:latin typeface="Trebuchet MS"/>
                <a:cs typeface="Trebuchet MS"/>
              </a:rPr>
              <a:t>send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66675" algn="r">
              <a:lnSpc>
                <a:spcPct val="100000"/>
              </a:lnSpc>
              <a:spcBef>
                <a:spcPts val="3779"/>
              </a:spcBef>
            </a:pPr>
            <a:r>
              <a:rPr sz="4200" u="none" spc="-470" dirty="0"/>
              <a:t>Re</a:t>
            </a:r>
            <a:r>
              <a:rPr sz="4200" u="none" spc="-375" dirty="0"/>
              <a:t>s</a:t>
            </a:r>
            <a:r>
              <a:rPr sz="4200" u="none" spc="-130" dirty="0"/>
              <a:t>p</a:t>
            </a:r>
            <a:r>
              <a:rPr sz="4200" u="none" spc="-135" dirty="0"/>
              <a:t>o</a:t>
            </a:r>
            <a:r>
              <a:rPr sz="4200" u="none" spc="-380" dirty="0"/>
              <a:t>n</a:t>
            </a:r>
            <a:r>
              <a:rPr sz="4200" u="none" spc="-350" dirty="0"/>
              <a:t>s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4876800" y="4495800"/>
            <a:ext cx="3251200" cy="438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08730" y="8318500"/>
            <a:ext cx="55772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90" dirty="0">
                <a:solidFill>
                  <a:srgbClr val="7A7A7A"/>
                </a:solidFill>
                <a:latin typeface="Arial"/>
                <a:cs typeface="Arial"/>
              </a:rPr>
              <a:t>HEADER:</a:t>
            </a:r>
            <a:r>
              <a:rPr sz="4200" spc="-450" dirty="0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sz="4200" spc="-170" dirty="0">
                <a:solidFill>
                  <a:srgbClr val="7A7A7A"/>
                </a:solidFill>
                <a:latin typeface="Arial"/>
                <a:cs typeface="Arial"/>
              </a:rPr>
              <a:t>application/json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857500"/>
            <a:ext cx="443039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10" dirty="0">
                <a:latin typeface="Arial"/>
                <a:cs typeface="Arial"/>
              </a:rPr>
              <a:t>res </a:t>
            </a:r>
            <a:r>
              <a:rPr sz="4200" spc="-105" dirty="0">
                <a:latin typeface="Arial"/>
                <a:cs typeface="Arial"/>
              </a:rPr>
              <a:t>client</a:t>
            </a:r>
            <a:r>
              <a:rPr sz="4200" spc="160" dirty="0">
                <a:latin typeface="Arial"/>
                <a:cs typeface="Arial"/>
              </a:rPr>
              <a:t> </a:t>
            </a:r>
            <a:r>
              <a:rPr sz="4200" spc="-110" dirty="0">
                <a:latin typeface="Arial"/>
                <a:cs typeface="Arial"/>
              </a:rPr>
              <a:t>render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175" dirty="0">
                <a:latin typeface="Arial"/>
                <a:cs typeface="Arial"/>
              </a:rPr>
              <a:t>r</a:t>
            </a:r>
            <a:r>
              <a:rPr sz="4200" spc="-430" dirty="0">
                <a:latin typeface="Arial"/>
                <a:cs typeface="Arial"/>
              </a:rPr>
              <a:t>e</a:t>
            </a:r>
            <a:r>
              <a:rPr sz="4200" spc="-390" dirty="0">
                <a:latin typeface="Arial"/>
                <a:cs typeface="Arial"/>
              </a:rPr>
              <a:t>s</a:t>
            </a:r>
            <a:r>
              <a:rPr sz="4200" spc="-250" dirty="0">
                <a:latin typeface="Arial"/>
                <a:cs typeface="Arial"/>
              </a:rPr>
              <a:t>.</a:t>
            </a:r>
            <a:r>
              <a:rPr sz="4200" b="1" spc="235" dirty="0">
                <a:solidFill>
                  <a:srgbClr val="E32400"/>
                </a:solidFill>
                <a:latin typeface="Trebuchet MS"/>
                <a:cs typeface="Trebuchet MS"/>
              </a:rPr>
              <a:t>d</a:t>
            </a:r>
            <a:r>
              <a:rPr sz="4200" b="1" spc="250" dirty="0">
                <a:solidFill>
                  <a:srgbClr val="E32400"/>
                </a:solidFill>
                <a:latin typeface="Trebuchet MS"/>
                <a:cs typeface="Trebuchet MS"/>
              </a:rPr>
              <a:t>o</a:t>
            </a:r>
            <a:r>
              <a:rPr sz="4200" b="1" spc="240" dirty="0">
                <a:solidFill>
                  <a:srgbClr val="E32400"/>
                </a:solidFill>
                <a:latin typeface="Trebuchet MS"/>
                <a:cs typeface="Trebuchet MS"/>
              </a:rPr>
              <a:t>wn</a:t>
            </a:r>
            <a:r>
              <a:rPr sz="4200" b="1" spc="-15" dirty="0">
                <a:solidFill>
                  <a:srgbClr val="E32400"/>
                </a:solidFill>
                <a:latin typeface="Trebuchet MS"/>
                <a:cs typeface="Trebuchet MS"/>
              </a:rPr>
              <a:t>l</a:t>
            </a:r>
            <a:r>
              <a:rPr sz="4200" b="1" spc="305" dirty="0">
                <a:solidFill>
                  <a:srgbClr val="E32400"/>
                </a:solidFill>
                <a:latin typeface="Trebuchet MS"/>
                <a:cs typeface="Trebuchet MS"/>
              </a:rPr>
              <a:t>o</a:t>
            </a:r>
            <a:r>
              <a:rPr sz="4200" b="1" spc="160" dirty="0">
                <a:solidFill>
                  <a:srgbClr val="E32400"/>
                </a:solidFill>
                <a:latin typeface="Trebuchet MS"/>
                <a:cs typeface="Trebuchet MS"/>
              </a:rPr>
              <a:t>a</a:t>
            </a:r>
            <a:r>
              <a:rPr sz="4200" b="1" spc="235" dirty="0">
                <a:solidFill>
                  <a:srgbClr val="E32400"/>
                </a:solidFill>
                <a:latin typeface="Trebuchet MS"/>
                <a:cs typeface="Trebuchet MS"/>
              </a:rPr>
              <a:t>d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66675" algn="r">
              <a:lnSpc>
                <a:spcPct val="100000"/>
              </a:lnSpc>
              <a:spcBef>
                <a:spcPts val="3779"/>
              </a:spcBef>
            </a:pPr>
            <a:r>
              <a:rPr sz="4200" u="none" spc="-470" dirty="0"/>
              <a:t>Re</a:t>
            </a:r>
            <a:r>
              <a:rPr sz="4200" u="none" spc="-375" dirty="0"/>
              <a:t>s</a:t>
            </a:r>
            <a:r>
              <a:rPr sz="4200" u="none" spc="-130" dirty="0"/>
              <a:t>p</a:t>
            </a:r>
            <a:r>
              <a:rPr sz="4200" u="none" spc="-135" dirty="0"/>
              <a:t>o</a:t>
            </a:r>
            <a:r>
              <a:rPr sz="4200" u="none" spc="-380" dirty="0"/>
              <a:t>n</a:t>
            </a:r>
            <a:r>
              <a:rPr sz="4200" u="none" spc="-350" dirty="0"/>
              <a:t>s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3149600" y="4876800"/>
            <a:ext cx="6705600" cy="424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857500"/>
            <a:ext cx="4183379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10" dirty="0">
                <a:latin typeface="Arial"/>
                <a:cs typeface="Arial"/>
              </a:rPr>
              <a:t>res </a:t>
            </a:r>
            <a:r>
              <a:rPr sz="4200" spc="-105" dirty="0">
                <a:latin typeface="Arial"/>
                <a:cs typeface="Arial"/>
              </a:rPr>
              <a:t>client</a:t>
            </a:r>
            <a:r>
              <a:rPr sz="4200" spc="135" dirty="0">
                <a:latin typeface="Arial"/>
                <a:cs typeface="Arial"/>
              </a:rPr>
              <a:t> </a:t>
            </a:r>
            <a:r>
              <a:rPr sz="4200" spc="-110" dirty="0">
                <a:latin typeface="Arial"/>
                <a:cs typeface="Arial"/>
              </a:rPr>
              <a:t>render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5" dirty="0">
                <a:latin typeface="Arial"/>
                <a:cs typeface="Arial"/>
              </a:rPr>
              <a:t>res.</a:t>
            </a:r>
            <a:r>
              <a:rPr sz="4200" b="1" spc="5" dirty="0">
                <a:solidFill>
                  <a:srgbClr val="E32400"/>
                </a:solidFill>
                <a:latin typeface="Trebuchet MS"/>
                <a:cs typeface="Trebuchet MS"/>
              </a:rPr>
              <a:t>render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66675" algn="r">
              <a:lnSpc>
                <a:spcPct val="100000"/>
              </a:lnSpc>
              <a:spcBef>
                <a:spcPts val="3779"/>
              </a:spcBef>
            </a:pPr>
            <a:r>
              <a:rPr sz="4200" u="none" spc="-470" dirty="0"/>
              <a:t>Re</a:t>
            </a:r>
            <a:r>
              <a:rPr sz="4200" u="none" spc="-375" dirty="0"/>
              <a:t>s</a:t>
            </a:r>
            <a:r>
              <a:rPr sz="4200" u="none" spc="-130" dirty="0"/>
              <a:t>p</a:t>
            </a:r>
            <a:r>
              <a:rPr sz="4200" u="none" spc="-135" dirty="0"/>
              <a:t>o</a:t>
            </a:r>
            <a:r>
              <a:rPr sz="4200" u="none" spc="-380" dirty="0"/>
              <a:t>n</a:t>
            </a:r>
            <a:r>
              <a:rPr sz="4200" u="none" spc="-350" dirty="0"/>
              <a:t>s</a:t>
            </a:r>
            <a:r>
              <a:rPr sz="4200" u="none" spc="-325" dirty="0"/>
              <a:t>e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589093" y="5302101"/>
            <a:ext cx="2105893" cy="1713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5740400"/>
            <a:ext cx="2247900" cy="224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6500" y="4140200"/>
            <a:ext cx="39370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500" y="6975538"/>
            <a:ext cx="3543300" cy="2320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220" y="3632200"/>
            <a:ext cx="886079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90"/>
              </a:lnSpc>
              <a:spcBef>
                <a:spcPts val="100"/>
              </a:spcBef>
            </a:pPr>
            <a:r>
              <a:rPr sz="8400" u="none" spc="-655" dirty="0">
                <a:solidFill>
                  <a:srgbClr val="C4BC00"/>
                </a:solidFill>
              </a:rPr>
              <a:t>Response </a:t>
            </a:r>
            <a:r>
              <a:rPr sz="8400" u="none" spc="55" dirty="0"/>
              <a:t>write</a:t>
            </a:r>
            <a:r>
              <a:rPr sz="8400" u="none" spc="-1090" dirty="0"/>
              <a:t> </a:t>
            </a:r>
            <a:r>
              <a:rPr sz="8400" u="none" spc="-530" dirty="0"/>
              <a:t>data</a:t>
            </a:r>
            <a:endParaRPr sz="8400"/>
          </a:p>
          <a:p>
            <a:pPr algn="ctr">
              <a:lnSpc>
                <a:spcPts val="8450"/>
              </a:lnSpc>
            </a:pPr>
            <a:r>
              <a:rPr sz="7200" u="none" spc="-220" dirty="0"/>
              <a:t>in</a:t>
            </a:r>
            <a:r>
              <a:rPr sz="7200" u="none" spc="-10" dirty="0"/>
              <a:t> </a:t>
            </a:r>
            <a:r>
              <a:rPr sz="7200" b="1" u="none" spc="355" dirty="0">
                <a:solidFill>
                  <a:srgbClr val="669C34"/>
                </a:solidFill>
                <a:latin typeface="Trebuchet MS"/>
                <a:cs typeface="Trebuchet MS"/>
              </a:rPr>
              <a:t>Express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0472" y="4165600"/>
            <a:ext cx="27038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u="none" spc="-335" dirty="0"/>
              <a:t>m</a:t>
            </a:r>
            <a:r>
              <a:rPr sz="8400" u="none" spc="-229" dirty="0"/>
              <a:t>o</a:t>
            </a:r>
            <a:r>
              <a:rPr sz="8400" u="none" spc="355" dirty="0"/>
              <a:t>r</a:t>
            </a:r>
            <a:r>
              <a:rPr sz="8400" u="none" spc="-1265" dirty="0"/>
              <a:t>e?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2044700"/>
            <a:ext cx="11607800" cy="382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97050" y="7272019"/>
            <a:ext cx="9403715" cy="229616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939"/>
              </a:spcBef>
            </a:pPr>
            <a:r>
              <a:rPr sz="8400" spc="-720" dirty="0">
                <a:latin typeface="Arial"/>
                <a:cs typeface="Arial"/>
              </a:rPr>
              <a:t>change</a:t>
            </a:r>
            <a:r>
              <a:rPr sz="8400" spc="-25" dirty="0">
                <a:latin typeface="Arial"/>
                <a:cs typeface="Arial"/>
              </a:rPr>
              <a:t> </a:t>
            </a:r>
            <a:r>
              <a:rPr sz="8400" spc="-365" dirty="0">
                <a:latin typeface="Arial"/>
                <a:cs typeface="Arial"/>
              </a:rPr>
              <a:t>middleware</a:t>
            </a:r>
            <a:endParaRPr sz="8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sz="4200" u="heavy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https://github.com/visionmedia/express/wiki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1400" y="2184400"/>
            <a:ext cx="8382000" cy="375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770" y="7505700"/>
            <a:ext cx="10565130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68575" algn="l"/>
              </a:tabLst>
            </a:pPr>
            <a:r>
              <a:rPr sz="8400" spc="-434" dirty="0">
                <a:latin typeface="Arial"/>
                <a:cs typeface="Arial"/>
              </a:rPr>
              <a:t>cross	</a:t>
            </a:r>
            <a:r>
              <a:rPr sz="8400" spc="-425" dirty="0">
                <a:latin typeface="Arial"/>
                <a:cs typeface="Arial"/>
              </a:rPr>
              <a:t>domain</a:t>
            </a:r>
            <a:r>
              <a:rPr sz="8400" spc="-25" dirty="0">
                <a:latin typeface="Arial"/>
                <a:cs typeface="Arial"/>
              </a:rPr>
              <a:t> </a:t>
            </a:r>
            <a:r>
              <a:rPr sz="8400" spc="-790" dirty="0">
                <a:latin typeface="Arial"/>
                <a:cs typeface="Arial"/>
              </a:rPr>
              <a:t>access</a:t>
            </a:r>
            <a:endParaRPr sz="8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http://stackoverflow.com/questions/11181546/node-js-express-cross-domain-scripting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46400"/>
            <a:ext cx="40182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80" dirty="0">
                <a:latin typeface="Arial"/>
                <a:cs typeface="Arial"/>
              </a:rPr>
              <a:t>folder</a:t>
            </a:r>
            <a:r>
              <a:rPr sz="4200" spc="-35" dirty="0">
                <a:latin typeface="Arial"/>
                <a:cs typeface="Arial"/>
              </a:rPr>
              <a:t> </a:t>
            </a:r>
            <a:r>
              <a:rPr sz="4200" spc="-75" dirty="0">
                <a:latin typeface="Arial"/>
                <a:cs typeface="Arial"/>
              </a:rPr>
              <a:t>structure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194310" algn="r">
              <a:lnSpc>
                <a:spcPct val="100000"/>
              </a:lnSpc>
              <a:spcBef>
                <a:spcPts val="3779"/>
              </a:spcBef>
            </a:pPr>
            <a:r>
              <a:rPr sz="4200" u="none" spc="-45" dirty="0"/>
              <a:t>C</a:t>
            </a:r>
            <a:r>
              <a:rPr sz="4200" u="none" spc="-40" dirty="0"/>
              <a:t>o</a:t>
            </a:r>
            <a:r>
              <a:rPr sz="4200" u="none" spc="-70" dirty="0"/>
              <a:t>ntent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095500" y="3670300"/>
            <a:ext cx="6604000" cy="608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7900" y="4508500"/>
            <a:ext cx="2781300" cy="393700"/>
          </a:xfrm>
          <a:custGeom>
            <a:avLst/>
            <a:gdLst/>
            <a:ahLst/>
            <a:cxnLst/>
            <a:rect l="l" t="t" r="r" b="b"/>
            <a:pathLst>
              <a:path w="2781300" h="393700">
                <a:moveTo>
                  <a:pt x="0" y="0"/>
                </a:moveTo>
                <a:lnTo>
                  <a:pt x="2781300" y="0"/>
                </a:lnTo>
                <a:lnTo>
                  <a:pt x="27813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1106" y="4495800"/>
            <a:ext cx="4364355" cy="749300"/>
          </a:xfrm>
          <a:custGeom>
            <a:avLst/>
            <a:gdLst/>
            <a:ahLst/>
            <a:cxnLst/>
            <a:rect l="l" t="t" r="r" b="b"/>
            <a:pathLst>
              <a:path w="4364355" h="749300">
                <a:moveTo>
                  <a:pt x="0" y="0"/>
                </a:moveTo>
                <a:lnTo>
                  <a:pt x="4363923" y="0"/>
                </a:lnTo>
                <a:lnTo>
                  <a:pt x="4363923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1106" y="4495800"/>
            <a:ext cx="4364355" cy="7493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0"/>
              </a:spcBef>
            </a:pPr>
            <a:r>
              <a:rPr sz="4200" spc="-245" dirty="0">
                <a:solidFill>
                  <a:srgbClr val="FF4013"/>
                </a:solidFill>
                <a:latin typeface="Arial"/>
                <a:cs typeface="Arial"/>
              </a:rPr>
              <a:t>npm </a:t>
            </a:r>
            <a:r>
              <a:rPr sz="4200" spc="-365" dirty="0">
                <a:solidFill>
                  <a:srgbClr val="FF4013"/>
                </a:solidFill>
                <a:latin typeface="Arial"/>
                <a:cs typeface="Arial"/>
              </a:rPr>
              <a:t>package</a:t>
            </a:r>
            <a:r>
              <a:rPr sz="4200" spc="175" dirty="0">
                <a:solidFill>
                  <a:srgbClr val="FF4013"/>
                </a:solidFill>
                <a:latin typeface="Arial"/>
                <a:cs typeface="Arial"/>
              </a:rPr>
              <a:t> </a:t>
            </a:r>
            <a:r>
              <a:rPr sz="4200" spc="-180" dirty="0">
                <a:solidFill>
                  <a:srgbClr val="FF4013"/>
                </a:solidFill>
                <a:latin typeface="Arial"/>
                <a:cs typeface="Arial"/>
              </a:rPr>
              <a:t>config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808" y="4165600"/>
            <a:ext cx="31235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u="none" spc="380" dirty="0"/>
              <a:t>Q </a:t>
            </a:r>
            <a:r>
              <a:rPr sz="8400" u="none" spc="-355" dirty="0"/>
              <a:t>&amp;</a:t>
            </a:r>
            <a:r>
              <a:rPr sz="8400" u="none" spc="-1320" dirty="0"/>
              <a:t> </a:t>
            </a:r>
            <a:r>
              <a:rPr sz="8400" u="none" spc="-940" dirty="0"/>
              <a:t>A?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46400"/>
            <a:ext cx="40182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80" dirty="0">
                <a:latin typeface="Arial"/>
                <a:cs typeface="Arial"/>
              </a:rPr>
              <a:t>folder</a:t>
            </a:r>
            <a:r>
              <a:rPr sz="4200" spc="-35" dirty="0">
                <a:latin typeface="Arial"/>
                <a:cs typeface="Arial"/>
              </a:rPr>
              <a:t> </a:t>
            </a:r>
            <a:r>
              <a:rPr sz="4200" spc="-75" dirty="0">
                <a:latin typeface="Arial"/>
                <a:cs typeface="Arial"/>
              </a:rPr>
              <a:t>structure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194310" algn="r">
              <a:lnSpc>
                <a:spcPct val="100000"/>
              </a:lnSpc>
              <a:spcBef>
                <a:spcPts val="3779"/>
              </a:spcBef>
            </a:pPr>
            <a:r>
              <a:rPr sz="4200" u="none" spc="-45" dirty="0"/>
              <a:t>C</a:t>
            </a:r>
            <a:r>
              <a:rPr sz="4200" u="none" spc="-40" dirty="0"/>
              <a:t>o</a:t>
            </a:r>
            <a:r>
              <a:rPr sz="4200" u="none" spc="-70" dirty="0"/>
              <a:t>ntent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095500" y="3670300"/>
            <a:ext cx="6604000" cy="608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6000" y="4813300"/>
            <a:ext cx="2781300" cy="342900"/>
          </a:xfrm>
          <a:custGeom>
            <a:avLst/>
            <a:gdLst/>
            <a:ahLst/>
            <a:cxnLst/>
            <a:rect l="l" t="t" r="r" b="b"/>
            <a:pathLst>
              <a:path w="2781300" h="342900">
                <a:moveTo>
                  <a:pt x="0" y="0"/>
                </a:moveTo>
                <a:lnTo>
                  <a:pt x="2781300" y="0"/>
                </a:lnTo>
                <a:lnTo>
                  <a:pt x="27813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5111" y="4495800"/>
            <a:ext cx="3277870" cy="749300"/>
          </a:xfrm>
          <a:custGeom>
            <a:avLst/>
            <a:gdLst/>
            <a:ahLst/>
            <a:cxnLst/>
            <a:rect l="l" t="t" r="r" b="b"/>
            <a:pathLst>
              <a:path w="3277870" h="749300">
                <a:moveTo>
                  <a:pt x="0" y="0"/>
                </a:moveTo>
                <a:lnTo>
                  <a:pt x="3277323" y="0"/>
                </a:lnTo>
                <a:lnTo>
                  <a:pt x="3277323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65111" y="4495800"/>
            <a:ext cx="3277870" cy="7493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0"/>
              </a:spcBef>
            </a:pPr>
            <a:r>
              <a:rPr sz="4200" spc="-10" dirty="0">
                <a:solidFill>
                  <a:srgbClr val="FF4013"/>
                </a:solidFill>
                <a:latin typeface="Arial"/>
                <a:cs typeface="Arial"/>
              </a:rPr>
              <a:t>init </a:t>
            </a:r>
            <a:r>
              <a:rPr sz="4200" spc="-85" dirty="0">
                <a:solidFill>
                  <a:srgbClr val="FF4013"/>
                </a:solidFill>
                <a:latin typeface="Arial"/>
                <a:cs typeface="Arial"/>
              </a:rPr>
              <a:t>file</a:t>
            </a:r>
            <a:r>
              <a:rPr sz="4200" spc="-65" dirty="0">
                <a:solidFill>
                  <a:srgbClr val="FF4013"/>
                </a:solidFill>
                <a:latin typeface="Arial"/>
                <a:cs typeface="Arial"/>
              </a:rPr>
              <a:t> </a:t>
            </a:r>
            <a:r>
              <a:rPr sz="4200" spc="-254" dirty="0">
                <a:solidFill>
                  <a:srgbClr val="FF4013"/>
                </a:solidFill>
                <a:latin typeface="Arial"/>
                <a:cs typeface="Arial"/>
              </a:rPr>
              <a:t>(app.js)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46400"/>
            <a:ext cx="40182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80" dirty="0">
                <a:latin typeface="Arial"/>
                <a:cs typeface="Arial"/>
              </a:rPr>
              <a:t>folder</a:t>
            </a:r>
            <a:r>
              <a:rPr sz="4200" spc="-35" dirty="0">
                <a:latin typeface="Arial"/>
                <a:cs typeface="Arial"/>
              </a:rPr>
              <a:t> </a:t>
            </a:r>
            <a:r>
              <a:rPr sz="4200" spc="-75" dirty="0">
                <a:latin typeface="Arial"/>
                <a:cs typeface="Arial"/>
              </a:rPr>
              <a:t>structure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194310" algn="r">
              <a:lnSpc>
                <a:spcPct val="100000"/>
              </a:lnSpc>
              <a:spcBef>
                <a:spcPts val="3779"/>
              </a:spcBef>
            </a:pPr>
            <a:r>
              <a:rPr sz="4200" u="none" spc="-45" dirty="0"/>
              <a:t>C</a:t>
            </a:r>
            <a:r>
              <a:rPr sz="4200" u="none" spc="-40" dirty="0"/>
              <a:t>o</a:t>
            </a:r>
            <a:r>
              <a:rPr sz="4200" u="none" spc="-70" dirty="0"/>
              <a:t>ntent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095500" y="3670300"/>
            <a:ext cx="6604000" cy="608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6000" y="5181600"/>
            <a:ext cx="2057400" cy="495300"/>
          </a:xfrm>
          <a:custGeom>
            <a:avLst/>
            <a:gdLst/>
            <a:ahLst/>
            <a:cxnLst/>
            <a:rect l="l" t="t" r="r" b="b"/>
            <a:pathLst>
              <a:path w="2057400" h="495300">
                <a:moveTo>
                  <a:pt x="0" y="0"/>
                </a:moveTo>
                <a:lnTo>
                  <a:pt x="2057400" y="0"/>
                </a:lnTo>
                <a:lnTo>
                  <a:pt x="20574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1171" y="5003800"/>
            <a:ext cx="2705100" cy="749300"/>
          </a:xfrm>
          <a:custGeom>
            <a:avLst/>
            <a:gdLst/>
            <a:ahLst/>
            <a:cxnLst/>
            <a:rect l="l" t="t" r="r" b="b"/>
            <a:pathLst>
              <a:path w="2705100" h="749300">
                <a:moveTo>
                  <a:pt x="0" y="0"/>
                </a:moveTo>
                <a:lnTo>
                  <a:pt x="2704604" y="0"/>
                </a:lnTo>
                <a:lnTo>
                  <a:pt x="2704604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91171" y="5003800"/>
            <a:ext cx="2705100" cy="7493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0"/>
              </a:spcBef>
              <a:tabLst>
                <a:tab pos="1356360" algn="l"/>
              </a:tabLst>
            </a:pPr>
            <a:r>
              <a:rPr sz="4200" spc="-145" dirty="0">
                <a:solidFill>
                  <a:srgbClr val="FF4013"/>
                </a:solidFill>
                <a:latin typeface="Arial"/>
                <a:cs typeface="Arial"/>
              </a:rPr>
              <a:t>static	</a:t>
            </a:r>
            <a:r>
              <a:rPr sz="4200" spc="-80" dirty="0">
                <a:solidFill>
                  <a:srgbClr val="FF4013"/>
                </a:solidFill>
                <a:latin typeface="Arial"/>
                <a:cs typeface="Arial"/>
              </a:rPr>
              <a:t>folder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56000" y="6515100"/>
            <a:ext cx="2057400" cy="571500"/>
          </a:xfrm>
          <a:custGeom>
            <a:avLst/>
            <a:gdLst/>
            <a:ahLst/>
            <a:cxnLst/>
            <a:rect l="l" t="t" r="r" b="b"/>
            <a:pathLst>
              <a:path w="2057400" h="571500">
                <a:moveTo>
                  <a:pt x="0" y="0"/>
                </a:moveTo>
                <a:lnTo>
                  <a:pt x="2057400" y="0"/>
                </a:lnTo>
                <a:lnTo>
                  <a:pt x="20574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6000" y="7645400"/>
            <a:ext cx="2057400" cy="317500"/>
          </a:xfrm>
          <a:custGeom>
            <a:avLst/>
            <a:gdLst/>
            <a:ahLst/>
            <a:cxnLst/>
            <a:rect l="l" t="t" r="r" b="b"/>
            <a:pathLst>
              <a:path w="2057400" h="317500">
                <a:moveTo>
                  <a:pt x="0" y="0"/>
                </a:moveTo>
                <a:lnTo>
                  <a:pt x="2057400" y="0"/>
                </a:lnTo>
                <a:lnTo>
                  <a:pt x="20574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46400"/>
            <a:ext cx="40182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80" dirty="0">
                <a:latin typeface="Arial"/>
                <a:cs typeface="Arial"/>
              </a:rPr>
              <a:t>folder</a:t>
            </a:r>
            <a:r>
              <a:rPr sz="4200" spc="-35" dirty="0">
                <a:latin typeface="Arial"/>
                <a:cs typeface="Arial"/>
              </a:rPr>
              <a:t> </a:t>
            </a:r>
            <a:r>
              <a:rPr sz="4200" spc="-75" dirty="0">
                <a:latin typeface="Arial"/>
                <a:cs typeface="Arial"/>
              </a:rPr>
              <a:t>structure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194310" algn="r">
              <a:lnSpc>
                <a:spcPct val="100000"/>
              </a:lnSpc>
              <a:spcBef>
                <a:spcPts val="3779"/>
              </a:spcBef>
            </a:pPr>
            <a:r>
              <a:rPr sz="4200" u="none" spc="-45" dirty="0"/>
              <a:t>C</a:t>
            </a:r>
            <a:r>
              <a:rPr sz="4200" u="none" spc="-40" dirty="0"/>
              <a:t>o</a:t>
            </a:r>
            <a:r>
              <a:rPr sz="4200" u="none" spc="-70" dirty="0"/>
              <a:t>ntent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095500" y="3670300"/>
            <a:ext cx="6604000" cy="608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0600" y="5715000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0"/>
                </a:moveTo>
                <a:lnTo>
                  <a:pt x="2057400" y="0"/>
                </a:lnTo>
                <a:lnTo>
                  <a:pt x="2057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5051" y="5537200"/>
            <a:ext cx="2907665" cy="749300"/>
          </a:xfrm>
          <a:custGeom>
            <a:avLst/>
            <a:gdLst/>
            <a:ahLst/>
            <a:cxnLst/>
            <a:rect l="l" t="t" r="r" b="b"/>
            <a:pathLst>
              <a:path w="2907665" h="749300">
                <a:moveTo>
                  <a:pt x="0" y="0"/>
                </a:moveTo>
                <a:lnTo>
                  <a:pt x="2907233" y="0"/>
                </a:lnTo>
                <a:lnTo>
                  <a:pt x="2907233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5051" y="5537200"/>
            <a:ext cx="2907665" cy="7493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0"/>
              </a:spcBef>
            </a:pPr>
            <a:r>
              <a:rPr sz="4200" spc="-40" dirty="0">
                <a:solidFill>
                  <a:srgbClr val="FF4013"/>
                </a:solidFill>
                <a:latin typeface="Arial"/>
                <a:cs typeface="Arial"/>
              </a:rPr>
              <a:t>route</a:t>
            </a:r>
            <a:r>
              <a:rPr sz="4200" spc="-55" dirty="0">
                <a:solidFill>
                  <a:srgbClr val="FF4013"/>
                </a:solidFill>
                <a:latin typeface="Arial"/>
                <a:cs typeface="Arial"/>
              </a:rPr>
              <a:t> </a:t>
            </a:r>
            <a:r>
              <a:rPr sz="4200" spc="-165" dirty="0">
                <a:solidFill>
                  <a:srgbClr val="FF4013"/>
                </a:solidFill>
                <a:latin typeface="Arial"/>
                <a:cs typeface="Arial"/>
              </a:rPr>
              <a:t>setting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946400"/>
            <a:ext cx="40182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80" dirty="0">
                <a:latin typeface="Arial"/>
                <a:cs typeface="Arial"/>
              </a:rPr>
              <a:t>folder</a:t>
            </a:r>
            <a:r>
              <a:rPr sz="4200" spc="-35" dirty="0">
                <a:latin typeface="Arial"/>
                <a:cs typeface="Arial"/>
              </a:rPr>
              <a:t> </a:t>
            </a:r>
            <a:r>
              <a:rPr sz="4200" spc="-75" dirty="0">
                <a:latin typeface="Arial"/>
                <a:cs typeface="Arial"/>
              </a:rPr>
              <a:t>structure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749300"/>
            <a:ext cx="45720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700" y="444500"/>
            <a:ext cx="8636000" cy="203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 marR="194310" algn="r">
              <a:lnSpc>
                <a:spcPct val="100000"/>
              </a:lnSpc>
              <a:spcBef>
                <a:spcPts val="3779"/>
              </a:spcBef>
            </a:pPr>
            <a:r>
              <a:rPr sz="4200" u="none" spc="-45" dirty="0"/>
              <a:t>C</a:t>
            </a:r>
            <a:r>
              <a:rPr sz="4200" u="none" spc="-40" dirty="0"/>
              <a:t>o</a:t>
            </a:r>
            <a:r>
              <a:rPr sz="4200" u="none" spc="-70" dirty="0"/>
              <a:t>ntent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095500" y="3670300"/>
            <a:ext cx="6604000" cy="608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0600" y="7023100"/>
            <a:ext cx="2057400" cy="698500"/>
          </a:xfrm>
          <a:custGeom>
            <a:avLst/>
            <a:gdLst/>
            <a:ahLst/>
            <a:cxnLst/>
            <a:rect l="l" t="t" r="r" b="b"/>
            <a:pathLst>
              <a:path w="2057400" h="698500">
                <a:moveTo>
                  <a:pt x="0" y="0"/>
                </a:moveTo>
                <a:lnTo>
                  <a:pt x="2057400" y="0"/>
                </a:lnTo>
                <a:lnTo>
                  <a:pt x="2057400" y="698500"/>
                </a:lnTo>
                <a:lnTo>
                  <a:pt x="0" y="698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3095" y="6997700"/>
            <a:ext cx="2547620" cy="749300"/>
          </a:xfrm>
          <a:custGeom>
            <a:avLst/>
            <a:gdLst/>
            <a:ahLst/>
            <a:cxnLst/>
            <a:rect l="l" t="t" r="r" b="b"/>
            <a:pathLst>
              <a:path w="2547620" h="749300">
                <a:moveTo>
                  <a:pt x="0" y="0"/>
                </a:moveTo>
                <a:lnTo>
                  <a:pt x="2547556" y="0"/>
                </a:lnTo>
                <a:lnTo>
                  <a:pt x="254755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3095" y="6997700"/>
            <a:ext cx="2547620" cy="7493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0"/>
              </a:spcBef>
            </a:pPr>
            <a:r>
              <a:rPr sz="4200" spc="-170" dirty="0">
                <a:solidFill>
                  <a:srgbClr val="FF4013"/>
                </a:solidFill>
                <a:latin typeface="Arial"/>
                <a:cs typeface="Arial"/>
              </a:rPr>
              <a:t>view</a:t>
            </a:r>
            <a:r>
              <a:rPr sz="4200" spc="-50" dirty="0">
                <a:solidFill>
                  <a:srgbClr val="FF4013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4013"/>
                </a:solidFill>
                <a:latin typeface="Arial"/>
                <a:cs typeface="Arial"/>
              </a:rPr>
              <a:t>folder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409" y="3111500"/>
            <a:ext cx="5890260" cy="342137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-635" algn="ctr">
              <a:lnSpc>
                <a:spcPct val="96500"/>
              </a:lnSpc>
              <a:spcBef>
                <a:spcPts val="450"/>
              </a:spcBef>
              <a:tabLst>
                <a:tab pos="1838325" algn="l"/>
              </a:tabLst>
            </a:pPr>
            <a:r>
              <a:rPr sz="8400" u="none" spc="215" dirty="0"/>
              <a:t>it</a:t>
            </a:r>
            <a:r>
              <a:rPr sz="8400" u="none" spc="-5" dirty="0"/>
              <a:t> </a:t>
            </a:r>
            <a:r>
              <a:rPr sz="8400" u="none" spc="-500" dirty="0"/>
              <a:t>is	</a:t>
            </a:r>
            <a:r>
              <a:rPr sz="8400" u="none" spc="-620" dirty="0"/>
              <a:t>basic  </a:t>
            </a:r>
            <a:r>
              <a:rPr sz="7200" b="1" u="none" spc="355" dirty="0">
                <a:solidFill>
                  <a:srgbClr val="669C34"/>
                </a:solidFill>
                <a:latin typeface="Trebuchet MS"/>
                <a:cs typeface="Trebuchet MS"/>
              </a:rPr>
              <a:t>Express  </a:t>
            </a:r>
            <a:r>
              <a:rPr sz="7200" u="none" spc="-130" dirty="0">
                <a:solidFill>
                  <a:srgbClr val="C4BC00"/>
                </a:solidFill>
              </a:rPr>
              <a:t>folder</a:t>
            </a:r>
            <a:r>
              <a:rPr sz="7200" u="none" spc="-90" dirty="0">
                <a:solidFill>
                  <a:srgbClr val="C4BC00"/>
                </a:solidFill>
              </a:rPr>
              <a:t> </a:t>
            </a:r>
            <a:r>
              <a:rPr sz="7200" u="none" spc="-125" dirty="0">
                <a:solidFill>
                  <a:srgbClr val="C4BC00"/>
                </a:solidFill>
              </a:rPr>
              <a:t>structure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September 5,</a:t>
            </a:r>
            <a:r>
              <a:rPr spc="1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524</Words>
  <Application>Microsoft Office PowerPoint</Application>
  <PresentationFormat>Custom</PresentationFormat>
  <Paragraphs>209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 Content</vt:lpstr>
      <vt:lpstr> Content</vt:lpstr>
      <vt:lpstr> Content</vt:lpstr>
      <vt:lpstr> Content</vt:lpstr>
      <vt:lpstr> Content</vt:lpstr>
      <vt:lpstr> Content</vt:lpstr>
      <vt:lpstr>it is basic  Express  folder structure</vt:lpstr>
      <vt:lpstr> Middle</vt:lpstr>
      <vt:lpstr> Middle</vt:lpstr>
      <vt:lpstr> Middle</vt:lpstr>
      <vt:lpstr> Middle</vt:lpstr>
      <vt:lpstr> Middle</vt:lpstr>
      <vt:lpstr> Middle</vt:lpstr>
      <vt:lpstr> Middle</vt:lpstr>
      <vt:lpstr>it is middleware</vt:lpstr>
      <vt:lpstr> Request</vt:lpstr>
      <vt:lpstr> Request</vt:lpstr>
      <vt:lpstr> Request</vt:lpstr>
      <vt:lpstr> Request</vt:lpstr>
      <vt:lpstr> Request</vt:lpstr>
      <vt:lpstr> Request</vt:lpstr>
      <vt:lpstr>PowerPoint Presentation</vt:lpstr>
      <vt:lpstr>PowerPoint Presentation</vt:lpstr>
      <vt:lpstr>PowerPoint Presentation</vt:lpstr>
      <vt:lpstr>Request is READ only  in ExpressJS</vt:lpstr>
      <vt:lpstr> Response</vt:lpstr>
      <vt:lpstr> Response</vt:lpstr>
      <vt:lpstr> Response</vt:lpstr>
      <vt:lpstr> Response</vt:lpstr>
      <vt:lpstr> Response</vt:lpstr>
      <vt:lpstr> Response</vt:lpstr>
      <vt:lpstr> Response</vt:lpstr>
      <vt:lpstr> Response</vt:lpstr>
      <vt:lpstr>Response write data in Express</vt:lpstr>
      <vt:lpstr>more?</vt:lpstr>
      <vt:lpstr>PowerPoint Presentation</vt:lpstr>
      <vt:lpstr>PowerPoint Presentation</vt:lpstr>
      <vt:lpstr>Q &amp; 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Nhu Bao</dc:creator>
  <cp:lastModifiedBy>Vu Nhu Bao</cp:lastModifiedBy>
  <cp:revision>3</cp:revision>
  <dcterms:created xsi:type="dcterms:W3CDTF">2019-11-20T09:08:28Z</dcterms:created>
  <dcterms:modified xsi:type="dcterms:W3CDTF">2019-11-20T09:26:17Z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2019-11-20T00:00:00Z</vt:filetime>
  </property>
</Properties>
</file>