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Sm"/>
  </p:sldMasterIdLst>
  <p:sldIdLst>
    <p:sldId id="2561" r:id="rId1"/>
    <p:sldId id="2562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610" r:id="rId10"/>
    <p:sldId id="25611" r:id="rId11"/>
    <p:sldId id="25612" r:id="rId12"/>
    <p:sldId id="25613" r:id="rId13"/>
    <p:sldId id="25614" r:id="rId14"/>
    <p:sldId id="25615" r:id="rId15"/>
    <p:sldId id="25616" r:id="rId16"/>
    <p:sldId id="25617" r:id="rId17"/>
    <p:sldId id="25618" r:id="rId18"/>
    <p:sldId id="25619" r:id="rId19"/>
    <p:sldId id="25620" r:id="rId20"/>
    <p:sldId id="25621" r:id="rId21"/>
    <p:sldId id="25622" r:id="rId22"/>
    <p:sldId id="25623" r:id="rId23"/>
    <p:sldId id="25624" r:id="rId24"/>
    <p:sldId id="25625" r:id="rId25"/>
    <p:sldId id="25626" r:id="rId26"/>
    <p:sldId id="25627" r:id="rId27"/>
    <p:sldId id="25628" r:id="rId28"/>
    <p:sldId id="25629" r:id="rId29"/>
  </p:sldIdLst>
  <p:sldSz cx="7556500" cy="10693400" type="custom"/>
  <p:notesSz cx="6858000" cy="9144000"/>
</p:presentation>
</file>

<file path=ppt/_rels/presentation.xml.rels><?xml version="1.0" encoding="UTF-8" standalone="yes"?>
<Relationships xmlns="http://schemas.openxmlformats.org/package/2006/relationships">
<Relationship Id="rIdTh" Type="http://schemas.openxmlformats.org/officeDocument/2006/relationships/theme" Target="theme/theme1.xml"/>
<Relationship Id="rIdSm" Type="http://schemas.openxmlformats.org/officeDocument/2006/relationships/slideMaster" Target="slideMasters/slideMaster1.xml"/>
<Relationship Id="rId1" Type="http://schemas.openxmlformats.org/officeDocument/2006/relationships/slide" Target="slides/slide1.xml"/>
<Relationship Id="rId2" Type="http://schemas.openxmlformats.org/officeDocument/2006/relationships/slide" Target="slides/slide2.xml"/>
<Relationship Id="rId3" Type="http://schemas.openxmlformats.org/officeDocument/2006/relationships/slide" Target="slides/slide3.xml"/>
<Relationship Id="rId4" Type="http://schemas.openxmlformats.org/officeDocument/2006/relationships/slide" Target="slides/slide4.xml"/>
<Relationship Id="rId5" Type="http://schemas.openxmlformats.org/officeDocument/2006/relationships/slide" Target="slides/slide5.xml"/>
<Relationship Id="rId6" Type="http://schemas.openxmlformats.org/officeDocument/2006/relationships/slide" Target="slides/slide6.xml"/>
<Relationship Id="rId7" Type="http://schemas.openxmlformats.org/officeDocument/2006/relationships/slide" Target="slides/slide7.xml"/>
<Relationship Id="rId8" Type="http://schemas.openxmlformats.org/officeDocument/2006/relationships/slide" Target="slides/slide8.xml"/>
<Relationship Id="rId9" Type="http://schemas.openxmlformats.org/officeDocument/2006/relationships/slide" Target="slides/slide9.xml"/>
<Relationship Id="rId10" Type="http://schemas.openxmlformats.org/officeDocument/2006/relationships/slide" Target="slides/slide10.xml"/>
<Relationship Id="rId11" Type="http://schemas.openxmlformats.org/officeDocument/2006/relationships/slide" Target="slides/slide11.xml"/>
<Relationship Id="rId12" Type="http://schemas.openxmlformats.org/officeDocument/2006/relationships/slide" Target="slides/slide12.xml"/>
<Relationship Id="rId13" Type="http://schemas.openxmlformats.org/officeDocument/2006/relationships/slide" Target="slides/slide13.xml"/>
<Relationship Id="rId14" Type="http://schemas.openxmlformats.org/officeDocument/2006/relationships/slide" Target="slides/slide14.xml"/>
<Relationship Id="rId15" Type="http://schemas.openxmlformats.org/officeDocument/2006/relationships/slide" Target="slides/slide15.xml"/>
<Relationship Id="rId16" Type="http://schemas.openxmlformats.org/officeDocument/2006/relationships/slide" Target="slides/slide16.xml"/>
<Relationship Id="rId17" Type="http://schemas.openxmlformats.org/officeDocument/2006/relationships/slide" Target="slides/slide17.xml"/>
<Relationship Id="rId18" Type="http://schemas.openxmlformats.org/officeDocument/2006/relationships/slide" Target="slides/slide18.xml"/>
<Relationship Id="rId19" Type="http://schemas.openxmlformats.org/officeDocument/2006/relationships/slide" Target="slides/slide19.xml"/>
<Relationship Id="rId20" Type="http://schemas.openxmlformats.org/officeDocument/2006/relationships/slide" Target="slides/slide20.xml"/>
<Relationship Id="rId21" Type="http://schemas.openxmlformats.org/officeDocument/2006/relationships/slide" Target="slides/slide21.xml"/>
<Relationship Id="rId22" Type="http://schemas.openxmlformats.org/officeDocument/2006/relationships/slide" Target="slides/slide22.xml"/>
<Relationship Id="rId23" Type="http://schemas.openxmlformats.org/officeDocument/2006/relationships/slide" Target="slides/slide23.xml"/>
<Relationship Id="rId24" Type="http://schemas.openxmlformats.org/officeDocument/2006/relationships/slide" Target="slides/slide24.xml"/>
<Relationship Id="rId25" Type="http://schemas.openxmlformats.org/officeDocument/2006/relationships/slide" Target="slides/slide25.xml"/>
<Relationship Id="rId26" Type="http://schemas.openxmlformats.org/officeDocument/2006/relationships/slide" Target="slides/slide26.xml"/>
<Relationship Id="rId27" Type="http://schemas.openxmlformats.org/officeDocument/2006/relationships/slide" Target="slides/slide27.xml"/>
<Relationship Id="rId28" Type="http://schemas.openxmlformats.org/officeDocument/2006/relationships/slide" Target="slides/slide28.xml"/>
<Relationship Id="rId29" Type="http://schemas.openxmlformats.org/officeDocument/2006/relationships/slide" Target="slides/slide29.xml"/>
</Relationships>

</file>

<file path=ppt/slideLayouts/_rels/slideLayout1.xml.rels><?xml version="1.0" encoding="UTF-8" standalone="yes"?>
<Relationships xmlns="http://schemas.openxmlformats.org/package/2006/relationships">
<Relationship Id="rIdSm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Th" Type="http://schemas.openxmlformats.org/officeDocument/2006/relationships/theme" Target="../theme/theme1.xml"/>
<Relationship Id="rIdSl" Type="http://schemas.openxmlformats.org/officeDocument/2006/relationships/slideLayout" Target="../slideLayouts/slideLayout1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Sl"/>
  </p:sldLayoutIdLst>
</p:sldMaster>
</file>

<file path=ppt/slides/_rels/slide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0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1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2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6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7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8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9.xml.rels><?xml version="1.0" encoding="UTF-8" standalone="yes"?>
<Relationships xmlns="http://schemas.openxmlformats.org/package/2006/relationships">
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206903" name="Text">
    </p:cNvPr>
          <p:cNvSpPr>
            <a:spLocks noGrp="1"/>
          </p:cNvSpPr>
          <p:nvPr/>
        </p:nvSpPr>
        <p:spPr>
          <a:xfrm rot="0">
            <a:off x="381000" y="254000"/>
            <a:ext cx="6794500" cy="4318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+Vida - Centro de Diagnóstico e Especialidade</a:t>
            </a:r>
          </a:p>
        </p:txBody>
      </p:sp>
      <p:sp>
        <p:nvSpPr>
          <p:cNvPr id="554260774" name="Text">
    </p:cNvPr>
          <p:cNvSpPr>
            <a:spLocks noGrp="1"/>
          </p:cNvSpPr>
          <p:nvPr/>
        </p:nvSpPr>
        <p:spPr>
          <a:xfrm rot="0">
            <a:off x="393700" y="1193800"/>
            <a:ext cx="6794500" cy="2286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LISTA DE SERVIÇOS</a:t>
            </a:r>
          </a:p>
        </p:txBody>
      </p:sp>
      <p:sp>
        <p:nvSpPr>
          <p:cNvPr id="1228320767" name="Text">
    </p:cNvPr>
          <p:cNvSpPr>
            <a:spLocks noGrp="1"/>
          </p:cNvSpPr>
          <p:nvPr/>
        </p:nvSpPr>
        <p:spPr>
          <a:xfrm rot="0">
            <a:off x="393700" y="596900"/>
            <a:ext cx="6794500" cy="2794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Akuchi Plaza Loja 4 Patriota</a:t>
            </a:r>
          </a:p>
        </p:txBody>
      </p:sp>
      <p:sp>
        <p:nvSpPr>
          <p:cNvPr id="1923465415" name="Rectangle"/>
          <p:cNvSpPr>
            <a:spLocks noGrp="1"/>
          </p:cNvSpPr>
          <p:nvPr/>
        </p:nvSpPr>
        <p:spPr>
          <a:xfrm>
            <a:off x="12700" y="1930400"/>
            <a:ext cx="3746500" cy="419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96264526" name="Rectangle"/>
          <p:cNvSpPr>
            <a:spLocks noGrp="1"/>
          </p:cNvSpPr>
          <p:nvPr/>
        </p:nvSpPr>
        <p:spPr>
          <a:xfrm>
            <a:off x="12700" y="2349500"/>
            <a:ext cx="3746500" cy="1028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644406697" name="Rectangle"/>
          <p:cNvSpPr>
            <a:spLocks noGrp="1"/>
          </p:cNvSpPr>
          <p:nvPr/>
        </p:nvSpPr>
        <p:spPr>
          <a:xfrm>
            <a:off x="266700" y="24130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16095436" name="Text">
    </p:cNvPr>
          <p:cNvSpPr>
            <a:spLocks noGrp="1"/>
          </p:cNvSpPr>
          <p:nvPr/>
        </p:nvSpPr>
        <p:spPr>
          <a:xfrm rot="0">
            <a:off x="266700" y="24130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Anestesiologia</a:t>
            </a:r>
          </a:p>
        </p:txBody>
      </p:sp>
      <p:sp>
        <p:nvSpPr>
          <p:cNvPr id="102930360" name="Rectangle"/>
          <p:cNvSpPr>
            <a:spLocks noGrp="1"/>
          </p:cNvSpPr>
          <p:nvPr/>
        </p:nvSpPr>
        <p:spPr>
          <a:xfrm>
            <a:off x="266700" y="28448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56706607" name="Text">
    </p:cNvPr>
          <p:cNvSpPr>
            <a:spLocks noGrp="1"/>
          </p:cNvSpPr>
          <p:nvPr/>
        </p:nvSpPr>
        <p:spPr>
          <a:xfrm rot="0">
            <a:off x="266700" y="28448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809019656" name="Text">
    </p:cNvPr>
          <p:cNvSpPr>
            <a:spLocks noGrp="1"/>
          </p:cNvSpPr>
          <p:nvPr/>
        </p:nvSpPr>
        <p:spPr>
          <a:xfrm rot="0">
            <a:off x="977900" y="28448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82799460" name="Text">
    </p:cNvPr>
          <p:cNvSpPr>
            <a:spLocks noGrp="1"/>
          </p:cNvSpPr>
          <p:nvPr/>
        </p:nvSpPr>
        <p:spPr>
          <a:xfrm rot="0">
            <a:off x="6464300" y="28448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383955734" name="Text">
    </p:cNvPr>
          <p:cNvSpPr>
            <a:spLocks noGrp="1"/>
          </p:cNvSpPr>
          <p:nvPr/>
        </p:nvSpPr>
        <p:spPr>
          <a:xfrm rot="0">
            <a:off x="977900" y="3086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Anestesiologia</a:t>
            </a:r>
          </a:p>
        </p:txBody>
      </p:sp>
      <p:sp>
        <p:nvSpPr>
          <p:cNvPr id="723205678" name="Text">
    </p:cNvPr>
          <p:cNvSpPr>
            <a:spLocks noGrp="1"/>
          </p:cNvSpPr>
          <p:nvPr/>
        </p:nvSpPr>
        <p:spPr>
          <a:xfrm rot="0">
            <a:off x="266700" y="3086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138</a:t>
            </a:r>
          </a:p>
        </p:txBody>
      </p:sp>
      <p:sp>
        <p:nvSpPr>
          <p:cNvPr id="1587458732" name="Text">
    </p:cNvPr>
          <p:cNvSpPr>
            <a:spLocks noGrp="1"/>
          </p:cNvSpPr>
          <p:nvPr/>
        </p:nvSpPr>
        <p:spPr>
          <a:xfrm rot="0">
            <a:off x="6464300" y="3086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38,000</a:t>
            </a:r>
          </a:p>
        </p:txBody>
      </p:sp>
      <p:sp>
        <p:nvSpPr>
          <p:cNvPr id="567625296" name="Rectangle"/>
          <p:cNvSpPr>
            <a:spLocks noGrp="1"/>
          </p:cNvSpPr>
          <p:nvPr/>
        </p:nvSpPr>
        <p:spPr>
          <a:xfrm>
            <a:off x="12700" y="33782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81708671" name="Rectangle"/>
          <p:cNvSpPr>
            <a:spLocks noGrp="1"/>
          </p:cNvSpPr>
          <p:nvPr/>
        </p:nvSpPr>
        <p:spPr>
          <a:xfrm>
            <a:off x="266700" y="34417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345624906" name="Text">
    </p:cNvPr>
          <p:cNvSpPr>
            <a:spLocks noGrp="1"/>
          </p:cNvSpPr>
          <p:nvPr/>
        </p:nvSpPr>
        <p:spPr>
          <a:xfrm rot="0">
            <a:off x="266700" y="34417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Atendimento Domiciliar</a:t>
            </a:r>
          </a:p>
        </p:txBody>
      </p:sp>
      <p:sp>
        <p:nvSpPr>
          <p:cNvPr id="2073319474" name="Rectangle"/>
          <p:cNvSpPr>
            <a:spLocks noGrp="1"/>
          </p:cNvSpPr>
          <p:nvPr/>
        </p:nvSpPr>
        <p:spPr>
          <a:xfrm>
            <a:off x="266700" y="3873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86942934" name="Text">
    </p:cNvPr>
          <p:cNvSpPr>
            <a:spLocks noGrp="1"/>
          </p:cNvSpPr>
          <p:nvPr/>
        </p:nvSpPr>
        <p:spPr>
          <a:xfrm rot="0">
            <a:off x="266700" y="3873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860642421" name="Text">
    </p:cNvPr>
          <p:cNvSpPr>
            <a:spLocks noGrp="1"/>
          </p:cNvSpPr>
          <p:nvPr/>
        </p:nvSpPr>
        <p:spPr>
          <a:xfrm rot="0">
            <a:off x="977900" y="3873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205235613" name="Text">
    </p:cNvPr>
          <p:cNvSpPr>
            <a:spLocks noGrp="1"/>
          </p:cNvSpPr>
          <p:nvPr/>
        </p:nvSpPr>
        <p:spPr>
          <a:xfrm rot="0">
            <a:off x="6464300" y="3873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509274781" name="Text">
    </p:cNvPr>
          <p:cNvSpPr>
            <a:spLocks noGrp="1"/>
          </p:cNvSpPr>
          <p:nvPr/>
        </p:nvSpPr>
        <p:spPr>
          <a:xfrm rot="0">
            <a:off x="977900" y="411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Atendimento Domiciliar</a:t>
            </a:r>
          </a:p>
        </p:txBody>
      </p:sp>
      <p:sp>
        <p:nvSpPr>
          <p:cNvPr id="757588294" name="Text">
    </p:cNvPr>
          <p:cNvSpPr>
            <a:spLocks noGrp="1"/>
          </p:cNvSpPr>
          <p:nvPr/>
        </p:nvSpPr>
        <p:spPr>
          <a:xfrm rot="0">
            <a:off x="266700" y="411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146</a:t>
            </a:r>
          </a:p>
        </p:txBody>
      </p:sp>
      <p:sp>
        <p:nvSpPr>
          <p:cNvPr id="2086252387" name="Text">
    </p:cNvPr>
          <p:cNvSpPr>
            <a:spLocks noGrp="1"/>
          </p:cNvSpPr>
          <p:nvPr/>
        </p:nvSpPr>
        <p:spPr>
          <a:xfrm rot="0">
            <a:off x="6464300" y="411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38,500</a:t>
            </a:r>
          </a:p>
        </p:txBody>
      </p:sp>
      <p:sp>
        <p:nvSpPr>
          <p:cNvPr id="143101426" name="Text">
    </p:cNvPr>
          <p:cNvSpPr>
            <a:spLocks noGrp="1"/>
          </p:cNvSpPr>
          <p:nvPr/>
        </p:nvSpPr>
        <p:spPr>
          <a:xfrm rot="0">
            <a:off x="977900" y="434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Taxa de Deslocação</a:t>
            </a:r>
          </a:p>
        </p:txBody>
      </p:sp>
      <p:sp>
        <p:nvSpPr>
          <p:cNvPr id="1094746237" name="Text">
    </p:cNvPr>
          <p:cNvSpPr>
            <a:spLocks noGrp="1"/>
          </p:cNvSpPr>
          <p:nvPr/>
        </p:nvSpPr>
        <p:spPr>
          <a:xfrm rot="0">
            <a:off x="266700" y="434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147</a:t>
            </a:r>
          </a:p>
        </p:txBody>
      </p:sp>
      <p:sp>
        <p:nvSpPr>
          <p:cNvPr id="1409246402" name="Text">
    </p:cNvPr>
          <p:cNvSpPr>
            <a:spLocks noGrp="1"/>
          </p:cNvSpPr>
          <p:nvPr/>
        </p:nvSpPr>
        <p:spPr>
          <a:xfrm rot="0">
            <a:off x="6464300" y="434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25,000</a:t>
            </a:r>
          </a:p>
        </p:txBody>
      </p:sp>
      <p:sp>
        <p:nvSpPr>
          <p:cNvPr id="1651309417" name="Rectangle"/>
          <p:cNvSpPr>
            <a:spLocks noGrp="1"/>
          </p:cNvSpPr>
          <p:nvPr/>
        </p:nvSpPr>
        <p:spPr>
          <a:xfrm>
            <a:off x="12700" y="4635500"/>
            <a:ext cx="3746500" cy="1485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54379723" name="Rectangle"/>
          <p:cNvSpPr>
            <a:spLocks noGrp="1"/>
          </p:cNvSpPr>
          <p:nvPr/>
        </p:nvSpPr>
        <p:spPr>
          <a:xfrm>
            <a:off x="266700" y="46990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2315016" name="Text">
    </p:cNvPr>
          <p:cNvSpPr>
            <a:spLocks noGrp="1"/>
          </p:cNvSpPr>
          <p:nvPr/>
        </p:nvSpPr>
        <p:spPr>
          <a:xfrm rot="0">
            <a:off x="266700" y="46990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Autismo</a:t>
            </a:r>
          </a:p>
        </p:txBody>
      </p:sp>
      <p:sp>
        <p:nvSpPr>
          <p:cNvPr id="994544856" name="Rectangle"/>
          <p:cNvSpPr>
            <a:spLocks noGrp="1"/>
          </p:cNvSpPr>
          <p:nvPr/>
        </p:nvSpPr>
        <p:spPr>
          <a:xfrm>
            <a:off x="266700" y="51308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7895914" name="Text">
    </p:cNvPr>
          <p:cNvSpPr>
            <a:spLocks noGrp="1"/>
          </p:cNvSpPr>
          <p:nvPr/>
        </p:nvSpPr>
        <p:spPr>
          <a:xfrm rot="0">
            <a:off x="266700" y="51308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745220645" name="Text">
    </p:cNvPr>
          <p:cNvSpPr>
            <a:spLocks noGrp="1"/>
          </p:cNvSpPr>
          <p:nvPr/>
        </p:nvSpPr>
        <p:spPr>
          <a:xfrm rot="0">
            <a:off x="977900" y="51308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250538574" name="Text">
    </p:cNvPr>
          <p:cNvSpPr>
            <a:spLocks noGrp="1"/>
          </p:cNvSpPr>
          <p:nvPr/>
        </p:nvSpPr>
        <p:spPr>
          <a:xfrm rot="0">
            <a:off x="6464300" y="51308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294975115" name="Text">
    </p:cNvPr>
          <p:cNvSpPr>
            <a:spLocks noGrp="1"/>
          </p:cNvSpPr>
          <p:nvPr/>
        </p:nvSpPr>
        <p:spPr>
          <a:xfrm rot="0">
            <a:off x="977900" y="5372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</a:t>
            </a:r>
          </a:p>
        </p:txBody>
      </p:sp>
      <p:sp>
        <p:nvSpPr>
          <p:cNvPr id="1597212811" name="Text">
    </p:cNvPr>
          <p:cNvSpPr>
            <a:spLocks noGrp="1"/>
          </p:cNvSpPr>
          <p:nvPr/>
        </p:nvSpPr>
        <p:spPr>
          <a:xfrm rot="0">
            <a:off x="266700" y="5372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156</a:t>
            </a:r>
          </a:p>
        </p:txBody>
      </p:sp>
      <p:sp>
        <p:nvSpPr>
          <p:cNvPr id="416344980" name="Text">
    </p:cNvPr>
          <p:cNvSpPr>
            <a:spLocks noGrp="1"/>
          </p:cNvSpPr>
          <p:nvPr/>
        </p:nvSpPr>
        <p:spPr>
          <a:xfrm rot="0">
            <a:off x="6464300" y="5372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32,000</a:t>
            </a:r>
          </a:p>
        </p:txBody>
      </p:sp>
      <p:sp>
        <p:nvSpPr>
          <p:cNvPr id="528226052" name="Text">
    </p:cNvPr>
          <p:cNvSpPr>
            <a:spLocks noGrp="1"/>
          </p:cNvSpPr>
          <p:nvPr/>
        </p:nvSpPr>
        <p:spPr>
          <a:xfrm rot="0">
            <a:off x="977900" y="5600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Fisioterapia 4 sessões</a:t>
            </a:r>
          </a:p>
        </p:txBody>
      </p:sp>
      <p:sp>
        <p:nvSpPr>
          <p:cNvPr id="744794104" name="Text">
    </p:cNvPr>
          <p:cNvSpPr>
            <a:spLocks noGrp="1"/>
          </p:cNvSpPr>
          <p:nvPr/>
        </p:nvSpPr>
        <p:spPr>
          <a:xfrm rot="0">
            <a:off x="266700" y="5600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157</a:t>
            </a:r>
          </a:p>
        </p:txBody>
      </p:sp>
      <p:sp>
        <p:nvSpPr>
          <p:cNvPr id="1867515183" name="Text">
    </p:cNvPr>
          <p:cNvSpPr>
            <a:spLocks noGrp="1"/>
          </p:cNvSpPr>
          <p:nvPr/>
        </p:nvSpPr>
        <p:spPr>
          <a:xfrm rot="0">
            <a:off x="6464300" y="5600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200,000</a:t>
            </a:r>
          </a:p>
        </p:txBody>
      </p:sp>
      <p:sp>
        <p:nvSpPr>
          <p:cNvPr id="1891880730" name="Text">
    </p:cNvPr>
          <p:cNvSpPr>
            <a:spLocks noGrp="1"/>
          </p:cNvSpPr>
          <p:nvPr/>
        </p:nvSpPr>
        <p:spPr>
          <a:xfrm rot="0">
            <a:off x="977900" y="5829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Fisioterapia 8 sessões</a:t>
            </a:r>
          </a:p>
        </p:txBody>
      </p:sp>
      <p:sp>
        <p:nvSpPr>
          <p:cNvPr id="267924017" name="Text">
    </p:cNvPr>
          <p:cNvSpPr>
            <a:spLocks noGrp="1"/>
          </p:cNvSpPr>
          <p:nvPr/>
        </p:nvSpPr>
        <p:spPr>
          <a:xfrm rot="0">
            <a:off x="266700" y="5829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158</a:t>
            </a:r>
          </a:p>
        </p:txBody>
      </p:sp>
      <p:sp>
        <p:nvSpPr>
          <p:cNvPr id="111812433" name="Text">
    </p:cNvPr>
          <p:cNvSpPr>
            <a:spLocks noGrp="1"/>
          </p:cNvSpPr>
          <p:nvPr/>
        </p:nvSpPr>
        <p:spPr>
          <a:xfrm rot="0">
            <a:off x="6464300" y="5829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380,000</a:t>
            </a:r>
          </a:p>
        </p:txBody>
      </p:sp>
      <p:sp>
        <p:nvSpPr>
          <p:cNvPr id="1765542870" name="Rectangle"/>
          <p:cNvSpPr>
            <a:spLocks noGrp="1"/>
          </p:cNvSpPr>
          <p:nvPr/>
        </p:nvSpPr>
        <p:spPr>
          <a:xfrm>
            <a:off x="12700" y="6121400"/>
            <a:ext cx="37465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2752116" name="Rectangle"/>
          <p:cNvSpPr>
            <a:spLocks noGrp="1"/>
          </p:cNvSpPr>
          <p:nvPr/>
        </p:nvSpPr>
        <p:spPr>
          <a:xfrm>
            <a:off x="266700" y="61849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38266242" name="Text">
    </p:cNvPr>
          <p:cNvSpPr>
            <a:spLocks noGrp="1"/>
          </p:cNvSpPr>
          <p:nvPr/>
        </p:nvSpPr>
        <p:spPr>
          <a:xfrm rot="0">
            <a:off x="266700" y="61849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Cardiologia</a:t>
            </a:r>
          </a:p>
        </p:txBody>
      </p:sp>
      <p:sp>
        <p:nvSpPr>
          <p:cNvPr id="524861309" name="Rectangle"/>
          <p:cNvSpPr>
            <a:spLocks noGrp="1"/>
          </p:cNvSpPr>
          <p:nvPr/>
        </p:nvSpPr>
        <p:spPr>
          <a:xfrm>
            <a:off x="266700" y="66167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9811321" name="Text">
    </p:cNvPr>
          <p:cNvSpPr>
            <a:spLocks noGrp="1"/>
          </p:cNvSpPr>
          <p:nvPr/>
        </p:nvSpPr>
        <p:spPr>
          <a:xfrm rot="0">
            <a:off x="266700" y="66167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545047003" name="Text">
    </p:cNvPr>
          <p:cNvSpPr>
            <a:spLocks noGrp="1"/>
          </p:cNvSpPr>
          <p:nvPr/>
        </p:nvSpPr>
        <p:spPr>
          <a:xfrm rot="0">
            <a:off x="977900" y="66167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718592442" name="Text">
    </p:cNvPr>
          <p:cNvSpPr>
            <a:spLocks noGrp="1"/>
          </p:cNvSpPr>
          <p:nvPr/>
        </p:nvSpPr>
        <p:spPr>
          <a:xfrm rot="0">
            <a:off x="6464300" y="66167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007045469" name="Text">
    </p:cNvPr>
          <p:cNvSpPr>
            <a:spLocks noGrp="1"/>
          </p:cNvSpPr>
          <p:nvPr/>
        </p:nvSpPr>
        <p:spPr>
          <a:xfrm rot="0">
            <a:off x="977900" y="685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2º Consulta Cardiologia (Retorno)</a:t>
            </a:r>
          </a:p>
        </p:txBody>
      </p:sp>
      <p:sp>
        <p:nvSpPr>
          <p:cNvPr id="822603161" name="Text">
    </p:cNvPr>
          <p:cNvSpPr>
            <a:spLocks noGrp="1"/>
          </p:cNvSpPr>
          <p:nvPr/>
        </p:nvSpPr>
        <p:spPr>
          <a:xfrm rot="0">
            <a:off x="266700" y="685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</a:t>
            </a:r>
          </a:p>
        </p:txBody>
      </p:sp>
      <p:sp>
        <p:nvSpPr>
          <p:cNvPr id="1370415409" name="Text">
    </p:cNvPr>
          <p:cNvSpPr>
            <a:spLocks noGrp="1"/>
          </p:cNvSpPr>
          <p:nvPr/>
        </p:nvSpPr>
        <p:spPr>
          <a:xfrm rot="0">
            <a:off x="6464300" y="685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1254615757" name="Text">
    </p:cNvPr>
          <p:cNvSpPr>
            <a:spLocks noGrp="1"/>
          </p:cNvSpPr>
          <p:nvPr/>
        </p:nvSpPr>
        <p:spPr>
          <a:xfrm rot="0">
            <a:off x="977900" y="708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Cardiologia</a:t>
            </a:r>
          </a:p>
        </p:txBody>
      </p:sp>
      <p:sp>
        <p:nvSpPr>
          <p:cNvPr id="1142234219" name="Text">
    </p:cNvPr>
          <p:cNvSpPr>
            <a:spLocks noGrp="1"/>
          </p:cNvSpPr>
          <p:nvPr/>
        </p:nvSpPr>
        <p:spPr>
          <a:xfrm rot="0">
            <a:off x="266700" y="708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</a:t>
            </a:r>
          </a:p>
        </p:txBody>
      </p:sp>
      <p:sp>
        <p:nvSpPr>
          <p:cNvPr id="1257261653" name="Text">
    </p:cNvPr>
          <p:cNvSpPr>
            <a:spLocks noGrp="1"/>
          </p:cNvSpPr>
          <p:nvPr/>
        </p:nvSpPr>
        <p:spPr>
          <a:xfrm rot="0">
            <a:off x="6464300" y="708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1819381075" name="Text">
    </p:cNvPr>
          <p:cNvSpPr>
            <a:spLocks noGrp="1"/>
          </p:cNvSpPr>
          <p:nvPr/>
        </p:nvSpPr>
        <p:spPr>
          <a:xfrm rot="0">
            <a:off x="977900" y="731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Ecocardiograma / Ecocardiografia</a:t>
            </a:r>
          </a:p>
        </p:txBody>
      </p:sp>
      <p:sp>
        <p:nvSpPr>
          <p:cNvPr id="429233042" name="Text">
    </p:cNvPr>
          <p:cNvSpPr>
            <a:spLocks noGrp="1"/>
          </p:cNvSpPr>
          <p:nvPr/>
        </p:nvSpPr>
        <p:spPr>
          <a:xfrm rot="0">
            <a:off x="266700" y="731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</a:t>
            </a:r>
          </a:p>
        </p:txBody>
      </p:sp>
      <p:sp>
        <p:nvSpPr>
          <p:cNvPr id="1963926159" name="Text">
    </p:cNvPr>
          <p:cNvSpPr>
            <a:spLocks noGrp="1"/>
          </p:cNvSpPr>
          <p:nvPr/>
        </p:nvSpPr>
        <p:spPr>
          <a:xfrm rot="0">
            <a:off x="6464300" y="731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45,900</a:t>
            </a:r>
          </a:p>
        </p:txBody>
      </p:sp>
      <p:sp>
        <p:nvSpPr>
          <p:cNvPr id="1030057113" name="Text">
    </p:cNvPr>
          <p:cNvSpPr>
            <a:spLocks noGrp="1"/>
          </p:cNvSpPr>
          <p:nvPr/>
        </p:nvSpPr>
        <p:spPr>
          <a:xfrm rot="0">
            <a:off x="977900" y="754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HOLTER (Monitorização Electrocardiográfica contínua</a:t>
            </a:r>
          </a:p>
        </p:txBody>
      </p:sp>
      <p:sp>
        <p:nvSpPr>
          <p:cNvPr id="1570665843" name="Text">
    </p:cNvPr>
          <p:cNvSpPr>
            <a:spLocks noGrp="1"/>
          </p:cNvSpPr>
          <p:nvPr/>
        </p:nvSpPr>
        <p:spPr>
          <a:xfrm rot="0">
            <a:off x="266700" y="754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</a:t>
            </a:r>
          </a:p>
        </p:txBody>
      </p:sp>
      <p:sp>
        <p:nvSpPr>
          <p:cNvPr id="1747088465" name="Text">
    </p:cNvPr>
          <p:cNvSpPr>
            <a:spLocks noGrp="1"/>
          </p:cNvSpPr>
          <p:nvPr/>
        </p:nvSpPr>
        <p:spPr>
          <a:xfrm rot="0">
            <a:off x="6464300" y="754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53,800</a:t>
            </a:r>
          </a:p>
        </p:txBody>
      </p:sp>
      <p:sp>
        <p:nvSpPr>
          <p:cNvPr id="1681205376" name="Text">
    </p:cNvPr>
          <p:cNvSpPr>
            <a:spLocks noGrp="1"/>
          </p:cNvSpPr>
          <p:nvPr/>
        </p:nvSpPr>
        <p:spPr>
          <a:xfrm rot="0">
            <a:off x="977900" y="777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MAPA   Monitorização Ambulatorial da Pressão Arterial</a:t>
            </a:r>
          </a:p>
        </p:txBody>
      </p:sp>
      <p:sp>
        <p:nvSpPr>
          <p:cNvPr id="1923256635" name="Text">
    </p:cNvPr>
          <p:cNvSpPr>
            <a:spLocks noGrp="1"/>
          </p:cNvSpPr>
          <p:nvPr/>
        </p:nvSpPr>
        <p:spPr>
          <a:xfrm rot="0">
            <a:off x="266700" y="777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</a:t>
            </a:r>
          </a:p>
        </p:txBody>
      </p:sp>
      <p:sp>
        <p:nvSpPr>
          <p:cNvPr id="1547257841" name="Text">
    </p:cNvPr>
          <p:cNvSpPr>
            <a:spLocks noGrp="1"/>
          </p:cNvSpPr>
          <p:nvPr/>
        </p:nvSpPr>
        <p:spPr>
          <a:xfrm rot="0">
            <a:off x="6464300" y="777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68,000</a:t>
            </a:r>
          </a:p>
        </p:txBody>
      </p:sp>
      <p:sp>
        <p:nvSpPr>
          <p:cNvPr id="658645211" name="Rectangle"/>
          <p:cNvSpPr>
            <a:spLocks noGrp="1"/>
          </p:cNvSpPr>
          <p:nvPr/>
        </p:nvSpPr>
        <p:spPr>
          <a:xfrm>
            <a:off x="12700" y="8064500"/>
            <a:ext cx="3746500" cy="1028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86674587" name="Rectangle"/>
          <p:cNvSpPr>
            <a:spLocks noGrp="1"/>
          </p:cNvSpPr>
          <p:nvPr/>
        </p:nvSpPr>
        <p:spPr>
          <a:xfrm>
            <a:off x="266700" y="81280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4673702" name="Text">
    </p:cNvPr>
          <p:cNvSpPr>
            <a:spLocks noGrp="1"/>
          </p:cNvSpPr>
          <p:nvPr/>
        </p:nvSpPr>
        <p:spPr>
          <a:xfrm rot="0">
            <a:off x="266700" y="81280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check Up Cardiologia</a:t>
            </a:r>
          </a:p>
        </p:txBody>
      </p:sp>
      <p:sp>
        <p:nvSpPr>
          <p:cNvPr id="438557214" name="Rectangle"/>
          <p:cNvSpPr>
            <a:spLocks noGrp="1"/>
          </p:cNvSpPr>
          <p:nvPr/>
        </p:nvSpPr>
        <p:spPr>
          <a:xfrm>
            <a:off x="266700" y="85598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3531897" name="Text">
    </p:cNvPr>
          <p:cNvSpPr>
            <a:spLocks noGrp="1"/>
          </p:cNvSpPr>
          <p:nvPr/>
        </p:nvSpPr>
        <p:spPr>
          <a:xfrm rot="0">
            <a:off x="266700" y="85598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895113165" name="Text">
    </p:cNvPr>
          <p:cNvSpPr>
            <a:spLocks noGrp="1"/>
          </p:cNvSpPr>
          <p:nvPr/>
        </p:nvSpPr>
        <p:spPr>
          <a:xfrm rot="0">
            <a:off x="977900" y="85598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560514530" name="Text">
    </p:cNvPr>
          <p:cNvSpPr>
            <a:spLocks noGrp="1"/>
          </p:cNvSpPr>
          <p:nvPr/>
        </p:nvSpPr>
        <p:spPr>
          <a:xfrm rot="0">
            <a:off x="6464300" y="85598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631183611" name="Text">
    </p:cNvPr>
          <p:cNvSpPr>
            <a:spLocks noGrp="1"/>
          </p:cNvSpPr>
          <p:nvPr/>
        </p:nvSpPr>
        <p:spPr>
          <a:xfrm rot="0">
            <a:off x="977900" y="8801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Check-Up Cardiologia</a:t>
            </a:r>
          </a:p>
        </p:txBody>
      </p:sp>
      <p:sp>
        <p:nvSpPr>
          <p:cNvPr id="37931932" name="Text">
    </p:cNvPr>
          <p:cNvSpPr>
            <a:spLocks noGrp="1"/>
          </p:cNvSpPr>
          <p:nvPr/>
        </p:nvSpPr>
        <p:spPr>
          <a:xfrm rot="0">
            <a:off x="266700" y="8801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155</a:t>
            </a:r>
          </a:p>
        </p:txBody>
      </p:sp>
      <p:sp>
        <p:nvSpPr>
          <p:cNvPr id="1707147302" name="Text">
    </p:cNvPr>
          <p:cNvSpPr>
            <a:spLocks noGrp="1"/>
          </p:cNvSpPr>
          <p:nvPr/>
        </p:nvSpPr>
        <p:spPr>
          <a:xfrm rot="0">
            <a:off x="6464300" y="8801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280,000</a:t>
            </a:r>
          </a:p>
        </p:txBody>
      </p:sp>
      <p:sp>
        <p:nvSpPr>
          <p:cNvPr id="48336553" name="Rectangle"/>
          <p:cNvSpPr>
            <a:spLocks noGrp="1"/>
          </p:cNvSpPr>
          <p:nvPr/>
        </p:nvSpPr>
        <p:spPr>
          <a:xfrm>
            <a:off x="12700" y="9093200"/>
            <a:ext cx="3746500" cy="622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0390862" name="Rectangle"/>
          <p:cNvSpPr>
            <a:spLocks noGrp="1"/>
          </p:cNvSpPr>
          <p:nvPr/>
        </p:nvSpPr>
        <p:spPr>
          <a:xfrm>
            <a:off x="266700" y="91567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73903253" name="Text">
    </p:cNvPr>
          <p:cNvSpPr>
            <a:spLocks noGrp="1"/>
          </p:cNvSpPr>
          <p:nvPr/>
        </p:nvSpPr>
        <p:spPr>
          <a:xfrm rot="0">
            <a:off x="266700" y="91567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check Up Hematologia</a:t>
            </a:r>
          </a:p>
        </p:txBody>
      </p:sp>
      <p:sp>
        <p:nvSpPr>
          <p:cNvPr id="650367486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 of </a:t>
            </a:r>
          </a:p>
        </p:txBody>
      </p:sp>
      <p:sp>
        <p:nvSpPr>
          <p:cNvPr id="139920003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685344585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865703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22866557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85928639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238451275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378684000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523366655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Toxoplasmose IgM</a:t>
            </a:r>
          </a:p>
        </p:txBody>
      </p:sp>
      <p:sp>
        <p:nvSpPr>
          <p:cNvPr id="1835908677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547</a:t>
            </a:r>
          </a:p>
        </p:txBody>
      </p:sp>
      <p:sp>
        <p:nvSpPr>
          <p:cNvPr id="786255039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13,450</a:t>
            </a:r>
          </a:p>
        </p:txBody>
      </p:sp>
      <p:sp>
        <p:nvSpPr>
          <p:cNvPr id="346626824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Transglutaminase Tecidular IgG</a:t>
            </a:r>
          </a:p>
        </p:txBody>
      </p:sp>
      <p:sp>
        <p:nvSpPr>
          <p:cNvPr id="76527466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484</a:t>
            </a:r>
          </a:p>
        </p:txBody>
      </p:sp>
      <p:sp>
        <p:nvSpPr>
          <p:cNvPr id="76594728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12,150</a:t>
            </a:r>
          </a:p>
        </p:txBody>
      </p:sp>
      <p:sp>
        <p:nvSpPr>
          <p:cNvPr id="1080861361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Tricomonas IgG</a:t>
            </a:r>
          </a:p>
        </p:txBody>
      </p:sp>
      <p:sp>
        <p:nvSpPr>
          <p:cNvPr id="482447599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267</a:t>
            </a:r>
          </a:p>
        </p:txBody>
      </p:sp>
      <p:sp>
        <p:nvSpPr>
          <p:cNvPr id="1703690490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12,150</a:t>
            </a:r>
          </a:p>
        </p:txBody>
      </p:sp>
      <p:sp>
        <p:nvSpPr>
          <p:cNvPr id="1693242269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Vírus Epstein Barr (Monoteste)</a:t>
            </a:r>
          </a:p>
        </p:txBody>
      </p:sp>
      <p:sp>
        <p:nvSpPr>
          <p:cNvPr id="1093700763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301</a:t>
            </a:r>
          </a:p>
        </p:txBody>
      </p:sp>
      <p:sp>
        <p:nvSpPr>
          <p:cNvPr id="1365654202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7,800</a:t>
            </a:r>
          </a:p>
        </p:txBody>
      </p:sp>
      <p:sp>
        <p:nvSpPr>
          <p:cNvPr id="1458191356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Vírus Epstein Barr IgM</a:t>
            </a:r>
          </a:p>
        </p:txBody>
      </p:sp>
      <p:sp>
        <p:nvSpPr>
          <p:cNvPr id="1419274887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436</a:t>
            </a:r>
          </a:p>
        </p:txBody>
      </p:sp>
      <p:sp>
        <p:nvSpPr>
          <p:cNvPr id="294219995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12,150</a:t>
            </a:r>
          </a:p>
        </p:txBody>
      </p:sp>
      <p:sp>
        <p:nvSpPr>
          <p:cNvPr id="1910127546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Vírus Hepatite A IgM</a:t>
            </a:r>
          </a:p>
        </p:txBody>
      </p:sp>
      <p:sp>
        <p:nvSpPr>
          <p:cNvPr id="1986583462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210</a:t>
            </a:r>
          </a:p>
        </p:txBody>
      </p:sp>
      <p:sp>
        <p:nvSpPr>
          <p:cNvPr id="1639144382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10,500</a:t>
            </a:r>
          </a:p>
        </p:txBody>
      </p:sp>
      <p:sp>
        <p:nvSpPr>
          <p:cNvPr id="996598011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Vírus Varicela Zoster IgM</a:t>
            </a:r>
          </a:p>
        </p:txBody>
      </p:sp>
      <p:sp>
        <p:nvSpPr>
          <p:cNvPr id="465636294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502</a:t>
            </a:r>
          </a:p>
        </p:txBody>
      </p:sp>
      <p:sp>
        <p:nvSpPr>
          <p:cNvPr id="734283507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10,500</a:t>
            </a:r>
          </a:p>
        </p:txBody>
      </p:sp>
      <p:sp>
        <p:nvSpPr>
          <p:cNvPr id="1355908766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Beta 2 Glicoproteína I IgM</a:t>
            </a:r>
          </a:p>
        </p:txBody>
      </p:sp>
      <p:sp>
        <p:nvSpPr>
          <p:cNvPr id="1555879239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220</a:t>
            </a:r>
          </a:p>
        </p:txBody>
      </p:sp>
      <p:sp>
        <p:nvSpPr>
          <p:cNvPr id="1336965677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12,150</a:t>
            </a:r>
          </a:p>
        </p:txBody>
      </p:sp>
      <p:sp>
        <p:nvSpPr>
          <p:cNvPr id="1179274998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anti-Herpesvírus Simplex I IgM</a:t>
            </a:r>
          </a:p>
        </p:txBody>
      </p:sp>
      <p:sp>
        <p:nvSpPr>
          <p:cNvPr id="443794903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325</a:t>
            </a:r>
          </a:p>
        </p:txBody>
      </p:sp>
      <p:sp>
        <p:nvSpPr>
          <p:cNvPr id="551501107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14,560</a:t>
            </a:r>
          </a:p>
        </p:txBody>
      </p:sp>
      <p:sp>
        <p:nvSpPr>
          <p:cNvPr id="1827822103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Ácido Fólico</a:t>
            </a:r>
          </a:p>
        </p:txBody>
      </p:sp>
      <p:sp>
        <p:nvSpPr>
          <p:cNvPr id="2019263617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442</a:t>
            </a:r>
          </a:p>
        </p:txBody>
      </p:sp>
      <p:sp>
        <p:nvSpPr>
          <p:cNvPr id="2088938272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12,150</a:t>
            </a:r>
          </a:p>
        </p:txBody>
      </p:sp>
      <p:sp>
        <p:nvSpPr>
          <p:cNvPr id="636299046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Ácido Úrico (24H)</a:t>
            </a:r>
          </a:p>
        </p:txBody>
      </p:sp>
      <p:sp>
        <p:nvSpPr>
          <p:cNvPr id="1538388846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173</a:t>
            </a:r>
          </a:p>
        </p:txBody>
      </p:sp>
      <p:sp>
        <p:nvSpPr>
          <p:cNvPr id="2137660181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7,750</a:t>
            </a:r>
          </a:p>
        </p:txBody>
      </p:sp>
      <p:sp>
        <p:nvSpPr>
          <p:cNvPr id="374891635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Ácido Úrico (Urina)</a:t>
            </a:r>
          </a:p>
        </p:txBody>
      </p:sp>
      <p:sp>
        <p:nvSpPr>
          <p:cNvPr id="1514190217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315</a:t>
            </a:r>
          </a:p>
        </p:txBody>
      </p:sp>
      <p:sp>
        <p:nvSpPr>
          <p:cNvPr id="238950188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7,750</a:t>
            </a:r>
          </a:p>
        </p:txBody>
      </p:sp>
      <p:sp>
        <p:nvSpPr>
          <p:cNvPr id="564336461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Ácido Úrico Sérico</a:t>
            </a:r>
          </a:p>
        </p:txBody>
      </p:sp>
      <p:sp>
        <p:nvSpPr>
          <p:cNvPr id="1955435766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321</a:t>
            </a:r>
          </a:p>
        </p:txBody>
      </p:sp>
      <p:sp>
        <p:nvSpPr>
          <p:cNvPr id="725519123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6,750</a:t>
            </a:r>
          </a:p>
        </p:txBody>
      </p:sp>
      <p:sp>
        <p:nvSpPr>
          <p:cNvPr id="1430748719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Ácido Valpróico</a:t>
            </a:r>
          </a:p>
        </p:txBody>
      </p:sp>
      <p:sp>
        <p:nvSpPr>
          <p:cNvPr id="1818690229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446</a:t>
            </a:r>
          </a:p>
        </p:txBody>
      </p:sp>
      <p:sp>
        <p:nvSpPr>
          <p:cNvPr id="1951732203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736918113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Ácido Vanilmandélio (24H)</a:t>
            </a:r>
          </a:p>
        </p:txBody>
      </p:sp>
      <p:sp>
        <p:nvSpPr>
          <p:cNvPr id="1169477429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528</a:t>
            </a:r>
          </a:p>
        </p:txBody>
      </p:sp>
      <p:sp>
        <p:nvSpPr>
          <p:cNvPr id="286396316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5,300</a:t>
            </a:r>
          </a:p>
        </p:txBody>
      </p:sp>
      <p:sp>
        <p:nvSpPr>
          <p:cNvPr id="1301585436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ACTH - Adenocorticotrofina</a:t>
            </a:r>
          </a:p>
        </p:txBody>
      </p:sp>
      <p:sp>
        <p:nvSpPr>
          <p:cNvPr id="98818749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454</a:t>
            </a:r>
          </a:p>
        </p:txBody>
      </p:sp>
      <p:sp>
        <p:nvSpPr>
          <p:cNvPr id="1716351059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738735081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Actividade Proteína S Inibidora da Coagulação</a:t>
            </a:r>
          </a:p>
        </p:txBody>
      </p:sp>
      <p:sp>
        <p:nvSpPr>
          <p:cNvPr id="238025599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497</a:t>
            </a:r>
          </a:p>
        </p:txBody>
      </p:sp>
      <p:sp>
        <p:nvSpPr>
          <p:cNvPr id="352517685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415292206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ADA - Adenosina Desaminase no Líquido Pleural</a:t>
            </a:r>
          </a:p>
        </p:txBody>
      </p:sp>
      <p:sp>
        <p:nvSpPr>
          <p:cNvPr id="1753030762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390</a:t>
            </a:r>
          </a:p>
        </p:txBody>
      </p:sp>
      <p:sp>
        <p:nvSpPr>
          <p:cNvPr id="435735065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5,450</a:t>
            </a:r>
          </a:p>
        </p:txBody>
      </p:sp>
      <p:sp>
        <p:nvSpPr>
          <p:cNvPr id="453606469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Ag HBe</a:t>
            </a:r>
          </a:p>
        </p:txBody>
      </p:sp>
      <p:sp>
        <p:nvSpPr>
          <p:cNvPr id="84860321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582</a:t>
            </a:r>
          </a:p>
        </p:txBody>
      </p:sp>
      <p:sp>
        <p:nvSpPr>
          <p:cNvPr id="74564378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10,500</a:t>
            </a:r>
          </a:p>
        </p:txBody>
      </p:sp>
      <p:sp>
        <p:nvSpPr>
          <p:cNvPr id="1535539599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Ag HBs</a:t>
            </a:r>
          </a:p>
        </p:txBody>
      </p:sp>
      <p:sp>
        <p:nvSpPr>
          <p:cNvPr id="196992494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509</a:t>
            </a:r>
          </a:p>
        </p:txBody>
      </p:sp>
      <p:sp>
        <p:nvSpPr>
          <p:cNvPr id="2024663789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10,500</a:t>
            </a:r>
          </a:p>
        </p:txBody>
      </p:sp>
      <p:sp>
        <p:nvSpPr>
          <p:cNvPr id="1926139889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Ag HBs (EIA)</a:t>
            </a:r>
          </a:p>
        </p:txBody>
      </p:sp>
      <p:sp>
        <p:nvSpPr>
          <p:cNvPr id="443341350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345</a:t>
            </a:r>
          </a:p>
        </p:txBody>
      </p:sp>
      <p:sp>
        <p:nvSpPr>
          <p:cNvPr id="2145068584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6,700</a:t>
            </a:r>
          </a:p>
        </p:txBody>
      </p:sp>
      <p:sp>
        <p:nvSpPr>
          <p:cNvPr id="1756774844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Alanina Aminotransferase ALT (TGP)</a:t>
            </a:r>
          </a:p>
        </p:txBody>
      </p:sp>
      <p:sp>
        <p:nvSpPr>
          <p:cNvPr id="1854011996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176</a:t>
            </a:r>
          </a:p>
        </p:txBody>
      </p:sp>
      <p:sp>
        <p:nvSpPr>
          <p:cNvPr id="306229312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7,250</a:t>
            </a:r>
          </a:p>
        </p:txBody>
      </p:sp>
      <p:sp>
        <p:nvSpPr>
          <p:cNvPr id="881602118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Albumina</a:t>
            </a:r>
          </a:p>
        </p:txBody>
      </p:sp>
      <p:sp>
        <p:nvSpPr>
          <p:cNvPr id="1861034698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395</a:t>
            </a:r>
          </a:p>
        </p:txBody>
      </p:sp>
      <p:sp>
        <p:nvSpPr>
          <p:cNvPr id="257910353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6,890</a:t>
            </a:r>
          </a:p>
        </p:txBody>
      </p:sp>
      <p:sp>
        <p:nvSpPr>
          <p:cNvPr id="403309898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Alcoolemia</a:t>
            </a:r>
          </a:p>
        </p:txBody>
      </p:sp>
      <p:sp>
        <p:nvSpPr>
          <p:cNvPr id="1294067219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521</a:t>
            </a:r>
          </a:p>
        </p:txBody>
      </p:sp>
      <p:sp>
        <p:nvSpPr>
          <p:cNvPr id="1256027663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10,200</a:t>
            </a:r>
          </a:p>
        </p:txBody>
      </p:sp>
      <p:sp>
        <p:nvSpPr>
          <p:cNvPr id="1053093099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Aldolase</a:t>
            </a:r>
          </a:p>
        </p:txBody>
      </p:sp>
      <p:sp>
        <p:nvSpPr>
          <p:cNvPr id="1991020076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257</a:t>
            </a:r>
          </a:p>
        </p:txBody>
      </p:sp>
      <p:sp>
        <p:nvSpPr>
          <p:cNvPr id="880803732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8,800</a:t>
            </a:r>
          </a:p>
        </p:txBody>
      </p:sp>
      <p:sp>
        <p:nvSpPr>
          <p:cNvPr id="355703322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Aldosterona</a:t>
            </a:r>
          </a:p>
        </p:txBody>
      </p:sp>
      <p:sp>
        <p:nvSpPr>
          <p:cNvPr id="201953251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501</a:t>
            </a:r>
          </a:p>
        </p:txBody>
      </p:sp>
      <p:sp>
        <p:nvSpPr>
          <p:cNvPr id="507948448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10,200</a:t>
            </a:r>
          </a:p>
        </p:txBody>
      </p:sp>
      <p:sp>
        <p:nvSpPr>
          <p:cNvPr id="1427010211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Alfa 1 Anti - Tripsina</a:t>
            </a:r>
          </a:p>
        </p:txBody>
      </p:sp>
      <p:sp>
        <p:nvSpPr>
          <p:cNvPr id="1550106962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523</a:t>
            </a:r>
          </a:p>
        </p:txBody>
      </p:sp>
      <p:sp>
        <p:nvSpPr>
          <p:cNvPr id="483535786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936558141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ALT (GPT) Med. Trabalho</a:t>
            </a:r>
          </a:p>
        </p:txBody>
      </p:sp>
      <p:sp>
        <p:nvSpPr>
          <p:cNvPr id="300898574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610</a:t>
            </a:r>
          </a:p>
        </p:txBody>
      </p:sp>
      <p:sp>
        <p:nvSpPr>
          <p:cNvPr id="1811637296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6,500</a:t>
            </a:r>
          </a:p>
        </p:txBody>
      </p:sp>
      <p:sp>
        <p:nvSpPr>
          <p:cNvPr id="1719246238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Amilase</a:t>
            </a:r>
          </a:p>
        </p:txBody>
      </p:sp>
      <p:sp>
        <p:nvSpPr>
          <p:cNvPr id="1148773434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490</a:t>
            </a:r>
          </a:p>
        </p:txBody>
      </p:sp>
      <p:sp>
        <p:nvSpPr>
          <p:cNvPr id="791995026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4,670</a:t>
            </a:r>
          </a:p>
        </p:txBody>
      </p:sp>
      <p:sp>
        <p:nvSpPr>
          <p:cNvPr id="526309792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Amilase (Urina)</a:t>
            </a:r>
          </a:p>
        </p:txBody>
      </p:sp>
      <p:sp>
        <p:nvSpPr>
          <p:cNvPr id="895562424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383</a:t>
            </a:r>
          </a:p>
        </p:txBody>
      </p:sp>
      <p:sp>
        <p:nvSpPr>
          <p:cNvPr id="918247706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4,670</a:t>
            </a:r>
          </a:p>
        </p:txBody>
      </p:sp>
      <p:sp>
        <p:nvSpPr>
          <p:cNvPr id="1041440045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Amilase Pancreática</a:t>
            </a:r>
          </a:p>
        </p:txBody>
      </p:sp>
      <p:sp>
        <p:nvSpPr>
          <p:cNvPr id="1474908310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518</a:t>
            </a:r>
          </a:p>
        </p:txBody>
      </p:sp>
      <p:sp>
        <p:nvSpPr>
          <p:cNvPr id="1797348385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7,200</a:t>
            </a:r>
          </a:p>
        </p:txBody>
      </p:sp>
      <p:sp>
        <p:nvSpPr>
          <p:cNvPr id="121547734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Amónia</a:t>
            </a:r>
          </a:p>
        </p:txBody>
      </p:sp>
      <p:sp>
        <p:nvSpPr>
          <p:cNvPr id="560079977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555</a:t>
            </a:r>
          </a:p>
        </p:txBody>
      </p:sp>
      <p:sp>
        <p:nvSpPr>
          <p:cNvPr id="1007861043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12,800</a:t>
            </a:r>
          </a:p>
        </p:txBody>
      </p:sp>
      <p:sp>
        <p:nvSpPr>
          <p:cNvPr id="1572028100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Análise Sumária da Urina (Tipo II)</a:t>
            </a:r>
          </a:p>
        </p:txBody>
      </p:sp>
      <p:sp>
        <p:nvSpPr>
          <p:cNvPr id="790716095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541</a:t>
            </a:r>
          </a:p>
        </p:txBody>
      </p:sp>
      <p:sp>
        <p:nvSpPr>
          <p:cNvPr id="533755486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6,870</a:t>
            </a:r>
          </a:p>
        </p:txBody>
      </p:sp>
      <p:sp>
        <p:nvSpPr>
          <p:cNvPr id="906148786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Angiotensina I (EIA)</a:t>
            </a:r>
          </a:p>
        </p:txBody>
      </p:sp>
      <p:sp>
        <p:nvSpPr>
          <p:cNvPr id="1912862376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515</a:t>
            </a:r>
          </a:p>
        </p:txBody>
      </p:sp>
      <p:sp>
        <p:nvSpPr>
          <p:cNvPr id="1475517169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17,650</a:t>
            </a:r>
          </a:p>
        </p:txBody>
      </p:sp>
      <p:sp>
        <p:nvSpPr>
          <p:cNvPr id="1267492055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Antigénio HLA B27</a:t>
            </a:r>
          </a:p>
        </p:txBody>
      </p:sp>
      <p:sp>
        <p:nvSpPr>
          <p:cNvPr id="1760594239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216</a:t>
            </a:r>
          </a:p>
        </p:txBody>
      </p:sp>
      <p:sp>
        <p:nvSpPr>
          <p:cNvPr id="95126591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10,250</a:t>
            </a:r>
          </a:p>
        </p:txBody>
      </p:sp>
      <p:sp>
        <p:nvSpPr>
          <p:cNvPr id="1187881833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Antitrombina III (Actividade)</a:t>
            </a:r>
          </a:p>
        </p:txBody>
      </p:sp>
      <p:sp>
        <p:nvSpPr>
          <p:cNvPr id="1859112379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477</a:t>
            </a:r>
          </a:p>
        </p:txBody>
      </p:sp>
      <p:sp>
        <p:nvSpPr>
          <p:cNvPr id="43649068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10,520</a:t>
            </a:r>
          </a:p>
        </p:txBody>
      </p:sp>
      <p:sp>
        <p:nvSpPr>
          <p:cNvPr id="1539960380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Apolipoproteína A1</a:t>
            </a:r>
          </a:p>
        </p:txBody>
      </p:sp>
      <p:sp>
        <p:nvSpPr>
          <p:cNvPr id="1890900167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327</a:t>
            </a:r>
          </a:p>
        </p:txBody>
      </p:sp>
      <p:sp>
        <p:nvSpPr>
          <p:cNvPr id="1611035007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848289339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Aspartato Aminotransferase AST (TGO)</a:t>
            </a:r>
          </a:p>
        </p:txBody>
      </p:sp>
      <p:sp>
        <p:nvSpPr>
          <p:cNvPr id="639860312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576</a:t>
            </a:r>
          </a:p>
        </p:txBody>
      </p:sp>
      <p:sp>
        <p:nvSpPr>
          <p:cNvPr id="1879570619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7,250</a:t>
            </a:r>
          </a:p>
        </p:txBody>
      </p:sp>
      <p:sp>
        <p:nvSpPr>
          <p:cNvPr id="593093197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Aspecto urina</a:t>
            </a:r>
          </a:p>
        </p:txBody>
      </p:sp>
      <p:sp>
        <p:nvSpPr>
          <p:cNvPr id="1877712411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1503</a:t>
            </a:r>
          </a:p>
        </p:txBody>
      </p:sp>
      <p:sp>
        <p:nvSpPr>
          <p:cNvPr id="1384639488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495584459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10 of </a:t>
            </a:r>
          </a:p>
        </p:txBody>
      </p:sp>
      <p:sp>
        <p:nvSpPr>
          <p:cNvPr id="1336516650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898829501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046789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89550713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51405583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2112477633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330092564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086529606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Baciloscopia da Tuberculose</a:t>
            </a:r>
          </a:p>
        </p:txBody>
      </p:sp>
      <p:sp>
        <p:nvSpPr>
          <p:cNvPr id="1361368410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602</a:t>
            </a:r>
          </a:p>
        </p:txBody>
      </p:sp>
      <p:sp>
        <p:nvSpPr>
          <p:cNvPr id="1647323502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10,000</a:t>
            </a:r>
          </a:p>
        </p:txBody>
      </p:sp>
      <p:sp>
        <p:nvSpPr>
          <p:cNvPr id="401176908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Beta 2 Glicoproteína I, Ac. IgG</a:t>
            </a:r>
          </a:p>
        </p:txBody>
      </p:sp>
      <p:sp>
        <p:nvSpPr>
          <p:cNvPr id="1316076263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346</a:t>
            </a:r>
          </a:p>
        </p:txBody>
      </p:sp>
      <p:sp>
        <p:nvSpPr>
          <p:cNvPr id="965224566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511005552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Beta 2 Microglobulina</a:t>
            </a:r>
          </a:p>
        </p:txBody>
      </p:sp>
      <p:sp>
        <p:nvSpPr>
          <p:cNvPr id="116337767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227</a:t>
            </a:r>
          </a:p>
        </p:txBody>
      </p:sp>
      <p:sp>
        <p:nvSpPr>
          <p:cNvPr id="1158289631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10,900</a:t>
            </a:r>
          </a:p>
        </p:txBody>
      </p:sp>
      <p:sp>
        <p:nvSpPr>
          <p:cNvPr id="1027167120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Beta HCG Livre</a:t>
            </a:r>
          </a:p>
        </p:txBody>
      </p:sp>
      <p:sp>
        <p:nvSpPr>
          <p:cNvPr id="1729639130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456</a:t>
            </a:r>
          </a:p>
        </p:txBody>
      </p:sp>
      <p:sp>
        <p:nvSpPr>
          <p:cNvPr id="409712202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13,400</a:t>
            </a:r>
          </a:p>
        </p:txBody>
      </p:sp>
      <p:sp>
        <p:nvSpPr>
          <p:cNvPr id="221419896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bilirrubina</a:t>
            </a:r>
          </a:p>
        </p:txBody>
      </p:sp>
      <p:sp>
        <p:nvSpPr>
          <p:cNvPr id="2053176989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1512</a:t>
            </a:r>
          </a:p>
        </p:txBody>
      </p:sp>
      <p:sp>
        <p:nvSpPr>
          <p:cNvPr id="1556651497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424978908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Bilirrubina Directa</a:t>
            </a:r>
          </a:p>
        </p:txBody>
      </p:sp>
      <p:sp>
        <p:nvSpPr>
          <p:cNvPr id="11799255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572</a:t>
            </a:r>
          </a:p>
        </p:txBody>
      </p:sp>
      <p:sp>
        <p:nvSpPr>
          <p:cNvPr id="2103281738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9,450</a:t>
            </a:r>
          </a:p>
        </p:txBody>
      </p:sp>
      <p:sp>
        <p:nvSpPr>
          <p:cNvPr id="1700951517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Bilirrubina Total+Directa+Indirecta</a:t>
            </a:r>
          </a:p>
        </p:txBody>
      </p:sp>
      <p:sp>
        <p:nvSpPr>
          <p:cNvPr id="1506028260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177</a:t>
            </a:r>
          </a:p>
        </p:txBody>
      </p:sp>
      <p:sp>
        <p:nvSpPr>
          <p:cNvPr id="2038849977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9,450</a:t>
            </a:r>
          </a:p>
        </p:txBody>
      </p:sp>
      <p:sp>
        <p:nvSpPr>
          <p:cNvPr id="1745398043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BK Cultural 1ªA</a:t>
            </a:r>
          </a:p>
        </p:txBody>
      </p:sp>
      <p:sp>
        <p:nvSpPr>
          <p:cNvPr id="515040602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556</a:t>
            </a:r>
          </a:p>
        </p:txBody>
      </p:sp>
      <p:sp>
        <p:nvSpPr>
          <p:cNvPr id="1725525858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27,000</a:t>
            </a:r>
          </a:p>
        </p:txBody>
      </p:sp>
      <p:sp>
        <p:nvSpPr>
          <p:cNvPr id="739787177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BK Cultural 2ªA</a:t>
            </a:r>
          </a:p>
        </p:txBody>
      </p:sp>
      <p:sp>
        <p:nvSpPr>
          <p:cNvPr id="32863552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533</a:t>
            </a:r>
          </a:p>
        </p:txBody>
      </p:sp>
      <p:sp>
        <p:nvSpPr>
          <p:cNvPr id="140822545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27,000</a:t>
            </a:r>
          </a:p>
        </p:txBody>
      </p:sp>
      <p:sp>
        <p:nvSpPr>
          <p:cNvPr id="627770368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BK Cultural 3ª A</a:t>
            </a:r>
          </a:p>
        </p:txBody>
      </p:sp>
      <p:sp>
        <p:nvSpPr>
          <p:cNvPr id="1267735565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473</a:t>
            </a:r>
          </a:p>
        </p:txBody>
      </p:sp>
      <p:sp>
        <p:nvSpPr>
          <p:cNvPr id="1642409802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27,000</a:t>
            </a:r>
          </a:p>
        </p:txBody>
      </p:sp>
      <p:sp>
        <p:nvSpPr>
          <p:cNvPr id="1332696871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Bk Directo 1ªA</a:t>
            </a:r>
          </a:p>
        </p:txBody>
      </p:sp>
      <p:sp>
        <p:nvSpPr>
          <p:cNvPr id="844698062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202</a:t>
            </a:r>
          </a:p>
        </p:txBody>
      </p:sp>
      <p:sp>
        <p:nvSpPr>
          <p:cNvPr id="2036470780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7,430</a:t>
            </a:r>
          </a:p>
        </p:txBody>
      </p:sp>
      <p:sp>
        <p:nvSpPr>
          <p:cNvPr id="825621733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BK Directo Expect. 1ªA</a:t>
            </a:r>
          </a:p>
        </p:txBody>
      </p:sp>
      <p:sp>
        <p:nvSpPr>
          <p:cNvPr id="81154955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365</a:t>
            </a:r>
          </a:p>
        </p:txBody>
      </p:sp>
      <p:sp>
        <p:nvSpPr>
          <p:cNvPr id="2130441662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7,430</a:t>
            </a:r>
          </a:p>
        </p:txBody>
      </p:sp>
      <p:sp>
        <p:nvSpPr>
          <p:cNvPr id="393213038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BK Directo Expect. 2ªA</a:t>
            </a:r>
          </a:p>
        </p:txBody>
      </p:sp>
      <p:sp>
        <p:nvSpPr>
          <p:cNvPr id="161738930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231</a:t>
            </a:r>
          </a:p>
        </p:txBody>
      </p:sp>
      <p:sp>
        <p:nvSpPr>
          <p:cNvPr id="1071624198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7,430</a:t>
            </a:r>
          </a:p>
        </p:txBody>
      </p:sp>
      <p:sp>
        <p:nvSpPr>
          <p:cNvPr id="505996358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BK Directo Expect. 3ª A</a:t>
            </a:r>
          </a:p>
        </p:txBody>
      </p:sp>
      <p:sp>
        <p:nvSpPr>
          <p:cNvPr id="1988935529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444</a:t>
            </a:r>
          </a:p>
        </p:txBody>
      </p:sp>
      <p:sp>
        <p:nvSpPr>
          <p:cNvPr id="1622992746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7,430</a:t>
            </a:r>
          </a:p>
        </p:txBody>
      </p:sp>
      <p:sp>
        <p:nvSpPr>
          <p:cNvPr id="572597499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BK Directo Urina 1ªA</a:t>
            </a:r>
          </a:p>
        </p:txBody>
      </p:sp>
      <p:sp>
        <p:nvSpPr>
          <p:cNvPr id="2079522349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581</a:t>
            </a:r>
          </a:p>
        </p:txBody>
      </p:sp>
      <p:sp>
        <p:nvSpPr>
          <p:cNvPr id="1746297293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6,000</a:t>
            </a:r>
          </a:p>
        </p:txBody>
      </p:sp>
      <p:sp>
        <p:nvSpPr>
          <p:cNvPr id="1872124946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BK Directo Urina 2ªA</a:t>
            </a:r>
          </a:p>
        </p:txBody>
      </p:sp>
      <p:sp>
        <p:nvSpPr>
          <p:cNvPr id="1153149927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508</a:t>
            </a:r>
          </a:p>
        </p:txBody>
      </p:sp>
      <p:sp>
        <p:nvSpPr>
          <p:cNvPr id="684996299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6,000</a:t>
            </a:r>
          </a:p>
        </p:txBody>
      </p:sp>
      <p:sp>
        <p:nvSpPr>
          <p:cNvPr id="1930895893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BK Directo Urina 3ª A</a:t>
            </a:r>
          </a:p>
        </p:txBody>
      </p:sp>
      <p:sp>
        <p:nvSpPr>
          <p:cNvPr id="784107177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565</a:t>
            </a:r>
          </a:p>
        </p:txBody>
      </p:sp>
      <p:sp>
        <p:nvSpPr>
          <p:cNvPr id="935457802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6,000</a:t>
            </a:r>
          </a:p>
        </p:txBody>
      </p:sp>
      <p:sp>
        <p:nvSpPr>
          <p:cNvPr id="1043000919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Bun - Azoto Ureico</a:t>
            </a:r>
          </a:p>
        </p:txBody>
      </p:sp>
      <p:sp>
        <p:nvSpPr>
          <p:cNvPr id="1952932877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360</a:t>
            </a:r>
          </a:p>
        </p:txBody>
      </p:sp>
      <p:sp>
        <p:nvSpPr>
          <p:cNvPr id="1042558438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6,000</a:t>
            </a:r>
          </a:p>
        </p:txBody>
      </p:sp>
      <p:sp>
        <p:nvSpPr>
          <p:cNvPr id="117309324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 125 (OV)</a:t>
            </a:r>
          </a:p>
        </p:txBody>
      </p:sp>
      <p:sp>
        <p:nvSpPr>
          <p:cNvPr id="1875702098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512</a:t>
            </a:r>
          </a:p>
        </p:txBody>
      </p:sp>
      <p:sp>
        <p:nvSpPr>
          <p:cNvPr id="549762986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24,780</a:t>
            </a:r>
          </a:p>
        </p:txBody>
      </p:sp>
      <p:sp>
        <p:nvSpPr>
          <p:cNvPr id="1058071881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 15.3</a:t>
            </a:r>
          </a:p>
        </p:txBody>
      </p:sp>
      <p:sp>
        <p:nvSpPr>
          <p:cNvPr id="1459121336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457</a:t>
            </a:r>
          </a:p>
        </p:txBody>
      </p:sp>
      <p:sp>
        <p:nvSpPr>
          <p:cNvPr id="1589002580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14,750</a:t>
            </a:r>
          </a:p>
        </p:txBody>
      </p:sp>
      <p:sp>
        <p:nvSpPr>
          <p:cNvPr id="1540019407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Cálcio (Urina 24H)</a:t>
            </a:r>
          </a:p>
        </p:txBody>
      </p:sp>
      <p:sp>
        <p:nvSpPr>
          <p:cNvPr id="1674070098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188</a:t>
            </a:r>
          </a:p>
        </p:txBody>
      </p:sp>
      <p:sp>
        <p:nvSpPr>
          <p:cNvPr id="1992324415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6,300</a:t>
            </a:r>
          </a:p>
        </p:txBody>
      </p:sp>
      <p:sp>
        <p:nvSpPr>
          <p:cNvPr id="445658706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Cálcio Total</a:t>
            </a:r>
          </a:p>
        </p:txBody>
      </p:sp>
      <p:sp>
        <p:nvSpPr>
          <p:cNvPr id="401732963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549</a:t>
            </a:r>
          </a:p>
        </p:txBody>
      </p:sp>
      <p:sp>
        <p:nvSpPr>
          <p:cNvPr id="911910167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6,300</a:t>
            </a:r>
          </a:p>
        </p:txBody>
      </p:sp>
      <p:sp>
        <p:nvSpPr>
          <p:cNvPr id="1137067886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Calcitonina</a:t>
            </a:r>
          </a:p>
        </p:txBody>
      </p:sp>
      <p:sp>
        <p:nvSpPr>
          <p:cNvPr id="1484774370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229</a:t>
            </a:r>
          </a:p>
        </p:txBody>
      </p:sp>
      <p:sp>
        <p:nvSpPr>
          <p:cNvPr id="1086154595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17,100</a:t>
            </a:r>
          </a:p>
        </p:txBody>
      </p:sp>
      <p:sp>
        <p:nvSpPr>
          <p:cNvPr id="590090366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Cálculo Renal</a:t>
            </a:r>
          </a:p>
        </p:txBody>
      </p:sp>
      <p:sp>
        <p:nvSpPr>
          <p:cNvPr id="1377885762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461</a:t>
            </a:r>
          </a:p>
        </p:txBody>
      </p:sp>
      <p:sp>
        <p:nvSpPr>
          <p:cNvPr id="1948692271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14,500</a:t>
            </a:r>
          </a:p>
        </p:txBody>
      </p:sp>
      <p:sp>
        <p:nvSpPr>
          <p:cNvPr id="1602967735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Capacidade Total Fixação do Ferro</a:t>
            </a:r>
          </a:p>
        </p:txBody>
      </p:sp>
      <p:sp>
        <p:nvSpPr>
          <p:cNvPr id="476519640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303</a:t>
            </a:r>
          </a:p>
        </p:txBody>
      </p:sp>
      <p:sp>
        <p:nvSpPr>
          <p:cNvPr id="1214317528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10,110</a:t>
            </a:r>
          </a:p>
        </p:txBody>
      </p:sp>
      <p:sp>
        <p:nvSpPr>
          <p:cNvPr id="159355436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Cardiolipina, Ac. IgG</a:t>
            </a:r>
          </a:p>
        </p:txBody>
      </p:sp>
      <p:sp>
        <p:nvSpPr>
          <p:cNvPr id="204746068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475</a:t>
            </a:r>
          </a:p>
        </p:txBody>
      </p:sp>
      <p:sp>
        <p:nvSpPr>
          <p:cNvPr id="680616406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747896543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Cardiolipina, Ac. IgM</a:t>
            </a:r>
          </a:p>
        </p:txBody>
      </p:sp>
      <p:sp>
        <p:nvSpPr>
          <p:cNvPr id="498456836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363</a:t>
            </a:r>
          </a:p>
        </p:txBody>
      </p:sp>
      <p:sp>
        <p:nvSpPr>
          <p:cNvPr id="818284907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326779252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Carga Viral HIV</a:t>
            </a:r>
          </a:p>
        </p:txBody>
      </p:sp>
      <p:sp>
        <p:nvSpPr>
          <p:cNvPr id="218897396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352</a:t>
            </a:r>
          </a:p>
        </p:txBody>
      </p:sp>
      <p:sp>
        <p:nvSpPr>
          <p:cNvPr id="1052941992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58,450</a:t>
            </a:r>
          </a:p>
        </p:txBody>
      </p:sp>
      <p:sp>
        <p:nvSpPr>
          <p:cNvPr id="1045386570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Carga Viral VHB</a:t>
            </a:r>
          </a:p>
        </p:txBody>
      </p:sp>
      <p:sp>
        <p:nvSpPr>
          <p:cNvPr id="2147471894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223</a:t>
            </a:r>
          </a:p>
        </p:txBody>
      </p:sp>
      <p:sp>
        <p:nvSpPr>
          <p:cNvPr id="306296230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58,450</a:t>
            </a:r>
          </a:p>
        </p:txBody>
      </p:sp>
      <p:sp>
        <p:nvSpPr>
          <p:cNvPr id="953966232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Carga Viral VHC</a:t>
            </a:r>
          </a:p>
        </p:txBody>
      </p:sp>
      <p:sp>
        <p:nvSpPr>
          <p:cNvPr id="2096998860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167</a:t>
            </a:r>
          </a:p>
        </p:txBody>
      </p:sp>
      <p:sp>
        <p:nvSpPr>
          <p:cNvPr id="2098440999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58,450</a:t>
            </a:r>
          </a:p>
        </p:txBody>
      </p:sp>
      <p:sp>
        <p:nvSpPr>
          <p:cNvPr id="1658903974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Cariotipo de Linfócitos Sangue Periférico</a:t>
            </a:r>
          </a:p>
        </p:txBody>
      </p:sp>
      <p:sp>
        <p:nvSpPr>
          <p:cNvPr id="949123068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305</a:t>
            </a:r>
          </a:p>
        </p:txBody>
      </p:sp>
      <p:sp>
        <p:nvSpPr>
          <p:cNvPr id="699407083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65,890</a:t>
            </a:r>
          </a:p>
        </p:txBody>
      </p:sp>
      <p:sp>
        <p:nvSpPr>
          <p:cNvPr id="1234880105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Catecolaminas Plasmáticas</a:t>
            </a:r>
          </a:p>
        </p:txBody>
      </p:sp>
      <p:sp>
        <p:nvSpPr>
          <p:cNvPr id="762523409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414</a:t>
            </a:r>
          </a:p>
        </p:txBody>
      </p:sp>
      <p:sp>
        <p:nvSpPr>
          <p:cNvPr id="108363988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42,890</a:t>
            </a:r>
          </a:p>
        </p:txBody>
      </p:sp>
      <p:sp>
        <p:nvSpPr>
          <p:cNvPr id="800830899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CD3 (Citometria de Fluxo)</a:t>
            </a:r>
          </a:p>
        </p:txBody>
      </p:sp>
      <p:sp>
        <p:nvSpPr>
          <p:cNvPr id="814585763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170</a:t>
            </a:r>
          </a:p>
        </p:txBody>
      </p:sp>
      <p:sp>
        <p:nvSpPr>
          <p:cNvPr id="78785796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21,450</a:t>
            </a:r>
          </a:p>
        </p:txBody>
      </p:sp>
      <p:sp>
        <p:nvSpPr>
          <p:cNvPr id="787181158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CD4 (Citometria de Fluxo)</a:t>
            </a:r>
          </a:p>
        </p:txBody>
      </p:sp>
      <p:sp>
        <p:nvSpPr>
          <p:cNvPr id="1544503333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341</a:t>
            </a:r>
          </a:p>
        </p:txBody>
      </p:sp>
      <p:sp>
        <p:nvSpPr>
          <p:cNvPr id="14939272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21,450</a:t>
            </a:r>
          </a:p>
        </p:txBody>
      </p:sp>
      <p:sp>
        <p:nvSpPr>
          <p:cNvPr id="355218333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CD8 (Citometria de Fluxo)</a:t>
            </a:r>
          </a:p>
        </p:txBody>
      </p:sp>
      <p:sp>
        <p:nvSpPr>
          <p:cNvPr id="1614931712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392</a:t>
            </a:r>
          </a:p>
        </p:txBody>
      </p:sp>
      <p:sp>
        <p:nvSpPr>
          <p:cNvPr id="1181322565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21,450</a:t>
            </a:r>
          </a:p>
        </p:txBody>
      </p:sp>
      <p:sp>
        <p:nvSpPr>
          <p:cNvPr id="1504802484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CEA - Antigénio Carcinoembrionário</a:t>
            </a:r>
          </a:p>
        </p:txBody>
      </p:sp>
      <p:sp>
        <p:nvSpPr>
          <p:cNvPr id="771032772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280</a:t>
            </a:r>
          </a:p>
        </p:txBody>
      </p:sp>
      <p:sp>
        <p:nvSpPr>
          <p:cNvPr id="1122213277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14,850</a:t>
            </a:r>
          </a:p>
        </p:txBody>
      </p:sp>
      <p:sp>
        <p:nvSpPr>
          <p:cNvPr id="1223308065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cetona</a:t>
            </a:r>
          </a:p>
        </p:txBody>
      </p:sp>
      <p:sp>
        <p:nvSpPr>
          <p:cNvPr id="448587870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1511</a:t>
            </a:r>
          </a:p>
        </p:txBody>
      </p:sp>
      <p:sp>
        <p:nvSpPr>
          <p:cNvPr id="536481515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1101752316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cheiro urina</a:t>
            </a:r>
          </a:p>
        </p:txBody>
      </p:sp>
      <p:sp>
        <p:nvSpPr>
          <p:cNvPr id="1489057747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1502</a:t>
            </a:r>
          </a:p>
        </p:txBody>
      </p:sp>
      <p:sp>
        <p:nvSpPr>
          <p:cNvPr id="633522829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1778390408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Chikungunya (EIA)</a:t>
            </a:r>
          </a:p>
        </p:txBody>
      </p:sp>
      <p:sp>
        <p:nvSpPr>
          <p:cNvPr id="1879968691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588</a:t>
            </a:r>
          </a:p>
        </p:txBody>
      </p:sp>
      <p:sp>
        <p:nvSpPr>
          <p:cNvPr id="564184526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7,050</a:t>
            </a:r>
          </a:p>
        </p:txBody>
      </p:sp>
      <p:sp>
        <p:nvSpPr>
          <p:cNvPr id="302380501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11 of </a:t>
            </a:r>
          </a:p>
        </p:txBody>
      </p:sp>
      <p:sp>
        <p:nvSpPr>
          <p:cNvPr id="1209408852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2026049096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364016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06018313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47249526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50260789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2090574171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813676652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Chlamydia Trachomatis (Endocolo)</a:t>
            </a:r>
          </a:p>
        </p:txBody>
      </p:sp>
      <p:sp>
        <p:nvSpPr>
          <p:cNvPr id="1995197217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558</a:t>
            </a:r>
          </a:p>
        </p:txBody>
      </p:sp>
      <p:sp>
        <p:nvSpPr>
          <p:cNvPr id="54436234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579750351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Chlamydia Trachomatis (Uretra)</a:t>
            </a:r>
          </a:p>
        </p:txBody>
      </p:sp>
      <p:sp>
        <p:nvSpPr>
          <p:cNvPr id="448767504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540</a:t>
            </a:r>
          </a:p>
        </p:txBody>
      </p:sp>
      <p:sp>
        <p:nvSpPr>
          <p:cNvPr id="236868389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2027590045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Chlamydia Trachomatis IgA</a:t>
            </a:r>
          </a:p>
        </p:txBody>
      </p:sp>
      <p:sp>
        <p:nvSpPr>
          <p:cNvPr id="675970936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171</a:t>
            </a:r>
          </a:p>
        </p:txBody>
      </p:sp>
      <p:sp>
        <p:nvSpPr>
          <p:cNvPr id="1327678279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13,750</a:t>
            </a:r>
          </a:p>
        </p:txBody>
      </p:sp>
      <p:sp>
        <p:nvSpPr>
          <p:cNvPr id="861484797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Chlamydia Trachomatis, Ag (EIA)</a:t>
            </a:r>
          </a:p>
        </p:txBody>
      </p:sp>
      <p:sp>
        <p:nvSpPr>
          <p:cNvPr id="522391410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598</a:t>
            </a:r>
          </a:p>
        </p:txBody>
      </p:sp>
      <p:sp>
        <p:nvSpPr>
          <p:cNvPr id="1684607569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023991136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Chumbo (Absorção Atómica)</a:t>
            </a:r>
          </a:p>
        </p:txBody>
      </p:sp>
      <p:sp>
        <p:nvSpPr>
          <p:cNvPr id="1201466082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422</a:t>
            </a:r>
          </a:p>
        </p:txBody>
      </p:sp>
      <p:sp>
        <p:nvSpPr>
          <p:cNvPr id="1078142460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821662271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Citologia Cervical (Papanicolau)</a:t>
            </a:r>
          </a:p>
        </p:txBody>
      </p:sp>
      <p:sp>
        <p:nvSpPr>
          <p:cNvPr id="386694928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183</a:t>
            </a:r>
          </a:p>
        </p:txBody>
      </p:sp>
      <p:sp>
        <p:nvSpPr>
          <p:cNvPr id="929520873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32,100</a:t>
            </a:r>
          </a:p>
        </p:txBody>
      </p:sp>
      <p:sp>
        <p:nvSpPr>
          <p:cNvPr id="1859318588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Clearence da Creatinina</a:t>
            </a:r>
          </a:p>
        </p:txBody>
      </p:sp>
      <p:sp>
        <p:nvSpPr>
          <p:cNvPr id="552157053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288</a:t>
            </a:r>
          </a:p>
        </p:txBody>
      </p:sp>
      <p:sp>
        <p:nvSpPr>
          <p:cNvPr id="1424564367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11,000</a:t>
            </a:r>
          </a:p>
        </p:txBody>
      </p:sp>
      <p:sp>
        <p:nvSpPr>
          <p:cNvPr id="1499774703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Cloro (cl)</a:t>
            </a:r>
          </a:p>
        </p:txBody>
      </p:sp>
      <p:sp>
        <p:nvSpPr>
          <p:cNvPr id="542567916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362</a:t>
            </a:r>
          </a:p>
        </p:txBody>
      </p:sp>
      <p:sp>
        <p:nvSpPr>
          <p:cNvPr id="1236085836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5,680</a:t>
            </a:r>
          </a:p>
        </p:txBody>
      </p:sp>
      <p:sp>
        <p:nvSpPr>
          <p:cNvPr id="1415413934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Coagulograma Mínimo</a:t>
            </a:r>
          </a:p>
        </p:txBody>
      </p:sp>
      <p:sp>
        <p:nvSpPr>
          <p:cNvPr id="682807052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595</a:t>
            </a:r>
          </a:p>
        </p:txBody>
      </p:sp>
      <p:sp>
        <p:nvSpPr>
          <p:cNvPr id="1058827899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527690392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Colesterol - HDL</a:t>
            </a:r>
          </a:p>
        </p:txBody>
      </p:sp>
      <p:sp>
        <p:nvSpPr>
          <p:cNvPr id="655577384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524</a:t>
            </a:r>
          </a:p>
        </p:txBody>
      </p:sp>
      <p:sp>
        <p:nvSpPr>
          <p:cNvPr id="434577513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7,890</a:t>
            </a:r>
          </a:p>
        </p:txBody>
      </p:sp>
      <p:sp>
        <p:nvSpPr>
          <p:cNvPr id="1163192984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Colesterol - LDL</a:t>
            </a:r>
          </a:p>
        </p:txBody>
      </p:sp>
      <p:sp>
        <p:nvSpPr>
          <p:cNvPr id="1165225856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270</a:t>
            </a:r>
          </a:p>
        </p:txBody>
      </p:sp>
      <p:sp>
        <p:nvSpPr>
          <p:cNvPr id="2027187223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7,890</a:t>
            </a:r>
          </a:p>
        </p:txBody>
      </p:sp>
      <p:sp>
        <p:nvSpPr>
          <p:cNvPr id="1485893388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Colesterol - VLDL</a:t>
            </a:r>
          </a:p>
        </p:txBody>
      </p:sp>
      <p:sp>
        <p:nvSpPr>
          <p:cNvPr id="980606636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172</a:t>
            </a:r>
          </a:p>
        </p:txBody>
      </p:sp>
      <p:sp>
        <p:nvSpPr>
          <p:cNvPr id="1621571981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7,890</a:t>
            </a:r>
          </a:p>
        </p:txBody>
      </p:sp>
      <p:sp>
        <p:nvSpPr>
          <p:cNvPr id="1002980698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Colesterol HDL Med. Trab</a:t>
            </a:r>
          </a:p>
        </p:txBody>
      </p:sp>
      <p:sp>
        <p:nvSpPr>
          <p:cNvPr id="1686054304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617</a:t>
            </a:r>
          </a:p>
        </p:txBody>
      </p:sp>
      <p:sp>
        <p:nvSpPr>
          <p:cNvPr id="1213468733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5,480</a:t>
            </a:r>
          </a:p>
        </p:txBody>
      </p:sp>
      <p:sp>
        <p:nvSpPr>
          <p:cNvPr id="300299243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Colesterol LDL MEd. Trab</a:t>
            </a:r>
          </a:p>
        </p:txBody>
      </p:sp>
      <p:sp>
        <p:nvSpPr>
          <p:cNvPr id="1753040408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618</a:t>
            </a:r>
          </a:p>
        </p:txBody>
      </p:sp>
      <p:sp>
        <p:nvSpPr>
          <p:cNvPr id="1974615186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5,480</a:t>
            </a:r>
          </a:p>
        </p:txBody>
      </p:sp>
      <p:sp>
        <p:nvSpPr>
          <p:cNvPr id="487526369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Colesterol Total</a:t>
            </a:r>
          </a:p>
        </p:txBody>
      </p:sp>
      <p:sp>
        <p:nvSpPr>
          <p:cNvPr id="1029050048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464</a:t>
            </a:r>
          </a:p>
        </p:txBody>
      </p:sp>
      <p:sp>
        <p:nvSpPr>
          <p:cNvPr id="1067045620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9,600</a:t>
            </a:r>
          </a:p>
        </p:txBody>
      </p:sp>
      <p:sp>
        <p:nvSpPr>
          <p:cNvPr id="1537945401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Colesterol Total Med. Trab</a:t>
            </a:r>
          </a:p>
        </p:txBody>
      </p:sp>
      <p:sp>
        <p:nvSpPr>
          <p:cNvPr id="1044272042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616</a:t>
            </a:r>
          </a:p>
        </p:txBody>
      </p:sp>
      <p:sp>
        <p:nvSpPr>
          <p:cNvPr id="856910499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5,250</a:t>
            </a:r>
          </a:p>
        </p:txBody>
      </p:sp>
      <p:sp>
        <p:nvSpPr>
          <p:cNvPr id="1122762823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Colheita Laboratório</a:t>
            </a:r>
          </a:p>
        </p:txBody>
      </p:sp>
      <p:sp>
        <p:nvSpPr>
          <p:cNvPr id="1077689796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314</a:t>
            </a:r>
          </a:p>
        </p:txBody>
      </p:sp>
      <p:sp>
        <p:nvSpPr>
          <p:cNvPr id="215192938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5,000</a:t>
            </a:r>
          </a:p>
        </p:txBody>
      </p:sp>
      <p:sp>
        <p:nvSpPr>
          <p:cNvPr id="616407073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Complemento 1 Inactivador</a:t>
            </a:r>
          </a:p>
        </p:txBody>
      </p:sp>
      <p:sp>
        <p:nvSpPr>
          <p:cNvPr id="108098249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261</a:t>
            </a:r>
          </a:p>
        </p:txBody>
      </p:sp>
      <p:sp>
        <p:nvSpPr>
          <p:cNvPr id="654491102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38,200</a:t>
            </a:r>
          </a:p>
        </p:txBody>
      </p:sp>
      <p:sp>
        <p:nvSpPr>
          <p:cNvPr id="938087569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Complemento C4</a:t>
            </a:r>
          </a:p>
        </p:txBody>
      </p:sp>
      <p:sp>
        <p:nvSpPr>
          <p:cNvPr id="2124351205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435</a:t>
            </a:r>
          </a:p>
        </p:txBody>
      </p:sp>
      <p:sp>
        <p:nvSpPr>
          <p:cNvPr id="1945486533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17,500</a:t>
            </a:r>
          </a:p>
        </p:txBody>
      </p:sp>
      <p:sp>
        <p:nvSpPr>
          <p:cNvPr id="1101753128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Complemento Total - CH 50</a:t>
            </a:r>
          </a:p>
        </p:txBody>
      </p:sp>
      <p:sp>
        <p:nvSpPr>
          <p:cNvPr id="646095120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302</a:t>
            </a:r>
          </a:p>
        </p:txBody>
      </p:sp>
      <p:sp>
        <p:nvSpPr>
          <p:cNvPr id="539767563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17,500</a:t>
            </a:r>
          </a:p>
        </p:txBody>
      </p:sp>
      <p:sp>
        <p:nvSpPr>
          <p:cNvPr id="2099386407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Contagem de Addis (Urina)</a:t>
            </a:r>
          </a:p>
        </p:txBody>
      </p:sp>
      <p:sp>
        <p:nvSpPr>
          <p:cNvPr id="1732955776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393</a:t>
            </a:r>
          </a:p>
        </p:txBody>
      </p:sp>
      <p:sp>
        <p:nvSpPr>
          <p:cNvPr id="1416853848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5,200</a:t>
            </a:r>
          </a:p>
        </p:txBody>
      </p:sp>
      <p:sp>
        <p:nvSpPr>
          <p:cNvPr id="352758966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Coprocultura 1ªA</a:t>
            </a:r>
          </a:p>
        </p:txBody>
      </p:sp>
      <p:sp>
        <p:nvSpPr>
          <p:cNvPr id="2022210833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554</a:t>
            </a:r>
          </a:p>
        </p:txBody>
      </p:sp>
      <p:sp>
        <p:nvSpPr>
          <p:cNvPr id="1225232974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19,200</a:t>
            </a:r>
          </a:p>
        </p:txBody>
      </p:sp>
      <p:sp>
        <p:nvSpPr>
          <p:cNvPr id="108108687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Coprocultura 2ªA</a:t>
            </a:r>
          </a:p>
        </p:txBody>
      </p:sp>
      <p:sp>
        <p:nvSpPr>
          <p:cNvPr id="649262315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542</a:t>
            </a:r>
          </a:p>
        </p:txBody>
      </p:sp>
      <p:sp>
        <p:nvSpPr>
          <p:cNvPr id="493446617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19,200</a:t>
            </a:r>
          </a:p>
        </p:txBody>
      </p:sp>
      <p:sp>
        <p:nvSpPr>
          <p:cNvPr id="1753809368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Coprocultura 3ª A</a:t>
            </a:r>
          </a:p>
        </p:txBody>
      </p:sp>
      <p:sp>
        <p:nvSpPr>
          <p:cNvPr id="1647202981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405</a:t>
            </a:r>
          </a:p>
        </p:txBody>
      </p:sp>
      <p:sp>
        <p:nvSpPr>
          <p:cNvPr id="1401616295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19,200</a:t>
            </a:r>
          </a:p>
        </p:txBody>
      </p:sp>
      <p:sp>
        <p:nvSpPr>
          <p:cNvPr id="85661602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cor urina</a:t>
            </a:r>
          </a:p>
        </p:txBody>
      </p:sp>
      <p:sp>
        <p:nvSpPr>
          <p:cNvPr id="624705816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1501</a:t>
            </a:r>
          </a:p>
        </p:txBody>
      </p:sp>
      <p:sp>
        <p:nvSpPr>
          <p:cNvPr id="890733664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824470186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Cortisol Sérico 2ªA</a:t>
            </a:r>
          </a:p>
        </p:txBody>
      </p:sp>
      <p:sp>
        <p:nvSpPr>
          <p:cNvPr id="1826610475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283</a:t>
            </a:r>
          </a:p>
        </p:txBody>
      </p:sp>
      <p:sp>
        <p:nvSpPr>
          <p:cNvPr id="724333865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10,200</a:t>
            </a:r>
          </a:p>
        </p:txBody>
      </p:sp>
      <p:sp>
        <p:nvSpPr>
          <p:cNvPr id="571588776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Creatinafosfoquinase (CK MB)</a:t>
            </a:r>
          </a:p>
        </p:txBody>
      </p:sp>
      <p:sp>
        <p:nvSpPr>
          <p:cNvPr id="821202810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277</a:t>
            </a:r>
          </a:p>
        </p:txBody>
      </p:sp>
      <p:sp>
        <p:nvSpPr>
          <p:cNvPr id="584461002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8,150</a:t>
            </a:r>
          </a:p>
        </p:txBody>
      </p:sp>
      <p:sp>
        <p:nvSpPr>
          <p:cNvPr id="1780188804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Creatinafosfoquinase (CK)</a:t>
            </a:r>
          </a:p>
        </p:txBody>
      </p:sp>
      <p:sp>
        <p:nvSpPr>
          <p:cNvPr id="1185091567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531</a:t>
            </a:r>
          </a:p>
        </p:txBody>
      </p:sp>
      <p:sp>
        <p:nvSpPr>
          <p:cNvPr id="1645138206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8,150</a:t>
            </a:r>
          </a:p>
        </p:txBody>
      </p:sp>
      <p:sp>
        <p:nvSpPr>
          <p:cNvPr id="1906124783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Creatinina</a:t>
            </a:r>
          </a:p>
        </p:txBody>
      </p:sp>
      <p:sp>
        <p:nvSpPr>
          <p:cNvPr id="1199874302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463</a:t>
            </a:r>
          </a:p>
        </p:txBody>
      </p:sp>
      <p:sp>
        <p:nvSpPr>
          <p:cNvPr id="419824534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4,500</a:t>
            </a:r>
          </a:p>
        </p:txBody>
      </p:sp>
      <p:sp>
        <p:nvSpPr>
          <p:cNvPr id="227846025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Creatinina (Urina)</a:t>
            </a:r>
          </a:p>
        </p:txBody>
      </p:sp>
      <p:sp>
        <p:nvSpPr>
          <p:cNvPr id="363748235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361</a:t>
            </a:r>
          </a:p>
        </p:txBody>
      </p:sp>
      <p:sp>
        <p:nvSpPr>
          <p:cNvPr id="2001705616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4,350</a:t>
            </a:r>
          </a:p>
        </p:txBody>
      </p:sp>
      <p:sp>
        <p:nvSpPr>
          <p:cNvPr id="1585196380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Creatinina Med. Trabalho</a:t>
            </a:r>
          </a:p>
        </p:txBody>
      </p:sp>
      <p:sp>
        <p:nvSpPr>
          <p:cNvPr id="1987867125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611</a:t>
            </a:r>
          </a:p>
        </p:txBody>
      </p:sp>
      <p:sp>
        <p:nvSpPr>
          <p:cNvPr id="300486322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7,520</a:t>
            </a:r>
          </a:p>
        </p:txBody>
      </p:sp>
      <p:sp>
        <p:nvSpPr>
          <p:cNvPr id="452566277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Crioglobulinas</a:t>
            </a:r>
          </a:p>
        </p:txBody>
      </p:sp>
      <p:sp>
        <p:nvSpPr>
          <p:cNvPr id="634406347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248</a:t>
            </a:r>
          </a:p>
        </p:txBody>
      </p:sp>
      <p:sp>
        <p:nvSpPr>
          <p:cNvPr id="817261405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10,300</a:t>
            </a:r>
          </a:p>
        </p:txBody>
      </p:sp>
      <p:sp>
        <p:nvSpPr>
          <p:cNvPr id="1777565543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Dehidrohepiandrosterona (DHEA)</a:t>
            </a:r>
          </a:p>
        </p:txBody>
      </p:sp>
      <p:sp>
        <p:nvSpPr>
          <p:cNvPr id="1060427497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293</a:t>
            </a:r>
          </a:p>
        </p:txBody>
      </p:sp>
      <p:sp>
        <p:nvSpPr>
          <p:cNvPr id="409805529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461524490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Densidade urina</a:t>
            </a:r>
          </a:p>
        </p:txBody>
      </p:sp>
      <p:sp>
        <p:nvSpPr>
          <p:cNvPr id="1769472602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1499</a:t>
            </a:r>
          </a:p>
        </p:txBody>
      </p:sp>
      <p:sp>
        <p:nvSpPr>
          <p:cNvPr id="1893859842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32017709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Doseamento de Lamotrigina (lamictal)</a:t>
            </a:r>
          </a:p>
        </p:txBody>
      </p:sp>
      <p:sp>
        <p:nvSpPr>
          <p:cNvPr id="135491844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200</a:t>
            </a:r>
          </a:p>
        </p:txBody>
      </p:sp>
      <p:sp>
        <p:nvSpPr>
          <p:cNvPr id="558946446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7,650</a:t>
            </a:r>
          </a:p>
        </p:txBody>
      </p:sp>
      <p:sp>
        <p:nvSpPr>
          <p:cNvPr id="1094855860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Ancas   Pediatrica</a:t>
            </a:r>
          </a:p>
        </p:txBody>
      </p:sp>
      <p:sp>
        <p:nvSpPr>
          <p:cNvPr id="67518548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1611</a:t>
            </a:r>
          </a:p>
        </p:txBody>
      </p:sp>
      <p:sp>
        <p:nvSpPr>
          <p:cNvPr id="395221633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62,000</a:t>
            </a:r>
          </a:p>
        </p:txBody>
      </p:sp>
      <p:sp>
        <p:nvSpPr>
          <p:cNvPr id="809350230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Ante Natal</a:t>
            </a:r>
          </a:p>
        </p:txBody>
      </p:sp>
      <p:sp>
        <p:nvSpPr>
          <p:cNvPr id="1615464809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1612</a:t>
            </a:r>
          </a:p>
        </p:txBody>
      </p:sp>
      <p:sp>
        <p:nvSpPr>
          <p:cNvPr id="1459155412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32,000</a:t>
            </a:r>
          </a:p>
        </p:txBody>
      </p:sp>
      <p:sp>
        <p:nvSpPr>
          <p:cNvPr id="893465368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Colorido Carotidas.</a:t>
            </a:r>
          </a:p>
        </p:txBody>
      </p:sp>
      <p:sp>
        <p:nvSpPr>
          <p:cNvPr id="1753464546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1637</a:t>
            </a:r>
          </a:p>
        </p:txBody>
      </p:sp>
      <p:sp>
        <p:nvSpPr>
          <p:cNvPr id="1479730138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92,000</a:t>
            </a:r>
          </a:p>
        </p:txBody>
      </p:sp>
      <p:sp>
        <p:nvSpPr>
          <p:cNvPr id="1238749017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Colorido Escrotal.</a:t>
            </a:r>
          </a:p>
        </p:txBody>
      </p:sp>
      <p:sp>
        <p:nvSpPr>
          <p:cNvPr id="1974533256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1635</a:t>
            </a:r>
          </a:p>
        </p:txBody>
      </p:sp>
      <p:sp>
        <p:nvSpPr>
          <p:cNvPr id="3221618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92,000</a:t>
            </a:r>
          </a:p>
        </p:txBody>
      </p:sp>
      <p:sp>
        <p:nvSpPr>
          <p:cNvPr id="1339172765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12 of </a:t>
            </a:r>
          </a:p>
        </p:txBody>
      </p:sp>
      <p:sp>
        <p:nvSpPr>
          <p:cNvPr id="574362886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672826937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297614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5598355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34324409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897981296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224541249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637545711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Venoso    Membro superiore</a:t>
            </a:r>
          </a:p>
        </p:txBody>
      </p:sp>
      <p:sp>
        <p:nvSpPr>
          <p:cNvPr id="390831071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1625</a:t>
            </a:r>
          </a:p>
        </p:txBody>
      </p:sp>
      <p:sp>
        <p:nvSpPr>
          <p:cNvPr id="1639376675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105,000</a:t>
            </a:r>
          </a:p>
        </p:txBody>
      </p:sp>
      <p:sp>
        <p:nvSpPr>
          <p:cNvPr id="1095317592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Endovaginal</a:t>
            </a:r>
          </a:p>
        </p:txBody>
      </p:sp>
      <p:sp>
        <p:nvSpPr>
          <p:cNvPr id="1711866826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1623</a:t>
            </a:r>
          </a:p>
        </p:txBody>
      </p:sp>
      <p:sp>
        <p:nvSpPr>
          <p:cNvPr id="760740279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49,800</a:t>
            </a:r>
          </a:p>
        </p:txBody>
      </p:sp>
      <p:sp>
        <p:nvSpPr>
          <p:cNvPr id="2064555201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Espenica</a:t>
            </a:r>
          </a:p>
        </p:txBody>
      </p:sp>
      <p:sp>
        <p:nvSpPr>
          <p:cNvPr id="1938677760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1620</a:t>
            </a:r>
          </a:p>
        </p:txBody>
      </p:sp>
      <p:sp>
        <p:nvSpPr>
          <p:cNvPr id="1572121320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49,500</a:t>
            </a:r>
          </a:p>
        </p:txBody>
      </p:sp>
      <p:sp>
        <p:nvSpPr>
          <p:cNvPr id="1329363624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Glandulas Salivares.</a:t>
            </a:r>
          </a:p>
        </p:txBody>
      </p:sp>
      <p:sp>
        <p:nvSpPr>
          <p:cNvPr id="1088098074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1619</a:t>
            </a:r>
          </a:p>
        </p:txBody>
      </p:sp>
      <p:sp>
        <p:nvSpPr>
          <p:cNvPr id="1548380897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95,000</a:t>
            </a:r>
          </a:p>
        </p:txBody>
      </p:sp>
      <p:sp>
        <p:nvSpPr>
          <p:cNvPr id="609314922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Obstetrica 1  Trimestre</a:t>
            </a:r>
          </a:p>
        </p:txBody>
      </p:sp>
      <p:sp>
        <p:nvSpPr>
          <p:cNvPr id="135573362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1614</a:t>
            </a:r>
          </a:p>
        </p:txBody>
      </p:sp>
      <p:sp>
        <p:nvSpPr>
          <p:cNvPr id="271569589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29,500</a:t>
            </a:r>
          </a:p>
        </p:txBody>
      </p:sp>
      <p:sp>
        <p:nvSpPr>
          <p:cNvPr id="524140339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Obstetrica 3  Trimestre.</a:t>
            </a:r>
          </a:p>
        </p:txBody>
      </p:sp>
      <p:sp>
        <p:nvSpPr>
          <p:cNvPr id="805340806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1616</a:t>
            </a:r>
          </a:p>
        </p:txBody>
      </p:sp>
      <p:sp>
        <p:nvSpPr>
          <p:cNvPr id="499302603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34,200</a:t>
            </a:r>
          </a:p>
        </p:txBody>
      </p:sp>
      <p:sp>
        <p:nvSpPr>
          <p:cNvPr id="1939211196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Renal ou Urinaria Simples</a:t>
            </a:r>
          </a:p>
        </p:txBody>
      </p:sp>
      <p:sp>
        <p:nvSpPr>
          <p:cNvPr id="18939610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1575</a:t>
            </a:r>
          </a:p>
        </p:txBody>
      </p:sp>
      <p:sp>
        <p:nvSpPr>
          <p:cNvPr id="899706062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25,000</a:t>
            </a:r>
          </a:p>
        </p:txBody>
      </p:sp>
      <p:sp>
        <p:nvSpPr>
          <p:cNvPr id="1047475753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Electroforese das Hemoglobinas (Ph Alcalino)</a:t>
            </a:r>
          </a:p>
        </p:txBody>
      </p:sp>
      <p:sp>
        <p:nvSpPr>
          <p:cNvPr id="2108119483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331</a:t>
            </a:r>
          </a:p>
        </p:txBody>
      </p:sp>
      <p:sp>
        <p:nvSpPr>
          <p:cNvPr id="2079829755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16,890</a:t>
            </a:r>
          </a:p>
        </p:txBody>
      </p:sp>
      <p:sp>
        <p:nvSpPr>
          <p:cNvPr id="1292331863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Electroforese das Proteínas</a:t>
            </a:r>
          </a:p>
        </p:txBody>
      </p:sp>
      <p:sp>
        <p:nvSpPr>
          <p:cNvPr id="178180768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250</a:t>
            </a:r>
          </a:p>
        </p:txBody>
      </p:sp>
      <p:sp>
        <p:nvSpPr>
          <p:cNvPr id="1303587017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92268274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Endomísio, Ac. IgA</a:t>
            </a:r>
          </a:p>
        </p:txBody>
      </p:sp>
      <p:sp>
        <p:nvSpPr>
          <p:cNvPr id="2111723544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396</a:t>
            </a:r>
          </a:p>
        </p:txBody>
      </p:sp>
      <p:sp>
        <p:nvSpPr>
          <p:cNvPr id="27889361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426594637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Endomísio, Ac. IgG</a:t>
            </a:r>
          </a:p>
        </p:txBody>
      </p:sp>
      <p:sp>
        <p:nvSpPr>
          <p:cNvPr id="1885801545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560</a:t>
            </a:r>
          </a:p>
        </p:txBody>
      </p:sp>
      <p:sp>
        <p:nvSpPr>
          <p:cNvPr id="2146862277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845431532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Eritropoetina</a:t>
            </a:r>
          </a:p>
        </p:txBody>
      </p:sp>
      <p:sp>
        <p:nvSpPr>
          <p:cNvPr id="665056670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494</a:t>
            </a:r>
          </a:p>
        </p:txBody>
      </p:sp>
      <p:sp>
        <p:nvSpPr>
          <p:cNvPr id="1877909607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611697139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Espermocultura</a:t>
            </a:r>
          </a:p>
        </p:txBody>
      </p:sp>
      <p:sp>
        <p:nvSpPr>
          <p:cNvPr id="882279603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339</a:t>
            </a:r>
          </a:p>
        </p:txBody>
      </p:sp>
      <p:sp>
        <p:nvSpPr>
          <p:cNvPr id="203524282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374795457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Espermograma</a:t>
            </a:r>
          </a:p>
        </p:txBody>
      </p:sp>
      <p:sp>
        <p:nvSpPr>
          <p:cNvPr id="472305057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584</a:t>
            </a:r>
          </a:p>
        </p:txBody>
      </p:sp>
      <p:sp>
        <p:nvSpPr>
          <p:cNvPr id="471163274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17,890</a:t>
            </a:r>
          </a:p>
        </p:txBody>
      </p:sp>
      <p:sp>
        <p:nvSpPr>
          <p:cNvPr id="485576426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Estradiol Sérico</a:t>
            </a:r>
          </a:p>
        </p:txBody>
      </p:sp>
      <p:sp>
        <p:nvSpPr>
          <p:cNvPr id="1029740881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214</a:t>
            </a:r>
          </a:p>
        </p:txBody>
      </p:sp>
      <p:sp>
        <p:nvSpPr>
          <p:cNvPr id="385941657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10,400</a:t>
            </a:r>
          </a:p>
        </p:txBody>
      </p:sp>
      <p:sp>
        <p:nvSpPr>
          <p:cNvPr id="539966146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Estreptococcus Beta-Hemolíticos</a:t>
            </a:r>
          </a:p>
        </p:txBody>
      </p:sp>
      <p:sp>
        <p:nvSpPr>
          <p:cNvPr id="910145075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312</a:t>
            </a:r>
          </a:p>
        </p:txBody>
      </p:sp>
      <p:sp>
        <p:nvSpPr>
          <p:cNvPr id="254544820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7,860</a:t>
            </a:r>
          </a:p>
        </p:txBody>
      </p:sp>
      <p:sp>
        <p:nvSpPr>
          <p:cNvPr id="280418048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Estriol E3 (Urina)</a:t>
            </a:r>
          </a:p>
        </p:txBody>
      </p:sp>
      <p:sp>
        <p:nvSpPr>
          <p:cNvPr id="1234568958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575</a:t>
            </a:r>
          </a:p>
        </p:txBody>
      </p:sp>
      <p:sp>
        <p:nvSpPr>
          <p:cNvPr id="47431633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16,960</a:t>
            </a:r>
          </a:p>
        </p:txBody>
      </p:sp>
      <p:sp>
        <p:nvSpPr>
          <p:cNvPr id="1833788820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Estriol Não Conjugado E3 (QL)</a:t>
            </a:r>
          </a:p>
        </p:txBody>
      </p:sp>
      <p:sp>
        <p:nvSpPr>
          <p:cNvPr id="1273340394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480</a:t>
            </a:r>
          </a:p>
        </p:txBody>
      </p:sp>
      <p:sp>
        <p:nvSpPr>
          <p:cNvPr id="842923934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16,960</a:t>
            </a:r>
          </a:p>
        </p:txBody>
      </p:sp>
      <p:sp>
        <p:nvSpPr>
          <p:cNvPr id="764404543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Estrogénios Totais</a:t>
            </a:r>
          </a:p>
        </p:txBody>
      </p:sp>
      <p:sp>
        <p:nvSpPr>
          <p:cNvPr id="728257247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260</a:t>
            </a:r>
          </a:p>
        </p:txBody>
      </p:sp>
      <p:sp>
        <p:nvSpPr>
          <p:cNvPr id="1306807465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11,965</a:t>
            </a:r>
          </a:p>
        </p:txBody>
      </p:sp>
      <p:sp>
        <p:nvSpPr>
          <p:cNvPr id="284724100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Estudo Morfológico do Sangue Periférico</a:t>
            </a:r>
          </a:p>
        </p:txBody>
      </p:sp>
      <p:sp>
        <p:nvSpPr>
          <p:cNvPr id="1119622335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179</a:t>
            </a:r>
          </a:p>
        </p:txBody>
      </p:sp>
      <p:sp>
        <p:nvSpPr>
          <p:cNvPr id="724256925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4,890</a:t>
            </a:r>
          </a:p>
        </p:txBody>
      </p:sp>
      <p:sp>
        <p:nvSpPr>
          <p:cNvPr id="1153812565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Exame Bacteriológico de Expectoração 1ªA</a:t>
            </a:r>
          </a:p>
        </p:txBody>
      </p:sp>
      <p:sp>
        <p:nvSpPr>
          <p:cNvPr id="271962082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527</a:t>
            </a:r>
          </a:p>
        </p:txBody>
      </p:sp>
      <p:sp>
        <p:nvSpPr>
          <p:cNvPr id="848181431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16,960</a:t>
            </a:r>
          </a:p>
        </p:txBody>
      </p:sp>
      <p:sp>
        <p:nvSpPr>
          <p:cNvPr id="1133568475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Exame Bacteriológico de Expectoração 2ªA</a:t>
            </a:r>
          </a:p>
        </p:txBody>
      </p:sp>
      <p:sp>
        <p:nvSpPr>
          <p:cNvPr id="696065692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329</a:t>
            </a:r>
          </a:p>
        </p:txBody>
      </p:sp>
      <p:sp>
        <p:nvSpPr>
          <p:cNvPr id="394894990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16,960</a:t>
            </a:r>
          </a:p>
        </p:txBody>
      </p:sp>
      <p:sp>
        <p:nvSpPr>
          <p:cNvPr id="1409374024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Exame Bacteriológico de Expectoração 3ªA</a:t>
            </a:r>
          </a:p>
        </p:txBody>
      </p:sp>
      <p:sp>
        <p:nvSpPr>
          <p:cNvPr id="282847786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209</a:t>
            </a:r>
          </a:p>
        </p:txBody>
      </p:sp>
      <p:sp>
        <p:nvSpPr>
          <p:cNvPr id="1360236371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16,960</a:t>
            </a:r>
          </a:p>
        </p:txBody>
      </p:sp>
      <p:sp>
        <p:nvSpPr>
          <p:cNvPr id="171247121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Exame Citológico Líquido Pleural</a:t>
            </a:r>
          </a:p>
        </p:txBody>
      </p:sp>
      <p:sp>
        <p:nvSpPr>
          <p:cNvPr id="1414576904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206</a:t>
            </a:r>
          </a:p>
        </p:txBody>
      </p:sp>
      <p:sp>
        <p:nvSpPr>
          <p:cNvPr id="462782738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5,600</a:t>
            </a:r>
          </a:p>
        </p:txBody>
      </p:sp>
      <p:sp>
        <p:nvSpPr>
          <p:cNvPr id="1454504996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Exame Micológico</a:t>
            </a:r>
          </a:p>
        </p:txBody>
      </p:sp>
      <p:sp>
        <p:nvSpPr>
          <p:cNvPr id="1956019565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546</a:t>
            </a:r>
          </a:p>
        </p:txBody>
      </p:sp>
      <p:sp>
        <p:nvSpPr>
          <p:cNvPr id="634322956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7,800</a:t>
            </a:r>
          </a:p>
        </p:txBody>
      </p:sp>
      <p:sp>
        <p:nvSpPr>
          <p:cNvPr id="317036726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Exame Parasitológico</a:t>
            </a:r>
          </a:p>
        </p:txBody>
      </p:sp>
      <p:sp>
        <p:nvSpPr>
          <p:cNvPr id="1265374738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193</a:t>
            </a:r>
          </a:p>
        </p:txBody>
      </p:sp>
      <p:sp>
        <p:nvSpPr>
          <p:cNvPr id="215377671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5,970</a:t>
            </a:r>
          </a:p>
        </p:txBody>
      </p:sp>
      <p:sp>
        <p:nvSpPr>
          <p:cNvPr id="1371851249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Exame Parasitológico Fezes 1ªA</a:t>
            </a:r>
          </a:p>
        </p:txBody>
      </p:sp>
      <p:sp>
        <p:nvSpPr>
          <p:cNvPr id="1876613975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244</a:t>
            </a:r>
          </a:p>
        </p:txBody>
      </p:sp>
      <p:sp>
        <p:nvSpPr>
          <p:cNvPr id="1152228408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5,970</a:t>
            </a:r>
          </a:p>
        </p:txBody>
      </p:sp>
      <p:sp>
        <p:nvSpPr>
          <p:cNvPr id="2080122357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Exame Parasitológico Fezes 2ªA</a:t>
            </a:r>
          </a:p>
        </p:txBody>
      </p:sp>
      <p:sp>
        <p:nvSpPr>
          <p:cNvPr id="209776698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559</a:t>
            </a:r>
          </a:p>
        </p:txBody>
      </p:sp>
      <p:sp>
        <p:nvSpPr>
          <p:cNvPr id="901354142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5,970</a:t>
            </a:r>
          </a:p>
        </p:txBody>
      </p:sp>
      <p:sp>
        <p:nvSpPr>
          <p:cNvPr id="501056589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Exame Parasitológico Fezes 3ª A</a:t>
            </a:r>
          </a:p>
        </p:txBody>
      </p:sp>
      <p:sp>
        <p:nvSpPr>
          <p:cNvPr id="118806926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429</a:t>
            </a:r>
          </a:p>
        </p:txBody>
      </p:sp>
      <p:sp>
        <p:nvSpPr>
          <p:cNvPr id="203356278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5,970</a:t>
            </a:r>
          </a:p>
        </p:txBody>
      </p:sp>
      <p:sp>
        <p:nvSpPr>
          <p:cNvPr id="1976219145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Exame Parasitológico Fezes 4ªA</a:t>
            </a:r>
          </a:p>
        </p:txBody>
      </p:sp>
      <p:sp>
        <p:nvSpPr>
          <p:cNvPr id="80001809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544</a:t>
            </a:r>
          </a:p>
        </p:txBody>
      </p:sp>
      <p:sp>
        <p:nvSpPr>
          <p:cNvPr id="633195182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5,970</a:t>
            </a:r>
          </a:p>
        </p:txBody>
      </p:sp>
      <p:sp>
        <p:nvSpPr>
          <p:cNvPr id="1587235623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Auricular (Direito)</a:t>
            </a:r>
          </a:p>
        </p:txBody>
      </p:sp>
      <p:sp>
        <p:nvSpPr>
          <p:cNvPr id="2118239235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510</a:t>
            </a:r>
          </a:p>
        </p:txBody>
      </p:sp>
      <p:sp>
        <p:nvSpPr>
          <p:cNvPr id="1602024681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350207250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Auricular (Esquerdo)</a:t>
            </a:r>
          </a:p>
        </p:txBody>
      </p:sp>
      <p:sp>
        <p:nvSpPr>
          <p:cNvPr id="278470365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268</a:t>
            </a:r>
          </a:p>
        </p:txBody>
      </p:sp>
      <p:sp>
        <p:nvSpPr>
          <p:cNvPr id="1611178257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491851845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com cultura + TSA</a:t>
            </a:r>
          </a:p>
        </p:txBody>
      </p:sp>
      <p:sp>
        <p:nvSpPr>
          <p:cNvPr id="834001767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593</a:t>
            </a:r>
          </a:p>
        </p:txBody>
      </p:sp>
      <p:sp>
        <p:nvSpPr>
          <p:cNvPr id="1761760378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13,100</a:t>
            </a:r>
          </a:p>
        </p:txBody>
      </p:sp>
      <p:sp>
        <p:nvSpPr>
          <p:cNvPr id="1286041698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do Endocolo - Mycoplasma</a:t>
            </a:r>
          </a:p>
        </p:txBody>
      </p:sp>
      <p:sp>
        <p:nvSpPr>
          <p:cNvPr id="1243128385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212</a:t>
            </a:r>
          </a:p>
        </p:txBody>
      </p:sp>
      <p:sp>
        <p:nvSpPr>
          <p:cNvPr id="1432954502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17,650</a:t>
            </a:r>
          </a:p>
        </p:txBody>
      </p:sp>
      <p:sp>
        <p:nvSpPr>
          <p:cNvPr id="783485397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Endocervical - Pesq. Neisseria Gonorrhoae</a:t>
            </a:r>
          </a:p>
        </p:txBody>
      </p:sp>
      <p:sp>
        <p:nvSpPr>
          <p:cNvPr id="1499482113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319</a:t>
            </a:r>
          </a:p>
        </p:txBody>
      </p:sp>
      <p:sp>
        <p:nvSpPr>
          <p:cNvPr id="1457910726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17,650</a:t>
            </a:r>
          </a:p>
        </p:txBody>
      </p:sp>
      <p:sp>
        <p:nvSpPr>
          <p:cNvPr id="1252307594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Faríngeo - Pesq. Corynbacterium Diphtheri</a:t>
            </a:r>
          </a:p>
        </p:txBody>
      </p:sp>
      <p:sp>
        <p:nvSpPr>
          <p:cNvPr id="2096097194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208</a:t>
            </a:r>
          </a:p>
        </p:txBody>
      </p:sp>
      <p:sp>
        <p:nvSpPr>
          <p:cNvPr id="655661174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578509457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Faríngeo - Pesq. Neisseria</a:t>
            </a:r>
          </a:p>
        </p:txBody>
      </p:sp>
      <p:sp>
        <p:nvSpPr>
          <p:cNvPr id="826932539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190</a:t>
            </a:r>
          </a:p>
        </p:txBody>
      </p:sp>
      <p:sp>
        <p:nvSpPr>
          <p:cNvPr id="840474127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827094802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Nasal</a:t>
            </a:r>
          </a:p>
        </p:txBody>
      </p:sp>
      <p:sp>
        <p:nvSpPr>
          <p:cNvPr id="1586622214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330</a:t>
            </a:r>
          </a:p>
        </p:txBody>
      </p:sp>
      <p:sp>
        <p:nvSpPr>
          <p:cNvPr id="542077386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456565034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Nasal - Pesq. Eosinófilos</a:t>
            </a:r>
          </a:p>
        </p:txBody>
      </p:sp>
      <p:sp>
        <p:nvSpPr>
          <p:cNvPr id="74932741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326</a:t>
            </a:r>
          </a:p>
        </p:txBody>
      </p:sp>
      <p:sp>
        <p:nvSpPr>
          <p:cNvPr id="1439646802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248888832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13 of </a:t>
            </a:r>
          </a:p>
        </p:txBody>
      </p:sp>
      <p:sp>
        <p:nvSpPr>
          <p:cNvPr id="1042483882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392512203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717732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125785577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20876340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866755256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503556130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234162524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Nasal / Faríngeo</a:t>
            </a:r>
          </a:p>
        </p:txBody>
      </p:sp>
      <p:sp>
        <p:nvSpPr>
          <p:cNvPr id="151804394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168</a:t>
            </a:r>
          </a:p>
        </p:txBody>
      </p:sp>
      <p:sp>
        <p:nvSpPr>
          <p:cNvPr id="2010023441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947169394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Oftalmico Direito</a:t>
            </a:r>
          </a:p>
        </p:txBody>
      </p:sp>
      <p:sp>
        <p:nvSpPr>
          <p:cNvPr id="1368734278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517</a:t>
            </a:r>
          </a:p>
        </p:txBody>
      </p:sp>
      <p:sp>
        <p:nvSpPr>
          <p:cNvPr id="977136279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968887759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Oftalmico Esquerdo</a:t>
            </a:r>
          </a:p>
        </p:txBody>
      </p:sp>
      <p:sp>
        <p:nvSpPr>
          <p:cNvPr id="919823463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370</a:t>
            </a:r>
          </a:p>
        </p:txBody>
      </p:sp>
      <p:sp>
        <p:nvSpPr>
          <p:cNvPr id="1324101617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466623977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Simples</a:t>
            </a:r>
          </a:p>
        </p:txBody>
      </p:sp>
      <p:sp>
        <p:nvSpPr>
          <p:cNvPr id="583517481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599</a:t>
            </a:r>
          </a:p>
        </p:txBody>
      </p:sp>
      <p:sp>
        <p:nvSpPr>
          <p:cNvPr id="261782858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539379951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Uretral Simples</a:t>
            </a:r>
          </a:p>
        </p:txBody>
      </p:sp>
      <p:sp>
        <p:nvSpPr>
          <p:cNvPr id="998385239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564</a:t>
            </a:r>
          </a:p>
        </p:txBody>
      </p:sp>
      <p:sp>
        <p:nvSpPr>
          <p:cNvPr id="670061187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17,100</a:t>
            </a:r>
          </a:p>
        </p:txBody>
      </p:sp>
      <p:sp>
        <p:nvSpPr>
          <p:cNvPr id="2069629722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Urogenital - Mycoplasma / Ureaplasma</a:t>
            </a:r>
          </a:p>
        </p:txBody>
      </p:sp>
      <p:sp>
        <p:nvSpPr>
          <p:cNvPr id="1764705710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438</a:t>
            </a:r>
          </a:p>
        </p:txBody>
      </p:sp>
      <p:sp>
        <p:nvSpPr>
          <p:cNvPr id="1127577154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727287533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Vaginal e Uretral com Cultura + TSA</a:t>
            </a:r>
          </a:p>
        </p:txBody>
      </p:sp>
      <p:sp>
        <p:nvSpPr>
          <p:cNvPr id="2112590834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591</a:t>
            </a:r>
          </a:p>
        </p:txBody>
      </p:sp>
      <p:sp>
        <p:nvSpPr>
          <p:cNvPr id="1853537236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20,350</a:t>
            </a:r>
          </a:p>
        </p:txBody>
      </p:sp>
      <p:sp>
        <p:nvSpPr>
          <p:cNvPr id="102061887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Exsudado Vaginal Simples</a:t>
            </a:r>
          </a:p>
        </p:txBody>
      </p:sp>
      <p:sp>
        <p:nvSpPr>
          <p:cNvPr id="1109527592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311</a:t>
            </a:r>
          </a:p>
        </p:txBody>
      </p:sp>
      <p:sp>
        <p:nvSpPr>
          <p:cNvPr id="1677157277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17,100</a:t>
            </a:r>
          </a:p>
        </p:txBody>
      </p:sp>
      <p:sp>
        <p:nvSpPr>
          <p:cNvPr id="1491652652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Factor Reumatóide</a:t>
            </a:r>
          </a:p>
        </p:txBody>
      </p:sp>
      <p:sp>
        <p:nvSpPr>
          <p:cNvPr id="1953024161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569</a:t>
            </a:r>
          </a:p>
        </p:txBody>
      </p:sp>
      <p:sp>
        <p:nvSpPr>
          <p:cNvPr id="653908296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7,157</a:t>
            </a:r>
          </a:p>
        </p:txBody>
      </p:sp>
      <p:sp>
        <p:nvSpPr>
          <p:cNvPr id="2127216001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Factor V Leiden, Mutação Genética</a:t>
            </a:r>
          </a:p>
        </p:txBody>
      </p:sp>
      <p:sp>
        <p:nvSpPr>
          <p:cNvPr id="1614642116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538</a:t>
            </a:r>
          </a:p>
        </p:txBody>
      </p:sp>
      <p:sp>
        <p:nvSpPr>
          <p:cNvPr id="1386388130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76,890</a:t>
            </a:r>
          </a:p>
        </p:txBody>
      </p:sp>
      <p:sp>
        <p:nvSpPr>
          <p:cNvPr id="981019175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Febre Tifóide Teste Rápido IgG/IgM</a:t>
            </a:r>
          </a:p>
        </p:txBody>
      </p:sp>
      <p:sp>
        <p:nvSpPr>
          <p:cNvPr id="301252188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621</a:t>
            </a:r>
          </a:p>
        </p:txBody>
      </p:sp>
      <p:sp>
        <p:nvSpPr>
          <p:cNvPr id="446436605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8,780</a:t>
            </a:r>
          </a:p>
        </p:txBody>
      </p:sp>
      <p:sp>
        <p:nvSpPr>
          <p:cNvPr id="1546513030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Fenitoína</a:t>
            </a:r>
          </a:p>
        </p:txBody>
      </p:sp>
      <p:sp>
        <p:nvSpPr>
          <p:cNvPr id="804703030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504</a:t>
            </a:r>
          </a:p>
        </p:txBody>
      </p:sp>
      <p:sp>
        <p:nvSpPr>
          <p:cNvPr id="465868490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627738803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Ferritina</a:t>
            </a:r>
          </a:p>
        </p:txBody>
      </p:sp>
      <p:sp>
        <p:nvSpPr>
          <p:cNvPr id="1389358543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482</a:t>
            </a:r>
          </a:p>
        </p:txBody>
      </p:sp>
      <p:sp>
        <p:nvSpPr>
          <p:cNvPr id="1274622939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8,100</a:t>
            </a:r>
          </a:p>
        </p:txBody>
      </p:sp>
      <p:sp>
        <p:nvSpPr>
          <p:cNvPr id="1957994152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Ferro</a:t>
            </a:r>
          </a:p>
        </p:txBody>
      </p:sp>
      <p:sp>
        <p:nvSpPr>
          <p:cNvPr id="1072683591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299</a:t>
            </a:r>
          </a:p>
        </p:txBody>
      </p:sp>
      <p:sp>
        <p:nvSpPr>
          <p:cNvPr id="308537824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5,240</a:t>
            </a:r>
          </a:p>
        </p:txBody>
      </p:sp>
      <p:sp>
        <p:nvSpPr>
          <p:cNvPr id="268855196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Fibrinogénio</a:t>
            </a:r>
          </a:p>
        </p:txBody>
      </p:sp>
      <p:sp>
        <p:nvSpPr>
          <p:cNvPr id="1075313386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514</a:t>
            </a:r>
          </a:p>
        </p:txBody>
      </p:sp>
      <p:sp>
        <p:nvSpPr>
          <p:cNvPr id="23801165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8,160</a:t>
            </a:r>
          </a:p>
        </p:txBody>
      </p:sp>
      <p:sp>
        <p:nvSpPr>
          <p:cNvPr id="206235753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Fosfatase Ácida Total</a:t>
            </a:r>
          </a:p>
        </p:txBody>
      </p:sp>
      <p:sp>
        <p:nvSpPr>
          <p:cNvPr id="793990395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323</a:t>
            </a:r>
          </a:p>
        </p:txBody>
      </p:sp>
      <p:sp>
        <p:nvSpPr>
          <p:cNvPr id="1349270353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6,200</a:t>
            </a:r>
          </a:p>
        </p:txBody>
      </p:sp>
      <p:sp>
        <p:nvSpPr>
          <p:cNvPr id="137717076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Fosfatase Alcalina (ALP)</a:t>
            </a:r>
          </a:p>
        </p:txBody>
      </p:sp>
      <p:sp>
        <p:nvSpPr>
          <p:cNvPr id="1399315867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203</a:t>
            </a:r>
          </a:p>
        </p:txBody>
      </p:sp>
      <p:sp>
        <p:nvSpPr>
          <p:cNvPr id="1713815424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6,000</a:t>
            </a:r>
          </a:p>
        </p:txBody>
      </p:sp>
      <p:sp>
        <p:nvSpPr>
          <p:cNvPr id="1461827238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Fosfolípidos (EC)</a:t>
            </a:r>
          </a:p>
        </p:txBody>
      </p:sp>
      <p:sp>
        <p:nvSpPr>
          <p:cNvPr id="1948088019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290</a:t>
            </a:r>
          </a:p>
        </p:txBody>
      </p:sp>
      <p:sp>
        <p:nvSpPr>
          <p:cNvPr id="427550414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10,100</a:t>
            </a:r>
          </a:p>
        </p:txBody>
      </p:sp>
      <p:sp>
        <p:nvSpPr>
          <p:cNvPr id="1257406686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Fósforo Inorgánico (sérico)</a:t>
            </a:r>
          </a:p>
        </p:txBody>
      </p:sp>
      <p:sp>
        <p:nvSpPr>
          <p:cNvPr id="280796064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597</a:t>
            </a:r>
          </a:p>
        </p:txBody>
      </p:sp>
      <p:sp>
        <p:nvSpPr>
          <p:cNvPr id="252234890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5,890</a:t>
            </a:r>
          </a:p>
        </p:txBody>
      </p:sp>
      <p:sp>
        <p:nvSpPr>
          <p:cNvPr id="1233323571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FSH - Hormona Folículo-Estimulante</a:t>
            </a:r>
          </a:p>
        </p:txBody>
      </p:sp>
      <p:sp>
        <p:nvSpPr>
          <p:cNvPr id="396987309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255</a:t>
            </a:r>
          </a:p>
        </p:txBody>
      </p:sp>
      <p:sp>
        <p:nvSpPr>
          <p:cNvPr id="1673290595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14,760</a:t>
            </a:r>
          </a:p>
        </p:txBody>
      </p:sp>
      <p:sp>
        <p:nvSpPr>
          <p:cNvPr id="706318082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FTA - ABS (Teste Treponemico Sifilis)</a:t>
            </a:r>
          </a:p>
        </p:txBody>
      </p:sp>
      <p:sp>
        <p:nvSpPr>
          <p:cNvPr id="2080024300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359</a:t>
            </a:r>
          </a:p>
        </p:txBody>
      </p:sp>
      <p:sp>
        <p:nvSpPr>
          <p:cNvPr id="550878941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7,980</a:t>
            </a:r>
          </a:p>
        </p:txBody>
      </p:sp>
      <p:sp>
        <p:nvSpPr>
          <p:cNvPr id="544372447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GE urina</a:t>
            </a:r>
          </a:p>
        </p:txBody>
      </p:sp>
      <p:sp>
        <p:nvSpPr>
          <p:cNvPr id="1190501452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1510</a:t>
            </a:r>
          </a:p>
        </p:txBody>
      </p:sp>
      <p:sp>
        <p:nvSpPr>
          <p:cNvPr id="1754701752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1706620705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GGT - Gama Glutamil Transferase</a:t>
            </a:r>
          </a:p>
        </p:txBody>
      </p:sp>
      <p:sp>
        <p:nvSpPr>
          <p:cNvPr id="1448059335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185</a:t>
            </a:r>
          </a:p>
        </p:txBody>
      </p:sp>
      <p:sp>
        <p:nvSpPr>
          <p:cNvPr id="1018319038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7,200</a:t>
            </a:r>
          </a:p>
        </p:txBody>
      </p:sp>
      <p:sp>
        <p:nvSpPr>
          <p:cNvPr id="1619354575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Glicemia de Jejum</a:t>
            </a:r>
          </a:p>
        </p:txBody>
      </p:sp>
      <p:sp>
        <p:nvSpPr>
          <p:cNvPr id="1118212353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1592</a:t>
            </a:r>
          </a:p>
        </p:txBody>
      </p:sp>
      <p:sp>
        <p:nvSpPr>
          <p:cNvPr id="1766605067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5,700</a:t>
            </a:r>
          </a:p>
        </p:txBody>
      </p:sp>
      <p:sp>
        <p:nvSpPr>
          <p:cNvPr id="1205193532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Glicose (Urina 24H)</a:t>
            </a:r>
          </a:p>
        </p:txBody>
      </p:sp>
      <p:sp>
        <p:nvSpPr>
          <p:cNvPr id="201671442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566</a:t>
            </a:r>
          </a:p>
        </p:txBody>
      </p:sp>
      <p:sp>
        <p:nvSpPr>
          <p:cNvPr id="2052977930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6,150</a:t>
            </a:r>
          </a:p>
        </p:txBody>
      </p:sp>
      <p:sp>
        <p:nvSpPr>
          <p:cNvPr id="1905436499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Glicose Pós-Prandial</a:t>
            </a:r>
          </a:p>
        </p:txBody>
      </p:sp>
      <p:sp>
        <p:nvSpPr>
          <p:cNvPr id="418848374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213</a:t>
            </a:r>
          </a:p>
        </p:txBody>
      </p:sp>
      <p:sp>
        <p:nvSpPr>
          <p:cNvPr id="1053610921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6,150</a:t>
            </a:r>
          </a:p>
        </p:txBody>
      </p:sp>
      <p:sp>
        <p:nvSpPr>
          <p:cNvPr id="732726495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Glicose Sérica</a:t>
            </a:r>
          </a:p>
        </p:txBody>
      </p:sp>
      <p:sp>
        <p:nvSpPr>
          <p:cNvPr id="1331693254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336</a:t>
            </a:r>
          </a:p>
        </p:txBody>
      </p:sp>
      <p:sp>
        <p:nvSpPr>
          <p:cNvPr id="1875162610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6,150</a:t>
            </a:r>
          </a:p>
        </p:txBody>
      </p:sp>
      <p:sp>
        <p:nvSpPr>
          <p:cNvPr id="936211000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Glicose Urinária</a:t>
            </a:r>
          </a:p>
        </p:txBody>
      </p:sp>
      <p:sp>
        <p:nvSpPr>
          <p:cNvPr id="2022212194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553</a:t>
            </a:r>
          </a:p>
        </p:txBody>
      </p:sp>
      <p:sp>
        <p:nvSpPr>
          <p:cNvPr id="923925891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6,150</a:t>
            </a:r>
          </a:p>
        </p:txBody>
      </p:sp>
      <p:sp>
        <p:nvSpPr>
          <p:cNvPr id="2100344246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Globulina Transportadora Hormonas Sexuais(SHBG)</a:t>
            </a:r>
          </a:p>
        </p:txBody>
      </p:sp>
      <p:sp>
        <p:nvSpPr>
          <p:cNvPr id="556815514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536</a:t>
            </a:r>
          </a:p>
        </p:txBody>
      </p:sp>
      <p:sp>
        <p:nvSpPr>
          <p:cNvPr id="488069452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17,000</a:t>
            </a:r>
          </a:p>
        </p:txBody>
      </p:sp>
      <p:sp>
        <p:nvSpPr>
          <p:cNvPr id="626152072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glucose</a:t>
            </a:r>
          </a:p>
        </p:txBody>
      </p:sp>
      <p:sp>
        <p:nvSpPr>
          <p:cNvPr id="1563938449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1513</a:t>
            </a:r>
          </a:p>
        </p:txBody>
      </p:sp>
      <p:sp>
        <p:nvSpPr>
          <p:cNvPr id="2113979689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1509568156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Glucose 6 Fosfato Desidrogenase</a:t>
            </a:r>
          </a:p>
        </p:txBody>
      </p:sp>
      <p:sp>
        <p:nvSpPr>
          <p:cNvPr id="1854665017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371</a:t>
            </a:r>
          </a:p>
        </p:txBody>
      </p:sp>
      <p:sp>
        <p:nvSpPr>
          <p:cNvPr id="229370175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10,100</a:t>
            </a:r>
          </a:p>
        </p:txBody>
      </p:sp>
      <p:sp>
        <p:nvSpPr>
          <p:cNvPr id="1979341870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Gorduras Fecais 2ªA</a:t>
            </a:r>
          </a:p>
        </p:txBody>
      </p:sp>
      <p:sp>
        <p:nvSpPr>
          <p:cNvPr id="2113667779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304</a:t>
            </a:r>
          </a:p>
        </p:txBody>
      </p:sp>
      <p:sp>
        <p:nvSpPr>
          <p:cNvPr id="1280259708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6,150</a:t>
            </a:r>
          </a:p>
        </p:txBody>
      </p:sp>
      <p:sp>
        <p:nvSpPr>
          <p:cNvPr id="511696091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Grupo Sanguíneo (ABO/Rh)</a:t>
            </a:r>
          </a:p>
        </p:txBody>
      </p:sp>
      <p:sp>
        <p:nvSpPr>
          <p:cNvPr id="960751638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218</a:t>
            </a:r>
          </a:p>
        </p:txBody>
      </p:sp>
      <p:sp>
        <p:nvSpPr>
          <p:cNvPr id="607395815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6,200</a:t>
            </a:r>
          </a:p>
        </p:txBody>
      </p:sp>
      <p:sp>
        <p:nvSpPr>
          <p:cNvPr id="293413323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Grupo Sanguíneo (ABO/Rh) Med. Trab</a:t>
            </a:r>
          </a:p>
        </p:txBody>
      </p:sp>
      <p:sp>
        <p:nvSpPr>
          <p:cNvPr id="1896136251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619</a:t>
            </a:r>
          </a:p>
        </p:txBody>
      </p:sp>
      <p:sp>
        <p:nvSpPr>
          <p:cNvPr id="1461844821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5,480</a:t>
            </a:r>
          </a:p>
        </p:txBody>
      </p:sp>
      <p:sp>
        <p:nvSpPr>
          <p:cNvPr id="1408109937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HCG - Teste Imunológico de Gravidez (EIA)</a:t>
            </a:r>
          </a:p>
        </p:txBody>
      </p:sp>
      <p:sp>
        <p:nvSpPr>
          <p:cNvPr id="728047038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199</a:t>
            </a:r>
          </a:p>
        </p:txBody>
      </p:sp>
      <p:sp>
        <p:nvSpPr>
          <p:cNvPr id="2135198607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10,100</a:t>
            </a:r>
          </a:p>
        </p:txBody>
      </p:sp>
      <p:sp>
        <p:nvSpPr>
          <p:cNvPr id="661077089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HCV - Determinação do Genotipo</a:t>
            </a:r>
          </a:p>
        </p:txBody>
      </p:sp>
      <p:sp>
        <p:nvSpPr>
          <p:cNvPr id="71383161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344</a:t>
            </a:r>
          </a:p>
        </p:txBody>
      </p:sp>
      <p:sp>
        <p:nvSpPr>
          <p:cNvPr id="130698658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76,850</a:t>
            </a:r>
          </a:p>
        </p:txBody>
      </p:sp>
      <p:sp>
        <p:nvSpPr>
          <p:cNvPr id="1544140327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Helicobacter Pylori nas Fezes</a:t>
            </a:r>
          </a:p>
        </p:txBody>
      </p:sp>
      <p:sp>
        <p:nvSpPr>
          <p:cNvPr id="1116933619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622</a:t>
            </a:r>
          </a:p>
        </p:txBody>
      </p:sp>
      <p:sp>
        <p:nvSpPr>
          <p:cNvPr id="1335654184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11,000</a:t>
            </a:r>
          </a:p>
        </p:txBody>
      </p:sp>
      <p:sp>
        <p:nvSpPr>
          <p:cNvPr id="451843108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Helicobacter Pylori, Ac. IgG</a:t>
            </a:r>
          </a:p>
        </p:txBody>
      </p:sp>
      <p:sp>
        <p:nvSpPr>
          <p:cNvPr id="189243856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548</a:t>
            </a:r>
          </a:p>
        </p:txBody>
      </p:sp>
      <p:sp>
        <p:nvSpPr>
          <p:cNvPr id="1365363166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11,200</a:t>
            </a:r>
          </a:p>
        </p:txBody>
      </p:sp>
      <p:sp>
        <p:nvSpPr>
          <p:cNvPr id="2104017389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Helicobacter Pylori, Ac. IgM</a:t>
            </a:r>
          </a:p>
        </p:txBody>
      </p:sp>
      <p:sp>
        <p:nvSpPr>
          <p:cNvPr id="323560912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375</a:t>
            </a:r>
          </a:p>
        </p:txBody>
      </p:sp>
      <p:sp>
        <p:nvSpPr>
          <p:cNvPr id="624320328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11,200</a:t>
            </a:r>
          </a:p>
        </p:txBody>
      </p:sp>
      <p:sp>
        <p:nvSpPr>
          <p:cNvPr id="2059820297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14 of </a:t>
            </a:r>
          </a:p>
        </p:txBody>
      </p:sp>
      <p:sp>
        <p:nvSpPr>
          <p:cNvPr id="1398105961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092262933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47331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9491552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42598899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375038033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883351922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409402508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Hemocultura 1ªA</a:t>
            </a:r>
          </a:p>
        </p:txBody>
      </p:sp>
      <p:sp>
        <p:nvSpPr>
          <p:cNvPr id="160081479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391</a:t>
            </a:r>
          </a:p>
        </p:txBody>
      </p:sp>
      <p:sp>
        <p:nvSpPr>
          <p:cNvPr id="1943528133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17,860</a:t>
            </a:r>
          </a:p>
        </p:txBody>
      </p:sp>
      <p:sp>
        <p:nvSpPr>
          <p:cNvPr id="246472182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Hemocultura 2ªA</a:t>
            </a:r>
          </a:p>
        </p:txBody>
      </p:sp>
      <p:sp>
        <p:nvSpPr>
          <p:cNvPr id="563991088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272</a:t>
            </a:r>
          </a:p>
        </p:txBody>
      </p:sp>
      <p:sp>
        <p:nvSpPr>
          <p:cNvPr id="2105143514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17,860</a:t>
            </a:r>
          </a:p>
        </p:txBody>
      </p:sp>
      <p:sp>
        <p:nvSpPr>
          <p:cNvPr id="838136954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Hemoglobina</a:t>
            </a:r>
          </a:p>
        </p:txBody>
      </p:sp>
      <p:sp>
        <p:nvSpPr>
          <p:cNvPr id="967033055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333</a:t>
            </a:r>
          </a:p>
        </p:txBody>
      </p:sp>
      <p:sp>
        <p:nvSpPr>
          <p:cNvPr id="1986042249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5,400</a:t>
            </a:r>
          </a:p>
        </p:txBody>
      </p:sp>
      <p:sp>
        <p:nvSpPr>
          <p:cNvPr id="1143822527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Hemoglobina A2</a:t>
            </a:r>
          </a:p>
        </p:txBody>
      </p:sp>
      <p:sp>
        <p:nvSpPr>
          <p:cNvPr id="1391207268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278</a:t>
            </a:r>
          </a:p>
        </p:txBody>
      </p:sp>
      <p:sp>
        <p:nvSpPr>
          <p:cNvPr id="1970185438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5,900</a:t>
            </a:r>
          </a:p>
        </p:txBody>
      </p:sp>
      <p:sp>
        <p:nvSpPr>
          <p:cNvPr id="120637227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Hemoglobina Fetal</a:t>
            </a:r>
          </a:p>
        </p:txBody>
      </p:sp>
      <p:sp>
        <p:nvSpPr>
          <p:cNvPr id="704024530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174</a:t>
            </a:r>
          </a:p>
        </p:txBody>
      </p:sp>
      <p:sp>
        <p:nvSpPr>
          <p:cNvPr id="447905419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444232023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Hemograma</a:t>
            </a:r>
          </a:p>
        </p:txBody>
      </p:sp>
      <p:sp>
        <p:nvSpPr>
          <p:cNvPr id="468903084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437</a:t>
            </a:r>
          </a:p>
        </p:txBody>
      </p:sp>
      <p:sp>
        <p:nvSpPr>
          <p:cNvPr id="115826719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7,600</a:t>
            </a:r>
          </a:p>
        </p:txBody>
      </p:sp>
      <p:sp>
        <p:nvSpPr>
          <p:cNvPr id="262668398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Hepatite C-RNA (PCR)</a:t>
            </a:r>
          </a:p>
        </p:txBody>
      </p:sp>
      <p:sp>
        <p:nvSpPr>
          <p:cNvPr id="1183922181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235</a:t>
            </a:r>
          </a:p>
        </p:txBody>
      </p:sp>
      <p:sp>
        <p:nvSpPr>
          <p:cNvPr id="1246393343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25,000</a:t>
            </a:r>
          </a:p>
        </p:txBody>
      </p:sp>
      <p:sp>
        <p:nvSpPr>
          <p:cNvPr id="2005931313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Homocisteína</a:t>
            </a:r>
          </a:p>
        </p:txBody>
      </p:sp>
      <p:sp>
        <p:nvSpPr>
          <p:cNvPr id="947179741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401</a:t>
            </a:r>
          </a:p>
        </p:txBody>
      </p:sp>
      <p:sp>
        <p:nvSpPr>
          <p:cNvPr id="2003470022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848034911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Hormona anti-Mulleriana, MIS/AMH (EIA)</a:t>
            </a:r>
          </a:p>
        </p:txBody>
      </p:sp>
      <p:sp>
        <p:nvSpPr>
          <p:cNvPr id="426274615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353</a:t>
            </a:r>
          </a:p>
        </p:txBody>
      </p:sp>
      <p:sp>
        <p:nvSpPr>
          <p:cNvPr id="126134015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32,230</a:t>
            </a:r>
          </a:p>
        </p:txBody>
      </p:sp>
      <p:sp>
        <p:nvSpPr>
          <p:cNvPr id="612060287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Hormona Luteo-Estimulante (LH)</a:t>
            </a:r>
          </a:p>
        </p:txBody>
      </p:sp>
      <p:sp>
        <p:nvSpPr>
          <p:cNvPr id="2084008593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184</a:t>
            </a:r>
          </a:p>
        </p:txBody>
      </p:sp>
      <p:sp>
        <p:nvSpPr>
          <p:cNvPr id="645704695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14,320</a:t>
            </a:r>
          </a:p>
        </p:txBody>
      </p:sp>
      <p:sp>
        <p:nvSpPr>
          <p:cNvPr id="82662041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HPV(PAPILOMA VIRUS HUMANO)</a:t>
            </a:r>
          </a:p>
        </p:txBody>
      </p:sp>
      <p:sp>
        <p:nvSpPr>
          <p:cNvPr id="2055990991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1474</a:t>
            </a:r>
          </a:p>
        </p:txBody>
      </p:sp>
      <p:sp>
        <p:nvSpPr>
          <p:cNvPr id="1030727925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185,000</a:t>
            </a:r>
          </a:p>
        </p:txBody>
      </p:sp>
      <p:sp>
        <p:nvSpPr>
          <p:cNvPr id="2114949052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HTLV I, Ac.</a:t>
            </a:r>
          </a:p>
        </p:txBody>
      </p:sp>
      <p:sp>
        <p:nvSpPr>
          <p:cNvPr id="278426494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418</a:t>
            </a:r>
          </a:p>
        </p:txBody>
      </p:sp>
      <p:sp>
        <p:nvSpPr>
          <p:cNvPr id="901782068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10,000</a:t>
            </a:r>
          </a:p>
        </p:txBody>
      </p:sp>
      <p:sp>
        <p:nvSpPr>
          <p:cNvPr id="1965565049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HTLV II, Ac.</a:t>
            </a:r>
          </a:p>
        </p:txBody>
      </p:sp>
      <p:sp>
        <p:nvSpPr>
          <p:cNvPr id="2010658575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284</a:t>
            </a:r>
          </a:p>
        </p:txBody>
      </p:sp>
      <p:sp>
        <p:nvSpPr>
          <p:cNvPr id="604547337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296486406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- Imunoglobulina E</a:t>
            </a:r>
          </a:p>
        </p:txBody>
      </p:sp>
      <p:sp>
        <p:nvSpPr>
          <p:cNvPr id="630453158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249</a:t>
            </a:r>
          </a:p>
        </p:txBody>
      </p:sp>
      <p:sp>
        <p:nvSpPr>
          <p:cNvPr id="331728980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927576516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Ácido Acetilsalicilico</a:t>
            </a:r>
          </a:p>
        </p:txBody>
      </p:sp>
      <p:sp>
        <p:nvSpPr>
          <p:cNvPr id="59363240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462</a:t>
            </a:r>
          </a:p>
        </p:txBody>
      </p:sp>
      <p:sp>
        <p:nvSpPr>
          <p:cNvPr id="968688316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76016311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Ácido Sulfúrico</a:t>
            </a:r>
          </a:p>
        </p:txBody>
      </p:sp>
      <p:sp>
        <p:nvSpPr>
          <p:cNvPr id="1433181112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432</a:t>
            </a:r>
          </a:p>
        </p:txBody>
      </p:sp>
      <p:sp>
        <p:nvSpPr>
          <p:cNvPr id="416672306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236050806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Aedes Communis (Mosquito)</a:t>
            </a:r>
          </a:p>
        </p:txBody>
      </p:sp>
      <p:sp>
        <p:nvSpPr>
          <p:cNvPr id="1925528230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387</a:t>
            </a:r>
          </a:p>
        </p:txBody>
      </p:sp>
      <p:sp>
        <p:nvSpPr>
          <p:cNvPr id="1128652317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953900605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Aipo</a:t>
            </a:r>
          </a:p>
        </p:txBody>
      </p:sp>
      <p:sp>
        <p:nvSpPr>
          <p:cNvPr id="1483576022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254</a:t>
            </a:r>
          </a:p>
        </p:txBody>
      </p:sp>
      <p:sp>
        <p:nvSpPr>
          <p:cNvPr id="52855671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862139960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Alfa - Lactoalbumina</a:t>
            </a:r>
          </a:p>
        </p:txBody>
      </p:sp>
      <p:sp>
        <p:nvSpPr>
          <p:cNvPr id="730659354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294</a:t>
            </a:r>
          </a:p>
        </p:txBody>
      </p:sp>
      <p:sp>
        <p:nvSpPr>
          <p:cNvPr id="524494495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675881787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Alho</a:t>
            </a:r>
          </a:p>
        </p:txBody>
      </p:sp>
      <p:sp>
        <p:nvSpPr>
          <p:cNvPr id="908597706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532</a:t>
            </a:r>
          </a:p>
        </p:txBody>
      </p:sp>
      <p:sp>
        <p:nvSpPr>
          <p:cNvPr id="2050521407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2085211961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Alopecurus Pratens</a:t>
            </a:r>
          </a:p>
        </p:txBody>
      </p:sp>
      <p:sp>
        <p:nvSpPr>
          <p:cNvPr id="494435184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384</a:t>
            </a:r>
          </a:p>
        </p:txBody>
      </p:sp>
      <p:sp>
        <p:nvSpPr>
          <p:cNvPr id="1802028892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386265231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Alternaria Alternata (m06)</a:t>
            </a:r>
          </a:p>
        </p:txBody>
      </p:sp>
      <p:sp>
        <p:nvSpPr>
          <p:cNvPr id="1612875749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251</a:t>
            </a:r>
          </a:p>
        </p:txBody>
      </p:sp>
      <p:sp>
        <p:nvSpPr>
          <p:cNvPr id="1054851946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329294282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Ambrosia Elatior</a:t>
            </a:r>
          </a:p>
        </p:txBody>
      </p:sp>
      <p:sp>
        <p:nvSpPr>
          <p:cNvPr id="1149437427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499</a:t>
            </a:r>
          </a:p>
        </p:txBody>
      </p:sp>
      <p:sp>
        <p:nvSpPr>
          <p:cNvPr id="812298025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894711005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Ambrosia Trifida</a:t>
            </a:r>
          </a:p>
        </p:txBody>
      </p:sp>
      <p:sp>
        <p:nvSpPr>
          <p:cNvPr id="1725345787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348</a:t>
            </a:r>
          </a:p>
        </p:txBody>
      </p:sp>
      <p:sp>
        <p:nvSpPr>
          <p:cNvPr id="983990863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607496149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Ameijoa</a:t>
            </a:r>
          </a:p>
        </p:txBody>
      </p:sp>
      <p:sp>
        <p:nvSpPr>
          <p:cNvPr id="1489990884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221</a:t>
            </a:r>
          </a:p>
        </p:txBody>
      </p:sp>
      <p:sp>
        <p:nvSpPr>
          <p:cNvPr id="188064113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93318818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Amoranthus Retroflexus</a:t>
            </a:r>
          </a:p>
        </p:txBody>
      </p:sp>
      <p:sp>
        <p:nvSpPr>
          <p:cNvPr id="1494051103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340</a:t>
            </a:r>
          </a:p>
        </p:txBody>
      </p:sp>
      <p:sp>
        <p:nvSpPr>
          <p:cNvPr id="2051427982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558070942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Amoxicilina (c6)</a:t>
            </a:r>
          </a:p>
        </p:txBody>
      </p:sp>
      <p:sp>
        <p:nvSpPr>
          <p:cNvPr id="643713369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486</a:t>
            </a:r>
          </a:p>
        </p:txBody>
      </p:sp>
      <p:sp>
        <p:nvSpPr>
          <p:cNvPr id="346659100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548977977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Ampicilina (c5)</a:t>
            </a:r>
          </a:p>
        </p:txBody>
      </p:sp>
      <p:sp>
        <p:nvSpPr>
          <p:cNvPr id="1914163355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215</a:t>
            </a:r>
          </a:p>
        </p:txBody>
      </p:sp>
      <p:sp>
        <p:nvSpPr>
          <p:cNvPr id="651647745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2121156542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Apis Mellifera (Abelha) (i1)</a:t>
            </a:r>
          </a:p>
        </p:txBody>
      </p:sp>
      <p:sp>
        <p:nvSpPr>
          <p:cNvPr id="1053064453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449</a:t>
            </a:r>
          </a:p>
        </p:txBody>
      </p:sp>
      <p:sp>
        <p:nvSpPr>
          <p:cNvPr id="1914429774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854452575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Aspergillus Fumigatus (m3)</a:t>
            </a:r>
          </a:p>
        </p:txBody>
      </p:sp>
      <p:sp>
        <p:nvSpPr>
          <p:cNvPr id="1649887879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489</a:t>
            </a:r>
          </a:p>
        </p:txBody>
      </p:sp>
      <p:sp>
        <p:nvSpPr>
          <p:cNvPr id="2137407389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390063790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Aveia</a:t>
            </a:r>
          </a:p>
        </p:txBody>
      </p:sp>
      <p:sp>
        <p:nvSpPr>
          <p:cNvPr id="2036593633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443</a:t>
            </a:r>
          </a:p>
        </p:txBody>
      </p:sp>
      <p:sp>
        <p:nvSpPr>
          <p:cNvPr id="565742904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869403205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Avelã</a:t>
            </a:r>
          </a:p>
        </p:txBody>
      </p:sp>
      <p:sp>
        <p:nvSpPr>
          <p:cNvPr id="1748260550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308</a:t>
            </a:r>
          </a:p>
        </p:txBody>
      </p:sp>
      <p:sp>
        <p:nvSpPr>
          <p:cNvPr id="246303962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796915578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Beta - Lactoglobina</a:t>
            </a:r>
          </a:p>
        </p:txBody>
      </p:sp>
      <p:sp>
        <p:nvSpPr>
          <p:cNvPr id="1650323104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400</a:t>
            </a:r>
          </a:p>
        </p:txBody>
      </p:sp>
      <p:sp>
        <p:nvSpPr>
          <p:cNvPr id="680855115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419859743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Betula Verrucosa</a:t>
            </a:r>
          </a:p>
        </p:txBody>
      </p:sp>
      <p:sp>
        <p:nvSpPr>
          <p:cNvPr id="1770868192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269</a:t>
            </a:r>
          </a:p>
        </p:txBody>
      </p:sp>
      <p:sp>
        <p:nvSpPr>
          <p:cNvPr id="1680381599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678729999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Blatella Germanica (i6)</a:t>
            </a:r>
          </a:p>
        </p:txBody>
      </p:sp>
      <p:sp>
        <p:nvSpPr>
          <p:cNvPr id="986237246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292</a:t>
            </a:r>
          </a:p>
        </p:txBody>
      </p:sp>
      <p:sp>
        <p:nvSpPr>
          <p:cNvPr id="967401930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420840462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Blomia Tropicalis</a:t>
            </a:r>
          </a:p>
        </p:txBody>
      </p:sp>
      <p:sp>
        <p:nvSpPr>
          <p:cNvPr id="110992184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496</a:t>
            </a:r>
          </a:p>
        </p:txBody>
      </p:sp>
      <p:sp>
        <p:nvSpPr>
          <p:cNvPr id="2053121004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37738843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Butanol</a:t>
            </a:r>
          </a:p>
        </p:txBody>
      </p:sp>
      <p:sp>
        <p:nvSpPr>
          <p:cNvPr id="1026910887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343</a:t>
            </a:r>
          </a:p>
        </p:txBody>
      </p:sp>
      <p:sp>
        <p:nvSpPr>
          <p:cNvPr id="1469801058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748639294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Caju (f202)</a:t>
            </a:r>
          </a:p>
        </p:txBody>
      </p:sp>
      <p:sp>
        <p:nvSpPr>
          <p:cNvPr id="157144212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219</a:t>
            </a:r>
          </a:p>
        </p:txBody>
      </p:sp>
      <p:sp>
        <p:nvSpPr>
          <p:cNvPr id="522970954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321855167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Cândida Albicans (m5)</a:t>
            </a:r>
          </a:p>
        </p:txBody>
      </p:sp>
      <p:sp>
        <p:nvSpPr>
          <p:cNvPr id="1170708032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450</a:t>
            </a:r>
          </a:p>
        </p:txBody>
      </p:sp>
      <p:sp>
        <p:nvSpPr>
          <p:cNvPr id="584651544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653121470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15 of </a:t>
            </a:r>
          </a:p>
        </p:txBody>
      </p:sp>
      <p:sp>
        <p:nvSpPr>
          <p:cNvPr id="1074032127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63152310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935639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46627722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35741238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2026748422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599376275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312168129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Carne de Porco</a:t>
            </a:r>
          </a:p>
        </p:txBody>
      </p:sp>
      <p:sp>
        <p:nvSpPr>
          <p:cNvPr id="311915689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519</a:t>
            </a:r>
          </a:p>
        </p:txBody>
      </p:sp>
      <p:sp>
        <p:nvSpPr>
          <p:cNvPr id="127918455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783041358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Caseína (f78)</a:t>
            </a:r>
          </a:p>
        </p:txBody>
      </p:sp>
      <p:sp>
        <p:nvSpPr>
          <p:cNvPr id="340386007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406</a:t>
            </a:r>
          </a:p>
        </p:txBody>
      </p:sp>
      <p:sp>
        <p:nvSpPr>
          <p:cNvPr id="1037237451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170093663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Caspa de Cão(e5)</a:t>
            </a:r>
          </a:p>
        </p:txBody>
      </p:sp>
      <p:sp>
        <p:nvSpPr>
          <p:cNvPr id="398556891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273</a:t>
            </a:r>
          </a:p>
        </p:txBody>
      </p:sp>
      <p:sp>
        <p:nvSpPr>
          <p:cNvPr id="1280670636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724637769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Caspa de Gato (e1)</a:t>
            </a:r>
          </a:p>
        </p:txBody>
      </p:sp>
      <p:sp>
        <p:nvSpPr>
          <p:cNvPr id="1391672321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453</a:t>
            </a:r>
          </a:p>
        </p:txBody>
      </p:sp>
      <p:sp>
        <p:nvSpPr>
          <p:cNvPr id="1314436898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691481950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Cedro Japonês</a:t>
            </a:r>
          </a:p>
        </p:txBody>
      </p:sp>
      <p:sp>
        <p:nvSpPr>
          <p:cNvPr id="274156443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561</a:t>
            </a:r>
          </a:p>
        </p:txBody>
      </p:sp>
      <p:sp>
        <p:nvSpPr>
          <p:cNvPr id="1527738020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348805440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Cenoura</a:t>
            </a:r>
          </a:p>
        </p:txBody>
      </p:sp>
      <p:sp>
        <p:nvSpPr>
          <p:cNvPr id="1076410831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374</a:t>
            </a:r>
          </a:p>
        </p:txBody>
      </p:sp>
      <p:sp>
        <p:nvSpPr>
          <p:cNvPr id="1787378114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255342201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Cevada</a:t>
            </a:r>
          </a:p>
        </p:txBody>
      </p:sp>
      <p:sp>
        <p:nvSpPr>
          <p:cNvPr id="861230400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241</a:t>
            </a:r>
          </a:p>
        </p:txBody>
      </p:sp>
      <p:sp>
        <p:nvSpPr>
          <p:cNvPr id="909534244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357698569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Chenopodium Album</a:t>
            </a:r>
          </a:p>
        </p:txBody>
      </p:sp>
      <p:sp>
        <p:nvSpPr>
          <p:cNvPr id="1196430866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410</a:t>
            </a:r>
          </a:p>
        </p:txBody>
      </p:sp>
      <p:sp>
        <p:nvSpPr>
          <p:cNvPr id="1589028077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529146459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Chocolate / Cacau (f93)</a:t>
            </a:r>
          </a:p>
        </p:txBody>
      </p:sp>
      <p:sp>
        <p:nvSpPr>
          <p:cNvPr id="1586729330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275</a:t>
            </a:r>
          </a:p>
        </p:txBody>
      </p:sp>
      <p:sp>
        <p:nvSpPr>
          <p:cNvPr id="422898740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926144563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Chrysanthemum Leucanthemum</a:t>
            </a:r>
          </a:p>
        </p:txBody>
      </p:sp>
      <p:sp>
        <p:nvSpPr>
          <p:cNvPr id="250924549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481</a:t>
            </a:r>
          </a:p>
        </p:txBody>
      </p:sp>
      <p:sp>
        <p:nvSpPr>
          <p:cNvPr id="1286522536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925563973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Cladosporium Herbarum</a:t>
            </a:r>
          </a:p>
        </p:txBody>
      </p:sp>
      <p:sp>
        <p:nvSpPr>
          <p:cNvPr id="1973239060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332</a:t>
            </a:r>
          </a:p>
        </p:txBody>
      </p:sp>
      <p:sp>
        <p:nvSpPr>
          <p:cNvPr id="1563513156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729120204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Cogumelo</a:t>
            </a:r>
          </a:p>
        </p:txBody>
      </p:sp>
      <p:sp>
        <p:nvSpPr>
          <p:cNvPr id="993739397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196</a:t>
            </a:r>
          </a:p>
        </p:txBody>
      </p:sp>
      <p:sp>
        <p:nvSpPr>
          <p:cNvPr id="668118379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891529636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Dermathophagoides Microceras</a:t>
            </a:r>
          </a:p>
        </p:txBody>
      </p:sp>
      <p:sp>
        <p:nvSpPr>
          <p:cNvPr id="368407640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421</a:t>
            </a:r>
          </a:p>
        </p:txBody>
      </p:sp>
      <p:sp>
        <p:nvSpPr>
          <p:cNvPr id="1950036745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185964304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Dermatophagoides Farinae</a:t>
            </a:r>
          </a:p>
        </p:txBody>
      </p:sp>
      <p:sp>
        <p:nvSpPr>
          <p:cNvPr id="1158678833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287</a:t>
            </a:r>
          </a:p>
        </p:txBody>
      </p:sp>
      <p:sp>
        <p:nvSpPr>
          <p:cNvPr id="2079974015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450648946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Diclofenac</a:t>
            </a:r>
          </a:p>
        </p:txBody>
      </p:sp>
      <p:sp>
        <p:nvSpPr>
          <p:cNvPr id="327837261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441</a:t>
            </a:r>
          </a:p>
        </p:txBody>
      </p:sp>
      <p:sp>
        <p:nvSpPr>
          <p:cNvPr id="1444326540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657296427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Excrementos de Pombo</a:t>
            </a:r>
          </a:p>
        </p:txBody>
      </p:sp>
      <p:sp>
        <p:nvSpPr>
          <p:cNvPr id="234599349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306</a:t>
            </a:r>
          </a:p>
        </p:txBody>
      </p:sp>
      <p:sp>
        <p:nvSpPr>
          <p:cNvPr id="1300431945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772973497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Fenoxymetilpenicilina</a:t>
            </a:r>
          </a:p>
        </p:txBody>
      </p:sp>
      <p:sp>
        <p:nvSpPr>
          <p:cNvPr id="239849822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175</a:t>
            </a:r>
          </a:p>
        </p:txBody>
      </p:sp>
      <p:sp>
        <p:nvSpPr>
          <p:cNvPr id="1593683257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93551331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Festuca Elatior</a:t>
            </a:r>
          </a:p>
        </p:txBody>
      </p:sp>
      <p:sp>
        <p:nvSpPr>
          <p:cNvPr id="809320000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535</a:t>
            </a:r>
          </a:p>
        </p:txBody>
      </p:sp>
      <p:sp>
        <p:nvSpPr>
          <p:cNvPr id="1621936184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393239409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Fraxinus Americana</a:t>
            </a:r>
          </a:p>
        </p:txBody>
      </p:sp>
      <p:sp>
        <p:nvSpPr>
          <p:cNvPr id="303835824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433</a:t>
            </a:r>
          </a:p>
        </p:txBody>
      </p:sp>
      <p:sp>
        <p:nvSpPr>
          <p:cNvPr id="1267386765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306605004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Freixo</a:t>
            </a:r>
          </a:p>
        </p:txBody>
      </p:sp>
      <p:sp>
        <p:nvSpPr>
          <p:cNvPr id="1196143020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295</a:t>
            </a:r>
          </a:p>
        </p:txBody>
      </p:sp>
      <p:sp>
        <p:nvSpPr>
          <p:cNvPr id="879839839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690633725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Galinha</a:t>
            </a:r>
          </a:p>
        </p:txBody>
      </p:sp>
      <p:sp>
        <p:nvSpPr>
          <p:cNvPr id="1830888513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398</a:t>
            </a:r>
          </a:p>
        </p:txBody>
      </p:sp>
      <p:sp>
        <p:nvSpPr>
          <p:cNvPr id="2004696728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231073690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Gema de Ovo(f75)</a:t>
            </a:r>
          </a:p>
        </p:txBody>
      </p:sp>
      <p:sp>
        <p:nvSpPr>
          <p:cNvPr id="837652120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264</a:t>
            </a:r>
          </a:p>
        </p:txBody>
      </p:sp>
      <p:sp>
        <p:nvSpPr>
          <p:cNvPr id="1435154376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260247583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Gluten</a:t>
            </a:r>
          </a:p>
        </p:txBody>
      </p:sp>
      <p:sp>
        <p:nvSpPr>
          <p:cNvPr id="121458311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513</a:t>
            </a:r>
          </a:p>
        </p:txBody>
      </p:sp>
      <p:sp>
        <p:nvSpPr>
          <p:cNvPr id="1517918646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523401158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Gramíneas (gx1)</a:t>
            </a:r>
          </a:p>
        </p:txBody>
      </p:sp>
      <p:sp>
        <p:nvSpPr>
          <p:cNvPr id="2133173666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355</a:t>
            </a:r>
          </a:p>
        </p:txBody>
      </p:sp>
      <p:sp>
        <p:nvSpPr>
          <p:cNvPr id="310482359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69409400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Indometacina</a:t>
            </a:r>
          </a:p>
        </p:txBody>
      </p:sp>
      <p:sp>
        <p:nvSpPr>
          <p:cNvPr id="886093899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448</a:t>
            </a:r>
          </a:p>
        </p:txBody>
      </p:sp>
      <p:sp>
        <p:nvSpPr>
          <p:cNvPr id="1720325062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2016939661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Laranja(f33)</a:t>
            </a:r>
          </a:p>
        </p:txBody>
      </p:sp>
      <p:sp>
        <p:nvSpPr>
          <p:cNvPr id="1683237672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404</a:t>
            </a:r>
          </a:p>
        </p:txBody>
      </p:sp>
      <p:sp>
        <p:nvSpPr>
          <p:cNvPr id="1433912585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674963010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Latex</a:t>
            </a:r>
          </a:p>
        </p:txBody>
      </p:sp>
      <p:sp>
        <p:nvSpPr>
          <p:cNvPr id="1528942291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271</a:t>
            </a:r>
          </a:p>
        </p:txBody>
      </p:sp>
      <p:sp>
        <p:nvSpPr>
          <p:cNvPr id="510243828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969058493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Lepidoglyphus Destructor (d71)</a:t>
            </a:r>
          </a:p>
        </p:txBody>
      </p:sp>
      <p:sp>
        <p:nvSpPr>
          <p:cNvPr id="956695468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472</a:t>
            </a:r>
          </a:p>
        </p:txBody>
      </p:sp>
      <p:sp>
        <p:nvSpPr>
          <p:cNvPr id="1820591369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067580798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Lolium Perenne (g05) - Azevém</a:t>
            </a:r>
          </a:p>
        </p:txBody>
      </p:sp>
      <p:sp>
        <p:nvSpPr>
          <p:cNvPr id="561490093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529</a:t>
            </a:r>
          </a:p>
        </p:txBody>
      </p:sp>
      <p:sp>
        <p:nvSpPr>
          <p:cNvPr id="677762124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678061572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Mel</a:t>
            </a:r>
          </a:p>
        </p:txBody>
      </p:sp>
      <p:sp>
        <p:nvSpPr>
          <p:cNvPr id="1417636855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474</a:t>
            </a:r>
          </a:p>
        </p:txBody>
      </p:sp>
      <p:sp>
        <p:nvSpPr>
          <p:cNvPr id="1221690133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309735415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Microorganismos (mx2) Fungos</a:t>
            </a:r>
          </a:p>
        </p:txBody>
      </p:sp>
      <p:sp>
        <p:nvSpPr>
          <p:cNvPr id="56124705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394</a:t>
            </a:r>
          </a:p>
        </p:txBody>
      </p:sp>
      <p:sp>
        <p:nvSpPr>
          <p:cNvPr id="743933550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30,000</a:t>
            </a:r>
          </a:p>
        </p:txBody>
      </p:sp>
      <p:sp>
        <p:nvSpPr>
          <p:cNvPr id="1750757850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Milho</a:t>
            </a:r>
          </a:p>
        </p:txBody>
      </p:sp>
      <p:sp>
        <p:nvSpPr>
          <p:cNvPr id="558686823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385</a:t>
            </a:r>
          </a:p>
        </p:txBody>
      </p:sp>
      <p:sp>
        <p:nvSpPr>
          <p:cNvPr id="1635641858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896441013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Morango</a:t>
            </a:r>
          </a:p>
        </p:txBody>
      </p:sp>
      <p:sp>
        <p:nvSpPr>
          <p:cNvPr id="1248202735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252</a:t>
            </a:r>
          </a:p>
        </p:txBody>
      </p:sp>
      <p:sp>
        <p:nvSpPr>
          <p:cNvPr id="218071838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47990137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Mucor Racemosus</a:t>
            </a:r>
          </a:p>
        </p:txBody>
      </p:sp>
      <p:sp>
        <p:nvSpPr>
          <p:cNvPr id="944420187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376</a:t>
            </a:r>
          </a:p>
        </p:txBody>
      </p:sp>
      <p:sp>
        <p:nvSpPr>
          <p:cNvPr id="1110039754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851329250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Nimesulide</a:t>
            </a:r>
          </a:p>
        </p:txBody>
      </p:sp>
      <p:sp>
        <p:nvSpPr>
          <p:cNvPr id="1378434113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243</a:t>
            </a:r>
          </a:p>
        </p:txBody>
      </p:sp>
      <p:sp>
        <p:nvSpPr>
          <p:cNvPr id="1067760434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862453632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Olea Europaea</a:t>
            </a:r>
          </a:p>
        </p:txBody>
      </p:sp>
      <p:sp>
        <p:nvSpPr>
          <p:cNvPr id="1931350110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265</a:t>
            </a:r>
          </a:p>
        </p:txBody>
      </p:sp>
      <p:sp>
        <p:nvSpPr>
          <p:cNvPr id="1758392648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923725896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Pêlo de Coelho</a:t>
            </a:r>
          </a:p>
        </p:txBody>
      </p:sp>
      <p:sp>
        <p:nvSpPr>
          <p:cNvPr id="2118041698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537</a:t>
            </a:r>
          </a:p>
        </p:txBody>
      </p:sp>
      <p:sp>
        <p:nvSpPr>
          <p:cNvPr id="2107745051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652181334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Pêlo de Hamster</a:t>
            </a:r>
          </a:p>
        </p:txBody>
      </p:sp>
      <p:sp>
        <p:nvSpPr>
          <p:cNvPr id="1572783275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388</a:t>
            </a:r>
          </a:p>
        </p:txBody>
      </p:sp>
      <p:sp>
        <p:nvSpPr>
          <p:cNvPr id="1435185838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633531007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Pêlo de Vaca</a:t>
            </a:r>
          </a:p>
        </p:txBody>
      </p:sp>
      <p:sp>
        <p:nvSpPr>
          <p:cNvPr id="356657000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256</a:t>
            </a:r>
          </a:p>
        </p:txBody>
      </p:sp>
      <p:sp>
        <p:nvSpPr>
          <p:cNvPr id="1056060151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845183429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16 of </a:t>
            </a:r>
          </a:p>
        </p:txBody>
      </p:sp>
      <p:sp>
        <p:nvSpPr>
          <p:cNvPr id="1532925439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2844260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30195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29029897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51672051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97524886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988779941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2099087400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Penas de Periquito (e78)</a:t>
            </a:r>
          </a:p>
        </p:txBody>
      </p:sp>
      <p:sp>
        <p:nvSpPr>
          <p:cNvPr id="948743191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356</a:t>
            </a:r>
          </a:p>
        </p:txBody>
      </p:sp>
      <p:sp>
        <p:nvSpPr>
          <p:cNvPr id="1035809596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426652761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Penas de Pombo(e215)</a:t>
            </a:r>
          </a:p>
        </p:txBody>
      </p:sp>
      <p:sp>
        <p:nvSpPr>
          <p:cNvPr id="136557460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503</a:t>
            </a:r>
          </a:p>
        </p:txBody>
      </p:sp>
      <p:sp>
        <p:nvSpPr>
          <p:cNvPr id="1435654803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23246798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Penicilina G (c1)</a:t>
            </a:r>
          </a:p>
        </p:txBody>
      </p:sp>
      <p:sp>
        <p:nvSpPr>
          <p:cNvPr id="1766229831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239</a:t>
            </a:r>
          </a:p>
        </p:txBody>
      </p:sp>
      <p:sp>
        <p:nvSpPr>
          <p:cNvPr id="2087466728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997047604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Pêra</a:t>
            </a:r>
          </a:p>
        </p:txBody>
      </p:sp>
      <p:sp>
        <p:nvSpPr>
          <p:cNvPr id="799383888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479</a:t>
            </a:r>
          </a:p>
        </p:txBody>
      </p:sp>
      <p:sp>
        <p:nvSpPr>
          <p:cNvPr id="1912891228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875039362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Pêssego (f95)</a:t>
            </a:r>
          </a:p>
        </p:txBody>
      </p:sp>
      <p:sp>
        <p:nvSpPr>
          <p:cNvPr id="957370451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228</a:t>
            </a:r>
          </a:p>
        </p:txBody>
      </p:sp>
      <p:sp>
        <p:nvSpPr>
          <p:cNvPr id="1002293504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783785388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Phoma Betae</a:t>
            </a:r>
          </a:p>
        </p:txBody>
      </p:sp>
      <p:sp>
        <p:nvSpPr>
          <p:cNvPr id="332253344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247</a:t>
            </a:r>
          </a:p>
        </p:txBody>
      </p:sp>
      <p:sp>
        <p:nvSpPr>
          <p:cNvPr id="677675074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2110040455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Pinus Strobus (t16)</a:t>
            </a:r>
          </a:p>
        </p:txBody>
      </p:sp>
      <p:sp>
        <p:nvSpPr>
          <p:cNvPr id="72539796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492</a:t>
            </a:r>
          </a:p>
        </p:txBody>
      </p:sp>
      <p:sp>
        <p:nvSpPr>
          <p:cNvPr id="2032639606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976399744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Platanus acerifolia (t11)</a:t>
            </a:r>
          </a:p>
        </p:txBody>
      </p:sp>
      <p:sp>
        <p:nvSpPr>
          <p:cNvPr id="765288495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459</a:t>
            </a:r>
          </a:p>
        </p:txBody>
      </p:sp>
      <p:sp>
        <p:nvSpPr>
          <p:cNvPr id="1068084598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2058899675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Polistes spp.(i4)</a:t>
            </a:r>
          </a:p>
        </p:txBody>
      </p:sp>
      <p:sp>
        <p:nvSpPr>
          <p:cNvPr id="1691830651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337</a:t>
            </a:r>
          </a:p>
        </p:txBody>
      </p:sp>
      <p:sp>
        <p:nvSpPr>
          <p:cNvPr id="571331030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354570492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Quercus Alba</a:t>
            </a:r>
          </a:p>
        </p:txBody>
      </p:sp>
      <p:sp>
        <p:nvSpPr>
          <p:cNvPr id="1757132472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552</a:t>
            </a:r>
          </a:p>
        </p:txBody>
      </p:sp>
      <p:sp>
        <p:nvSpPr>
          <p:cNvPr id="913942085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2050380349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Rhizopus Nigricans</a:t>
            </a:r>
          </a:p>
        </p:txBody>
      </p:sp>
      <p:sp>
        <p:nvSpPr>
          <p:cNvPr id="1113902461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415</a:t>
            </a:r>
          </a:p>
        </p:txBody>
      </p:sp>
      <p:sp>
        <p:nvSpPr>
          <p:cNvPr id="2002763263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208631519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Salgueiro</a:t>
            </a:r>
          </a:p>
        </p:txBody>
      </p:sp>
      <p:sp>
        <p:nvSpPr>
          <p:cNvPr id="1140878037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281</a:t>
            </a:r>
          </a:p>
        </p:txBody>
      </p:sp>
      <p:sp>
        <p:nvSpPr>
          <p:cNvPr id="543905805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709999034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Salsola Kali</a:t>
            </a:r>
          </a:p>
        </p:txBody>
      </p:sp>
      <p:sp>
        <p:nvSpPr>
          <p:cNvPr id="1577053089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445</a:t>
            </a:r>
          </a:p>
        </p:txBody>
      </p:sp>
      <p:sp>
        <p:nvSpPr>
          <p:cNvPr id="443446281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614806137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Solidago Virgaurea</a:t>
            </a:r>
          </a:p>
        </p:txBody>
      </p:sp>
      <p:sp>
        <p:nvSpPr>
          <p:cNvPr id="1191445933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530</a:t>
            </a:r>
          </a:p>
        </p:txBody>
      </p:sp>
      <p:sp>
        <p:nvSpPr>
          <p:cNvPr id="1694784527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203661978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Sulfametoxazol</a:t>
            </a:r>
          </a:p>
        </p:txBody>
      </p:sp>
      <p:sp>
        <p:nvSpPr>
          <p:cNvPr id="325081939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382</a:t>
            </a:r>
          </a:p>
        </p:txBody>
      </p:sp>
      <p:sp>
        <p:nvSpPr>
          <p:cNvPr id="1957567999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856539969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Taraxacum Vulgare</a:t>
            </a:r>
          </a:p>
        </p:txBody>
      </p:sp>
      <p:sp>
        <p:nvSpPr>
          <p:cNvPr id="581669064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366</a:t>
            </a:r>
          </a:p>
        </p:txBody>
      </p:sp>
      <p:sp>
        <p:nvSpPr>
          <p:cNvPr id="855698701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935677815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Tomate (f25)</a:t>
            </a:r>
          </a:p>
        </p:txBody>
      </p:sp>
      <p:sp>
        <p:nvSpPr>
          <p:cNvPr id="1779401989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470</a:t>
            </a:r>
          </a:p>
        </p:txBody>
      </p:sp>
      <p:sp>
        <p:nvSpPr>
          <p:cNvPr id="341603676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536910431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Trichophyton</a:t>
            </a:r>
          </a:p>
        </p:txBody>
      </p:sp>
      <p:sp>
        <p:nvSpPr>
          <p:cNvPr id="1025759199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451</a:t>
            </a:r>
          </a:p>
        </p:txBody>
      </p:sp>
      <p:sp>
        <p:nvSpPr>
          <p:cNvPr id="722619091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544764536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Ulmeiro</a:t>
            </a:r>
          </a:p>
        </p:txBody>
      </p:sp>
      <p:sp>
        <p:nvSpPr>
          <p:cNvPr id="2028308423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430</a:t>
            </a:r>
          </a:p>
        </p:txBody>
      </p:sp>
      <p:sp>
        <p:nvSpPr>
          <p:cNvPr id="1541093931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655093073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Vespula spp.(i3)</a:t>
            </a:r>
          </a:p>
        </p:txBody>
      </p:sp>
      <p:sp>
        <p:nvSpPr>
          <p:cNvPr id="663988097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408</a:t>
            </a:r>
          </a:p>
        </p:txBody>
      </p:sp>
      <p:sp>
        <p:nvSpPr>
          <p:cNvPr id="1931265803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897177377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- Vidoeiro</a:t>
            </a:r>
          </a:p>
        </p:txBody>
      </p:sp>
      <p:sp>
        <p:nvSpPr>
          <p:cNvPr id="652184685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274</a:t>
            </a:r>
          </a:p>
        </p:txBody>
      </p:sp>
      <p:sp>
        <p:nvSpPr>
          <p:cNvPr id="483039384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59064213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 Amendoim (f13)</a:t>
            </a:r>
          </a:p>
        </p:txBody>
      </p:sp>
      <p:sp>
        <p:nvSpPr>
          <p:cNvPr id="1571980594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495</a:t>
            </a:r>
          </a:p>
        </p:txBody>
      </p:sp>
      <p:sp>
        <p:nvSpPr>
          <p:cNvPr id="123000333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1326612519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IGF BP3 (RIA)</a:t>
            </a:r>
          </a:p>
        </p:txBody>
      </p:sp>
      <p:sp>
        <p:nvSpPr>
          <p:cNvPr id="524123864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237</a:t>
            </a:r>
          </a:p>
        </p:txBody>
      </p:sp>
      <p:sp>
        <p:nvSpPr>
          <p:cNvPr id="1450177304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999287142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IGFBP - 3</a:t>
            </a:r>
          </a:p>
        </p:txBody>
      </p:sp>
      <p:sp>
        <p:nvSpPr>
          <p:cNvPr id="753014300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262</a:t>
            </a:r>
          </a:p>
        </p:txBody>
      </p:sp>
      <p:sp>
        <p:nvSpPr>
          <p:cNvPr id="1490908902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10,500</a:t>
            </a:r>
          </a:p>
        </p:txBody>
      </p:sp>
      <p:sp>
        <p:nvSpPr>
          <p:cNvPr id="1904458198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Imunoelectroforese</a:t>
            </a:r>
          </a:p>
        </p:txBody>
      </p:sp>
      <p:sp>
        <p:nvSpPr>
          <p:cNvPr id="1393595651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543</a:t>
            </a:r>
          </a:p>
        </p:txBody>
      </p:sp>
      <p:sp>
        <p:nvSpPr>
          <p:cNvPr id="1878928267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546062548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Imunoelectroforese (Urina)</a:t>
            </a:r>
          </a:p>
        </p:txBody>
      </p:sp>
      <p:sp>
        <p:nvSpPr>
          <p:cNvPr id="814110095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500</a:t>
            </a:r>
          </a:p>
        </p:txBody>
      </p:sp>
      <p:sp>
        <p:nvSpPr>
          <p:cNvPr id="1734960657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2035661572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Imunoglobulina IgG</a:t>
            </a:r>
          </a:p>
        </p:txBody>
      </p:sp>
      <p:sp>
        <p:nvSpPr>
          <p:cNvPr id="499154768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368</a:t>
            </a:r>
          </a:p>
        </p:txBody>
      </p:sp>
      <p:sp>
        <p:nvSpPr>
          <p:cNvPr id="535329610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21,000</a:t>
            </a:r>
          </a:p>
        </p:txBody>
      </p:sp>
      <p:sp>
        <p:nvSpPr>
          <p:cNvPr id="865980232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Imunoglobulina IgG 4</a:t>
            </a:r>
          </a:p>
        </p:txBody>
      </p:sp>
      <p:sp>
        <p:nvSpPr>
          <p:cNvPr id="1732566948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300</a:t>
            </a:r>
          </a:p>
        </p:txBody>
      </p:sp>
      <p:sp>
        <p:nvSpPr>
          <p:cNvPr id="2036340451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10,100</a:t>
            </a:r>
          </a:p>
        </p:txBody>
      </p:sp>
      <p:sp>
        <p:nvSpPr>
          <p:cNvPr id="621674670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Imunoglobulinas (IgG, IgA e IgM)</a:t>
            </a:r>
          </a:p>
        </p:txBody>
      </p:sp>
      <p:sp>
        <p:nvSpPr>
          <p:cNvPr id="2016701640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585</a:t>
            </a:r>
          </a:p>
        </p:txBody>
      </p:sp>
      <p:sp>
        <p:nvSpPr>
          <p:cNvPr id="969684373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26,230</a:t>
            </a:r>
          </a:p>
        </p:txBody>
      </p:sp>
      <p:sp>
        <p:nvSpPr>
          <p:cNvPr id="1080228673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Insulina - 120 min</a:t>
            </a:r>
          </a:p>
        </p:txBody>
      </p:sp>
      <p:sp>
        <p:nvSpPr>
          <p:cNvPr id="356292755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350</a:t>
            </a:r>
          </a:p>
        </p:txBody>
      </p:sp>
      <p:sp>
        <p:nvSpPr>
          <p:cNvPr id="1312158928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378343454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Insulina - 15 min</a:t>
            </a:r>
          </a:p>
        </p:txBody>
      </p:sp>
      <p:sp>
        <p:nvSpPr>
          <p:cNvPr id="1105353085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416</a:t>
            </a:r>
          </a:p>
        </p:txBody>
      </p:sp>
      <p:sp>
        <p:nvSpPr>
          <p:cNvPr id="812366290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10,400</a:t>
            </a:r>
          </a:p>
        </p:txBody>
      </p:sp>
      <p:sp>
        <p:nvSpPr>
          <p:cNvPr id="1369000059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Insulina - 30 min</a:t>
            </a:r>
          </a:p>
        </p:txBody>
      </p:sp>
      <p:sp>
        <p:nvSpPr>
          <p:cNvPr id="803913654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282</a:t>
            </a:r>
          </a:p>
        </p:txBody>
      </p:sp>
      <p:sp>
        <p:nvSpPr>
          <p:cNvPr id="2081436295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10,400</a:t>
            </a:r>
          </a:p>
        </p:txBody>
      </p:sp>
      <p:sp>
        <p:nvSpPr>
          <p:cNvPr id="291025406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Insulina Pós-Prandial</a:t>
            </a:r>
          </a:p>
        </p:txBody>
      </p:sp>
      <p:sp>
        <p:nvSpPr>
          <p:cNvPr id="177858878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222</a:t>
            </a:r>
          </a:p>
        </p:txBody>
      </p:sp>
      <p:sp>
        <p:nvSpPr>
          <p:cNvPr id="1886707924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10,400</a:t>
            </a:r>
          </a:p>
        </p:txBody>
      </p:sp>
      <p:sp>
        <p:nvSpPr>
          <p:cNvPr id="218980439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Ionograma (Na, K, CL)</a:t>
            </a:r>
          </a:p>
        </p:txBody>
      </p:sp>
      <p:sp>
        <p:nvSpPr>
          <p:cNvPr id="1502537545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413</a:t>
            </a:r>
          </a:p>
        </p:txBody>
      </p:sp>
      <p:sp>
        <p:nvSpPr>
          <p:cNvPr id="471545183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7,980</a:t>
            </a:r>
          </a:p>
        </p:txBody>
      </p:sp>
      <p:sp>
        <p:nvSpPr>
          <p:cNvPr id="1270748232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Ionograma Urinário</a:t>
            </a:r>
          </a:p>
        </p:txBody>
      </p:sp>
      <p:sp>
        <p:nvSpPr>
          <p:cNvPr id="760728240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562</a:t>
            </a:r>
          </a:p>
        </p:txBody>
      </p:sp>
      <p:sp>
        <p:nvSpPr>
          <p:cNvPr id="55428348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7,980</a:t>
            </a:r>
          </a:p>
        </p:txBody>
      </p:sp>
      <p:sp>
        <p:nvSpPr>
          <p:cNvPr id="1186576391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LDH - Desidrogenase Lática</a:t>
            </a:r>
          </a:p>
        </p:txBody>
      </p:sp>
      <p:sp>
        <p:nvSpPr>
          <p:cNvPr id="2099181772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428</a:t>
            </a:r>
          </a:p>
        </p:txBody>
      </p:sp>
      <p:sp>
        <p:nvSpPr>
          <p:cNvPr id="1846521749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6,200</a:t>
            </a:r>
          </a:p>
        </p:txBody>
      </p:sp>
      <p:sp>
        <p:nvSpPr>
          <p:cNvPr id="50920588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LDH - Desidrogenase Lática Líquido Pleural</a:t>
            </a:r>
          </a:p>
        </p:txBody>
      </p:sp>
      <p:sp>
        <p:nvSpPr>
          <p:cNvPr id="150607210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491</a:t>
            </a:r>
          </a:p>
        </p:txBody>
      </p:sp>
      <p:sp>
        <p:nvSpPr>
          <p:cNvPr id="36197409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7,200</a:t>
            </a:r>
          </a:p>
        </p:txBody>
      </p:sp>
      <p:sp>
        <p:nvSpPr>
          <p:cNvPr id="298328310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leucócitos</a:t>
            </a:r>
          </a:p>
        </p:txBody>
      </p:sp>
      <p:sp>
        <p:nvSpPr>
          <p:cNvPr id="1440760543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1456</a:t>
            </a:r>
          </a:p>
        </p:txBody>
      </p:sp>
      <p:sp>
        <p:nvSpPr>
          <p:cNvPr id="225008716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7,900</a:t>
            </a:r>
          </a:p>
        </p:txBody>
      </p:sp>
      <p:sp>
        <p:nvSpPr>
          <p:cNvPr id="1302370460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leucócitos urina</a:t>
            </a:r>
          </a:p>
        </p:txBody>
      </p:sp>
      <p:sp>
        <p:nvSpPr>
          <p:cNvPr id="499113550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1500</a:t>
            </a:r>
          </a:p>
        </p:txBody>
      </p:sp>
      <p:sp>
        <p:nvSpPr>
          <p:cNvPr id="1243517340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223489967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17 of </a:t>
            </a:r>
          </a:p>
        </p:txBody>
      </p:sp>
      <p:sp>
        <p:nvSpPr>
          <p:cNvPr id="1297552737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157571297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671454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27638425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9015630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941328172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288339080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633081794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Lipase</a:t>
            </a:r>
          </a:p>
        </p:txBody>
      </p:sp>
      <p:sp>
        <p:nvSpPr>
          <p:cNvPr id="373654675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286</a:t>
            </a:r>
          </a:p>
        </p:txBody>
      </p:sp>
      <p:sp>
        <p:nvSpPr>
          <p:cNvPr id="1912816528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10,100</a:t>
            </a:r>
          </a:p>
        </p:txBody>
      </p:sp>
      <p:sp>
        <p:nvSpPr>
          <p:cNvPr id="509883052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Lipidograma (Perfil Lipídico)</a:t>
            </a:r>
          </a:p>
        </p:txBody>
      </p:sp>
      <p:sp>
        <p:nvSpPr>
          <p:cNvPr id="1227583595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217</a:t>
            </a:r>
          </a:p>
        </p:txBody>
      </p:sp>
      <p:sp>
        <p:nvSpPr>
          <p:cNvPr id="1936721089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19,800</a:t>
            </a:r>
          </a:p>
        </p:txBody>
      </p:sp>
      <p:sp>
        <p:nvSpPr>
          <p:cNvPr id="453498620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Lípidos Totais</a:t>
            </a:r>
          </a:p>
        </p:txBody>
      </p:sp>
      <p:sp>
        <p:nvSpPr>
          <p:cNvPr id="608794210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279</a:t>
            </a:r>
          </a:p>
        </p:txBody>
      </p:sp>
      <p:sp>
        <p:nvSpPr>
          <p:cNvPr id="921952936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10,100</a:t>
            </a:r>
          </a:p>
        </p:txBody>
      </p:sp>
      <p:sp>
        <p:nvSpPr>
          <p:cNvPr id="1163308731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Lipoproteína (a) - Lp(a)</a:t>
            </a:r>
          </a:p>
        </p:txBody>
      </p:sp>
      <p:sp>
        <p:nvSpPr>
          <p:cNvPr id="1623400667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493</a:t>
            </a:r>
          </a:p>
        </p:txBody>
      </p:sp>
      <p:sp>
        <p:nvSpPr>
          <p:cNvPr id="265728199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16,350</a:t>
            </a:r>
          </a:p>
        </p:txBody>
      </p:sp>
      <p:sp>
        <p:nvSpPr>
          <p:cNvPr id="639231287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Lítio</a:t>
            </a:r>
          </a:p>
        </p:txBody>
      </p:sp>
      <p:sp>
        <p:nvSpPr>
          <p:cNvPr id="1456120889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338</a:t>
            </a:r>
          </a:p>
        </p:txBody>
      </p:sp>
      <p:sp>
        <p:nvSpPr>
          <p:cNvPr id="796300227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16,980</a:t>
            </a:r>
          </a:p>
        </p:txBody>
      </p:sp>
      <p:sp>
        <p:nvSpPr>
          <p:cNvPr id="354176610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Magnésio</a:t>
            </a:r>
          </a:p>
        </p:txBody>
      </p:sp>
      <p:sp>
        <p:nvSpPr>
          <p:cNvPr id="2084905387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568</a:t>
            </a:r>
          </a:p>
        </p:txBody>
      </p:sp>
      <p:sp>
        <p:nvSpPr>
          <p:cNvPr id="2142087542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5,980</a:t>
            </a:r>
          </a:p>
        </p:txBody>
      </p:sp>
      <p:sp>
        <p:nvSpPr>
          <p:cNvPr id="1692321227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Malária Teste Rápido (EIA)</a:t>
            </a:r>
          </a:p>
        </p:txBody>
      </p:sp>
      <p:sp>
        <p:nvSpPr>
          <p:cNvPr id="323414124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467</a:t>
            </a:r>
          </a:p>
        </p:txBody>
      </p:sp>
      <p:sp>
        <p:nvSpPr>
          <p:cNvPr id="1180425174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5,700</a:t>
            </a:r>
          </a:p>
        </p:txBody>
      </p:sp>
      <p:sp>
        <p:nvSpPr>
          <p:cNvPr id="1420766322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Mercúrio (Urina)</a:t>
            </a:r>
          </a:p>
        </p:txBody>
      </p:sp>
      <p:sp>
        <p:nvSpPr>
          <p:cNvPr id="1179470769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440</a:t>
            </a:r>
          </a:p>
        </p:txBody>
      </p:sp>
      <p:sp>
        <p:nvSpPr>
          <p:cNvPr id="1651297948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5,890</a:t>
            </a:r>
          </a:p>
        </p:txBody>
      </p:sp>
      <p:sp>
        <p:nvSpPr>
          <p:cNvPr id="2054237292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Metanefrinas Plasmáticas (HPLC)</a:t>
            </a:r>
          </a:p>
        </p:txBody>
      </p:sp>
      <p:sp>
        <p:nvSpPr>
          <p:cNvPr id="1469072364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367</a:t>
            </a:r>
          </a:p>
        </p:txBody>
      </p:sp>
      <p:sp>
        <p:nvSpPr>
          <p:cNvPr id="2074905196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2142282667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Microalbuminúria (Urina 24H)</a:t>
            </a:r>
          </a:p>
        </p:txBody>
      </p:sp>
      <p:sp>
        <p:nvSpPr>
          <p:cNvPr id="215081597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191</a:t>
            </a:r>
          </a:p>
        </p:txBody>
      </p:sp>
      <p:sp>
        <p:nvSpPr>
          <p:cNvPr id="1493917480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8,900</a:t>
            </a:r>
          </a:p>
        </p:txBody>
      </p:sp>
      <p:sp>
        <p:nvSpPr>
          <p:cNvPr id="1181438351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Microalbuminúria (Urina Ocasional)</a:t>
            </a:r>
          </a:p>
        </p:txBody>
      </p:sp>
      <p:sp>
        <p:nvSpPr>
          <p:cNvPr id="1018957586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550</a:t>
            </a:r>
          </a:p>
        </p:txBody>
      </p:sp>
      <p:sp>
        <p:nvSpPr>
          <p:cNvPr id="1065206002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9,140</a:t>
            </a:r>
          </a:p>
        </p:txBody>
      </p:sp>
      <p:sp>
        <p:nvSpPr>
          <p:cNvPr id="1007430186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Mielograma</a:t>
            </a:r>
          </a:p>
        </p:txBody>
      </p:sp>
      <p:sp>
        <p:nvSpPr>
          <p:cNvPr id="553120525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296</a:t>
            </a:r>
          </a:p>
        </p:txBody>
      </p:sp>
      <p:sp>
        <p:nvSpPr>
          <p:cNvPr id="2096086174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14,650</a:t>
            </a:r>
          </a:p>
        </p:txBody>
      </p:sp>
      <p:sp>
        <p:nvSpPr>
          <p:cNvPr id="759470497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Mioglobina Urinária</a:t>
            </a:r>
          </a:p>
        </p:txBody>
      </p:sp>
      <p:sp>
        <p:nvSpPr>
          <p:cNvPr id="1891937113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419</a:t>
            </a:r>
          </a:p>
        </p:txBody>
      </p:sp>
      <p:sp>
        <p:nvSpPr>
          <p:cNvPr id="1874088407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10,400</a:t>
            </a:r>
          </a:p>
        </p:txBody>
      </p:sp>
      <p:sp>
        <p:nvSpPr>
          <p:cNvPr id="1857952755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Multi Alergenos Alimentos, IgE Esp.</a:t>
            </a:r>
          </a:p>
        </p:txBody>
      </p:sp>
      <p:sp>
        <p:nvSpPr>
          <p:cNvPr id="1740508692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488</a:t>
            </a:r>
          </a:p>
        </p:txBody>
      </p:sp>
      <p:sp>
        <p:nvSpPr>
          <p:cNvPr id="846589913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21,860</a:t>
            </a:r>
          </a:p>
        </p:txBody>
      </p:sp>
      <p:sp>
        <p:nvSpPr>
          <p:cNvPr id="2139237033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Mycobacterium Tuberculosis, Ac.(EIA)</a:t>
            </a:r>
          </a:p>
        </p:txBody>
      </p:sp>
      <p:sp>
        <p:nvSpPr>
          <p:cNvPr id="1635632937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411</a:t>
            </a:r>
          </a:p>
        </p:txBody>
      </p:sp>
      <p:sp>
        <p:nvSpPr>
          <p:cNvPr id="1990507452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6,200</a:t>
            </a:r>
          </a:p>
        </p:txBody>
      </p:sp>
      <p:sp>
        <p:nvSpPr>
          <p:cNvPr id="1806862742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Mycoplasma Hominis, Ac. IgG</a:t>
            </a:r>
          </a:p>
        </p:txBody>
      </p:sp>
      <p:sp>
        <p:nvSpPr>
          <p:cNvPr id="84615467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468</a:t>
            </a:r>
          </a:p>
        </p:txBody>
      </p:sp>
      <p:sp>
        <p:nvSpPr>
          <p:cNvPr id="172030508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17,800</a:t>
            </a:r>
          </a:p>
        </p:txBody>
      </p:sp>
      <p:sp>
        <p:nvSpPr>
          <p:cNvPr id="1508559235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nitritos urina</a:t>
            </a:r>
          </a:p>
        </p:txBody>
      </p:sp>
      <p:sp>
        <p:nvSpPr>
          <p:cNvPr id="644547857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1505</a:t>
            </a:r>
          </a:p>
        </p:txBody>
      </p:sp>
      <p:sp>
        <p:nvSpPr>
          <p:cNvPr id="2058713742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2007592558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Nolotil 2gm/5ml injetavel    intra muscular.</a:t>
            </a:r>
          </a:p>
        </p:txBody>
      </p:sp>
      <p:sp>
        <p:nvSpPr>
          <p:cNvPr id="2013272009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1596</a:t>
            </a:r>
          </a:p>
        </p:txBody>
      </p:sp>
      <p:sp>
        <p:nvSpPr>
          <p:cNvPr id="104715861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4,500</a:t>
            </a:r>
          </a:p>
        </p:txBody>
      </p:sp>
      <p:sp>
        <p:nvSpPr>
          <p:cNvPr id="1460518166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Nor-Epinefrinas Urinárias</a:t>
            </a:r>
          </a:p>
        </p:txBody>
      </p:sp>
      <p:sp>
        <p:nvSpPr>
          <p:cNvPr id="1810592647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258</a:t>
            </a:r>
          </a:p>
        </p:txBody>
      </p:sp>
      <p:sp>
        <p:nvSpPr>
          <p:cNvPr id="321757036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2068474914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PAAP - A (Proteína Plasmática Associada à Gravidez</a:t>
            </a:r>
          </a:p>
        </p:txBody>
      </p:sp>
      <p:sp>
        <p:nvSpPr>
          <p:cNvPr id="1100323664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402</a:t>
            </a:r>
          </a:p>
        </p:txBody>
      </p:sp>
      <p:sp>
        <p:nvSpPr>
          <p:cNvPr id="1909637038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16,980</a:t>
            </a:r>
          </a:p>
        </p:txBody>
      </p:sp>
      <p:sp>
        <p:nvSpPr>
          <p:cNvPr id="242976775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 Check-Up Plus Nossa</a:t>
            </a:r>
          </a:p>
        </p:txBody>
      </p:sp>
      <p:sp>
        <p:nvSpPr>
          <p:cNvPr id="653840022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607</a:t>
            </a:r>
          </a:p>
        </p:txBody>
      </p:sp>
      <p:sp>
        <p:nvSpPr>
          <p:cNvPr id="1272618498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161,462</a:t>
            </a:r>
          </a:p>
        </p:txBody>
      </p:sp>
      <p:sp>
        <p:nvSpPr>
          <p:cNvPr id="798062360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 promocional de Clinica Geral.</a:t>
            </a:r>
            <a:br/>
          </a:p>
        </p:txBody>
      </p:sp>
      <p:sp>
        <p:nvSpPr>
          <p:cNvPr id="2113468765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1571</a:t>
            </a:r>
          </a:p>
        </p:txBody>
      </p:sp>
      <p:sp>
        <p:nvSpPr>
          <p:cNvPr id="496239626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38,500</a:t>
            </a:r>
          </a:p>
        </p:txBody>
      </p:sp>
      <p:sp>
        <p:nvSpPr>
          <p:cNvPr id="35762996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Pagamento de material de hospitalar.</a:t>
            </a:r>
          </a:p>
        </p:txBody>
      </p:sp>
      <p:sp>
        <p:nvSpPr>
          <p:cNvPr id="648818143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1639</a:t>
            </a:r>
          </a:p>
        </p:txBody>
      </p:sp>
      <p:sp>
        <p:nvSpPr>
          <p:cNvPr id="472128070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230,000</a:t>
            </a:r>
          </a:p>
        </p:txBody>
      </p:sp>
      <p:sp>
        <p:nvSpPr>
          <p:cNvPr id="565049756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Papeira, Ac. IgM</a:t>
            </a:r>
          </a:p>
        </p:txBody>
      </p:sp>
      <p:sp>
        <p:nvSpPr>
          <p:cNvPr id="773478030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516</a:t>
            </a:r>
          </a:p>
        </p:txBody>
      </p:sp>
      <p:sp>
        <p:nvSpPr>
          <p:cNvPr id="1763656775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440056584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Papilomavírus (HPV)</a:t>
            </a:r>
          </a:p>
        </p:txBody>
      </p:sp>
      <p:sp>
        <p:nvSpPr>
          <p:cNvPr id="469428023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601</a:t>
            </a:r>
          </a:p>
        </p:txBody>
      </p:sp>
      <p:sp>
        <p:nvSpPr>
          <p:cNvPr id="1739095264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93,680</a:t>
            </a:r>
          </a:p>
        </p:txBody>
      </p:sp>
      <p:sp>
        <p:nvSpPr>
          <p:cNvPr id="1954951470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Parvovírus B19, Ac. IgG</a:t>
            </a:r>
          </a:p>
        </p:txBody>
      </p:sp>
      <p:sp>
        <p:nvSpPr>
          <p:cNvPr id="218236787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483</a:t>
            </a:r>
          </a:p>
        </p:txBody>
      </p:sp>
      <p:sp>
        <p:nvSpPr>
          <p:cNvPr id="1099799227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17,900</a:t>
            </a:r>
          </a:p>
        </p:txBody>
      </p:sp>
      <p:sp>
        <p:nvSpPr>
          <p:cNvPr id="1709613334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Parvovírus B19, Ac. IgM</a:t>
            </a:r>
          </a:p>
        </p:txBody>
      </p:sp>
      <p:sp>
        <p:nvSpPr>
          <p:cNvPr id="548201413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334</a:t>
            </a:r>
          </a:p>
        </p:txBody>
      </p:sp>
      <p:sp>
        <p:nvSpPr>
          <p:cNvPr id="1032339772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17,900</a:t>
            </a:r>
          </a:p>
        </p:txBody>
      </p:sp>
      <p:sp>
        <p:nvSpPr>
          <p:cNvPr id="285039732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Peptídeo C 30´</a:t>
            </a:r>
          </a:p>
        </p:txBody>
      </p:sp>
      <p:sp>
        <p:nvSpPr>
          <p:cNvPr id="1078174060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505</a:t>
            </a:r>
          </a:p>
        </p:txBody>
      </p:sp>
      <p:sp>
        <p:nvSpPr>
          <p:cNvPr id="129421418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16,370</a:t>
            </a:r>
          </a:p>
        </p:txBody>
      </p:sp>
      <p:sp>
        <p:nvSpPr>
          <p:cNvPr id="2018045953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Peptídeo C 60´</a:t>
            </a:r>
          </a:p>
        </p:txBody>
      </p:sp>
      <p:sp>
        <p:nvSpPr>
          <p:cNvPr id="44834176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358</a:t>
            </a:r>
          </a:p>
        </p:txBody>
      </p:sp>
      <p:sp>
        <p:nvSpPr>
          <p:cNvPr id="1605993592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16,370</a:t>
            </a:r>
          </a:p>
        </p:txBody>
      </p:sp>
      <p:sp>
        <p:nvSpPr>
          <p:cNvPr id="1849502309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Peptídeo C Sérico</a:t>
            </a:r>
          </a:p>
        </p:txBody>
      </p:sp>
      <p:sp>
        <p:nvSpPr>
          <p:cNvPr id="1372198747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417</a:t>
            </a:r>
          </a:p>
        </p:txBody>
      </p:sp>
      <p:sp>
        <p:nvSpPr>
          <p:cNvPr id="862470399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16,370</a:t>
            </a:r>
          </a:p>
        </p:txBody>
      </p:sp>
      <p:sp>
        <p:nvSpPr>
          <p:cNvPr id="551651502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Células Falciformes (Falciformação)</a:t>
            </a:r>
          </a:p>
        </p:txBody>
      </p:sp>
      <p:sp>
        <p:nvSpPr>
          <p:cNvPr id="654897365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539</a:t>
            </a:r>
          </a:p>
        </p:txBody>
      </p:sp>
      <p:sp>
        <p:nvSpPr>
          <p:cNvPr id="645483424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4,760</a:t>
            </a:r>
          </a:p>
        </p:txBody>
      </p:sp>
      <p:sp>
        <p:nvSpPr>
          <p:cNvPr id="1474795560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Aglutininas Irregulares (HAG)</a:t>
            </a:r>
          </a:p>
        </p:txBody>
      </p:sp>
      <p:sp>
        <p:nvSpPr>
          <p:cNvPr id="2079317634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424</a:t>
            </a:r>
          </a:p>
        </p:txBody>
      </p:sp>
      <p:sp>
        <p:nvSpPr>
          <p:cNvPr id="453052274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2009689081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Anfetaminas</a:t>
            </a:r>
          </a:p>
        </p:txBody>
      </p:sp>
      <p:sp>
        <p:nvSpPr>
          <p:cNvPr id="470060016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225</a:t>
            </a:r>
          </a:p>
        </p:txBody>
      </p:sp>
      <p:sp>
        <p:nvSpPr>
          <p:cNvPr id="421158204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10,600</a:t>
            </a:r>
          </a:p>
        </p:txBody>
      </p:sp>
      <p:sp>
        <p:nvSpPr>
          <p:cNvPr id="171176954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Benzodiazepinas</a:t>
            </a:r>
          </a:p>
        </p:txBody>
      </p:sp>
      <p:sp>
        <p:nvSpPr>
          <p:cNvPr id="907659238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466</a:t>
            </a:r>
          </a:p>
        </p:txBody>
      </p:sp>
      <p:sp>
        <p:nvSpPr>
          <p:cNvPr id="242909662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6,500</a:t>
            </a:r>
          </a:p>
        </p:txBody>
      </p:sp>
      <p:sp>
        <p:nvSpPr>
          <p:cNvPr id="1162010256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Canabinoides</a:t>
            </a:r>
          </a:p>
        </p:txBody>
      </p:sp>
      <p:sp>
        <p:nvSpPr>
          <p:cNvPr id="1350261217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276</a:t>
            </a:r>
          </a:p>
        </p:txBody>
      </p:sp>
      <p:sp>
        <p:nvSpPr>
          <p:cNvPr id="673551103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10,600</a:t>
            </a:r>
          </a:p>
        </p:txBody>
      </p:sp>
      <p:sp>
        <p:nvSpPr>
          <p:cNvPr id="1913356884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Eritrócitos Dismórficos</a:t>
            </a:r>
          </a:p>
        </p:txBody>
      </p:sp>
      <p:sp>
        <p:nvSpPr>
          <p:cNvPr id="569275611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232</a:t>
            </a:r>
          </a:p>
        </p:txBody>
      </p:sp>
      <p:sp>
        <p:nvSpPr>
          <p:cNvPr id="726697302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4,350</a:t>
            </a:r>
          </a:p>
        </p:txBody>
      </p:sp>
      <p:sp>
        <p:nvSpPr>
          <p:cNvPr id="795232425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Plasmodium (Gota Espessa)</a:t>
            </a:r>
          </a:p>
        </p:txBody>
      </p:sp>
      <p:sp>
        <p:nvSpPr>
          <p:cNvPr id="30504499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570</a:t>
            </a:r>
          </a:p>
        </p:txBody>
      </p:sp>
      <p:sp>
        <p:nvSpPr>
          <p:cNvPr id="1397457534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8,980</a:t>
            </a:r>
          </a:p>
        </p:txBody>
      </p:sp>
      <p:sp>
        <p:nvSpPr>
          <p:cNvPr id="2082391924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Rotavírus 1ªA</a:t>
            </a:r>
          </a:p>
        </p:txBody>
      </p:sp>
      <p:sp>
        <p:nvSpPr>
          <p:cNvPr id="1629547358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507</a:t>
            </a:r>
          </a:p>
        </p:txBody>
      </p:sp>
      <p:sp>
        <p:nvSpPr>
          <p:cNvPr id="1800038823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10,400</a:t>
            </a:r>
          </a:p>
        </p:txBody>
      </p:sp>
      <p:sp>
        <p:nvSpPr>
          <p:cNvPr id="1679642306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Rotavírus 2ª A</a:t>
            </a:r>
          </a:p>
        </p:txBody>
      </p:sp>
      <p:sp>
        <p:nvSpPr>
          <p:cNvPr id="1857159250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386</a:t>
            </a:r>
          </a:p>
        </p:txBody>
      </p:sp>
      <p:sp>
        <p:nvSpPr>
          <p:cNvPr id="145652929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10,400</a:t>
            </a:r>
          </a:p>
        </p:txBody>
      </p:sp>
      <p:sp>
        <p:nvSpPr>
          <p:cNvPr id="814824226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18 of </a:t>
            </a:r>
          </a:p>
        </p:txBody>
      </p:sp>
      <p:sp>
        <p:nvSpPr>
          <p:cNvPr id="967760329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047795884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947808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90448386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1451370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475506417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226614756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2116257357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Rotavírus 3ªA</a:t>
            </a:r>
          </a:p>
        </p:txBody>
      </p:sp>
      <p:sp>
        <p:nvSpPr>
          <p:cNvPr id="1071719884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253</a:t>
            </a:r>
          </a:p>
        </p:txBody>
      </p:sp>
      <p:sp>
        <p:nvSpPr>
          <p:cNvPr id="505441519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10,400</a:t>
            </a:r>
          </a:p>
        </p:txBody>
      </p:sp>
      <p:sp>
        <p:nvSpPr>
          <p:cNvPr id="500034610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Sangue Oculto Fezes 1ªA</a:t>
            </a:r>
          </a:p>
        </p:txBody>
      </p:sp>
      <p:sp>
        <p:nvSpPr>
          <p:cNvPr id="2143162408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266</a:t>
            </a:r>
          </a:p>
        </p:txBody>
      </p:sp>
      <p:sp>
        <p:nvSpPr>
          <p:cNvPr id="1229428054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4,430</a:t>
            </a:r>
          </a:p>
        </p:txBody>
      </p:sp>
      <p:sp>
        <p:nvSpPr>
          <p:cNvPr id="1419628421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Shistosoma Haemotobim (Urina)</a:t>
            </a:r>
          </a:p>
        </p:txBody>
      </p:sp>
      <p:sp>
        <p:nvSpPr>
          <p:cNvPr id="641926488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354</a:t>
            </a:r>
          </a:p>
        </p:txBody>
      </p:sp>
      <p:sp>
        <p:nvSpPr>
          <p:cNvPr id="703823592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4,890</a:t>
            </a:r>
          </a:p>
        </p:txBody>
      </p:sp>
      <p:sp>
        <p:nvSpPr>
          <p:cNvPr id="1550562213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Streptococcus Grupo B</a:t>
            </a:r>
          </a:p>
        </p:txBody>
      </p:sp>
      <p:sp>
        <p:nvSpPr>
          <p:cNvPr id="1722859082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377</a:t>
            </a:r>
          </a:p>
        </p:txBody>
      </p:sp>
      <p:sp>
        <p:nvSpPr>
          <p:cNvPr id="1483152897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6,500</a:t>
            </a:r>
          </a:p>
        </p:txBody>
      </p:sp>
      <p:sp>
        <p:nvSpPr>
          <p:cNvPr id="1792098267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de Tripanossomíase</a:t>
            </a:r>
          </a:p>
        </p:txBody>
      </p:sp>
      <p:sp>
        <p:nvSpPr>
          <p:cNvPr id="1797676991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589</a:t>
            </a:r>
          </a:p>
        </p:txBody>
      </p:sp>
      <p:sp>
        <p:nvSpPr>
          <p:cNvPr id="143130239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760587384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Pesquisa Proteína Bence Jones</a:t>
            </a:r>
          </a:p>
        </p:txBody>
      </p:sp>
      <p:sp>
        <p:nvSpPr>
          <p:cNvPr id="188525402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197</a:t>
            </a:r>
          </a:p>
        </p:txBody>
      </p:sp>
      <p:sp>
        <p:nvSpPr>
          <p:cNvPr id="1388234277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10,700</a:t>
            </a:r>
          </a:p>
        </p:txBody>
      </p:sp>
      <p:sp>
        <p:nvSpPr>
          <p:cNvPr id="1702735371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PH urina</a:t>
            </a:r>
          </a:p>
        </p:txBody>
      </p:sp>
      <p:sp>
        <p:nvSpPr>
          <p:cNvPr id="236294002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1508</a:t>
            </a:r>
          </a:p>
        </p:txBody>
      </p:sp>
      <p:sp>
        <p:nvSpPr>
          <p:cNvPr id="1612546961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1152843353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Phadiatop Pediátrico</a:t>
            </a:r>
          </a:p>
        </p:txBody>
      </p:sp>
      <p:sp>
        <p:nvSpPr>
          <p:cNvPr id="1278418226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369</a:t>
            </a:r>
          </a:p>
        </p:txBody>
      </p:sp>
      <p:sp>
        <p:nvSpPr>
          <p:cNvPr id="1853842905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38,000</a:t>
            </a:r>
          </a:p>
        </p:txBody>
      </p:sp>
      <p:sp>
        <p:nvSpPr>
          <p:cNvPr id="1651663500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POLIO</a:t>
            </a:r>
          </a:p>
        </p:txBody>
      </p:sp>
      <p:sp>
        <p:nvSpPr>
          <p:cNvPr id="289741997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1458</a:t>
            </a:r>
          </a:p>
        </p:txBody>
      </p:sp>
      <p:sp>
        <p:nvSpPr>
          <p:cNvPr id="1162561850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2,000</a:t>
            </a:r>
          </a:p>
        </p:txBody>
      </p:sp>
      <p:sp>
        <p:nvSpPr>
          <p:cNvPr id="1351593447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Porfirinas Totais (Fezes)</a:t>
            </a:r>
          </a:p>
        </p:txBody>
      </p:sp>
      <p:sp>
        <p:nvSpPr>
          <p:cNvPr id="555271032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426</a:t>
            </a:r>
          </a:p>
        </p:txBody>
      </p:sp>
      <p:sp>
        <p:nvSpPr>
          <p:cNvPr id="411108226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6,500</a:t>
            </a:r>
          </a:p>
        </p:txBody>
      </p:sp>
      <p:sp>
        <p:nvSpPr>
          <p:cNvPr id="119311153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Potássio (K+)</a:t>
            </a:r>
          </a:p>
        </p:txBody>
      </p:sp>
      <p:sp>
        <p:nvSpPr>
          <p:cNvPr id="718405280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498</a:t>
            </a:r>
          </a:p>
        </p:txBody>
      </p:sp>
      <p:sp>
        <p:nvSpPr>
          <p:cNvPr id="1303772033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4,200</a:t>
            </a:r>
          </a:p>
        </p:txBody>
      </p:sp>
      <p:sp>
        <p:nvSpPr>
          <p:cNvPr id="1572371622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Potássio (K+) (Urina)</a:t>
            </a:r>
          </a:p>
        </p:txBody>
      </p:sp>
      <p:sp>
        <p:nvSpPr>
          <p:cNvPr id="1042161955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347</a:t>
            </a:r>
          </a:p>
        </p:txBody>
      </p:sp>
      <p:sp>
        <p:nvSpPr>
          <p:cNvPr id="463469758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4,200</a:t>
            </a:r>
          </a:p>
        </p:txBody>
      </p:sp>
      <p:sp>
        <p:nvSpPr>
          <p:cNvPr id="2031383999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Progesterona</a:t>
            </a:r>
          </a:p>
        </p:txBody>
      </p:sp>
      <p:sp>
        <p:nvSpPr>
          <p:cNvPr id="1733782391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322</a:t>
            </a:r>
          </a:p>
        </p:txBody>
      </p:sp>
      <p:sp>
        <p:nvSpPr>
          <p:cNvPr id="680479111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12,700</a:t>
            </a:r>
          </a:p>
        </p:txBody>
      </p:sp>
      <p:sp>
        <p:nvSpPr>
          <p:cNvPr id="1284581924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Prolactina</a:t>
            </a:r>
          </a:p>
        </p:txBody>
      </p:sp>
      <p:sp>
        <p:nvSpPr>
          <p:cNvPr id="384960388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317</a:t>
            </a:r>
          </a:p>
        </p:txBody>
      </p:sp>
      <p:sp>
        <p:nvSpPr>
          <p:cNvPr id="1243798270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10,800</a:t>
            </a:r>
          </a:p>
        </p:txBody>
      </p:sp>
      <p:sp>
        <p:nvSpPr>
          <p:cNvPr id="406024524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Prolactina 1ªA</a:t>
            </a:r>
          </a:p>
        </p:txBody>
      </p:sp>
      <p:sp>
        <p:nvSpPr>
          <p:cNvPr id="1572255844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592</a:t>
            </a:r>
          </a:p>
        </p:txBody>
      </p:sp>
      <p:sp>
        <p:nvSpPr>
          <p:cNvPr id="1543395953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10,800</a:t>
            </a:r>
          </a:p>
        </p:txBody>
      </p:sp>
      <p:sp>
        <p:nvSpPr>
          <p:cNvPr id="131571418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Prolactina 2ªA</a:t>
            </a:r>
          </a:p>
        </p:txBody>
      </p:sp>
      <p:sp>
        <p:nvSpPr>
          <p:cNvPr id="82654845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557</a:t>
            </a:r>
          </a:p>
        </p:txBody>
      </p:sp>
      <p:sp>
        <p:nvSpPr>
          <p:cNvPr id="1819331356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10,800</a:t>
            </a:r>
          </a:p>
        </p:txBody>
      </p:sp>
      <p:sp>
        <p:nvSpPr>
          <p:cNvPr id="1165244721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Prolactina 3ªA</a:t>
            </a:r>
          </a:p>
        </p:txBody>
      </p:sp>
      <p:sp>
        <p:nvSpPr>
          <p:cNvPr id="2129550859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195</a:t>
            </a:r>
          </a:p>
        </p:txBody>
      </p:sp>
      <p:sp>
        <p:nvSpPr>
          <p:cNvPr id="324911477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10,800</a:t>
            </a:r>
          </a:p>
        </p:txBody>
      </p:sp>
      <p:sp>
        <p:nvSpPr>
          <p:cNvPr id="2040512553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Proteína C Reactiva (PCR)</a:t>
            </a:r>
          </a:p>
        </p:txBody>
      </p:sp>
      <p:sp>
        <p:nvSpPr>
          <p:cNvPr id="499569562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364</a:t>
            </a:r>
          </a:p>
        </p:txBody>
      </p:sp>
      <p:sp>
        <p:nvSpPr>
          <p:cNvPr id="290768943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6,700</a:t>
            </a:r>
          </a:p>
        </p:txBody>
      </p:sp>
      <p:sp>
        <p:nvSpPr>
          <p:cNvPr id="1828709657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Proteína S Funcional</a:t>
            </a:r>
          </a:p>
        </p:txBody>
      </p:sp>
      <p:sp>
        <p:nvSpPr>
          <p:cNvPr id="1801911847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452</a:t>
            </a:r>
          </a:p>
        </p:txBody>
      </p:sp>
      <p:sp>
        <p:nvSpPr>
          <p:cNvPr id="1075292882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12,700</a:t>
            </a:r>
          </a:p>
        </p:txBody>
      </p:sp>
      <p:sp>
        <p:nvSpPr>
          <p:cNvPr id="1999963983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proteína urina</a:t>
            </a:r>
          </a:p>
        </p:txBody>
      </p:sp>
      <p:sp>
        <p:nvSpPr>
          <p:cNvPr id="1685189533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1514</a:t>
            </a:r>
          </a:p>
        </p:txBody>
      </p:sp>
      <p:sp>
        <p:nvSpPr>
          <p:cNvPr id="951762674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1158074893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proteínas</a:t>
            </a:r>
          </a:p>
        </p:txBody>
      </p:sp>
      <p:sp>
        <p:nvSpPr>
          <p:cNvPr id="450275997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1507</a:t>
            </a:r>
          </a:p>
        </p:txBody>
      </p:sp>
      <p:sp>
        <p:nvSpPr>
          <p:cNvPr id="1901088577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477115063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Proteínas Totais</a:t>
            </a:r>
          </a:p>
        </p:txBody>
      </p:sp>
      <p:sp>
        <p:nvSpPr>
          <p:cNvPr id="1872039310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316</a:t>
            </a:r>
          </a:p>
        </p:txBody>
      </p:sp>
      <p:sp>
        <p:nvSpPr>
          <p:cNvPr id="1077465251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5,340</a:t>
            </a:r>
          </a:p>
        </p:txBody>
      </p:sp>
      <p:sp>
        <p:nvSpPr>
          <p:cNvPr id="862037410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Proteínas Totais e Fracções</a:t>
            </a:r>
          </a:p>
        </p:txBody>
      </p:sp>
      <p:sp>
        <p:nvSpPr>
          <p:cNvPr id="781835507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596</a:t>
            </a:r>
          </a:p>
        </p:txBody>
      </p:sp>
      <p:sp>
        <p:nvSpPr>
          <p:cNvPr id="1764183507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10,800</a:t>
            </a:r>
          </a:p>
        </p:txBody>
      </p:sp>
      <p:sp>
        <p:nvSpPr>
          <p:cNvPr id="1872504220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Proteinúria</a:t>
            </a:r>
          </a:p>
        </p:txBody>
      </p:sp>
      <p:sp>
        <p:nvSpPr>
          <p:cNvPr id="1366212984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381</a:t>
            </a:r>
          </a:p>
        </p:txBody>
      </p:sp>
      <p:sp>
        <p:nvSpPr>
          <p:cNvPr id="829485538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6,800</a:t>
            </a:r>
          </a:p>
        </p:txBody>
      </p:sp>
      <p:sp>
        <p:nvSpPr>
          <p:cNvPr id="1659530186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Prova de Tolerância Oral à Glicosa (0´/ 60´)</a:t>
            </a:r>
          </a:p>
        </p:txBody>
      </p:sp>
      <p:sp>
        <p:nvSpPr>
          <p:cNvPr id="1817445070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522</a:t>
            </a:r>
          </a:p>
        </p:txBody>
      </p:sp>
      <p:sp>
        <p:nvSpPr>
          <p:cNvPr id="1259764541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2103409756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Prova de Tolerância Oral à Glicose</a:t>
            </a:r>
          </a:p>
        </p:txBody>
      </p:sp>
      <p:sp>
        <p:nvSpPr>
          <p:cNvPr id="1281031174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525</a:t>
            </a:r>
          </a:p>
        </p:txBody>
      </p:sp>
      <p:sp>
        <p:nvSpPr>
          <p:cNvPr id="5559601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23,790</a:t>
            </a:r>
          </a:p>
        </p:txBody>
      </p:sp>
      <p:sp>
        <p:nvSpPr>
          <p:cNvPr id="2028181909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Prova de Tolerância Oral à Glicose (50g) (0´/60´)</a:t>
            </a:r>
          </a:p>
        </p:txBody>
      </p:sp>
      <p:sp>
        <p:nvSpPr>
          <p:cNvPr id="2128127817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169</a:t>
            </a:r>
          </a:p>
        </p:txBody>
      </p:sp>
      <p:sp>
        <p:nvSpPr>
          <p:cNvPr id="1702485592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134719643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Prova de Tolerância Oral a Glicose (75g) (0´/ 60´/120´)</a:t>
            </a:r>
          </a:p>
        </p:txBody>
      </p:sp>
      <p:sp>
        <p:nvSpPr>
          <p:cNvPr id="661218379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380</a:t>
            </a:r>
          </a:p>
        </p:txBody>
      </p:sp>
      <p:sp>
        <p:nvSpPr>
          <p:cNvPr id="472939776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15,700</a:t>
            </a:r>
          </a:p>
        </p:txBody>
      </p:sp>
      <p:sp>
        <p:nvSpPr>
          <p:cNvPr id="923855808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Prova de Tolerância Oral á Glicose (75g) (0´/120´)</a:t>
            </a:r>
          </a:p>
        </p:txBody>
      </p:sp>
      <p:sp>
        <p:nvSpPr>
          <p:cNvPr id="1735811347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458</a:t>
            </a:r>
          </a:p>
        </p:txBody>
      </p:sp>
      <p:sp>
        <p:nvSpPr>
          <p:cNvPr id="198249098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345419405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Prova Tuberculínea com Leitura</a:t>
            </a:r>
          </a:p>
        </p:txBody>
      </p:sp>
      <p:sp>
        <p:nvSpPr>
          <p:cNvPr id="619190580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600</a:t>
            </a:r>
          </a:p>
        </p:txBody>
      </p:sp>
      <p:sp>
        <p:nvSpPr>
          <p:cNvPr id="1891797571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6,780</a:t>
            </a:r>
          </a:p>
        </p:txBody>
      </p:sp>
      <p:sp>
        <p:nvSpPr>
          <p:cNvPr id="1942244235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RAST - IgE p/ Dolichovespula Are</a:t>
            </a:r>
          </a:p>
        </p:txBody>
      </p:sp>
      <p:sp>
        <p:nvSpPr>
          <p:cNvPr id="1376215480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455</a:t>
            </a:r>
          </a:p>
        </p:txBody>
      </p:sp>
      <p:sp>
        <p:nvSpPr>
          <p:cNvPr id="918745973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23,200</a:t>
            </a:r>
          </a:p>
        </p:txBody>
      </p:sp>
      <p:sp>
        <p:nvSpPr>
          <p:cNvPr id="1387718524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Reacção de Huddleson (Bruc.abortus)</a:t>
            </a:r>
          </a:p>
        </p:txBody>
      </p:sp>
      <p:sp>
        <p:nvSpPr>
          <p:cNvPr id="58681010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297</a:t>
            </a:r>
          </a:p>
        </p:txBody>
      </p:sp>
      <p:sp>
        <p:nvSpPr>
          <p:cNvPr id="1780272580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7,400</a:t>
            </a:r>
          </a:p>
        </p:txBody>
      </p:sp>
      <p:sp>
        <p:nvSpPr>
          <p:cNvPr id="1273283241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Reacção de Paul-Bunnell (MI)</a:t>
            </a:r>
          </a:p>
        </p:txBody>
      </p:sp>
      <p:sp>
        <p:nvSpPr>
          <p:cNvPr id="780947886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403</a:t>
            </a:r>
          </a:p>
        </p:txBody>
      </p:sp>
      <p:sp>
        <p:nvSpPr>
          <p:cNvPr id="1446963259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7,400</a:t>
            </a:r>
          </a:p>
        </p:txBody>
      </p:sp>
      <p:sp>
        <p:nvSpPr>
          <p:cNvPr id="1522560469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Reacção de RPR</a:t>
            </a:r>
          </a:p>
        </p:txBody>
      </p:sp>
      <p:sp>
        <p:nvSpPr>
          <p:cNvPr id="937172398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342</a:t>
            </a:r>
          </a:p>
        </p:txBody>
      </p:sp>
      <p:sp>
        <p:nvSpPr>
          <p:cNvPr id="2073111514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5,200</a:t>
            </a:r>
          </a:p>
        </p:txBody>
      </p:sp>
      <p:sp>
        <p:nvSpPr>
          <p:cNvPr id="1523547043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Reacção de Widal (Salmonela)</a:t>
            </a:r>
          </a:p>
        </p:txBody>
      </p:sp>
      <p:sp>
        <p:nvSpPr>
          <p:cNvPr id="54004714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318</a:t>
            </a:r>
          </a:p>
        </p:txBody>
      </p:sp>
      <p:sp>
        <p:nvSpPr>
          <p:cNvPr id="1415464782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8,400</a:t>
            </a:r>
          </a:p>
        </p:txBody>
      </p:sp>
      <p:sp>
        <p:nvSpPr>
          <p:cNvPr id="652437988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Reacção Rosa Bengala</a:t>
            </a:r>
          </a:p>
        </p:txBody>
      </p:sp>
      <p:sp>
        <p:nvSpPr>
          <p:cNvPr id="122686712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471</a:t>
            </a:r>
          </a:p>
        </p:txBody>
      </p:sp>
      <p:sp>
        <p:nvSpPr>
          <p:cNvPr id="1148465315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8,900</a:t>
            </a:r>
          </a:p>
        </p:txBody>
      </p:sp>
      <p:sp>
        <p:nvSpPr>
          <p:cNvPr id="1647733588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Reacção VDRL</a:t>
            </a:r>
          </a:p>
        </p:txBody>
      </p:sp>
      <p:sp>
        <p:nvSpPr>
          <p:cNvPr id="1596424895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587</a:t>
            </a:r>
          </a:p>
        </p:txBody>
      </p:sp>
      <p:sp>
        <p:nvSpPr>
          <p:cNvPr id="1486316143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6,900</a:t>
            </a:r>
          </a:p>
        </p:txBody>
      </p:sp>
      <p:sp>
        <p:nvSpPr>
          <p:cNvPr id="1032040694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Reticulócitos</a:t>
            </a:r>
          </a:p>
        </p:txBody>
      </p:sp>
      <p:sp>
        <p:nvSpPr>
          <p:cNvPr id="1816002777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583</a:t>
            </a:r>
          </a:p>
        </p:txBody>
      </p:sp>
      <p:sp>
        <p:nvSpPr>
          <p:cNvPr id="267339163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5,900</a:t>
            </a:r>
          </a:p>
        </p:txBody>
      </p:sp>
      <p:sp>
        <p:nvSpPr>
          <p:cNvPr id="1820903955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Sangue</a:t>
            </a:r>
          </a:p>
        </p:txBody>
      </p:sp>
      <p:sp>
        <p:nvSpPr>
          <p:cNvPr id="1278002036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1455</a:t>
            </a:r>
          </a:p>
        </p:txBody>
      </p:sp>
      <p:sp>
        <p:nvSpPr>
          <p:cNvPr id="1351101152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633241335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19 of </a:t>
            </a:r>
          </a:p>
        </p:txBody>
      </p:sp>
      <p:sp>
        <p:nvSpPr>
          <p:cNvPr id="298433758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256696321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655402" name="Rectangle"/>
          <p:cNvSpPr>
            <a:spLocks noGrp="1"/>
          </p:cNvSpPr>
          <p:nvPr/>
        </p:nvSpPr>
        <p:spPr>
          <a:xfrm>
            <a:off x="12700" y="254000"/>
            <a:ext cx="3746500" cy="596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35275793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27142242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832000070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135014776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239055235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Check-Up Saúde Hematologia</a:t>
            </a:r>
          </a:p>
        </p:txBody>
      </p:sp>
      <p:sp>
        <p:nvSpPr>
          <p:cNvPr id="1481274688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154</a:t>
            </a:r>
          </a:p>
        </p:txBody>
      </p:sp>
      <p:sp>
        <p:nvSpPr>
          <p:cNvPr id="1406409583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160,000</a:t>
            </a:r>
          </a:p>
        </p:txBody>
      </p:sp>
      <p:sp>
        <p:nvSpPr>
          <p:cNvPr id="664608606" name="Rectangle"/>
          <p:cNvSpPr>
            <a:spLocks noGrp="1"/>
          </p:cNvSpPr>
          <p:nvPr/>
        </p:nvSpPr>
        <p:spPr>
          <a:xfrm>
            <a:off x="12700" y="850900"/>
            <a:ext cx="3746500" cy="1028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3769991" name="Rectangle"/>
          <p:cNvSpPr>
            <a:spLocks noGrp="1"/>
          </p:cNvSpPr>
          <p:nvPr/>
        </p:nvSpPr>
        <p:spPr>
          <a:xfrm>
            <a:off x="266700" y="9144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05799465" name="Text">
    </p:cNvPr>
          <p:cNvSpPr>
            <a:spLocks noGrp="1"/>
          </p:cNvSpPr>
          <p:nvPr/>
        </p:nvSpPr>
        <p:spPr>
          <a:xfrm rot="0">
            <a:off x="266700" y="9144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Check Up Saúde Infantil</a:t>
            </a:r>
          </a:p>
        </p:txBody>
      </p:sp>
      <p:sp>
        <p:nvSpPr>
          <p:cNvPr id="743107027" name="Rectangle"/>
          <p:cNvSpPr>
            <a:spLocks noGrp="1"/>
          </p:cNvSpPr>
          <p:nvPr/>
        </p:nvSpPr>
        <p:spPr>
          <a:xfrm>
            <a:off x="266700" y="13462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75785451" name="Text">
    </p:cNvPr>
          <p:cNvSpPr>
            <a:spLocks noGrp="1"/>
          </p:cNvSpPr>
          <p:nvPr/>
        </p:nvSpPr>
        <p:spPr>
          <a:xfrm rot="0">
            <a:off x="266700" y="13462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594855465" name="Text">
    </p:cNvPr>
          <p:cNvSpPr>
            <a:spLocks noGrp="1"/>
          </p:cNvSpPr>
          <p:nvPr/>
        </p:nvSpPr>
        <p:spPr>
          <a:xfrm rot="0">
            <a:off x="977900" y="13462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874748455" name="Text">
    </p:cNvPr>
          <p:cNvSpPr>
            <a:spLocks noGrp="1"/>
          </p:cNvSpPr>
          <p:nvPr/>
        </p:nvSpPr>
        <p:spPr>
          <a:xfrm rot="0">
            <a:off x="6464300" y="13462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339881729" name="Text">
    </p:cNvPr>
          <p:cNvSpPr>
            <a:spLocks noGrp="1"/>
          </p:cNvSpPr>
          <p:nvPr/>
        </p:nvSpPr>
        <p:spPr>
          <a:xfrm rot="0">
            <a:off x="977900" y="1587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Check-Up Saúde Infantil</a:t>
            </a:r>
          </a:p>
        </p:txBody>
      </p:sp>
      <p:sp>
        <p:nvSpPr>
          <p:cNvPr id="1072273725" name="Text">
    </p:cNvPr>
          <p:cNvSpPr>
            <a:spLocks noGrp="1"/>
          </p:cNvSpPr>
          <p:nvPr/>
        </p:nvSpPr>
        <p:spPr>
          <a:xfrm rot="0">
            <a:off x="266700" y="1587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153</a:t>
            </a:r>
          </a:p>
        </p:txBody>
      </p:sp>
      <p:sp>
        <p:nvSpPr>
          <p:cNvPr id="474269745" name="Text">
    </p:cNvPr>
          <p:cNvSpPr>
            <a:spLocks noGrp="1"/>
          </p:cNvSpPr>
          <p:nvPr/>
        </p:nvSpPr>
        <p:spPr>
          <a:xfrm rot="0">
            <a:off x="6464300" y="1587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72,000</a:t>
            </a:r>
          </a:p>
        </p:txBody>
      </p:sp>
      <p:sp>
        <p:nvSpPr>
          <p:cNvPr id="874421052" name="Rectangle"/>
          <p:cNvSpPr>
            <a:spLocks noGrp="1"/>
          </p:cNvSpPr>
          <p:nvPr/>
        </p:nvSpPr>
        <p:spPr>
          <a:xfrm>
            <a:off x="12700" y="1879600"/>
            <a:ext cx="3746500" cy="419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80405583" name="Rectangle"/>
          <p:cNvSpPr>
            <a:spLocks noGrp="1"/>
          </p:cNvSpPr>
          <p:nvPr/>
        </p:nvSpPr>
        <p:spPr>
          <a:xfrm>
            <a:off x="12700" y="2298700"/>
            <a:ext cx="3746500" cy="3543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78080151" name="Rectangle"/>
          <p:cNvSpPr>
            <a:spLocks noGrp="1"/>
          </p:cNvSpPr>
          <p:nvPr/>
        </p:nvSpPr>
        <p:spPr>
          <a:xfrm>
            <a:off x="266700" y="23622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39592984" name="Text">
    </p:cNvPr>
          <p:cNvSpPr>
            <a:spLocks noGrp="1"/>
          </p:cNvSpPr>
          <p:nvPr/>
        </p:nvSpPr>
        <p:spPr>
          <a:xfrm rot="0">
            <a:off x="266700" y="23622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Cirurgia Geral</a:t>
            </a:r>
          </a:p>
        </p:txBody>
      </p:sp>
      <p:sp>
        <p:nvSpPr>
          <p:cNvPr id="357156070" name="Rectangle"/>
          <p:cNvSpPr>
            <a:spLocks noGrp="1"/>
          </p:cNvSpPr>
          <p:nvPr/>
        </p:nvSpPr>
        <p:spPr>
          <a:xfrm>
            <a:off x="266700" y="27940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47100432" name="Text">
    </p:cNvPr>
          <p:cNvSpPr>
            <a:spLocks noGrp="1"/>
          </p:cNvSpPr>
          <p:nvPr/>
        </p:nvSpPr>
        <p:spPr>
          <a:xfrm rot="0">
            <a:off x="266700" y="27940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2087031377" name="Text">
    </p:cNvPr>
          <p:cNvSpPr>
            <a:spLocks noGrp="1"/>
          </p:cNvSpPr>
          <p:nvPr/>
        </p:nvSpPr>
        <p:spPr>
          <a:xfrm rot="0">
            <a:off x="977900" y="27940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511874935" name="Text">
    </p:cNvPr>
          <p:cNvSpPr>
            <a:spLocks noGrp="1"/>
          </p:cNvSpPr>
          <p:nvPr/>
        </p:nvSpPr>
        <p:spPr>
          <a:xfrm rot="0">
            <a:off x="6464300" y="27940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9456038" name="Text">
    </p:cNvPr>
          <p:cNvSpPr>
            <a:spLocks noGrp="1"/>
          </p:cNvSpPr>
          <p:nvPr/>
        </p:nvSpPr>
        <p:spPr>
          <a:xfrm rot="0">
            <a:off x="977900" y="3035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Cirurgia Geral (Retorno)</a:t>
            </a:r>
          </a:p>
        </p:txBody>
      </p:sp>
      <p:sp>
        <p:nvSpPr>
          <p:cNvPr id="706039973" name="Text">
    </p:cNvPr>
          <p:cNvSpPr>
            <a:spLocks noGrp="1"/>
          </p:cNvSpPr>
          <p:nvPr/>
        </p:nvSpPr>
        <p:spPr>
          <a:xfrm rot="0">
            <a:off x="266700" y="3035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58</a:t>
            </a:r>
          </a:p>
        </p:txBody>
      </p:sp>
      <p:sp>
        <p:nvSpPr>
          <p:cNvPr id="2050140332" name="Text">
    </p:cNvPr>
          <p:cNvSpPr>
            <a:spLocks noGrp="1"/>
          </p:cNvSpPr>
          <p:nvPr/>
        </p:nvSpPr>
        <p:spPr>
          <a:xfrm rot="0">
            <a:off x="6464300" y="3035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32,000</a:t>
            </a:r>
          </a:p>
        </p:txBody>
      </p:sp>
      <p:sp>
        <p:nvSpPr>
          <p:cNvPr id="1259694148" name="Text">
    </p:cNvPr>
          <p:cNvSpPr>
            <a:spLocks noGrp="1"/>
          </p:cNvSpPr>
          <p:nvPr/>
        </p:nvSpPr>
        <p:spPr>
          <a:xfrm rot="0">
            <a:off x="977900" y="3263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Cirurgia Geral</a:t>
            </a:r>
          </a:p>
        </p:txBody>
      </p:sp>
      <p:sp>
        <p:nvSpPr>
          <p:cNvPr id="234526928" name="Text">
    </p:cNvPr>
          <p:cNvSpPr>
            <a:spLocks noGrp="1"/>
          </p:cNvSpPr>
          <p:nvPr/>
        </p:nvSpPr>
        <p:spPr>
          <a:xfrm rot="0">
            <a:off x="266700" y="3263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57</a:t>
            </a:r>
          </a:p>
        </p:txBody>
      </p:sp>
      <p:sp>
        <p:nvSpPr>
          <p:cNvPr id="225075634" name="Text">
    </p:cNvPr>
          <p:cNvSpPr>
            <a:spLocks noGrp="1"/>
          </p:cNvSpPr>
          <p:nvPr/>
        </p:nvSpPr>
        <p:spPr>
          <a:xfrm rot="0">
            <a:off x="6464300" y="3263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32,000</a:t>
            </a:r>
          </a:p>
        </p:txBody>
      </p:sp>
      <p:sp>
        <p:nvSpPr>
          <p:cNvPr id="1660079995" name="Text">
    </p:cNvPr>
          <p:cNvSpPr>
            <a:spLocks noGrp="1"/>
          </p:cNvSpPr>
          <p:nvPr/>
        </p:nvSpPr>
        <p:spPr>
          <a:xfrm rot="0">
            <a:off x="977900" y="3492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Incisão e Drenagem de Abcesso Profundo</a:t>
            </a:r>
          </a:p>
        </p:txBody>
      </p:sp>
      <p:sp>
        <p:nvSpPr>
          <p:cNvPr id="38132777" name="Text">
    </p:cNvPr>
          <p:cNvSpPr>
            <a:spLocks noGrp="1"/>
          </p:cNvSpPr>
          <p:nvPr/>
        </p:nvSpPr>
        <p:spPr>
          <a:xfrm rot="0">
            <a:off x="266700" y="3492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52</a:t>
            </a:r>
          </a:p>
        </p:txBody>
      </p:sp>
      <p:sp>
        <p:nvSpPr>
          <p:cNvPr id="1528883369" name="Text">
    </p:cNvPr>
          <p:cNvSpPr>
            <a:spLocks noGrp="1"/>
          </p:cNvSpPr>
          <p:nvPr/>
        </p:nvSpPr>
        <p:spPr>
          <a:xfrm rot="0">
            <a:off x="6464300" y="3492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26,400</a:t>
            </a:r>
          </a:p>
        </p:txBody>
      </p:sp>
      <p:sp>
        <p:nvSpPr>
          <p:cNvPr id="93939086" name="Text">
    </p:cNvPr>
          <p:cNvSpPr>
            <a:spLocks noGrp="1"/>
          </p:cNvSpPr>
          <p:nvPr/>
        </p:nvSpPr>
        <p:spPr>
          <a:xfrm rot="0">
            <a:off x="977900" y="3721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Incisão e Drenagem de Abcesso Subcutâneo</a:t>
            </a:r>
          </a:p>
        </p:txBody>
      </p:sp>
      <p:sp>
        <p:nvSpPr>
          <p:cNvPr id="1910831953" name="Text">
    </p:cNvPr>
          <p:cNvSpPr>
            <a:spLocks noGrp="1"/>
          </p:cNvSpPr>
          <p:nvPr/>
        </p:nvSpPr>
        <p:spPr>
          <a:xfrm rot="0">
            <a:off x="266700" y="3721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51</a:t>
            </a:r>
          </a:p>
        </p:txBody>
      </p:sp>
      <p:sp>
        <p:nvSpPr>
          <p:cNvPr id="1575802320" name="Text">
    </p:cNvPr>
          <p:cNvSpPr>
            <a:spLocks noGrp="1"/>
          </p:cNvSpPr>
          <p:nvPr/>
        </p:nvSpPr>
        <p:spPr>
          <a:xfrm rot="0">
            <a:off x="6464300" y="3721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21,900</a:t>
            </a:r>
          </a:p>
        </p:txBody>
      </p:sp>
      <p:sp>
        <p:nvSpPr>
          <p:cNvPr id="22354788" name="Text">
    </p:cNvPr>
          <p:cNvSpPr>
            <a:spLocks noGrp="1"/>
          </p:cNvSpPr>
          <p:nvPr/>
        </p:nvSpPr>
        <p:spPr>
          <a:xfrm rot="0">
            <a:off x="977900" y="3949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Incisão e Drenagem de Hematoma</a:t>
            </a:r>
          </a:p>
        </p:txBody>
      </p:sp>
      <p:sp>
        <p:nvSpPr>
          <p:cNvPr id="1328458709" name="Text">
    </p:cNvPr>
          <p:cNvSpPr>
            <a:spLocks noGrp="1"/>
          </p:cNvSpPr>
          <p:nvPr/>
        </p:nvSpPr>
        <p:spPr>
          <a:xfrm rot="0">
            <a:off x="266700" y="3949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53</a:t>
            </a:r>
          </a:p>
        </p:txBody>
      </p:sp>
      <p:sp>
        <p:nvSpPr>
          <p:cNvPr id="432467730" name="Text">
    </p:cNvPr>
          <p:cNvSpPr>
            <a:spLocks noGrp="1"/>
          </p:cNvSpPr>
          <p:nvPr/>
        </p:nvSpPr>
        <p:spPr>
          <a:xfrm rot="0">
            <a:off x="6464300" y="3949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21,900</a:t>
            </a:r>
          </a:p>
        </p:txBody>
      </p:sp>
      <p:sp>
        <p:nvSpPr>
          <p:cNvPr id="583003055" name="Text">
    </p:cNvPr>
          <p:cNvSpPr>
            <a:spLocks noGrp="1"/>
          </p:cNvSpPr>
          <p:nvPr/>
        </p:nvSpPr>
        <p:spPr>
          <a:xfrm rot="0">
            <a:off x="977900" y="4178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Incisão e Drenagem de Oníquia ou Paroníquia</a:t>
            </a:r>
          </a:p>
        </p:txBody>
      </p:sp>
      <p:sp>
        <p:nvSpPr>
          <p:cNvPr id="186141351" name="Text">
    </p:cNvPr>
          <p:cNvSpPr>
            <a:spLocks noGrp="1"/>
          </p:cNvSpPr>
          <p:nvPr/>
        </p:nvSpPr>
        <p:spPr>
          <a:xfrm rot="0">
            <a:off x="266700" y="4178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54</a:t>
            </a:r>
          </a:p>
        </p:txBody>
      </p:sp>
      <p:sp>
        <p:nvSpPr>
          <p:cNvPr id="827467794" name="Text">
    </p:cNvPr>
          <p:cNvSpPr>
            <a:spLocks noGrp="1"/>
          </p:cNvSpPr>
          <p:nvPr/>
        </p:nvSpPr>
        <p:spPr>
          <a:xfrm rot="0">
            <a:off x="6464300" y="4178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22,400</a:t>
            </a:r>
          </a:p>
        </p:txBody>
      </p:sp>
      <p:sp>
        <p:nvSpPr>
          <p:cNvPr id="524484437" name="Text">
    </p:cNvPr>
          <p:cNvSpPr>
            <a:spLocks noGrp="1"/>
          </p:cNvSpPr>
          <p:nvPr/>
        </p:nvSpPr>
        <p:spPr>
          <a:xfrm rot="0">
            <a:off x="977900" y="4406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Incisão e Drenagem de Quisto Sebáceo/Pilonidal/Fur</a:t>
            </a:r>
          </a:p>
        </p:txBody>
      </p:sp>
      <p:sp>
        <p:nvSpPr>
          <p:cNvPr id="1123913089" name="Text">
    </p:cNvPr>
          <p:cNvSpPr>
            <a:spLocks noGrp="1"/>
          </p:cNvSpPr>
          <p:nvPr/>
        </p:nvSpPr>
        <p:spPr>
          <a:xfrm rot="0">
            <a:off x="266700" y="4406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55</a:t>
            </a:r>
          </a:p>
        </p:txBody>
      </p:sp>
      <p:sp>
        <p:nvSpPr>
          <p:cNvPr id="200915467" name="Text">
    </p:cNvPr>
          <p:cNvSpPr>
            <a:spLocks noGrp="1"/>
          </p:cNvSpPr>
          <p:nvPr/>
        </p:nvSpPr>
        <p:spPr>
          <a:xfrm rot="0">
            <a:off x="6464300" y="4406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22,980</a:t>
            </a:r>
          </a:p>
        </p:txBody>
      </p:sp>
      <p:sp>
        <p:nvSpPr>
          <p:cNvPr id="734728670" name="Text">
    </p:cNvPr>
          <p:cNvSpPr>
            <a:spLocks noGrp="1"/>
          </p:cNvSpPr>
          <p:nvPr/>
        </p:nvSpPr>
        <p:spPr>
          <a:xfrm rot="0">
            <a:off x="977900" y="4635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Pequena Cirurgia com Biópsia</a:t>
            </a:r>
          </a:p>
        </p:txBody>
      </p:sp>
      <p:sp>
        <p:nvSpPr>
          <p:cNvPr id="595327909" name="Text">
    </p:cNvPr>
          <p:cNvSpPr>
            <a:spLocks noGrp="1"/>
          </p:cNvSpPr>
          <p:nvPr/>
        </p:nvSpPr>
        <p:spPr>
          <a:xfrm rot="0">
            <a:off x="266700" y="4635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60</a:t>
            </a:r>
          </a:p>
        </p:txBody>
      </p:sp>
      <p:sp>
        <p:nvSpPr>
          <p:cNvPr id="222620622" name="Text">
    </p:cNvPr>
          <p:cNvSpPr>
            <a:spLocks noGrp="1"/>
          </p:cNvSpPr>
          <p:nvPr/>
        </p:nvSpPr>
        <p:spPr>
          <a:xfrm rot="0">
            <a:off x="6464300" y="4635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230,000</a:t>
            </a:r>
          </a:p>
        </p:txBody>
      </p:sp>
      <p:sp>
        <p:nvSpPr>
          <p:cNvPr id="1269510543" name="Text">
    </p:cNvPr>
          <p:cNvSpPr>
            <a:spLocks noGrp="1"/>
          </p:cNvSpPr>
          <p:nvPr/>
        </p:nvSpPr>
        <p:spPr>
          <a:xfrm rot="0">
            <a:off x="977900" y="4864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Remoção de corpo estranho em nariz e ouvido</a:t>
            </a:r>
          </a:p>
        </p:txBody>
      </p:sp>
      <p:sp>
        <p:nvSpPr>
          <p:cNvPr id="949853381" name="Text">
    </p:cNvPr>
          <p:cNvSpPr>
            <a:spLocks noGrp="1"/>
          </p:cNvSpPr>
          <p:nvPr/>
        </p:nvSpPr>
        <p:spPr>
          <a:xfrm rot="0">
            <a:off x="266700" y="4864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56</a:t>
            </a:r>
          </a:p>
        </p:txBody>
      </p:sp>
      <p:sp>
        <p:nvSpPr>
          <p:cNvPr id="1153953440" name="Text">
    </p:cNvPr>
          <p:cNvSpPr>
            <a:spLocks noGrp="1"/>
          </p:cNvSpPr>
          <p:nvPr/>
        </p:nvSpPr>
        <p:spPr>
          <a:xfrm rot="0">
            <a:off x="6464300" y="4864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36,700</a:t>
            </a:r>
          </a:p>
        </p:txBody>
      </p:sp>
      <p:sp>
        <p:nvSpPr>
          <p:cNvPr id="1853323117" name="Text">
    </p:cNvPr>
          <p:cNvSpPr>
            <a:spLocks noGrp="1"/>
          </p:cNvSpPr>
          <p:nvPr/>
        </p:nvSpPr>
        <p:spPr>
          <a:xfrm rot="0">
            <a:off x="977900" y="5092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Remoção de Corpo Estranho Superficial</a:t>
            </a:r>
          </a:p>
        </p:txBody>
      </p:sp>
      <p:sp>
        <p:nvSpPr>
          <p:cNvPr id="2084705381" name="Text">
    </p:cNvPr>
          <p:cNvSpPr>
            <a:spLocks noGrp="1"/>
          </p:cNvSpPr>
          <p:nvPr/>
        </p:nvSpPr>
        <p:spPr>
          <a:xfrm rot="0">
            <a:off x="266700" y="5092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50</a:t>
            </a:r>
          </a:p>
        </p:txBody>
      </p:sp>
      <p:sp>
        <p:nvSpPr>
          <p:cNvPr id="686675100" name="Text">
    </p:cNvPr>
          <p:cNvSpPr>
            <a:spLocks noGrp="1"/>
          </p:cNvSpPr>
          <p:nvPr/>
        </p:nvSpPr>
        <p:spPr>
          <a:xfrm rot="0">
            <a:off x="6464300" y="5092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24,900</a:t>
            </a:r>
          </a:p>
        </p:txBody>
      </p:sp>
      <p:sp>
        <p:nvSpPr>
          <p:cNvPr id="1403297231" name="Text">
    </p:cNvPr>
          <p:cNvSpPr>
            <a:spLocks noGrp="1"/>
          </p:cNvSpPr>
          <p:nvPr/>
        </p:nvSpPr>
        <p:spPr>
          <a:xfrm rot="0">
            <a:off x="977900" y="5321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Remoção Quisto com Anestesia Local</a:t>
            </a:r>
          </a:p>
        </p:txBody>
      </p:sp>
      <p:sp>
        <p:nvSpPr>
          <p:cNvPr id="113067209" name="Text">
    </p:cNvPr>
          <p:cNvSpPr>
            <a:spLocks noGrp="1"/>
          </p:cNvSpPr>
          <p:nvPr/>
        </p:nvSpPr>
        <p:spPr>
          <a:xfrm rot="0">
            <a:off x="266700" y="5321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59</a:t>
            </a:r>
          </a:p>
        </p:txBody>
      </p:sp>
      <p:sp>
        <p:nvSpPr>
          <p:cNvPr id="1781565767" name="Text">
    </p:cNvPr>
          <p:cNvSpPr>
            <a:spLocks noGrp="1"/>
          </p:cNvSpPr>
          <p:nvPr/>
        </p:nvSpPr>
        <p:spPr>
          <a:xfrm rot="0">
            <a:off x="6464300" y="5321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140,200</a:t>
            </a:r>
          </a:p>
        </p:txBody>
      </p:sp>
      <p:sp>
        <p:nvSpPr>
          <p:cNvPr id="750774697" name="Text">
    </p:cNvPr>
          <p:cNvSpPr>
            <a:spLocks noGrp="1"/>
          </p:cNvSpPr>
          <p:nvPr/>
        </p:nvSpPr>
        <p:spPr>
          <a:xfrm rot="0">
            <a:off x="977900" y="5549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Uso da sala para acto cirúrgico Ambulatorial.</a:t>
            </a:r>
          </a:p>
        </p:txBody>
      </p:sp>
      <p:sp>
        <p:nvSpPr>
          <p:cNvPr id="1535263508" name="Text">
    </p:cNvPr>
          <p:cNvSpPr>
            <a:spLocks noGrp="1"/>
          </p:cNvSpPr>
          <p:nvPr/>
        </p:nvSpPr>
        <p:spPr>
          <a:xfrm rot="0">
            <a:off x="266700" y="5549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49</a:t>
            </a:r>
          </a:p>
        </p:txBody>
      </p:sp>
      <p:sp>
        <p:nvSpPr>
          <p:cNvPr id="930471841" name="Text">
    </p:cNvPr>
          <p:cNvSpPr>
            <a:spLocks noGrp="1"/>
          </p:cNvSpPr>
          <p:nvPr/>
        </p:nvSpPr>
        <p:spPr>
          <a:xfrm rot="0">
            <a:off x="6464300" y="5549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18,000</a:t>
            </a:r>
          </a:p>
        </p:txBody>
      </p:sp>
      <p:sp>
        <p:nvSpPr>
          <p:cNvPr id="1499534009" name="Rectangle"/>
          <p:cNvSpPr>
            <a:spLocks noGrp="1"/>
          </p:cNvSpPr>
          <p:nvPr/>
        </p:nvSpPr>
        <p:spPr>
          <a:xfrm>
            <a:off x="12700" y="5842000"/>
            <a:ext cx="3746500" cy="2171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985565" name="Rectangle"/>
          <p:cNvSpPr>
            <a:spLocks noGrp="1"/>
          </p:cNvSpPr>
          <p:nvPr/>
        </p:nvSpPr>
        <p:spPr>
          <a:xfrm>
            <a:off x="266700" y="59055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33716002" name="Text">
    </p:cNvPr>
          <p:cNvSpPr>
            <a:spLocks noGrp="1"/>
          </p:cNvSpPr>
          <p:nvPr/>
        </p:nvSpPr>
        <p:spPr>
          <a:xfrm rot="0">
            <a:off x="266700" y="59055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Clínica Geral</a:t>
            </a:r>
          </a:p>
        </p:txBody>
      </p:sp>
      <p:sp>
        <p:nvSpPr>
          <p:cNvPr id="1518495014" name="Rectangle"/>
          <p:cNvSpPr>
            <a:spLocks noGrp="1"/>
          </p:cNvSpPr>
          <p:nvPr/>
        </p:nvSpPr>
        <p:spPr>
          <a:xfrm>
            <a:off x="266700" y="63373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7121685" name="Text">
    </p:cNvPr>
          <p:cNvSpPr>
            <a:spLocks noGrp="1"/>
          </p:cNvSpPr>
          <p:nvPr/>
        </p:nvSpPr>
        <p:spPr>
          <a:xfrm rot="0">
            <a:off x="266700" y="63373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62650190" name="Text">
    </p:cNvPr>
          <p:cNvSpPr>
            <a:spLocks noGrp="1"/>
          </p:cNvSpPr>
          <p:nvPr/>
        </p:nvSpPr>
        <p:spPr>
          <a:xfrm rot="0">
            <a:off x="977900" y="63373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499682601" name="Text">
    </p:cNvPr>
          <p:cNvSpPr>
            <a:spLocks noGrp="1"/>
          </p:cNvSpPr>
          <p:nvPr/>
        </p:nvSpPr>
        <p:spPr>
          <a:xfrm rot="0">
            <a:off x="6464300" y="63373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276935286" name="Text">
    </p:cNvPr>
          <p:cNvSpPr>
            <a:spLocks noGrp="1"/>
          </p:cNvSpPr>
          <p:nvPr/>
        </p:nvSpPr>
        <p:spPr>
          <a:xfrm rot="0">
            <a:off x="977900" y="6578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Clínica Geral (Retorno)</a:t>
            </a:r>
          </a:p>
        </p:txBody>
      </p:sp>
      <p:sp>
        <p:nvSpPr>
          <p:cNvPr id="563572635" name="Text">
    </p:cNvPr>
          <p:cNvSpPr>
            <a:spLocks noGrp="1"/>
          </p:cNvSpPr>
          <p:nvPr/>
        </p:nvSpPr>
        <p:spPr>
          <a:xfrm rot="0">
            <a:off x="266700" y="6578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</a:t>
            </a:r>
          </a:p>
        </p:txBody>
      </p:sp>
      <p:sp>
        <p:nvSpPr>
          <p:cNvPr id="2110455136" name="Text">
    </p:cNvPr>
          <p:cNvSpPr>
            <a:spLocks noGrp="1"/>
          </p:cNvSpPr>
          <p:nvPr/>
        </p:nvSpPr>
        <p:spPr>
          <a:xfrm rot="0">
            <a:off x="6464300" y="6578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18,500</a:t>
            </a:r>
          </a:p>
        </p:txBody>
      </p:sp>
      <p:sp>
        <p:nvSpPr>
          <p:cNvPr id="1054025711" name="Text">
    </p:cNvPr>
          <p:cNvSpPr>
            <a:spLocks noGrp="1"/>
          </p:cNvSpPr>
          <p:nvPr/>
        </p:nvSpPr>
        <p:spPr>
          <a:xfrm rot="0">
            <a:off x="977900" y="6807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Clínica Geral.</a:t>
            </a:r>
          </a:p>
        </p:txBody>
      </p:sp>
      <p:sp>
        <p:nvSpPr>
          <p:cNvPr id="593244225" name="Text">
    </p:cNvPr>
          <p:cNvSpPr>
            <a:spLocks noGrp="1"/>
          </p:cNvSpPr>
          <p:nvPr/>
        </p:nvSpPr>
        <p:spPr>
          <a:xfrm rot="0">
            <a:off x="266700" y="6807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</a:t>
            </a:r>
          </a:p>
        </p:txBody>
      </p:sp>
      <p:sp>
        <p:nvSpPr>
          <p:cNvPr id="967669766" name="Text">
    </p:cNvPr>
          <p:cNvSpPr>
            <a:spLocks noGrp="1"/>
          </p:cNvSpPr>
          <p:nvPr/>
        </p:nvSpPr>
        <p:spPr>
          <a:xfrm rot="0">
            <a:off x="6464300" y="6807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18,500</a:t>
            </a:r>
          </a:p>
        </p:txBody>
      </p:sp>
      <p:sp>
        <p:nvSpPr>
          <p:cNvPr id="321303470" name="Text">
    </p:cNvPr>
          <p:cNvSpPr>
            <a:spLocks noGrp="1"/>
          </p:cNvSpPr>
          <p:nvPr/>
        </p:nvSpPr>
        <p:spPr>
          <a:xfrm rot="0">
            <a:off x="977900" y="7035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Desfibrilador / Cardioversor</a:t>
            </a:r>
          </a:p>
        </p:txBody>
      </p:sp>
      <p:sp>
        <p:nvSpPr>
          <p:cNvPr id="879559290" name="Text">
    </p:cNvPr>
          <p:cNvSpPr>
            <a:spLocks noGrp="1"/>
          </p:cNvSpPr>
          <p:nvPr/>
        </p:nvSpPr>
        <p:spPr>
          <a:xfrm rot="0">
            <a:off x="266700" y="7035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8</a:t>
            </a:r>
          </a:p>
        </p:txBody>
      </p:sp>
      <p:sp>
        <p:nvSpPr>
          <p:cNvPr id="1995567758" name="Text">
    </p:cNvPr>
          <p:cNvSpPr>
            <a:spLocks noGrp="1"/>
          </p:cNvSpPr>
          <p:nvPr/>
        </p:nvSpPr>
        <p:spPr>
          <a:xfrm rot="0">
            <a:off x="6464300" y="7035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78,500</a:t>
            </a:r>
          </a:p>
        </p:txBody>
      </p:sp>
      <p:sp>
        <p:nvSpPr>
          <p:cNvPr id="609143070" name="Text">
    </p:cNvPr>
          <p:cNvSpPr>
            <a:spLocks noGrp="1"/>
          </p:cNvSpPr>
          <p:nvPr/>
        </p:nvSpPr>
        <p:spPr>
          <a:xfrm rot="0">
            <a:off x="977900" y="7264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Encaminhamento a (Unidade Hospitalar)</a:t>
            </a:r>
          </a:p>
        </p:txBody>
      </p:sp>
      <p:sp>
        <p:nvSpPr>
          <p:cNvPr id="47429114" name="Text">
    </p:cNvPr>
          <p:cNvSpPr>
            <a:spLocks noGrp="1"/>
          </p:cNvSpPr>
          <p:nvPr/>
        </p:nvSpPr>
        <p:spPr>
          <a:xfrm rot="0">
            <a:off x="266700" y="7264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</a:t>
            </a:r>
          </a:p>
        </p:txBody>
      </p:sp>
      <p:sp>
        <p:nvSpPr>
          <p:cNvPr id="1584470280" name="Text">
    </p:cNvPr>
          <p:cNvSpPr>
            <a:spLocks noGrp="1"/>
          </p:cNvSpPr>
          <p:nvPr/>
        </p:nvSpPr>
        <p:spPr>
          <a:xfrm rot="0">
            <a:off x="6464300" y="7264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65,900</a:t>
            </a:r>
          </a:p>
        </p:txBody>
      </p:sp>
      <p:sp>
        <p:nvSpPr>
          <p:cNvPr id="661513674" name="Text">
    </p:cNvPr>
          <p:cNvSpPr>
            <a:spLocks noGrp="1"/>
          </p:cNvSpPr>
          <p:nvPr/>
        </p:nvSpPr>
        <p:spPr>
          <a:xfrm rot="0">
            <a:off x="977900" y="7493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Entubação Nasogástrica</a:t>
            </a:r>
          </a:p>
        </p:txBody>
      </p:sp>
      <p:sp>
        <p:nvSpPr>
          <p:cNvPr id="1966722560" name="Text">
    </p:cNvPr>
          <p:cNvSpPr>
            <a:spLocks noGrp="1"/>
          </p:cNvSpPr>
          <p:nvPr/>
        </p:nvSpPr>
        <p:spPr>
          <a:xfrm rot="0">
            <a:off x="266700" y="7493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</a:t>
            </a:r>
          </a:p>
        </p:txBody>
      </p:sp>
      <p:sp>
        <p:nvSpPr>
          <p:cNvPr id="1792723256" name="Text">
    </p:cNvPr>
          <p:cNvSpPr>
            <a:spLocks noGrp="1"/>
          </p:cNvSpPr>
          <p:nvPr/>
        </p:nvSpPr>
        <p:spPr>
          <a:xfrm rot="0">
            <a:off x="6464300" y="7493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33,200</a:t>
            </a:r>
          </a:p>
        </p:txBody>
      </p:sp>
      <p:sp>
        <p:nvSpPr>
          <p:cNvPr id="1010115634" name="Text">
    </p:cNvPr>
          <p:cNvSpPr>
            <a:spLocks noGrp="1"/>
          </p:cNvSpPr>
          <p:nvPr/>
        </p:nvSpPr>
        <p:spPr>
          <a:xfrm rot="0">
            <a:off x="977900" y="7721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Tratamento/Remoção de Unha Encravada</a:t>
            </a:r>
          </a:p>
        </p:txBody>
      </p:sp>
      <p:sp>
        <p:nvSpPr>
          <p:cNvPr id="1958663627" name="Text">
    </p:cNvPr>
          <p:cNvSpPr>
            <a:spLocks noGrp="1"/>
          </p:cNvSpPr>
          <p:nvPr/>
        </p:nvSpPr>
        <p:spPr>
          <a:xfrm rot="0">
            <a:off x="266700" y="7721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12</a:t>
            </a:r>
          </a:p>
        </p:txBody>
      </p:sp>
      <p:sp>
        <p:nvSpPr>
          <p:cNvPr id="1338789010" name="Text">
    </p:cNvPr>
          <p:cNvSpPr>
            <a:spLocks noGrp="1"/>
          </p:cNvSpPr>
          <p:nvPr/>
        </p:nvSpPr>
        <p:spPr>
          <a:xfrm rot="0">
            <a:off x="6464300" y="7721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10,500</a:t>
            </a:r>
          </a:p>
        </p:txBody>
      </p:sp>
      <p:sp>
        <p:nvSpPr>
          <p:cNvPr id="1944309594" name="Rectangle"/>
          <p:cNvSpPr>
            <a:spLocks noGrp="1"/>
          </p:cNvSpPr>
          <p:nvPr/>
        </p:nvSpPr>
        <p:spPr>
          <a:xfrm>
            <a:off x="12700" y="80137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17723552" name="Rectangle"/>
          <p:cNvSpPr>
            <a:spLocks noGrp="1"/>
          </p:cNvSpPr>
          <p:nvPr/>
        </p:nvSpPr>
        <p:spPr>
          <a:xfrm>
            <a:off x="266700" y="80772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85119018" name="Text">
    </p:cNvPr>
          <p:cNvSpPr>
            <a:spLocks noGrp="1"/>
          </p:cNvSpPr>
          <p:nvPr/>
        </p:nvSpPr>
        <p:spPr>
          <a:xfrm rot="0">
            <a:off x="266700" y="80772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Coluna Vertebral</a:t>
            </a:r>
          </a:p>
        </p:txBody>
      </p:sp>
      <p:sp>
        <p:nvSpPr>
          <p:cNvPr id="1232439530" name="Rectangle"/>
          <p:cNvSpPr>
            <a:spLocks noGrp="1"/>
          </p:cNvSpPr>
          <p:nvPr/>
        </p:nvSpPr>
        <p:spPr>
          <a:xfrm>
            <a:off x="266700" y="85090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12435841" name="Text">
    </p:cNvPr>
          <p:cNvSpPr>
            <a:spLocks noGrp="1"/>
          </p:cNvSpPr>
          <p:nvPr/>
        </p:nvSpPr>
        <p:spPr>
          <a:xfrm rot="0">
            <a:off x="266700" y="85090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360727504" name="Text">
    </p:cNvPr>
          <p:cNvSpPr>
            <a:spLocks noGrp="1"/>
          </p:cNvSpPr>
          <p:nvPr/>
        </p:nvSpPr>
        <p:spPr>
          <a:xfrm rot="0">
            <a:off x="977900" y="85090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839505513" name="Text">
    </p:cNvPr>
          <p:cNvSpPr>
            <a:spLocks noGrp="1"/>
          </p:cNvSpPr>
          <p:nvPr/>
        </p:nvSpPr>
        <p:spPr>
          <a:xfrm rot="0">
            <a:off x="6464300" y="85090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474177562" name="Text">
    </p:cNvPr>
          <p:cNvSpPr>
            <a:spLocks noGrp="1"/>
          </p:cNvSpPr>
          <p:nvPr/>
        </p:nvSpPr>
        <p:spPr>
          <a:xfrm rot="0">
            <a:off x="977900" y="8750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Coluna Vertebral</a:t>
            </a:r>
          </a:p>
        </p:txBody>
      </p:sp>
      <p:sp>
        <p:nvSpPr>
          <p:cNvPr id="2068812399" name="Text">
    </p:cNvPr>
          <p:cNvSpPr>
            <a:spLocks noGrp="1"/>
          </p:cNvSpPr>
          <p:nvPr/>
        </p:nvSpPr>
        <p:spPr>
          <a:xfrm rot="0">
            <a:off x="266700" y="8750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118</a:t>
            </a:r>
          </a:p>
        </p:txBody>
      </p:sp>
      <p:sp>
        <p:nvSpPr>
          <p:cNvPr id="1915970907" name="Text">
    </p:cNvPr>
          <p:cNvSpPr>
            <a:spLocks noGrp="1"/>
          </p:cNvSpPr>
          <p:nvPr/>
        </p:nvSpPr>
        <p:spPr>
          <a:xfrm rot="0">
            <a:off x="6464300" y="8750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242569194" name="Text">
    </p:cNvPr>
          <p:cNvSpPr>
            <a:spLocks noGrp="1"/>
          </p:cNvSpPr>
          <p:nvPr/>
        </p:nvSpPr>
        <p:spPr>
          <a:xfrm rot="0">
            <a:off x="977900" y="8978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Microdiscectomia L5-S1 por via Posterior + 03 Dias de Internamento</a:t>
            </a:r>
          </a:p>
        </p:txBody>
      </p:sp>
      <p:sp>
        <p:nvSpPr>
          <p:cNvPr id="677194436" name="Text">
    </p:cNvPr>
          <p:cNvSpPr>
            <a:spLocks noGrp="1"/>
          </p:cNvSpPr>
          <p:nvPr/>
        </p:nvSpPr>
        <p:spPr>
          <a:xfrm rot="0">
            <a:off x="266700" y="8978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119</a:t>
            </a:r>
          </a:p>
        </p:txBody>
      </p:sp>
      <p:sp>
        <p:nvSpPr>
          <p:cNvPr id="797317450" name="Text">
    </p:cNvPr>
          <p:cNvSpPr>
            <a:spLocks noGrp="1"/>
          </p:cNvSpPr>
          <p:nvPr/>
        </p:nvSpPr>
        <p:spPr>
          <a:xfrm rot="0">
            <a:off x="6464300" y="8978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8,510,000</a:t>
            </a:r>
          </a:p>
        </p:txBody>
      </p:sp>
      <p:sp>
        <p:nvSpPr>
          <p:cNvPr id="1182185564" name="Rectangle"/>
          <p:cNvSpPr>
            <a:spLocks noGrp="1"/>
          </p:cNvSpPr>
          <p:nvPr/>
        </p:nvSpPr>
        <p:spPr>
          <a:xfrm>
            <a:off x="12700" y="9271000"/>
            <a:ext cx="3746500" cy="444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9980775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2 of </a:t>
            </a:r>
          </a:p>
        </p:txBody>
      </p:sp>
      <p:sp>
        <p:nvSpPr>
          <p:cNvPr id="460792309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596814050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496511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74468495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44223805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78550164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586336098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820808351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sangue urina</a:t>
            </a:r>
          </a:p>
        </p:txBody>
      </p:sp>
      <p:sp>
        <p:nvSpPr>
          <p:cNvPr id="134911239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1509</a:t>
            </a:r>
          </a:p>
        </p:txBody>
      </p:sp>
      <p:sp>
        <p:nvSpPr>
          <p:cNvPr id="564877639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366363591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Sódio (Na+)</a:t>
            </a:r>
          </a:p>
        </p:txBody>
      </p:sp>
      <p:sp>
        <p:nvSpPr>
          <p:cNvPr id="1126424142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192</a:t>
            </a:r>
          </a:p>
        </p:txBody>
      </p:sp>
      <p:sp>
        <p:nvSpPr>
          <p:cNvPr id="526244224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6,700</a:t>
            </a:r>
          </a:p>
        </p:txBody>
      </p:sp>
      <p:sp>
        <p:nvSpPr>
          <p:cNvPr id="1682426445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Sódio Urinário</a:t>
            </a:r>
          </a:p>
        </p:txBody>
      </p:sp>
      <p:sp>
        <p:nvSpPr>
          <p:cNvPr id="1135109497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427</a:t>
            </a:r>
          </a:p>
        </p:txBody>
      </p:sp>
      <p:sp>
        <p:nvSpPr>
          <p:cNvPr id="505676524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5,900</a:t>
            </a:r>
          </a:p>
        </p:txBody>
      </p:sp>
      <p:sp>
        <p:nvSpPr>
          <p:cNvPr id="1875138929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Somatomedina</a:t>
            </a:r>
          </a:p>
        </p:txBody>
      </p:sp>
      <p:sp>
        <p:nvSpPr>
          <p:cNvPr id="889975654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351</a:t>
            </a:r>
          </a:p>
        </p:txBody>
      </p:sp>
      <p:sp>
        <p:nvSpPr>
          <p:cNvPr id="889772819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93305660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Somatomedina C (40´)</a:t>
            </a:r>
          </a:p>
        </p:txBody>
      </p:sp>
      <p:sp>
        <p:nvSpPr>
          <p:cNvPr id="1179075564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238</a:t>
            </a:r>
          </a:p>
        </p:txBody>
      </p:sp>
      <p:sp>
        <p:nvSpPr>
          <p:cNvPr id="750585985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604226630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Somatotrofina (GH)</a:t>
            </a:r>
          </a:p>
        </p:txBody>
      </p:sp>
      <p:sp>
        <p:nvSpPr>
          <p:cNvPr id="2027789813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224</a:t>
            </a:r>
          </a:p>
        </p:txBody>
      </p:sp>
      <p:sp>
        <p:nvSpPr>
          <p:cNvPr id="75098401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17,800</a:t>
            </a:r>
          </a:p>
        </p:txBody>
      </p:sp>
      <p:sp>
        <p:nvSpPr>
          <p:cNvPr id="1086586927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T3 Livre - Triodotironina Livre</a:t>
            </a:r>
          </a:p>
        </p:txBody>
      </p:sp>
      <p:sp>
        <p:nvSpPr>
          <p:cNvPr id="1803766479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189</a:t>
            </a:r>
          </a:p>
        </p:txBody>
      </p:sp>
      <p:sp>
        <p:nvSpPr>
          <p:cNvPr id="2133147775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12,700</a:t>
            </a:r>
          </a:p>
        </p:txBody>
      </p:sp>
      <p:sp>
        <p:nvSpPr>
          <p:cNvPr id="878612059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T3 Total - Triiodotoronina</a:t>
            </a:r>
          </a:p>
        </p:txBody>
      </p:sp>
      <p:sp>
        <p:nvSpPr>
          <p:cNvPr id="1417356679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526</a:t>
            </a:r>
          </a:p>
        </p:txBody>
      </p:sp>
      <p:sp>
        <p:nvSpPr>
          <p:cNvPr id="635422965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10,670</a:t>
            </a:r>
          </a:p>
        </p:txBody>
      </p:sp>
      <p:sp>
        <p:nvSpPr>
          <p:cNvPr id="1881952905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T4 Livre - Tiroxina Livre</a:t>
            </a:r>
          </a:p>
        </p:txBody>
      </p:sp>
      <p:sp>
        <p:nvSpPr>
          <p:cNvPr id="809514625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579</a:t>
            </a:r>
          </a:p>
        </p:txBody>
      </p:sp>
      <p:sp>
        <p:nvSpPr>
          <p:cNvPr id="1033529875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12,400</a:t>
            </a:r>
          </a:p>
        </p:txBody>
      </p:sp>
      <p:sp>
        <p:nvSpPr>
          <p:cNvPr id="1725535541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T4 Total - Tiroxina</a:t>
            </a:r>
          </a:p>
        </p:txBody>
      </p:sp>
      <p:sp>
        <p:nvSpPr>
          <p:cNvPr id="1962093437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180</a:t>
            </a:r>
          </a:p>
        </p:txBody>
      </p:sp>
      <p:sp>
        <p:nvSpPr>
          <p:cNvPr id="1169616732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10,670</a:t>
            </a:r>
          </a:p>
        </p:txBody>
      </p:sp>
      <p:sp>
        <p:nvSpPr>
          <p:cNvPr id="731041547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Taxa Deslocamento Laboratório</a:t>
            </a:r>
          </a:p>
        </p:txBody>
      </p:sp>
      <p:sp>
        <p:nvSpPr>
          <p:cNvPr id="29919089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603</a:t>
            </a:r>
          </a:p>
        </p:txBody>
      </p:sp>
      <p:sp>
        <p:nvSpPr>
          <p:cNvPr id="1821240566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18,000</a:t>
            </a:r>
          </a:p>
        </p:txBody>
      </p:sp>
      <p:sp>
        <p:nvSpPr>
          <p:cNvPr id="506671668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Tempo de Coagulação</a:t>
            </a:r>
          </a:p>
        </p:txBody>
      </p:sp>
      <p:sp>
        <p:nvSpPr>
          <p:cNvPr id="593779822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594</a:t>
            </a:r>
          </a:p>
        </p:txBody>
      </p:sp>
      <p:sp>
        <p:nvSpPr>
          <p:cNvPr id="1725080700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8,200</a:t>
            </a:r>
          </a:p>
        </p:txBody>
      </p:sp>
      <p:sp>
        <p:nvSpPr>
          <p:cNvPr id="1706761740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Tempo de Hemorragia (IVY)</a:t>
            </a:r>
          </a:p>
        </p:txBody>
      </p:sp>
      <p:sp>
        <p:nvSpPr>
          <p:cNvPr id="1646146077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571</a:t>
            </a:r>
          </a:p>
        </p:txBody>
      </p:sp>
      <p:sp>
        <p:nvSpPr>
          <p:cNvPr id="1670939932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7,900</a:t>
            </a:r>
          </a:p>
        </p:txBody>
      </p:sp>
      <p:sp>
        <p:nvSpPr>
          <p:cNvPr id="278539351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Tempo de Protrombina (TP)</a:t>
            </a:r>
          </a:p>
        </p:txBody>
      </p:sp>
      <p:sp>
        <p:nvSpPr>
          <p:cNvPr id="770448182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309</a:t>
            </a:r>
          </a:p>
        </p:txBody>
      </p:sp>
      <p:sp>
        <p:nvSpPr>
          <p:cNvPr id="1047611980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8,050</a:t>
            </a:r>
          </a:p>
        </p:txBody>
      </p:sp>
      <p:sp>
        <p:nvSpPr>
          <p:cNvPr id="434542843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Tempo de Trombina (TT)</a:t>
            </a:r>
          </a:p>
        </p:txBody>
      </p:sp>
      <p:sp>
        <p:nvSpPr>
          <p:cNvPr id="1491072772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586</a:t>
            </a:r>
          </a:p>
        </p:txBody>
      </p:sp>
      <p:sp>
        <p:nvSpPr>
          <p:cNvPr id="363295362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7,900</a:t>
            </a:r>
          </a:p>
        </p:txBody>
      </p:sp>
      <p:sp>
        <p:nvSpPr>
          <p:cNvPr id="556820816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Tempo de Tromboplastina Parcial Activado (APTT)</a:t>
            </a:r>
          </a:p>
        </p:txBody>
      </p:sp>
      <p:sp>
        <p:nvSpPr>
          <p:cNvPr id="205262029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520</a:t>
            </a:r>
          </a:p>
        </p:txBody>
      </p:sp>
      <p:sp>
        <p:nvSpPr>
          <p:cNvPr id="729595289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7,100</a:t>
            </a:r>
          </a:p>
        </p:txBody>
      </p:sp>
      <p:sp>
        <p:nvSpPr>
          <p:cNvPr id="98691350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Teofilina</a:t>
            </a:r>
          </a:p>
        </p:txBody>
      </p:sp>
      <p:sp>
        <p:nvSpPr>
          <p:cNvPr id="658074131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397</a:t>
            </a:r>
          </a:p>
        </p:txBody>
      </p:sp>
      <p:sp>
        <p:nvSpPr>
          <p:cNvPr id="1267683421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97627328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Teste Coombs Directo</a:t>
            </a:r>
          </a:p>
        </p:txBody>
      </p:sp>
      <p:sp>
        <p:nvSpPr>
          <p:cNvPr id="267541557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573</a:t>
            </a:r>
          </a:p>
        </p:txBody>
      </p:sp>
      <p:sp>
        <p:nvSpPr>
          <p:cNvPr id="1668797994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7,890</a:t>
            </a:r>
          </a:p>
        </p:txBody>
      </p:sp>
      <p:sp>
        <p:nvSpPr>
          <p:cNvPr id="1389064097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Teste Coombs Indirecto</a:t>
            </a:r>
          </a:p>
        </p:txBody>
      </p:sp>
      <p:sp>
        <p:nvSpPr>
          <p:cNvPr id="1525968532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476</a:t>
            </a:r>
          </a:p>
        </p:txBody>
      </p:sp>
      <p:sp>
        <p:nvSpPr>
          <p:cNvPr id="1207599627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7,890</a:t>
            </a:r>
          </a:p>
        </p:txBody>
      </p:sp>
      <p:sp>
        <p:nvSpPr>
          <p:cNvPr id="451005016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Teste Pré - Natal não Invasivo Panorama 2</a:t>
            </a:r>
          </a:p>
        </p:txBody>
      </p:sp>
      <p:sp>
        <p:nvSpPr>
          <p:cNvPr id="333318338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580</a:t>
            </a:r>
          </a:p>
        </p:txBody>
      </p:sp>
      <p:sp>
        <p:nvSpPr>
          <p:cNvPr id="1789347043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532,000</a:t>
            </a:r>
          </a:p>
        </p:txBody>
      </p:sp>
      <p:sp>
        <p:nvSpPr>
          <p:cNvPr id="2044619110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Teste Pré-Natal não invasivo Panorama</a:t>
            </a:r>
          </a:p>
        </p:txBody>
      </p:sp>
      <p:sp>
        <p:nvSpPr>
          <p:cNvPr id="1845092111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291</a:t>
            </a:r>
          </a:p>
        </p:txBody>
      </p:sp>
      <p:sp>
        <p:nvSpPr>
          <p:cNvPr id="243417706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389,000</a:t>
            </a:r>
          </a:p>
        </p:txBody>
      </p:sp>
      <p:sp>
        <p:nvSpPr>
          <p:cNvPr id="1590861573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Teste Rápido - Hepatite A Total</a:t>
            </a:r>
          </a:p>
        </p:txBody>
      </p:sp>
      <p:sp>
        <p:nvSpPr>
          <p:cNvPr id="1422739680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324</a:t>
            </a:r>
          </a:p>
        </p:txBody>
      </p:sp>
      <p:sp>
        <p:nvSpPr>
          <p:cNvPr id="2012210385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7,115</a:t>
            </a:r>
          </a:p>
        </p:txBody>
      </p:sp>
      <p:sp>
        <p:nvSpPr>
          <p:cNvPr id="1801611604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TESTE RÁPIDO SARS COV 2 ANTIGENIO</a:t>
            </a:r>
          </a:p>
        </p:txBody>
      </p:sp>
      <p:sp>
        <p:nvSpPr>
          <p:cNvPr id="553843082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606</a:t>
            </a:r>
          </a:p>
        </p:txBody>
      </p:sp>
      <p:sp>
        <p:nvSpPr>
          <p:cNvPr id="532037378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9,000</a:t>
            </a:r>
          </a:p>
        </p:txBody>
      </p:sp>
      <p:sp>
        <p:nvSpPr>
          <p:cNvPr id="393713993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TESTE SARS-COV 2 IgG</a:t>
            </a:r>
          </a:p>
        </p:txBody>
      </p:sp>
      <p:sp>
        <p:nvSpPr>
          <p:cNvPr id="1864858170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604</a:t>
            </a:r>
          </a:p>
        </p:txBody>
      </p:sp>
      <p:sp>
        <p:nvSpPr>
          <p:cNvPr id="1507791101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19,500</a:t>
            </a:r>
          </a:p>
        </p:txBody>
      </p:sp>
      <p:sp>
        <p:nvSpPr>
          <p:cNvPr id="2000648939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TESTE SARS-COV 2 IgM</a:t>
            </a:r>
          </a:p>
        </p:txBody>
      </p:sp>
      <p:sp>
        <p:nvSpPr>
          <p:cNvPr id="1546193044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605</a:t>
            </a:r>
          </a:p>
        </p:txBody>
      </p:sp>
      <p:sp>
        <p:nvSpPr>
          <p:cNvPr id="143351681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19,500</a:t>
            </a:r>
          </a:p>
        </p:txBody>
      </p:sp>
      <p:sp>
        <p:nvSpPr>
          <p:cNvPr id="695402133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Testosterona Livre</a:t>
            </a:r>
          </a:p>
        </p:txBody>
      </p:sp>
      <p:sp>
        <p:nvSpPr>
          <p:cNvPr id="630595954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563</a:t>
            </a:r>
          </a:p>
        </p:txBody>
      </p:sp>
      <p:sp>
        <p:nvSpPr>
          <p:cNvPr id="837808380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15,200</a:t>
            </a:r>
          </a:p>
        </p:txBody>
      </p:sp>
      <p:sp>
        <p:nvSpPr>
          <p:cNvPr id="1674233367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Testosterona Total</a:t>
            </a:r>
          </a:p>
        </p:txBody>
      </p:sp>
      <p:sp>
        <p:nvSpPr>
          <p:cNvPr id="1567754925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285</a:t>
            </a:r>
          </a:p>
        </p:txBody>
      </p:sp>
      <p:sp>
        <p:nvSpPr>
          <p:cNvPr id="1241202112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13,650</a:t>
            </a:r>
          </a:p>
        </p:txBody>
      </p:sp>
      <p:sp>
        <p:nvSpPr>
          <p:cNvPr id="123558931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Testosterona Urinária</a:t>
            </a:r>
          </a:p>
        </p:txBody>
      </p:sp>
      <p:sp>
        <p:nvSpPr>
          <p:cNvPr id="840095889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310</a:t>
            </a:r>
          </a:p>
        </p:txBody>
      </p:sp>
      <p:sp>
        <p:nvSpPr>
          <p:cNvPr id="2138606364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13,100</a:t>
            </a:r>
          </a:p>
        </p:txBody>
      </p:sp>
      <p:sp>
        <p:nvSpPr>
          <p:cNvPr id="1870511118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TGO Med. Trabalho</a:t>
            </a:r>
          </a:p>
        </p:txBody>
      </p:sp>
      <p:sp>
        <p:nvSpPr>
          <p:cNvPr id="36558902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615</a:t>
            </a:r>
          </a:p>
        </p:txBody>
      </p:sp>
      <p:sp>
        <p:nvSpPr>
          <p:cNvPr id="652172978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7,900</a:t>
            </a:r>
          </a:p>
        </p:txBody>
      </p:sp>
      <p:sp>
        <p:nvSpPr>
          <p:cNvPr id="499388702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Tiroglobulina</a:t>
            </a:r>
          </a:p>
        </p:txBody>
      </p:sp>
      <p:sp>
        <p:nvSpPr>
          <p:cNvPr id="526074724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230</a:t>
            </a:r>
          </a:p>
        </p:txBody>
      </p:sp>
      <p:sp>
        <p:nvSpPr>
          <p:cNvPr id="1943782609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791490262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TPHA</a:t>
            </a:r>
          </a:p>
        </p:txBody>
      </p:sp>
      <p:sp>
        <p:nvSpPr>
          <p:cNvPr id="308057804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407</a:t>
            </a:r>
          </a:p>
        </p:txBody>
      </p:sp>
      <p:sp>
        <p:nvSpPr>
          <p:cNvPr id="1473881984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2055806182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Transferrina</a:t>
            </a:r>
          </a:p>
        </p:txBody>
      </p:sp>
      <p:sp>
        <p:nvSpPr>
          <p:cNvPr id="1007994623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425</a:t>
            </a:r>
          </a:p>
        </p:txBody>
      </p:sp>
      <p:sp>
        <p:nvSpPr>
          <p:cNvPr id="1250483527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358403121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Treponema Pallidum (IF)</a:t>
            </a:r>
          </a:p>
        </p:txBody>
      </p:sp>
      <p:sp>
        <p:nvSpPr>
          <p:cNvPr id="1647038181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198</a:t>
            </a:r>
          </a:p>
        </p:txBody>
      </p:sp>
      <p:sp>
        <p:nvSpPr>
          <p:cNvPr id="2022891361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15,100</a:t>
            </a:r>
          </a:p>
        </p:txBody>
      </p:sp>
      <p:sp>
        <p:nvSpPr>
          <p:cNvPr id="1962690513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Treponema Pallidum, Ac. IgG</a:t>
            </a:r>
          </a:p>
        </p:txBody>
      </p:sp>
      <p:sp>
        <p:nvSpPr>
          <p:cNvPr id="416678241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399</a:t>
            </a:r>
          </a:p>
        </p:txBody>
      </p:sp>
      <p:sp>
        <p:nvSpPr>
          <p:cNvPr id="615950456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253114456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Triglicerídeos</a:t>
            </a:r>
          </a:p>
        </p:txBody>
      </p:sp>
      <p:sp>
        <p:nvSpPr>
          <p:cNvPr id="1550128656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511</a:t>
            </a:r>
          </a:p>
        </p:txBody>
      </p:sp>
      <p:sp>
        <p:nvSpPr>
          <p:cNvPr id="1955650036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5,200</a:t>
            </a:r>
          </a:p>
        </p:txBody>
      </p:sp>
      <p:sp>
        <p:nvSpPr>
          <p:cNvPr id="1702124150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Triglicerideos Med. Trab</a:t>
            </a:r>
          </a:p>
        </p:txBody>
      </p:sp>
      <p:sp>
        <p:nvSpPr>
          <p:cNvPr id="664086338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620</a:t>
            </a:r>
          </a:p>
        </p:txBody>
      </p:sp>
      <p:sp>
        <p:nvSpPr>
          <p:cNvPr id="1404334134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5,480</a:t>
            </a:r>
          </a:p>
        </p:txBody>
      </p:sp>
      <p:sp>
        <p:nvSpPr>
          <p:cNvPr id="563698893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Troponina I</a:t>
            </a:r>
          </a:p>
        </p:txBody>
      </p:sp>
      <p:sp>
        <p:nvSpPr>
          <p:cNvPr id="1719211362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357</a:t>
            </a:r>
          </a:p>
        </p:txBody>
      </p:sp>
      <p:sp>
        <p:nvSpPr>
          <p:cNvPr id="1759019480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10,650</a:t>
            </a:r>
          </a:p>
        </p:txBody>
      </p:sp>
      <p:sp>
        <p:nvSpPr>
          <p:cNvPr id="404584757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TSH (H. Estimulante da Tiroide)</a:t>
            </a:r>
          </a:p>
        </p:txBody>
      </p:sp>
      <p:sp>
        <p:nvSpPr>
          <p:cNvPr id="1938366927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178</a:t>
            </a:r>
          </a:p>
        </p:txBody>
      </p:sp>
      <p:sp>
        <p:nvSpPr>
          <p:cNvPr id="1576401113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12,000</a:t>
            </a:r>
          </a:p>
        </p:txBody>
      </p:sp>
      <p:sp>
        <p:nvSpPr>
          <p:cNvPr id="1905227006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Ureia</a:t>
            </a:r>
          </a:p>
        </p:txBody>
      </p:sp>
      <p:sp>
        <p:nvSpPr>
          <p:cNvPr id="36208427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567</a:t>
            </a:r>
          </a:p>
        </p:txBody>
      </p:sp>
      <p:sp>
        <p:nvSpPr>
          <p:cNvPr id="949330424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5,300</a:t>
            </a:r>
          </a:p>
        </p:txBody>
      </p:sp>
      <p:sp>
        <p:nvSpPr>
          <p:cNvPr id="1255449859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20 of </a:t>
            </a:r>
          </a:p>
        </p:txBody>
      </p:sp>
      <p:sp>
        <p:nvSpPr>
          <p:cNvPr id="1586975341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089863715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6961" name="Rectangle"/>
          <p:cNvSpPr>
            <a:spLocks noGrp="1"/>
          </p:cNvSpPr>
          <p:nvPr/>
        </p:nvSpPr>
        <p:spPr>
          <a:xfrm>
            <a:off x="12700" y="254000"/>
            <a:ext cx="3746500" cy="379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42427012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71615159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92788195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037846219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631924689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Ureia (Urina)</a:t>
            </a:r>
          </a:p>
        </p:txBody>
      </p:sp>
      <p:sp>
        <p:nvSpPr>
          <p:cNvPr id="1210260640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166</a:t>
            </a:r>
          </a:p>
        </p:txBody>
      </p:sp>
      <p:sp>
        <p:nvSpPr>
          <p:cNvPr id="781148649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5,300</a:t>
            </a:r>
          </a:p>
        </p:txBody>
      </p:sp>
      <p:sp>
        <p:nvSpPr>
          <p:cNvPr id="1899659501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Urina Exame</a:t>
            </a:r>
          </a:p>
        </p:txBody>
      </p:sp>
      <p:sp>
        <p:nvSpPr>
          <p:cNvPr id="968486050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609</a:t>
            </a:r>
          </a:p>
        </p:txBody>
      </p:sp>
      <p:sp>
        <p:nvSpPr>
          <p:cNvPr id="1773084969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6,500</a:t>
            </a:r>
          </a:p>
        </p:txBody>
      </p:sp>
      <p:sp>
        <p:nvSpPr>
          <p:cNvPr id="1023051228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urobilinogénio</a:t>
            </a:r>
          </a:p>
        </p:txBody>
      </p:sp>
      <p:sp>
        <p:nvSpPr>
          <p:cNvPr id="434259782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1506</a:t>
            </a:r>
          </a:p>
        </p:txBody>
      </p:sp>
      <p:sp>
        <p:nvSpPr>
          <p:cNvPr id="1867019300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2147395213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Urocultura 1ªA</a:t>
            </a:r>
          </a:p>
        </p:txBody>
      </p:sp>
      <p:sp>
        <p:nvSpPr>
          <p:cNvPr id="390203595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574</a:t>
            </a:r>
          </a:p>
        </p:txBody>
      </p:sp>
      <p:sp>
        <p:nvSpPr>
          <p:cNvPr id="470922514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810814432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Urocultura 2ªA</a:t>
            </a:r>
          </a:p>
        </p:txBody>
      </p:sp>
      <p:sp>
        <p:nvSpPr>
          <p:cNvPr id="982784425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478</a:t>
            </a:r>
          </a:p>
        </p:txBody>
      </p:sp>
      <p:sp>
        <p:nvSpPr>
          <p:cNvPr id="1024940640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742375925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Urocultura 3ªA</a:t>
            </a:r>
          </a:p>
        </p:txBody>
      </p:sp>
      <p:sp>
        <p:nvSpPr>
          <p:cNvPr id="1009046681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328</a:t>
            </a:r>
          </a:p>
        </p:txBody>
      </p:sp>
      <p:sp>
        <p:nvSpPr>
          <p:cNvPr id="644336613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556024083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Uroporfirinas</a:t>
            </a:r>
          </a:p>
        </p:txBody>
      </p:sp>
      <p:sp>
        <p:nvSpPr>
          <p:cNvPr id="1933974699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207</a:t>
            </a:r>
          </a:p>
        </p:txBody>
      </p:sp>
      <p:sp>
        <p:nvSpPr>
          <p:cNvPr id="1767673414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912359019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Velocidade de Sedimentação (VS)</a:t>
            </a:r>
          </a:p>
        </p:txBody>
      </p:sp>
      <p:sp>
        <p:nvSpPr>
          <p:cNvPr id="1926476702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578</a:t>
            </a:r>
          </a:p>
        </p:txBody>
      </p:sp>
      <p:sp>
        <p:nvSpPr>
          <p:cNvPr id="825449003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5,300</a:t>
            </a:r>
          </a:p>
        </p:txBody>
      </p:sp>
      <p:sp>
        <p:nvSpPr>
          <p:cNvPr id="1007734005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Vitamina B1 (Tiamina)</a:t>
            </a:r>
          </a:p>
        </p:txBody>
      </p:sp>
      <p:sp>
        <p:nvSpPr>
          <p:cNvPr id="792486924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439</a:t>
            </a:r>
          </a:p>
        </p:txBody>
      </p:sp>
      <p:sp>
        <p:nvSpPr>
          <p:cNvPr id="1083997494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18,000</a:t>
            </a:r>
          </a:p>
        </p:txBody>
      </p:sp>
      <p:sp>
        <p:nvSpPr>
          <p:cNvPr id="1809159436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Vitamina B12</a:t>
            </a:r>
          </a:p>
        </p:txBody>
      </p:sp>
      <p:sp>
        <p:nvSpPr>
          <p:cNvPr id="1360567271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211</a:t>
            </a:r>
          </a:p>
        </p:txBody>
      </p:sp>
      <p:sp>
        <p:nvSpPr>
          <p:cNvPr id="491293132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050555038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Vitamina D (25 OH Calciferol)</a:t>
            </a:r>
          </a:p>
        </p:txBody>
      </p:sp>
      <p:sp>
        <p:nvSpPr>
          <p:cNvPr id="2040835508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289</a:t>
            </a:r>
          </a:p>
        </p:txBody>
      </p:sp>
      <p:sp>
        <p:nvSpPr>
          <p:cNvPr id="1828116164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18,000</a:t>
            </a:r>
          </a:p>
        </p:txBody>
      </p:sp>
      <p:sp>
        <p:nvSpPr>
          <p:cNvPr id="900281471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volume urina</a:t>
            </a:r>
          </a:p>
        </p:txBody>
      </p:sp>
      <p:sp>
        <p:nvSpPr>
          <p:cNvPr id="2062350998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1504</a:t>
            </a:r>
          </a:p>
        </p:txBody>
      </p:sp>
      <p:sp>
        <p:nvSpPr>
          <p:cNvPr id="653865330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2086900639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VS Med. Traabalho</a:t>
            </a:r>
          </a:p>
        </p:txBody>
      </p:sp>
      <p:sp>
        <p:nvSpPr>
          <p:cNvPr id="1399456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613</a:t>
            </a:r>
          </a:p>
        </p:txBody>
      </p:sp>
      <p:sp>
        <p:nvSpPr>
          <p:cNvPr id="489695358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5,750</a:t>
            </a:r>
          </a:p>
        </p:txBody>
      </p:sp>
      <p:sp>
        <p:nvSpPr>
          <p:cNvPr id="1915615243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Widal Med. Trab.</a:t>
            </a:r>
          </a:p>
        </p:txBody>
      </p:sp>
      <p:sp>
        <p:nvSpPr>
          <p:cNvPr id="313680570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614</a:t>
            </a:r>
          </a:p>
        </p:txBody>
      </p:sp>
      <p:sp>
        <p:nvSpPr>
          <p:cNvPr id="953743894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7,500</a:t>
            </a:r>
          </a:p>
        </p:txBody>
      </p:sp>
      <p:sp>
        <p:nvSpPr>
          <p:cNvPr id="607602347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Zinco</a:t>
            </a:r>
          </a:p>
        </p:txBody>
      </p:sp>
      <p:sp>
        <p:nvSpPr>
          <p:cNvPr id="969346950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412</a:t>
            </a:r>
          </a:p>
        </p:txBody>
      </p:sp>
      <p:sp>
        <p:nvSpPr>
          <p:cNvPr id="954277302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11,200</a:t>
            </a:r>
          </a:p>
        </p:txBody>
      </p:sp>
      <p:sp>
        <p:nvSpPr>
          <p:cNvPr id="1201031414" name="Rectangle"/>
          <p:cNvSpPr>
            <a:spLocks noGrp="1"/>
          </p:cNvSpPr>
          <p:nvPr/>
        </p:nvSpPr>
        <p:spPr>
          <a:xfrm>
            <a:off x="12700" y="4051300"/>
            <a:ext cx="3746500" cy="3314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93847217" name="Rectangle"/>
          <p:cNvSpPr>
            <a:spLocks noGrp="1"/>
          </p:cNvSpPr>
          <p:nvPr/>
        </p:nvSpPr>
        <p:spPr>
          <a:xfrm>
            <a:off x="266700" y="41148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87979305" name="Text">
    </p:cNvPr>
          <p:cNvSpPr>
            <a:spLocks noGrp="1"/>
          </p:cNvSpPr>
          <p:nvPr/>
        </p:nvSpPr>
        <p:spPr>
          <a:xfrm rot="0">
            <a:off x="266700" y="41148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Laboratorio(m)</a:t>
            </a:r>
          </a:p>
        </p:txBody>
      </p:sp>
      <p:sp>
        <p:nvSpPr>
          <p:cNvPr id="1745643812" name="Rectangle"/>
          <p:cNvSpPr>
            <a:spLocks noGrp="1"/>
          </p:cNvSpPr>
          <p:nvPr/>
        </p:nvSpPr>
        <p:spPr>
          <a:xfrm>
            <a:off x="266700" y="45466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7573163" name="Text">
    </p:cNvPr>
          <p:cNvSpPr>
            <a:spLocks noGrp="1"/>
          </p:cNvSpPr>
          <p:nvPr/>
        </p:nvSpPr>
        <p:spPr>
          <a:xfrm rot="0">
            <a:off x="266700" y="45466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382526955" name="Text">
    </p:cNvPr>
          <p:cNvSpPr>
            <a:spLocks noGrp="1"/>
          </p:cNvSpPr>
          <p:nvPr/>
        </p:nvSpPr>
        <p:spPr>
          <a:xfrm rot="0">
            <a:off x="977900" y="45466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220269456" name="Text">
    </p:cNvPr>
          <p:cNvSpPr>
            <a:spLocks noGrp="1"/>
          </p:cNvSpPr>
          <p:nvPr/>
        </p:nvSpPr>
        <p:spPr>
          <a:xfrm rot="0">
            <a:off x="6464300" y="45466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131794666" name="Text">
    </p:cNvPr>
          <p:cNvSpPr>
            <a:spLocks noGrp="1"/>
          </p:cNvSpPr>
          <p:nvPr/>
        </p:nvSpPr>
        <p:spPr>
          <a:xfrm rot="0">
            <a:off x="977900" y="4787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Beta HGC quantificada</a:t>
            </a:r>
          </a:p>
        </p:txBody>
      </p:sp>
      <p:sp>
        <p:nvSpPr>
          <p:cNvPr id="485199018" name="Text">
    </p:cNvPr>
          <p:cNvSpPr>
            <a:spLocks noGrp="1"/>
          </p:cNvSpPr>
          <p:nvPr/>
        </p:nvSpPr>
        <p:spPr>
          <a:xfrm rot="0">
            <a:off x="266700" y="4787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1581</a:t>
            </a:r>
          </a:p>
        </p:txBody>
      </p:sp>
      <p:sp>
        <p:nvSpPr>
          <p:cNvPr id="1845088609" name="Text">
    </p:cNvPr>
          <p:cNvSpPr>
            <a:spLocks noGrp="1"/>
          </p:cNvSpPr>
          <p:nvPr/>
        </p:nvSpPr>
        <p:spPr>
          <a:xfrm rot="0">
            <a:off x="6464300" y="4787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23,291</a:t>
            </a:r>
          </a:p>
        </p:txBody>
      </p:sp>
      <p:sp>
        <p:nvSpPr>
          <p:cNvPr id="2071498267" name="Text">
    </p:cNvPr>
          <p:cNvSpPr>
            <a:spLocks noGrp="1"/>
          </p:cNvSpPr>
          <p:nvPr/>
        </p:nvSpPr>
        <p:spPr>
          <a:xfrm rot="0">
            <a:off x="977900" y="5016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Eletroforese de hemoglobina</a:t>
            </a:r>
          </a:p>
        </p:txBody>
      </p:sp>
      <p:sp>
        <p:nvSpPr>
          <p:cNvPr id="384299806" name="Text">
    </p:cNvPr>
          <p:cNvSpPr>
            <a:spLocks noGrp="1"/>
          </p:cNvSpPr>
          <p:nvPr/>
        </p:nvSpPr>
        <p:spPr>
          <a:xfrm rot="0">
            <a:off x="266700" y="5016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1579</a:t>
            </a:r>
          </a:p>
        </p:txBody>
      </p:sp>
      <p:sp>
        <p:nvSpPr>
          <p:cNvPr id="1445569460" name="Text">
    </p:cNvPr>
          <p:cNvSpPr>
            <a:spLocks noGrp="1"/>
          </p:cNvSpPr>
          <p:nvPr/>
        </p:nvSpPr>
        <p:spPr>
          <a:xfrm rot="0">
            <a:off x="6464300" y="5016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32,667</a:t>
            </a:r>
          </a:p>
        </p:txBody>
      </p:sp>
      <p:sp>
        <p:nvSpPr>
          <p:cNvPr id="1970799305" name="Text">
    </p:cNvPr>
          <p:cNvSpPr>
            <a:spLocks noGrp="1"/>
          </p:cNvSpPr>
          <p:nvPr/>
        </p:nvSpPr>
        <p:spPr>
          <a:xfrm rot="0">
            <a:off x="977900" y="5245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Especifico   Latex</a:t>
            </a:r>
          </a:p>
        </p:txBody>
      </p:sp>
      <p:sp>
        <p:nvSpPr>
          <p:cNvPr id="1255100971" name="Text">
    </p:cNvPr>
          <p:cNvSpPr>
            <a:spLocks noGrp="1"/>
          </p:cNvSpPr>
          <p:nvPr/>
        </p:nvSpPr>
        <p:spPr>
          <a:xfrm rot="0">
            <a:off x="266700" y="5245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1588</a:t>
            </a:r>
          </a:p>
        </p:txBody>
      </p:sp>
      <p:sp>
        <p:nvSpPr>
          <p:cNvPr id="1670985583" name="Text">
    </p:cNvPr>
          <p:cNvSpPr>
            <a:spLocks noGrp="1"/>
          </p:cNvSpPr>
          <p:nvPr/>
        </p:nvSpPr>
        <p:spPr>
          <a:xfrm rot="0">
            <a:off x="6464300" y="5245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28,000</a:t>
            </a:r>
          </a:p>
        </p:txBody>
      </p:sp>
      <p:sp>
        <p:nvSpPr>
          <p:cNvPr id="2025200811" name="Text">
    </p:cNvPr>
          <p:cNvSpPr>
            <a:spLocks noGrp="1"/>
          </p:cNvSpPr>
          <p:nvPr/>
        </p:nvSpPr>
        <p:spPr>
          <a:xfrm rot="0">
            <a:off x="977900" y="5473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lgE especifico  Latex </a:t>
            </a:r>
          </a:p>
        </p:txBody>
      </p:sp>
      <p:sp>
        <p:nvSpPr>
          <p:cNvPr id="1298999102" name="Text">
    </p:cNvPr>
          <p:cNvSpPr>
            <a:spLocks noGrp="1"/>
          </p:cNvSpPr>
          <p:nvPr/>
        </p:nvSpPr>
        <p:spPr>
          <a:xfrm rot="0">
            <a:off x="266700" y="5473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1589</a:t>
            </a:r>
          </a:p>
        </p:txBody>
      </p:sp>
      <p:sp>
        <p:nvSpPr>
          <p:cNvPr id="2105768626" name="Text">
    </p:cNvPr>
          <p:cNvSpPr>
            <a:spLocks noGrp="1"/>
          </p:cNvSpPr>
          <p:nvPr/>
        </p:nvSpPr>
        <p:spPr>
          <a:xfrm rot="0">
            <a:off x="6464300" y="5473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28,000</a:t>
            </a:r>
          </a:p>
        </p:txBody>
      </p:sp>
      <p:sp>
        <p:nvSpPr>
          <p:cNvPr id="1468729378" name="Text">
    </p:cNvPr>
          <p:cNvSpPr>
            <a:spLocks noGrp="1"/>
          </p:cNvSpPr>
          <p:nvPr/>
        </p:nvSpPr>
        <p:spPr>
          <a:xfrm rot="0">
            <a:off x="977900" y="5702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Proteina</a:t>
            </a:r>
          </a:p>
        </p:txBody>
      </p:sp>
      <p:sp>
        <p:nvSpPr>
          <p:cNvPr id="529532220" name="Text">
    </p:cNvPr>
          <p:cNvSpPr>
            <a:spLocks noGrp="1"/>
          </p:cNvSpPr>
          <p:nvPr/>
        </p:nvSpPr>
        <p:spPr>
          <a:xfrm rot="0">
            <a:off x="266700" y="5702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1584</a:t>
            </a:r>
          </a:p>
        </p:txBody>
      </p:sp>
      <p:sp>
        <p:nvSpPr>
          <p:cNvPr id="1004573991" name="Text">
    </p:cNvPr>
          <p:cNvSpPr>
            <a:spLocks noGrp="1"/>
          </p:cNvSpPr>
          <p:nvPr/>
        </p:nvSpPr>
        <p:spPr>
          <a:xfrm rot="0">
            <a:off x="6464300" y="5702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32,667</a:t>
            </a:r>
          </a:p>
        </p:txBody>
      </p:sp>
      <p:sp>
        <p:nvSpPr>
          <p:cNvPr id="1565539843" name="Text">
    </p:cNvPr>
          <p:cNvSpPr>
            <a:spLocks noGrp="1"/>
          </p:cNvSpPr>
          <p:nvPr/>
        </p:nvSpPr>
        <p:spPr>
          <a:xfrm rot="0">
            <a:off x="977900" y="5930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PSA Livre   Antigénio Específico da Próstata</a:t>
            </a:r>
          </a:p>
        </p:txBody>
      </p:sp>
      <p:sp>
        <p:nvSpPr>
          <p:cNvPr id="1377167251" name="Text">
    </p:cNvPr>
          <p:cNvSpPr>
            <a:spLocks noGrp="1"/>
          </p:cNvSpPr>
          <p:nvPr/>
        </p:nvSpPr>
        <p:spPr>
          <a:xfrm rot="0">
            <a:off x="266700" y="5930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246</a:t>
            </a:r>
          </a:p>
        </p:txBody>
      </p:sp>
      <p:sp>
        <p:nvSpPr>
          <p:cNvPr id="1303617800" name="Text">
    </p:cNvPr>
          <p:cNvSpPr>
            <a:spLocks noGrp="1"/>
          </p:cNvSpPr>
          <p:nvPr/>
        </p:nvSpPr>
        <p:spPr>
          <a:xfrm rot="0">
            <a:off x="6464300" y="5930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42,500</a:t>
            </a:r>
          </a:p>
        </p:txBody>
      </p:sp>
      <p:sp>
        <p:nvSpPr>
          <p:cNvPr id="1917148212" name="Text">
    </p:cNvPr>
          <p:cNvSpPr>
            <a:spLocks noGrp="1"/>
          </p:cNvSpPr>
          <p:nvPr/>
        </p:nvSpPr>
        <p:spPr>
          <a:xfrm rot="0">
            <a:off x="977900" y="6159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PSA Total   Antigénio Específico da Próstata</a:t>
            </a:r>
          </a:p>
        </p:txBody>
      </p:sp>
      <p:sp>
        <p:nvSpPr>
          <p:cNvPr id="775541849" name="Text">
    </p:cNvPr>
          <p:cNvSpPr>
            <a:spLocks noGrp="1"/>
          </p:cNvSpPr>
          <p:nvPr/>
        </p:nvSpPr>
        <p:spPr>
          <a:xfrm rot="0">
            <a:off x="266700" y="6159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545</a:t>
            </a:r>
          </a:p>
        </p:txBody>
      </p:sp>
      <p:sp>
        <p:nvSpPr>
          <p:cNvPr id="1399691122" name="Text">
    </p:cNvPr>
          <p:cNvSpPr>
            <a:spLocks noGrp="1"/>
          </p:cNvSpPr>
          <p:nvPr/>
        </p:nvSpPr>
        <p:spPr>
          <a:xfrm rot="0">
            <a:off x="6464300" y="6159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34,320</a:t>
            </a:r>
          </a:p>
        </p:txBody>
      </p:sp>
      <p:sp>
        <p:nvSpPr>
          <p:cNvPr id="59168758" name="Text">
    </p:cNvPr>
          <p:cNvSpPr>
            <a:spLocks noGrp="1"/>
          </p:cNvSpPr>
          <p:nvPr/>
        </p:nvSpPr>
        <p:spPr>
          <a:xfrm rot="0">
            <a:off x="977900" y="6388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T4 livre</a:t>
            </a:r>
          </a:p>
        </p:txBody>
      </p:sp>
      <p:sp>
        <p:nvSpPr>
          <p:cNvPr id="1534762830" name="Text">
    </p:cNvPr>
          <p:cNvSpPr>
            <a:spLocks noGrp="1"/>
          </p:cNvSpPr>
          <p:nvPr/>
        </p:nvSpPr>
        <p:spPr>
          <a:xfrm rot="0">
            <a:off x="266700" y="6388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1583</a:t>
            </a:r>
          </a:p>
        </p:txBody>
      </p:sp>
      <p:sp>
        <p:nvSpPr>
          <p:cNvPr id="998310756" name="Text">
    </p:cNvPr>
          <p:cNvSpPr>
            <a:spLocks noGrp="1"/>
          </p:cNvSpPr>
          <p:nvPr/>
        </p:nvSpPr>
        <p:spPr>
          <a:xfrm rot="0">
            <a:off x="6464300" y="6388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21,764</a:t>
            </a:r>
          </a:p>
        </p:txBody>
      </p:sp>
      <p:sp>
        <p:nvSpPr>
          <p:cNvPr id="82363745" name="Text">
    </p:cNvPr>
          <p:cNvSpPr>
            <a:spLocks noGrp="1"/>
          </p:cNvSpPr>
          <p:nvPr/>
        </p:nvSpPr>
        <p:spPr>
          <a:xfrm rot="0">
            <a:off x="977900" y="6616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Testosterona Livre(m)</a:t>
            </a:r>
          </a:p>
        </p:txBody>
      </p:sp>
      <p:sp>
        <p:nvSpPr>
          <p:cNvPr id="828676973" name="Text">
    </p:cNvPr>
          <p:cNvSpPr>
            <a:spLocks noGrp="1"/>
          </p:cNvSpPr>
          <p:nvPr/>
        </p:nvSpPr>
        <p:spPr>
          <a:xfrm rot="0">
            <a:off x="266700" y="6616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1545</a:t>
            </a:r>
          </a:p>
        </p:txBody>
      </p:sp>
      <p:sp>
        <p:nvSpPr>
          <p:cNvPr id="1055646432" name="Text">
    </p:cNvPr>
          <p:cNvSpPr>
            <a:spLocks noGrp="1"/>
          </p:cNvSpPr>
          <p:nvPr/>
        </p:nvSpPr>
        <p:spPr>
          <a:xfrm rot="0">
            <a:off x="6464300" y="6616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46,912</a:t>
            </a:r>
          </a:p>
        </p:txBody>
      </p:sp>
      <p:sp>
        <p:nvSpPr>
          <p:cNvPr id="230837370" name="Text">
    </p:cNvPr>
          <p:cNvSpPr>
            <a:spLocks noGrp="1"/>
          </p:cNvSpPr>
          <p:nvPr/>
        </p:nvSpPr>
        <p:spPr>
          <a:xfrm rot="0">
            <a:off x="977900" y="6845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Testosterona(m)</a:t>
            </a:r>
          </a:p>
        </p:txBody>
      </p:sp>
      <p:sp>
        <p:nvSpPr>
          <p:cNvPr id="1329808238" name="Text">
    </p:cNvPr>
          <p:cNvSpPr>
            <a:spLocks noGrp="1"/>
          </p:cNvSpPr>
          <p:nvPr/>
        </p:nvSpPr>
        <p:spPr>
          <a:xfrm rot="0">
            <a:off x="266700" y="6845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1544</a:t>
            </a:r>
          </a:p>
        </p:txBody>
      </p:sp>
      <p:sp>
        <p:nvSpPr>
          <p:cNvPr id="1516832280" name="Text">
    </p:cNvPr>
          <p:cNvSpPr>
            <a:spLocks noGrp="1"/>
          </p:cNvSpPr>
          <p:nvPr/>
        </p:nvSpPr>
        <p:spPr>
          <a:xfrm rot="0">
            <a:off x="6464300" y="6845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46,912</a:t>
            </a:r>
          </a:p>
        </p:txBody>
      </p:sp>
      <p:sp>
        <p:nvSpPr>
          <p:cNvPr id="997458775" name="Text">
    </p:cNvPr>
          <p:cNvSpPr>
            <a:spLocks noGrp="1"/>
          </p:cNvSpPr>
          <p:nvPr/>
        </p:nvSpPr>
        <p:spPr>
          <a:xfrm rot="0">
            <a:off x="977900" y="7073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TSA </a:t>
            </a:r>
          </a:p>
        </p:txBody>
      </p:sp>
      <p:sp>
        <p:nvSpPr>
          <p:cNvPr id="617232863" name="Text">
    </p:cNvPr>
          <p:cNvSpPr>
            <a:spLocks noGrp="1"/>
          </p:cNvSpPr>
          <p:nvPr/>
        </p:nvSpPr>
        <p:spPr>
          <a:xfrm rot="0">
            <a:off x="266700" y="7073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1582</a:t>
            </a:r>
          </a:p>
        </p:txBody>
      </p:sp>
      <p:sp>
        <p:nvSpPr>
          <p:cNvPr id="1908889115" name="Text">
    </p:cNvPr>
          <p:cNvSpPr>
            <a:spLocks noGrp="1"/>
          </p:cNvSpPr>
          <p:nvPr/>
        </p:nvSpPr>
        <p:spPr>
          <a:xfrm rot="0">
            <a:off x="6464300" y="7073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21,764</a:t>
            </a:r>
          </a:p>
        </p:txBody>
      </p:sp>
      <p:sp>
        <p:nvSpPr>
          <p:cNvPr id="1661782013" name="Rectangle"/>
          <p:cNvSpPr>
            <a:spLocks noGrp="1"/>
          </p:cNvSpPr>
          <p:nvPr/>
        </p:nvSpPr>
        <p:spPr>
          <a:xfrm>
            <a:off x="12700" y="7366000"/>
            <a:ext cx="3746500" cy="419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9588080" name="Rectangle"/>
          <p:cNvSpPr>
            <a:spLocks noGrp="1"/>
          </p:cNvSpPr>
          <p:nvPr/>
        </p:nvSpPr>
        <p:spPr>
          <a:xfrm>
            <a:off x="12700" y="77851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27066993" name="Rectangle"/>
          <p:cNvSpPr>
            <a:spLocks noGrp="1"/>
          </p:cNvSpPr>
          <p:nvPr/>
        </p:nvSpPr>
        <p:spPr>
          <a:xfrm>
            <a:off x="266700" y="78486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86217045" name="Text">
    </p:cNvPr>
          <p:cNvSpPr>
            <a:spLocks noGrp="1"/>
          </p:cNvSpPr>
          <p:nvPr/>
        </p:nvSpPr>
        <p:spPr>
          <a:xfrm rot="0">
            <a:off x="266700" y="78486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Medicare</a:t>
            </a:r>
          </a:p>
        </p:txBody>
      </p:sp>
      <p:sp>
        <p:nvSpPr>
          <p:cNvPr id="1124214865" name="Rectangle"/>
          <p:cNvSpPr>
            <a:spLocks noGrp="1"/>
          </p:cNvSpPr>
          <p:nvPr/>
        </p:nvSpPr>
        <p:spPr>
          <a:xfrm>
            <a:off x="266700" y="82804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33063375" name="Text">
    </p:cNvPr>
          <p:cNvSpPr>
            <a:spLocks noGrp="1"/>
          </p:cNvSpPr>
          <p:nvPr/>
        </p:nvSpPr>
        <p:spPr>
          <a:xfrm rot="0">
            <a:off x="266700" y="82804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953736597" name="Text">
    </p:cNvPr>
          <p:cNvSpPr>
            <a:spLocks noGrp="1"/>
          </p:cNvSpPr>
          <p:nvPr/>
        </p:nvSpPr>
        <p:spPr>
          <a:xfrm rot="0">
            <a:off x="977900" y="82804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600723023" name="Text">
    </p:cNvPr>
          <p:cNvSpPr>
            <a:spLocks noGrp="1"/>
          </p:cNvSpPr>
          <p:nvPr/>
        </p:nvSpPr>
        <p:spPr>
          <a:xfrm rot="0">
            <a:off x="6464300" y="82804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234611539" name="Text">
    </p:cNvPr>
          <p:cNvSpPr>
            <a:spLocks noGrp="1"/>
          </p:cNvSpPr>
          <p:nvPr/>
        </p:nvSpPr>
        <p:spPr>
          <a:xfrm rot="0">
            <a:off x="977900" y="8521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  Consulta de Dermatologia  Medicare</a:t>
            </a:r>
          </a:p>
        </p:txBody>
      </p:sp>
      <p:sp>
        <p:nvSpPr>
          <p:cNvPr id="1071067247" name="Text">
    </p:cNvPr>
          <p:cNvSpPr>
            <a:spLocks noGrp="1"/>
          </p:cNvSpPr>
          <p:nvPr/>
        </p:nvSpPr>
        <p:spPr>
          <a:xfrm rot="0">
            <a:off x="266700" y="8521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1641</a:t>
            </a:r>
          </a:p>
        </p:txBody>
      </p:sp>
      <p:sp>
        <p:nvSpPr>
          <p:cNvPr id="1092445813" name="Text">
    </p:cNvPr>
          <p:cNvSpPr>
            <a:spLocks noGrp="1"/>
          </p:cNvSpPr>
          <p:nvPr/>
        </p:nvSpPr>
        <p:spPr>
          <a:xfrm rot="0">
            <a:off x="6464300" y="8521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31,800</a:t>
            </a:r>
          </a:p>
        </p:txBody>
      </p:sp>
      <p:sp>
        <p:nvSpPr>
          <p:cNvPr id="1445045625" name="Text">
    </p:cNvPr>
          <p:cNvSpPr>
            <a:spLocks noGrp="1"/>
          </p:cNvSpPr>
          <p:nvPr/>
        </p:nvSpPr>
        <p:spPr>
          <a:xfrm rot="0">
            <a:off x="977900" y="8750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Dermatologia  Medicare</a:t>
            </a:r>
          </a:p>
        </p:txBody>
      </p:sp>
      <p:sp>
        <p:nvSpPr>
          <p:cNvPr id="68298133" name="Text">
    </p:cNvPr>
          <p:cNvSpPr>
            <a:spLocks noGrp="1"/>
          </p:cNvSpPr>
          <p:nvPr/>
        </p:nvSpPr>
        <p:spPr>
          <a:xfrm rot="0">
            <a:off x="266700" y="8750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1640</a:t>
            </a:r>
          </a:p>
        </p:txBody>
      </p:sp>
      <p:sp>
        <p:nvSpPr>
          <p:cNvPr id="37763376" name="Text">
    </p:cNvPr>
          <p:cNvSpPr>
            <a:spLocks noGrp="1"/>
          </p:cNvSpPr>
          <p:nvPr/>
        </p:nvSpPr>
        <p:spPr>
          <a:xfrm rot="0">
            <a:off x="6464300" y="8750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31,800</a:t>
            </a:r>
          </a:p>
        </p:txBody>
      </p:sp>
      <p:sp>
        <p:nvSpPr>
          <p:cNvPr id="683989443" name="Rectangle"/>
          <p:cNvSpPr>
            <a:spLocks noGrp="1"/>
          </p:cNvSpPr>
          <p:nvPr/>
        </p:nvSpPr>
        <p:spPr>
          <a:xfrm>
            <a:off x="12700" y="9042400"/>
            <a:ext cx="3746500" cy="67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30800079" name="Rectangle"/>
          <p:cNvSpPr>
            <a:spLocks noGrp="1"/>
          </p:cNvSpPr>
          <p:nvPr/>
        </p:nvSpPr>
        <p:spPr>
          <a:xfrm>
            <a:off x="266700" y="91059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23733685" name="Text">
    </p:cNvPr>
          <p:cNvSpPr>
            <a:spLocks noGrp="1"/>
          </p:cNvSpPr>
          <p:nvPr/>
        </p:nvSpPr>
        <p:spPr>
          <a:xfrm rot="0">
            <a:off x="266700" y="91059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Medicina do Trabalho</a:t>
            </a:r>
          </a:p>
        </p:txBody>
      </p:sp>
      <p:sp>
        <p:nvSpPr>
          <p:cNvPr id="1697921771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21 of </a:t>
            </a:r>
          </a:p>
        </p:txBody>
      </p:sp>
      <p:sp>
        <p:nvSpPr>
          <p:cNvPr id="910638491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806757199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648037" name="Rectangle"/>
          <p:cNvSpPr>
            <a:spLocks noGrp="1"/>
          </p:cNvSpPr>
          <p:nvPr/>
        </p:nvSpPr>
        <p:spPr>
          <a:xfrm>
            <a:off x="12700" y="254000"/>
            <a:ext cx="3746500" cy="2197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90928778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38493540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95632461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366192717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884476918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Medicina do Trabalho</a:t>
            </a:r>
          </a:p>
        </p:txBody>
      </p:sp>
      <p:sp>
        <p:nvSpPr>
          <p:cNvPr id="1839417846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110</a:t>
            </a:r>
          </a:p>
        </p:txBody>
      </p:sp>
      <p:sp>
        <p:nvSpPr>
          <p:cNvPr id="782459514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28,000</a:t>
            </a:r>
          </a:p>
        </p:txBody>
      </p:sp>
      <p:sp>
        <p:nvSpPr>
          <p:cNvPr id="641345059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 Med. Trabalho Administrativos </a:t>
            </a:r>
          </a:p>
        </p:txBody>
      </p:sp>
      <p:sp>
        <p:nvSpPr>
          <p:cNvPr id="1084336759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111</a:t>
            </a:r>
          </a:p>
        </p:txBody>
      </p:sp>
      <p:sp>
        <p:nvSpPr>
          <p:cNvPr id="934979436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40,833</a:t>
            </a:r>
          </a:p>
        </p:txBody>
      </p:sp>
      <p:sp>
        <p:nvSpPr>
          <p:cNvPr id="46113619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 Med. Trabalho Admissional</a:t>
            </a:r>
          </a:p>
        </p:txBody>
      </p:sp>
      <p:sp>
        <p:nvSpPr>
          <p:cNvPr id="1975748121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116</a:t>
            </a:r>
          </a:p>
        </p:txBody>
      </p:sp>
      <p:sp>
        <p:nvSpPr>
          <p:cNvPr id="956070084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98,000</a:t>
            </a:r>
          </a:p>
        </p:txBody>
      </p:sp>
      <p:sp>
        <p:nvSpPr>
          <p:cNvPr id="1520384368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 Med. Trabalho Completos </a:t>
            </a:r>
          </a:p>
        </p:txBody>
      </p:sp>
      <p:sp>
        <p:nvSpPr>
          <p:cNvPr id="625327179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114</a:t>
            </a:r>
          </a:p>
        </p:txBody>
      </p:sp>
      <p:sp>
        <p:nvSpPr>
          <p:cNvPr id="1281299892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74,518</a:t>
            </a:r>
          </a:p>
        </p:txBody>
      </p:sp>
      <p:sp>
        <p:nvSpPr>
          <p:cNvPr id="398360227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 Med. Trabalho Demissional</a:t>
            </a:r>
          </a:p>
        </p:txBody>
      </p:sp>
      <p:sp>
        <p:nvSpPr>
          <p:cNvPr id="885621149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117</a:t>
            </a:r>
          </a:p>
        </p:txBody>
      </p:sp>
      <p:sp>
        <p:nvSpPr>
          <p:cNvPr id="1021760683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98,000</a:t>
            </a:r>
          </a:p>
        </p:txBody>
      </p:sp>
      <p:sp>
        <p:nvSpPr>
          <p:cNvPr id="144741430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 Med. Trabalho Manipuladores </a:t>
            </a:r>
          </a:p>
        </p:txBody>
      </p:sp>
      <p:sp>
        <p:nvSpPr>
          <p:cNvPr id="1821354215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113</a:t>
            </a:r>
          </a:p>
        </p:txBody>
      </p:sp>
      <p:sp>
        <p:nvSpPr>
          <p:cNvPr id="347216258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53,598</a:t>
            </a:r>
          </a:p>
        </p:txBody>
      </p:sp>
      <p:sp>
        <p:nvSpPr>
          <p:cNvPr id="519820339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 Med. Trabalho Operários </a:t>
            </a:r>
          </a:p>
        </p:txBody>
      </p:sp>
      <p:sp>
        <p:nvSpPr>
          <p:cNvPr id="309785342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112</a:t>
            </a:r>
          </a:p>
        </p:txBody>
      </p:sp>
      <p:sp>
        <p:nvSpPr>
          <p:cNvPr id="53459143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43,813</a:t>
            </a:r>
          </a:p>
        </p:txBody>
      </p:sp>
      <p:sp>
        <p:nvSpPr>
          <p:cNvPr id="131452713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Retorno ao Trabalho</a:t>
            </a:r>
          </a:p>
        </p:txBody>
      </p:sp>
      <p:sp>
        <p:nvSpPr>
          <p:cNvPr id="1196411308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115</a:t>
            </a:r>
          </a:p>
        </p:txBody>
      </p:sp>
      <p:sp>
        <p:nvSpPr>
          <p:cNvPr id="1653285561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28,000</a:t>
            </a:r>
          </a:p>
        </p:txBody>
      </p:sp>
      <p:sp>
        <p:nvSpPr>
          <p:cNvPr id="471615407" name="Rectangle"/>
          <p:cNvSpPr>
            <a:spLocks noGrp="1"/>
          </p:cNvSpPr>
          <p:nvPr/>
        </p:nvSpPr>
        <p:spPr>
          <a:xfrm>
            <a:off x="12700" y="24511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99248002" name="Rectangle"/>
          <p:cNvSpPr>
            <a:spLocks noGrp="1"/>
          </p:cNvSpPr>
          <p:nvPr/>
        </p:nvSpPr>
        <p:spPr>
          <a:xfrm>
            <a:off x="266700" y="25146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11993140" name="Text">
    </p:cNvPr>
          <p:cNvSpPr>
            <a:spLocks noGrp="1"/>
          </p:cNvSpPr>
          <p:nvPr/>
        </p:nvSpPr>
        <p:spPr>
          <a:xfrm rot="0">
            <a:off x="266700" y="25146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Medicina Geral e Familiar</a:t>
            </a:r>
          </a:p>
        </p:txBody>
      </p:sp>
      <p:sp>
        <p:nvSpPr>
          <p:cNvPr id="923252723" name="Rectangle"/>
          <p:cNvSpPr>
            <a:spLocks noGrp="1"/>
          </p:cNvSpPr>
          <p:nvPr/>
        </p:nvSpPr>
        <p:spPr>
          <a:xfrm>
            <a:off x="266700" y="29464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38937475" name="Text">
    </p:cNvPr>
          <p:cNvSpPr>
            <a:spLocks noGrp="1"/>
          </p:cNvSpPr>
          <p:nvPr/>
        </p:nvSpPr>
        <p:spPr>
          <a:xfrm rot="0">
            <a:off x="266700" y="29464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935537733" name="Text">
    </p:cNvPr>
          <p:cNvSpPr>
            <a:spLocks noGrp="1"/>
          </p:cNvSpPr>
          <p:nvPr/>
        </p:nvSpPr>
        <p:spPr>
          <a:xfrm rot="0">
            <a:off x="977900" y="29464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761986027" name="Text">
    </p:cNvPr>
          <p:cNvSpPr>
            <a:spLocks noGrp="1"/>
          </p:cNvSpPr>
          <p:nvPr/>
        </p:nvSpPr>
        <p:spPr>
          <a:xfrm rot="0">
            <a:off x="6464300" y="29464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668494234" name="Text">
    </p:cNvPr>
          <p:cNvSpPr>
            <a:spLocks noGrp="1"/>
          </p:cNvSpPr>
          <p:nvPr/>
        </p:nvSpPr>
        <p:spPr>
          <a:xfrm rot="0">
            <a:off x="977900" y="3187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Medicina Geral e Familiar (Retorno)</a:t>
            </a:r>
          </a:p>
        </p:txBody>
      </p:sp>
      <p:sp>
        <p:nvSpPr>
          <p:cNvPr id="728792661" name="Text">
    </p:cNvPr>
          <p:cNvSpPr>
            <a:spLocks noGrp="1"/>
          </p:cNvSpPr>
          <p:nvPr/>
        </p:nvSpPr>
        <p:spPr>
          <a:xfrm rot="0">
            <a:off x="266700" y="3187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105</a:t>
            </a:r>
          </a:p>
        </p:txBody>
      </p:sp>
      <p:sp>
        <p:nvSpPr>
          <p:cNvPr id="100654714" name="Text">
    </p:cNvPr>
          <p:cNvSpPr>
            <a:spLocks noGrp="1"/>
          </p:cNvSpPr>
          <p:nvPr/>
        </p:nvSpPr>
        <p:spPr>
          <a:xfrm rot="0">
            <a:off x="6464300" y="3187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18,500</a:t>
            </a:r>
          </a:p>
        </p:txBody>
      </p:sp>
      <p:sp>
        <p:nvSpPr>
          <p:cNvPr id="2133903501" name="Text">
    </p:cNvPr>
          <p:cNvSpPr>
            <a:spLocks noGrp="1"/>
          </p:cNvSpPr>
          <p:nvPr/>
        </p:nvSpPr>
        <p:spPr>
          <a:xfrm rot="0">
            <a:off x="977900" y="3416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Medicina Geral e Familiar</a:t>
            </a:r>
          </a:p>
        </p:txBody>
      </p:sp>
      <p:sp>
        <p:nvSpPr>
          <p:cNvPr id="457239112" name="Text">
    </p:cNvPr>
          <p:cNvSpPr>
            <a:spLocks noGrp="1"/>
          </p:cNvSpPr>
          <p:nvPr/>
        </p:nvSpPr>
        <p:spPr>
          <a:xfrm rot="0">
            <a:off x="266700" y="3416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104</a:t>
            </a:r>
          </a:p>
        </p:txBody>
      </p:sp>
      <p:sp>
        <p:nvSpPr>
          <p:cNvPr id="862629283" name="Text">
    </p:cNvPr>
          <p:cNvSpPr>
            <a:spLocks noGrp="1"/>
          </p:cNvSpPr>
          <p:nvPr/>
        </p:nvSpPr>
        <p:spPr>
          <a:xfrm rot="0">
            <a:off x="6464300" y="3416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24,500</a:t>
            </a:r>
          </a:p>
        </p:txBody>
      </p:sp>
      <p:sp>
        <p:nvSpPr>
          <p:cNvPr id="1218292154" name="Rectangle"/>
          <p:cNvSpPr>
            <a:spLocks noGrp="1"/>
          </p:cNvSpPr>
          <p:nvPr/>
        </p:nvSpPr>
        <p:spPr>
          <a:xfrm>
            <a:off x="12700" y="37084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23157892" name="Rectangle"/>
          <p:cNvSpPr>
            <a:spLocks noGrp="1"/>
          </p:cNvSpPr>
          <p:nvPr/>
        </p:nvSpPr>
        <p:spPr>
          <a:xfrm>
            <a:off x="266700" y="37719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65385284" name="Text">
    </p:cNvPr>
          <p:cNvSpPr>
            <a:spLocks noGrp="1"/>
          </p:cNvSpPr>
          <p:nvPr/>
        </p:nvSpPr>
        <p:spPr>
          <a:xfrm rot="0">
            <a:off x="266700" y="37719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Medicina Interna</a:t>
            </a:r>
          </a:p>
        </p:txBody>
      </p:sp>
      <p:sp>
        <p:nvSpPr>
          <p:cNvPr id="1275035105" name="Rectangle"/>
          <p:cNvSpPr>
            <a:spLocks noGrp="1"/>
          </p:cNvSpPr>
          <p:nvPr/>
        </p:nvSpPr>
        <p:spPr>
          <a:xfrm>
            <a:off x="266700" y="42037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46201693" name="Text">
    </p:cNvPr>
          <p:cNvSpPr>
            <a:spLocks noGrp="1"/>
          </p:cNvSpPr>
          <p:nvPr/>
        </p:nvSpPr>
        <p:spPr>
          <a:xfrm rot="0">
            <a:off x="266700" y="42037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552719964" name="Text">
    </p:cNvPr>
          <p:cNvSpPr>
            <a:spLocks noGrp="1"/>
          </p:cNvSpPr>
          <p:nvPr/>
        </p:nvSpPr>
        <p:spPr>
          <a:xfrm rot="0">
            <a:off x="977900" y="42037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27606131" name="Text">
    </p:cNvPr>
          <p:cNvSpPr>
            <a:spLocks noGrp="1"/>
          </p:cNvSpPr>
          <p:nvPr/>
        </p:nvSpPr>
        <p:spPr>
          <a:xfrm rot="0">
            <a:off x="6464300" y="42037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935032852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Medicina Interna (Retorno)</a:t>
            </a:r>
          </a:p>
        </p:txBody>
      </p:sp>
      <p:sp>
        <p:nvSpPr>
          <p:cNvPr id="258161563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62</a:t>
            </a:r>
          </a:p>
        </p:txBody>
      </p:sp>
      <p:sp>
        <p:nvSpPr>
          <p:cNvPr id="919921771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24,500</a:t>
            </a:r>
          </a:p>
        </p:txBody>
      </p:sp>
      <p:sp>
        <p:nvSpPr>
          <p:cNvPr id="1769670471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Medicina Interna</a:t>
            </a:r>
          </a:p>
        </p:txBody>
      </p:sp>
      <p:sp>
        <p:nvSpPr>
          <p:cNvPr id="99396004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61</a:t>
            </a:r>
          </a:p>
        </p:txBody>
      </p:sp>
      <p:sp>
        <p:nvSpPr>
          <p:cNvPr id="331736417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24,500</a:t>
            </a:r>
          </a:p>
        </p:txBody>
      </p:sp>
      <p:sp>
        <p:nvSpPr>
          <p:cNvPr id="35892430" name="Rectangle"/>
          <p:cNvSpPr>
            <a:spLocks noGrp="1"/>
          </p:cNvSpPr>
          <p:nvPr/>
        </p:nvSpPr>
        <p:spPr>
          <a:xfrm>
            <a:off x="12700" y="49657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69520114" name="Rectangle"/>
          <p:cNvSpPr>
            <a:spLocks noGrp="1"/>
          </p:cNvSpPr>
          <p:nvPr/>
        </p:nvSpPr>
        <p:spPr>
          <a:xfrm>
            <a:off x="266700" y="50292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02137765" name="Text">
    </p:cNvPr>
          <p:cNvSpPr>
            <a:spLocks noGrp="1"/>
          </p:cNvSpPr>
          <p:nvPr/>
        </p:nvSpPr>
        <p:spPr>
          <a:xfrm rot="0">
            <a:off x="266700" y="50292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Nefrologia</a:t>
            </a:r>
          </a:p>
        </p:txBody>
      </p:sp>
      <p:sp>
        <p:nvSpPr>
          <p:cNvPr id="1866523995" name="Rectangle"/>
          <p:cNvSpPr>
            <a:spLocks noGrp="1"/>
          </p:cNvSpPr>
          <p:nvPr/>
        </p:nvSpPr>
        <p:spPr>
          <a:xfrm>
            <a:off x="266700" y="54610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80781217" name="Text">
    </p:cNvPr>
          <p:cNvSpPr>
            <a:spLocks noGrp="1"/>
          </p:cNvSpPr>
          <p:nvPr/>
        </p:nvSpPr>
        <p:spPr>
          <a:xfrm rot="0">
            <a:off x="266700" y="54610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567848722" name="Text">
    </p:cNvPr>
          <p:cNvSpPr>
            <a:spLocks noGrp="1"/>
          </p:cNvSpPr>
          <p:nvPr/>
        </p:nvSpPr>
        <p:spPr>
          <a:xfrm rot="0">
            <a:off x="977900" y="54610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423641565" name="Text">
    </p:cNvPr>
          <p:cNvSpPr>
            <a:spLocks noGrp="1"/>
          </p:cNvSpPr>
          <p:nvPr/>
        </p:nvSpPr>
        <p:spPr>
          <a:xfrm rot="0">
            <a:off x="6464300" y="54610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900152211" name="Text">
    </p:cNvPr>
          <p:cNvSpPr>
            <a:spLocks noGrp="1"/>
          </p:cNvSpPr>
          <p:nvPr/>
        </p:nvSpPr>
        <p:spPr>
          <a:xfrm rot="0">
            <a:off x="977900" y="5702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Endocrinologia (Retorno)</a:t>
            </a:r>
          </a:p>
        </p:txBody>
      </p:sp>
      <p:sp>
        <p:nvSpPr>
          <p:cNvPr id="1383527779" name="Text">
    </p:cNvPr>
          <p:cNvSpPr>
            <a:spLocks noGrp="1"/>
          </p:cNvSpPr>
          <p:nvPr/>
        </p:nvSpPr>
        <p:spPr>
          <a:xfrm rot="0">
            <a:off x="266700" y="5702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125</a:t>
            </a:r>
          </a:p>
        </p:txBody>
      </p:sp>
      <p:sp>
        <p:nvSpPr>
          <p:cNvPr id="336309718" name="Text">
    </p:cNvPr>
          <p:cNvSpPr>
            <a:spLocks noGrp="1"/>
          </p:cNvSpPr>
          <p:nvPr/>
        </p:nvSpPr>
        <p:spPr>
          <a:xfrm rot="0">
            <a:off x="6464300" y="5702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266229795" name="Text">
    </p:cNvPr>
          <p:cNvSpPr>
            <a:spLocks noGrp="1"/>
          </p:cNvSpPr>
          <p:nvPr/>
        </p:nvSpPr>
        <p:spPr>
          <a:xfrm rot="0">
            <a:off x="977900" y="5930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Endocrinologia</a:t>
            </a:r>
          </a:p>
        </p:txBody>
      </p:sp>
      <p:sp>
        <p:nvSpPr>
          <p:cNvPr id="1850845910" name="Text">
    </p:cNvPr>
          <p:cNvSpPr>
            <a:spLocks noGrp="1"/>
          </p:cNvSpPr>
          <p:nvPr/>
        </p:nvSpPr>
        <p:spPr>
          <a:xfrm rot="0">
            <a:off x="266700" y="5930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124</a:t>
            </a:r>
          </a:p>
        </p:txBody>
      </p:sp>
      <p:sp>
        <p:nvSpPr>
          <p:cNvPr id="191465362" name="Text">
    </p:cNvPr>
          <p:cNvSpPr>
            <a:spLocks noGrp="1"/>
          </p:cNvSpPr>
          <p:nvPr/>
        </p:nvSpPr>
        <p:spPr>
          <a:xfrm rot="0">
            <a:off x="6464300" y="5930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1120271924" name="Rectangle"/>
          <p:cNvSpPr>
            <a:spLocks noGrp="1"/>
          </p:cNvSpPr>
          <p:nvPr/>
        </p:nvSpPr>
        <p:spPr>
          <a:xfrm>
            <a:off x="12700" y="62230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59567887" name="Rectangle"/>
          <p:cNvSpPr>
            <a:spLocks noGrp="1"/>
          </p:cNvSpPr>
          <p:nvPr/>
        </p:nvSpPr>
        <p:spPr>
          <a:xfrm>
            <a:off x="266700" y="62865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47936551" name="Text">
    </p:cNvPr>
          <p:cNvSpPr>
            <a:spLocks noGrp="1"/>
          </p:cNvSpPr>
          <p:nvPr/>
        </p:nvSpPr>
        <p:spPr>
          <a:xfrm rot="0">
            <a:off x="266700" y="62865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Neurocirurgia</a:t>
            </a:r>
          </a:p>
        </p:txBody>
      </p:sp>
      <p:sp>
        <p:nvSpPr>
          <p:cNvPr id="458353194" name="Rectangle"/>
          <p:cNvSpPr>
            <a:spLocks noGrp="1"/>
          </p:cNvSpPr>
          <p:nvPr/>
        </p:nvSpPr>
        <p:spPr>
          <a:xfrm>
            <a:off x="266700" y="67183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8657962" name="Text">
    </p:cNvPr>
          <p:cNvSpPr>
            <a:spLocks noGrp="1"/>
          </p:cNvSpPr>
          <p:nvPr/>
        </p:nvSpPr>
        <p:spPr>
          <a:xfrm rot="0">
            <a:off x="266700" y="67183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952822069" name="Text">
    </p:cNvPr>
          <p:cNvSpPr>
            <a:spLocks noGrp="1"/>
          </p:cNvSpPr>
          <p:nvPr/>
        </p:nvSpPr>
        <p:spPr>
          <a:xfrm rot="0">
            <a:off x="977900" y="67183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897477637" name="Text">
    </p:cNvPr>
          <p:cNvSpPr>
            <a:spLocks noGrp="1"/>
          </p:cNvSpPr>
          <p:nvPr/>
        </p:nvSpPr>
        <p:spPr>
          <a:xfrm rot="0">
            <a:off x="6464300" y="67183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569032762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Neurocirurgia</a:t>
            </a:r>
          </a:p>
        </p:txBody>
      </p:sp>
      <p:sp>
        <p:nvSpPr>
          <p:cNvPr id="331974398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120</a:t>
            </a:r>
          </a:p>
        </p:txBody>
      </p:sp>
      <p:sp>
        <p:nvSpPr>
          <p:cNvPr id="1257010089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32,000</a:t>
            </a:r>
          </a:p>
        </p:txBody>
      </p:sp>
      <p:sp>
        <p:nvSpPr>
          <p:cNvPr id="213131445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Neurologia</a:t>
            </a:r>
          </a:p>
        </p:txBody>
      </p:sp>
      <p:sp>
        <p:nvSpPr>
          <p:cNvPr id="2066274825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121</a:t>
            </a:r>
          </a:p>
        </p:txBody>
      </p:sp>
      <p:sp>
        <p:nvSpPr>
          <p:cNvPr id="604593636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223413239" name="Rectangle"/>
          <p:cNvSpPr>
            <a:spLocks noGrp="1"/>
          </p:cNvSpPr>
          <p:nvPr/>
        </p:nvSpPr>
        <p:spPr>
          <a:xfrm>
            <a:off x="12700" y="7480300"/>
            <a:ext cx="3746500" cy="419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41928288" name="Rectangle"/>
          <p:cNvSpPr>
            <a:spLocks noGrp="1"/>
          </p:cNvSpPr>
          <p:nvPr/>
        </p:nvSpPr>
        <p:spPr>
          <a:xfrm>
            <a:off x="12700" y="7899400"/>
            <a:ext cx="3746500" cy="1485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495470066" name="Rectangle"/>
          <p:cNvSpPr>
            <a:spLocks noGrp="1"/>
          </p:cNvSpPr>
          <p:nvPr/>
        </p:nvSpPr>
        <p:spPr>
          <a:xfrm>
            <a:off x="266700" y="79629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37825242" name="Text">
    </p:cNvPr>
          <p:cNvSpPr>
            <a:spLocks noGrp="1"/>
          </p:cNvSpPr>
          <p:nvPr/>
        </p:nvSpPr>
        <p:spPr>
          <a:xfrm rot="0">
            <a:off x="266700" y="79629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Nutrição</a:t>
            </a:r>
          </a:p>
        </p:txBody>
      </p:sp>
      <p:sp>
        <p:nvSpPr>
          <p:cNvPr id="1993029350" name="Rectangle"/>
          <p:cNvSpPr>
            <a:spLocks noGrp="1"/>
          </p:cNvSpPr>
          <p:nvPr/>
        </p:nvSpPr>
        <p:spPr>
          <a:xfrm>
            <a:off x="266700" y="83947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66669428" name="Text">
    </p:cNvPr>
          <p:cNvSpPr>
            <a:spLocks noGrp="1"/>
          </p:cNvSpPr>
          <p:nvPr/>
        </p:nvSpPr>
        <p:spPr>
          <a:xfrm rot="0">
            <a:off x="266700" y="83947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617719457" name="Text">
    </p:cNvPr>
          <p:cNvSpPr>
            <a:spLocks noGrp="1"/>
          </p:cNvSpPr>
          <p:nvPr/>
        </p:nvSpPr>
        <p:spPr>
          <a:xfrm rot="0">
            <a:off x="977900" y="83947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368512891" name="Text">
    </p:cNvPr>
          <p:cNvSpPr>
            <a:spLocks noGrp="1"/>
          </p:cNvSpPr>
          <p:nvPr/>
        </p:nvSpPr>
        <p:spPr>
          <a:xfrm rot="0">
            <a:off x="6464300" y="83947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975468325" name="Text">
    </p:cNvPr>
          <p:cNvSpPr>
            <a:spLocks noGrp="1"/>
          </p:cNvSpPr>
          <p:nvPr/>
        </p:nvSpPr>
        <p:spPr>
          <a:xfrm rot="0">
            <a:off x="977900" y="863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Nutrição/Endocrinologia</a:t>
            </a:r>
          </a:p>
        </p:txBody>
      </p:sp>
      <p:sp>
        <p:nvSpPr>
          <p:cNvPr id="621079200" name="Text">
    </p:cNvPr>
          <p:cNvSpPr>
            <a:spLocks noGrp="1"/>
          </p:cNvSpPr>
          <p:nvPr/>
        </p:nvSpPr>
        <p:spPr>
          <a:xfrm rot="0">
            <a:off x="266700" y="863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102</a:t>
            </a:r>
          </a:p>
        </p:txBody>
      </p:sp>
      <p:sp>
        <p:nvSpPr>
          <p:cNvPr id="644771801" name="Text">
    </p:cNvPr>
          <p:cNvSpPr>
            <a:spLocks noGrp="1"/>
          </p:cNvSpPr>
          <p:nvPr/>
        </p:nvSpPr>
        <p:spPr>
          <a:xfrm rot="0">
            <a:off x="6464300" y="863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22,000</a:t>
            </a:r>
          </a:p>
        </p:txBody>
      </p:sp>
      <p:sp>
        <p:nvSpPr>
          <p:cNvPr id="189739192" name="Text">
    </p:cNvPr>
          <p:cNvSpPr>
            <a:spLocks noGrp="1"/>
          </p:cNvSpPr>
          <p:nvPr/>
        </p:nvSpPr>
        <p:spPr>
          <a:xfrm rot="0">
            <a:off x="977900" y="886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Urologia (Retorno) </a:t>
            </a:r>
          </a:p>
        </p:txBody>
      </p:sp>
      <p:sp>
        <p:nvSpPr>
          <p:cNvPr id="306963371" name="Text">
    </p:cNvPr>
          <p:cNvSpPr>
            <a:spLocks noGrp="1"/>
          </p:cNvSpPr>
          <p:nvPr/>
        </p:nvSpPr>
        <p:spPr>
          <a:xfrm rot="0">
            <a:off x="266700" y="886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103</a:t>
            </a:r>
          </a:p>
        </p:txBody>
      </p:sp>
      <p:sp>
        <p:nvSpPr>
          <p:cNvPr id="278420136" name="Text">
    </p:cNvPr>
          <p:cNvSpPr>
            <a:spLocks noGrp="1"/>
          </p:cNvSpPr>
          <p:nvPr/>
        </p:nvSpPr>
        <p:spPr>
          <a:xfrm rot="0">
            <a:off x="6464300" y="886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1172176837" name="Text">
    </p:cNvPr>
          <p:cNvSpPr>
            <a:spLocks noGrp="1"/>
          </p:cNvSpPr>
          <p:nvPr/>
        </p:nvSpPr>
        <p:spPr>
          <a:xfrm rot="0">
            <a:off x="977900" y="909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Nutrição/Endocrinologia</a:t>
            </a:r>
          </a:p>
        </p:txBody>
      </p:sp>
      <p:sp>
        <p:nvSpPr>
          <p:cNvPr id="937811254" name="Text">
    </p:cNvPr>
          <p:cNvSpPr>
            <a:spLocks noGrp="1"/>
          </p:cNvSpPr>
          <p:nvPr/>
        </p:nvSpPr>
        <p:spPr>
          <a:xfrm rot="0">
            <a:off x="266700" y="909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101</a:t>
            </a:r>
          </a:p>
        </p:txBody>
      </p:sp>
      <p:sp>
        <p:nvSpPr>
          <p:cNvPr id="2063480538" name="Text">
    </p:cNvPr>
          <p:cNvSpPr>
            <a:spLocks noGrp="1"/>
          </p:cNvSpPr>
          <p:nvPr/>
        </p:nvSpPr>
        <p:spPr>
          <a:xfrm rot="0">
            <a:off x="6464300" y="909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22,000</a:t>
            </a:r>
          </a:p>
        </p:txBody>
      </p:sp>
      <p:sp>
        <p:nvSpPr>
          <p:cNvPr id="685862455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22 of </a:t>
            </a:r>
          </a:p>
        </p:txBody>
      </p:sp>
      <p:sp>
        <p:nvSpPr>
          <p:cNvPr id="1466623070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48799545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630527" name="Rectangle"/>
          <p:cNvSpPr>
            <a:spLocks noGrp="1"/>
          </p:cNvSpPr>
          <p:nvPr/>
        </p:nvSpPr>
        <p:spPr>
          <a:xfrm>
            <a:off x="12700" y="254000"/>
            <a:ext cx="3746500" cy="1028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72520060" name="Rectangle"/>
          <p:cNvSpPr>
            <a:spLocks noGrp="1"/>
          </p:cNvSpPr>
          <p:nvPr/>
        </p:nvSpPr>
        <p:spPr>
          <a:xfrm>
            <a:off x="266700" y="3175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64880538" name="Text">
    </p:cNvPr>
          <p:cNvSpPr>
            <a:spLocks noGrp="1"/>
          </p:cNvSpPr>
          <p:nvPr/>
        </p:nvSpPr>
        <p:spPr>
          <a:xfrm rot="0">
            <a:off x="266700" y="3175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Observação Hospitalar</a:t>
            </a:r>
          </a:p>
        </p:txBody>
      </p:sp>
      <p:sp>
        <p:nvSpPr>
          <p:cNvPr id="1977243525" name="Rectangle"/>
          <p:cNvSpPr>
            <a:spLocks noGrp="1"/>
          </p:cNvSpPr>
          <p:nvPr/>
        </p:nvSpPr>
        <p:spPr>
          <a:xfrm>
            <a:off x="266700" y="7493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022599" name="Text">
    </p:cNvPr>
          <p:cNvSpPr>
            <a:spLocks noGrp="1"/>
          </p:cNvSpPr>
          <p:nvPr/>
        </p:nvSpPr>
        <p:spPr>
          <a:xfrm rot="0">
            <a:off x="266700" y="7493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675974124" name="Text">
    </p:cNvPr>
          <p:cNvSpPr>
            <a:spLocks noGrp="1"/>
          </p:cNvSpPr>
          <p:nvPr/>
        </p:nvSpPr>
        <p:spPr>
          <a:xfrm rot="0">
            <a:off x="977900" y="7493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948912093" name="Text">
    </p:cNvPr>
          <p:cNvSpPr>
            <a:spLocks noGrp="1"/>
          </p:cNvSpPr>
          <p:nvPr/>
        </p:nvSpPr>
        <p:spPr>
          <a:xfrm rot="0">
            <a:off x="6464300" y="7493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533606710" name="Text">
    </p:cNvPr>
          <p:cNvSpPr>
            <a:spLocks noGrp="1"/>
          </p:cNvSpPr>
          <p:nvPr/>
        </p:nvSpPr>
        <p:spPr>
          <a:xfrm rot="0">
            <a:off x="977900" y="99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Observação Hospitalar (por hora)</a:t>
            </a:r>
          </a:p>
        </p:txBody>
      </p:sp>
      <p:sp>
        <p:nvSpPr>
          <p:cNvPr id="216490931" name="Text">
    </p:cNvPr>
          <p:cNvSpPr>
            <a:spLocks noGrp="1"/>
          </p:cNvSpPr>
          <p:nvPr/>
        </p:nvSpPr>
        <p:spPr>
          <a:xfrm rot="0">
            <a:off x="266700" y="99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162</a:t>
            </a:r>
          </a:p>
        </p:txBody>
      </p:sp>
      <p:sp>
        <p:nvSpPr>
          <p:cNvPr id="1172573686" name="Text">
    </p:cNvPr>
          <p:cNvSpPr>
            <a:spLocks noGrp="1"/>
          </p:cNvSpPr>
          <p:nvPr/>
        </p:nvSpPr>
        <p:spPr>
          <a:xfrm rot="0">
            <a:off x="6464300" y="99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9,800</a:t>
            </a:r>
          </a:p>
        </p:txBody>
      </p:sp>
      <p:sp>
        <p:nvSpPr>
          <p:cNvPr id="72659776" name="Rectangle"/>
          <p:cNvSpPr>
            <a:spLocks noGrp="1"/>
          </p:cNvSpPr>
          <p:nvPr/>
        </p:nvSpPr>
        <p:spPr>
          <a:xfrm>
            <a:off x="12700" y="1282700"/>
            <a:ext cx="3746500" cy="5372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4995581" name="Rectangle"/>
          <p:cNvSpPr>
            <a:spLocks noGrp="1"/>
          </p:cNvSpPr>
          <p:nvPr/>
        </p:nvSpPr>
        <p:spPr>
          <a:xfrm>
            <a:off x="266700" y="13462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71842410" name="Text">
    </p:cNvPr>
          <p:cNvSpPr>
            <a:spLocks noGrp="1"/>
          </p:cNvSpPr>
          <p:nvPr/>
        </p:nvSpPr>
        <p:spPr>
          <a:xfrm rot="0">
            <a:off x="266700" y="13462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Oftalmologia</a:t>
            </a:r>
          </a:p>
        </p:txBody>
      </p:sp>
      <p:sp>
        <p:nvSpPr>
          <p:cNvPr id="954094743" name="Rectangle"/>
          <p:cNvSpPr>
            <a:spLocks noGrp="1"/>
          </p:cNvSpPr>
          <p:nvPr/>
        </p:nvSpPr>
        <p:spPr>
          <a:xfrm>
            <a:off x="266700" y="17780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31046271" name="Text">
    </p:cNvPr>
          <p:cNvSpPr>
            <a:spLocks noGrp="1"/>
          </p:cNvSpPr>
          <p:nvPr/>
        </p:nvSpPr>
        <p:spPr>
          <a:xfrm rot="0">
            <a:off x="266700" y="17780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417789609" name="Text">
    </p:cNvPr>
          <p:cNvSpPr>
            <a:spLocks noGrp="1"/>
          </p:cNvSpPr>
          <p:nvPr/>
        </p:nvSpPr>
        <p:spPr>
          <a:xfrm rot="0">
            <a:off x="977900" y="17780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187198950" name="Text">
    </p:cNvPr>
          <p:cNvSpPr>
            <a:spLocks noGrp="1"/>
          </p:cNvSpPr>
          <p:nvPr/>
        </p:nvSpPr>
        <p:spPr>
          <a:xfrm rot="0">
            <a:off x="6464300" y="17780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217299269" name="Text">
    </p:cNvPr>
          <p:cNvSpPr>
            <a:spLocks noGrp="1"/>
          </p:cNvSpPr>
          <p:nvPr/>
        </p:nvSpPr>
        <p:spPr>
          <a:xfrm rot="0">
            <a:off x="977900" y="2019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Oftalmologia (Retorno)</a:t>
            </a:r>
          </a:p>
        </p:txBody>
      </p:sp>
      <p:sp>
        <p:nvSpPr>
          <p:cNvPr id="471936098" name="Text">
    </p:cNvPr>
          <p:cNvSpPr>
            <a:spLocks noGrp="1"/>
          </p:cNvSpPr>
          <p:nvPr/>
        </p:nvSpPr>
        <p:spPr>
          <a:xfrm rot="0">
            <a:off x="266700" y="2019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64</a:t>
            </a:r>
          </a:p>
        </p:txBody>
      </p:sp>
      <p:sp>
        <p:nvSpPr>
          <p:cNvPr id="861782769" name="Text">
    </p:cNvPr>
          <p:cNvSpPr>
            <a:spLocks noGrp="1"/>
          </p:cNvSpPr>
          <p:nvPr/>
        </p:nvSpPr>
        <p:spPr>
          <a:xfrm rot="0">
            <a:off x="6464300" y="2019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24,000</a:t>
            </a:r>
          </a:p>
        </p:txBody>
      </p:sp>
      <p:sp>
        <p:nvSpPr>
          <p:cNvPr id="1828634491" name="Text">
    </p:cNvPr>
          <p:cNvSpPr>
            <a:spLocks noGrp="1"/>
          </p:cNvSpPr>
          <p:nvPr/>
        </p:nvSpPr>
        <p:spPr>
          <a:xfrm rot="0">
            <a:off x="977900" y="2247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Biometria Ecográfica Oftálmica</a:t>
            </a:r>
          </a:p>
        </p:txBody>
      </p:sp>
      <p:sp>
        <p:nvSpPr>
          <p:cNvPr id="2111179312" name="Text">
    </p:cNvPr>
          <p:cNvSpPr>
            <a:spLocks noGrp="1"/>
          </p:cNvSpPr>
          <p:nvPr/>
        </p:nvSpPr>
        <p:spPr>
          <a:xfrm rot="0">
            <a:off x="266700" y="2247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77</a:t>
            </a:r>
          </a:p>
        </p:txBody>
      </p:sp>
      <p:sp>
        <p:nvSpPr>
          <p:cNvPr id="1753312212" name="Text">
    </p:cNvPr>
          <p:cNvSpPr>
            <a:spLocks noGrp="1"/>
          </p:cNvSpPr>
          <p:nvPr/>
        </p:nvSpPr>
        <p:spPr>
          <a:xfrm rot="0">
            <a:off x="6464300" y="2247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26,900</a:t>
            </a:r>
          </a:p>
        </p:txBody>
      </p:sp>
      <p:sp>
        <p:nvSpPr>
          <p:cNvPr id="890664575" name="Text">
    </p:cNvPr>
          <p:cNvSpPr>
            <a:spLocks noGrp="1"/>
          </p:cNvSpPr>
          <p:nvPr/>
        </p:nvSpPr>
        <p:spPr>
          <a:xfrm rot="0">
            <a:off x="977900" y="2476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Biometria Oftálmica por Ecografia Linear</a:t>
            </a:r>
          </a:p>
        </p:txBody>
      </p:sp>
      <p:sp>
        <p:nvSpPr>
          <p:cNvPr id="738857665" name="Text">
    </p:cNvPr>
          <p:cNvSpPr>
            <a:spLocks noGrp="1"/>
          </p:cNvSpPr>
          <p:nvPr/>
        </p:nvSpPr>
        <p:spPr>
          <a:xfrm rot="0">
            <a:off x="266700" y="2476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67</a:t>
            </a:r>
          </a:p>
        </p:txBody>
      </p:sp>
      <p:sp>
        <p:nvSpPr>
          <p:cNvPr id="1639979770" name="Text">
    </p:cNvPr>
          <p:cNvSpPr>
            <a:spLocks noGrp="1"/>
          </p:cNvSpPr>
          <p:nvPr/>
        </p:nvSpPr>
        <p:spPr>
          <a:xfrm rot="0">
            <a:off x="6464300" y="2476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26,700</a:t>
            </a:r>
          </a:p>
        </p:txBody>
      </p:sp>
      <p:sp>
        <p:nvSpPr>
          <p:cNvPr id="50070237" name="Text">
    </p:cNvPr>
          <p:cNvSpPr>
            <a:spLocks noGrp="1"/>
          </p:cNvSpPr>
          <p:nvPr/>
        </p:nvSpPr>
        <p:spPr>
          <a:xfrm rot="0">
            <a:off x="977900" y="2705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Biometria Oftálmica por Ecografia Linear com Cálculo de potência da</a:t>
            </a:r>
          </a:p>
        </p:txBody>
      </p:sp>
      <p:sp>
        <p:nvSpPr>
          <p:cNvPr id="81738099" name="Text">
    </p:cNvPr>
          <p:cNvSpPr>
            <a:spLocks noGrp="1"/>
          </p:cNvSpPr>
          <p:nvPr/>
        </p:nvSpPr>
        <p:spPr>
          <a:xfrm rot="0">
            <a:off x="266700" y="2705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68</a:t>
            </a:r>
          </a:p>
        </p:txBody>
      </p:sp>
      <p:sp>
        <p:nvSpPr>
          <p:cNvPr id="2017443635" name="Text">
    </p:cNvPr>
          <p:cNvSpPr>
            <a:spLocks noGrp="1"/>
          </p:cNvSpPr>
          <p:nvPr/>
        </p:nvSpPr>
        <p:spPr>
          <a:xfrm rot="0">
            <a:off x="6464300" y="2705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21,800</a:t>
            </a:r>
          </a:p>
        </p:txBody>
      </p:sp>
      <p:sp>
        <p:nvSpPr>
          <p:cNvPr id="424242436" name="Text">
    </p:cNvPr>
          <p:cNvSpPr>
            <a:spLocks noGrp="1"/>
          </p:cNvSpPr>
          <p:nvPr/>
        </p:nvSpPr>
        <p:spPr>
          <a:xfrm rot="0">
            <a:off x="977900" y="2933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Biometria oftálmica por ecografia linear com paquimetria</a:t>
            </a:r>
          </a:p>
        </p:txBody>
      </p:sp>
      <p:sp>
        <p:nvSpPr>
          <p:cNvPr id="2076274202" name="Text">
    </p:cNvPr>
          <p:cNvSpPr>
            <a:spLocks noGrp="1"/>
          </p:cNvSpPr>
          <p:nvPr/>
        </p:nvSpPr>
        <p:spPr>
          <a:xfrm rot="0">
            <a:off x="266700" y="2933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69</a:t>
            </a:r>
          </a:p>
        </p:txBody>
      </p:sp>
      <p:sp>
        <p:nvSpPr>
          <p:cNvPr id="103339184" name="Text">
    </p:cNvPr>
          <p:cNvSpPr>
            <a:spLocks noGrp="1"/>
          </p:cNvSpPr>
          <p:nvPr/>
        </p:nvSpPr>
        <p:spPr>
          <a:xfrm rot="0">
            <a:off x="6464300" y="2933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31,600</a:t>
            </a:r>
          </a:p>
        </p:txBody>
      </p:sp>
      <p:sp>
        <p:nvSpPr>
          <p:cNvPr id="57353569" name="Text">
    </p:cNvPr>
          <p:cNvSpPr>
            <a:spLocks noGrp="1"/>
          </p:cNvSpPr>
          <p:nvPr/>
        </p:nvSpPr>
        <p:spPr>
          <a:xfrm rot="0">
            <a:off x="977900" y="3162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Oftalmologia</a:t>
            </a:r>
          </a:p>
        </p:txBody>
      </p:sp>
      <p:sp>
        <p:nvSpPr>
          <p:cNvPr id="1360546117" name="Text">
    </p:cNvPr>
          <p:cNvSpPr>
            <a:spLocks noGrp="1"/>
          </p:cNvSpPr>
          <p:nvPr/>
        </p:nvSpPr>
        <p:spPr>
          <a:xfrm rot="0">
            <a:off x="266700" y="3162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63</a:t>
            </a:r>
          </a:p>
        </p:txBody>
      </p:sp>
      <p:sp>
        <p:nvSpPr>
          <p:cNvPr id="567889090" name="Text">
    </p:cNvPr>
          <p:cNvSpPr>
            <a:spLocks noGrp="1"/>
          </p:cNvSpPr>
          <p:nvPr/>
        </p:nvSpPr>
        <p:spPr>
          <a:xfrm rot="0">
            <a:off x="6464300" y="3162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24,000</a:t>
            </a:r>
          </a:p>
        </p:txBody>
      </p:sp>
      <p:sp>
        <p:nvSpPr>
          <p:cNvPr id="1637126429" name="Text">
    </p:cNvPr>
          <p:cNvSpPr>
            <a:spLocks noGrp="1"/>
          </p:cNvSpPr>
          <p:nvPr/>
        </p:nvSpPr>
        <p:spPr>
          <a:xfrm rot="0">
            <a:off x="977900" y="3390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Oftalmologia Medicina Trabalho</a:t>
            </a:r>
          </a:p>
        </p:txBody>
      </p:sp>
      <p:sp>
        <p:nvSpPr>
          <p:cNvPr id="999219299" name="Text">
    </p:cNvPr>
          <p:cNvSpPr>
            <a:spLocks noGrp="1"/>
          </p:cNvSpPr>
          <p:nvPr/>
        </p:nvSpPr>
        <p:spPr>
          <a:xfrm rot="0">
            <a:off x="266700" y="3390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81</a:t>
            </a:r>
          </a:p>
        </p:txBody>
      </p:sp>
      <p:sp>
        <p:nvSpPr>
          <p:cNvPr id="676316214" name="Text">
    </p:cNvPr>
          <p:cNvSpPr>
            <a:spLocks noGrp="1"/>
          </p:cNvSpPr>
          <p:nvPr/>
        </p:nvSpPr>
        <p:spPr>
          <a:xfrm rot="0">
            <a:off x="6464300" y="3390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15,000</a:t>
            </a:r>
          </a:p>
        </p:txBody>
      </p:sp>
      <p:sp>
        <p:nvSpPr>
          <p:cNvPr id="1125851809" name="Text">
    </p:cNvPr>
          <p:cNvSpPr>
            <a:spLocks noGrp="1"/>
          </p:cNvSpPr>
          <p:nvPr/>
        </p:nvSpPr>
        <p:spPr>
          <a:xfrm rot="0">
            <a:off x="977900" y="3619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Oftálmica A</a:t>
            </a:r>
          </a:p>
        </p:txBody>
      </p:sp>
      <p:sp>
        <p:nvSpPr>
          <p:cNvPr id="105013158" name="Text">
    </p:cNvPr>
          <p:cNvSpPr>
            <a:spLocks noGrp="1"/>
          </p:cNvSpPr>
          <p:nvPr/>
        </p:nvSpPr>
        <p:spPr>
          <a:xfrm rot="0">
            <a:off x="266700" y="3619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73</a:t>
            </a:r>
          </a:p>
        </p:txBody>
      </p:sp>
      <p:sp>
        <p:nvSpPr>
          <p:cNvPr id="1241725685" name="Text">
    </p:cNvPr>
          <p:cNvSpPr>
            <a:spLocks noGrp="1"/>
          </p:cNvSpPr>
          <p:nvPr/>
        </p:nvSpPr>
        <p:spPr>
          <a:xfrm rot="0">
            <a:off x="6464300" y="3619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21,400</a:t>
            </a:r>
          </a:p>
        </p:txBody>
      </p:sp>
      <p:sp>
        <p:nvSpPr>
          <p:cNvPr id="473639415" name="Text">
    </p:cNvPr>
          <p:cNvSpPr>
            <a:spLocks noGrp="1"/>
          </p:cNvSpPr>
          <p:nvPr/>
        </p:nvSpPr>
        <p:spPr>
          <a:xfrm rot="0">
            <a:off x="977900" y="3848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Oftálmica A+B</a:t>
            </a:r>
          </a:p>
        </p:txBody>
      </p:sp>
      <p:sp>
        <p:nvSpPr>
          <p:cNvPr id="103747323" name="Text">
    </p:cNvPr>
          <p:cNvSpPr>
            <a:spLocks noGrp="1"/>
          </p:cNvSpPr>
          <p:nvPr/>
        </p:nvSpPr>
        <p:spPr>
          <a:xfrm rot="0">
            <a:off x="266700" y="3848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74</a:t>
            </a:r>
          </a:p>
        </p:txBody>
      </p:sp>
      <p:sp>
        <p:nvSpPr>
          <p:cNvPr id="302309111" name="Text">
    </p:cNvPr>
          <p:cNvSpPr>
            <a:spLocks noGrp="1"/>
          </p:cNvSpPr>
          <p:nvPr/>
        </p:nvSpPr>
        <p:spPr>
          <a:xfrm rot="0">
            <a:off x="6464300" y="3848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20,600</a:t>
            </a:r>
          </a:p>
        </p:txBody>
      </p:sp>
      <p:sp>
        <p:nvSpPr>
          <p:cNvPr id="1099139792" name="Text">
    </p:cNvPr>
          <p:cNvSpPr>
            <a:spLocks noGrp="1"/>
          </p:cNvSpPr>
          <p:nvPr/>
        </p:nvSpPr>
        <p:spPr>
          <a:xfrm rot="0">
            <a:off x="977900" y="4076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Oftálmica Bidimensional de Contacto</a:t>
            </a:r>
          </a:p>
        </p:txBody>
      </p:sp>
      <p:sp>
        <p:nvSpPr>
          <p:cNvPr id="70416262" name="Text">
    </p:cNvPr>
          <p:cNvSpPr>
            <a:spLocks noGrp="1"/>
          </p:cNvSpPr>
          <p:nvPr/>
        </p:nvSpPr>
        <p:spPr>
          <a:xfrm rot="0">
            <a:off x="266700" y="4076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75</a:t>
            </a:r>
          </a:p>
        </p:txBody>
      </p:sp>
      <p:sp>
        <p:nvSpPr>
          <p:cNvPr id="2048194861" name="Text">
    </p:cNvPr>
          <p:cNvSpPr>
            <a:spLocks noGrp="1"/>
          </p:cNvSpPr>
          <p:nvPr/>
        </p:nvSpPr>
        <p:spPr>
          <a:xfrm rot="0">
            <a:off x="6464300" y="4076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37,800</a:t>
            </a:r>
          </a:p>
        </p:txBody>
      </p:sp>
      <p:sp>
        <p:nvSpPr>
          <p:cNvPr id="1314087934" name="Text">
    </p:cNvPr>
          <p:cNvSpPr>
            <a:spLocks noGrp="1"/>
          </p:cNvSpPr>
          <p:nvPr/>
        </p:nvSpPr>
        <p:spPr>
          <a:xfrm rot="0">
            <a:off x="977900" y="4305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Oftálmica p/ Localização de corpos estranhos</a:t>
            </a:r>
          </a:p>
        </p:txBody>
      </p:sp>
      <p:sp>
        <p:nvSpPr>
          <p:cNvPr id="324773358" name="Text">
    </p:cNvPr>
          <p:cNvSpPr>
            <a:spLocks noGrp="1"/>
          </p:cNvSpPr>
          <p:nvPr/>
        </p:nvSpPr>
        <p:spPr>
          <a:xfrm rot="0">
            <a:off x="266700" y="4305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78</a:t>
            </a:r>
          </a:p>
        </p:txBody>
      </p:sp>
      <p:sp>
        <p:nvSpPr>
          <p:cNvPr id="71462468" name="Text">
    </p:cNvPr>
          <p:cNvSpPr>
            <a:spLocks noGrp="1"/>
          </p:cNvSpPr>
          <p:nvPr/>
        </p:nvSpPr>
        <p:spPr>
          <a:xfrm rot="0">
            <a:off x="6464300" y="4305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43,800</a:t>
            </a:r>
          </a:p>
        </p:txBody>
      </p:sp>
      <p:sp>
        <p:nvSpPr>
          <p:cNvPr id="1497510512" name="Text">
    </p:cNvPr>
          <p:cNvSpPr>
            <a:spLocks noGrp="1"/>
          </p:cNvSpPr>
          <p:nvPr/>
        </p:nvSpPr>
        <p:spPr>
          <a:xfrm rot="0">
            <a:off x="977900" y="4533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Gonioscopia com relatório</a:t>
            </a:r>
          </a:p>
        </p:txBody>
      </p:sp>
      <p:sp>
        <p:nvSpPr>
          <p:cNvPr id="207349301" name="Text">
    </p:cNvPr>
          <p:cNvSpPr>
            <a:spLocks noGrp="1"/>
          </p:cNvSpPr>
          <p:nvPr/>
        </p:nvSpPr>
        <p:spPr>
          <a:xfrm rot="0">
            <a:off x="266700" y="4533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66</a:t>
            </a:r>
          </a:p>
        </p:txBody>
      </p:sp>
      <p:sp>
        <p:nvSpPr>
          <p:cNvPr id="1122059909" name="Text">
    </p:cNvPr>
          <p:cNvSpPr>
            <a:spLocks noGrp="1"/>
          </p:cNvSpPr>
          <p:nvPr/>
        </p:nvSpPr>
        <p:spPr>
          <a:xfrm rot="0">
            <a:off x="6464300" y="4533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38,800</a:t>
            </a:r>
          </a:p>
        </p:txBody>
      </p:sp>
      <p:sp>
        <p:nvSpPr>
          <p:cNvPr id="1430659283" name="Text">
    </p:cNvPr>
          <p:cNvSpPr>
            <a:spLocks noGrp="1"/>
          </p:cNvSpPr>
          <p:nvPr/>
        </p:nvSpPr>
        <p:spPr>
          <a:xfrm rot="0">
            <a:off x="977900" y="4762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Oftalmoscopia</a:t>
            </a:r>
          </a:p>
        </p:txBody>
      </p:sp>
      <p:sp>
        <p:nvSpPr>
          <p:cNvPr id="501172665" name="Text">
    </p:cNvPr>
          <p:cNvSpPr>
            <a:spLocks noGrp="1"/>
          </p:cNvSpPr>
          <p:nvPr/>
        </p:nvSpPr>
        <p:spPr>
          <a:xfrm rot="0">
            <a:off x="266700" y="4762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82</a:t>
            </a:r>
          </a:p>
        </p:txBody>
      </p:sp>
      <p:sp>
        <p:nvSpPr>
          <p:cNvPr id="1315335801" name="Text">
    </p:cNvPr>
          <p:cNvSpPr>
            <a:spLocks noGrp="1"/>
          </p:cNvSpPr>
          <p:nvPr/>
        </p:nvSpPr>
        <p:spPr>
          <a:xfrm rot="0">
            <a:off x="6464300" y="4762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15,000</a:t>
            </a:r>
          </a:p>
        </p:txBody>
      </p:sp>
      <p:sp>
        <p:nvSpPr>
          <p:cNvPr id="108776542" name="Text">
    </p:cNvPr>
          <p:cNvSpPr>
            <a:spLocks noGrp="1"/>
          </p:cNvSpPr>
          <p:nvPr/>
        </p:nvSpPr>
        <p:spPr>
          <a:xfrm rot="0">
            <a:off x="977900" y="4991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Optometria</a:t>
            </a:r>
          </a:p>
        </p:txBody>
      </p:sp>
      <p:sp>
        <p:nvSpPr>
          <p:cNvPr id="1650406650" name="Text">
    </p:cNvPr>
          <p:cNvSpPr>
            <a:spLocks noGrp="1"/>
          </p:cNvSpPr>
          <p:nvPr/>
        </p:nvSpPr>
        <p:spPr>
          <a:xfrm rot="0">
            <a:off x="266700" y="4991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80</a:t>
            </a:r>
          </a:p>
        </p:txBody>
      </p:sp>
      <p:sp>
        <p:nvSpPr>
          <p:cNvPr id="86649737" name="Text">
    </p:cNvPr>
          <p:cNvSpPr>
            <a:spLocks noGrp="1"/>
          </p:cNvSpPr>
          <p:nvPr/>
        </p:nvSpPr>
        <p:spPr>
          <a:xfrm rot="0">
            <a:off x="6464300" y="4991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8,000</a:t>
            </a:r>
          </a:p>
        </p:txBody>
      </p:sp>
      <p:sp>
        <p:nvSpPr>
          <p:cNvPr id="2026014963" name="Text">
    </p:cNvPr>
          <p:cNvSpPr>
            <a:spLocks noGrp="1"/>
          </p:cNvSpPr>
          <p:nvPr/>
        </p:nvSpPr>
        <p:spPr>
          <a:xfrm rot="0">
            <a:off x="977900" y="5219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Queratometria</a:t>
            </a:r>
          </a:p>
        </p:txBody>
      </p:sp>
      <p:sp>
        <p:nvSpPr>
          <p:cNvPr id="537109129" name="Text">
    </p:cNvPr>
          <p:cNvSpPr>
            <a:spLocks noGrp="1"/>
          </p:cNvSpPr>
          <p:nvPr/>
        </p:nvSpPr>
        <p:spPr>
          <a:xfrm rot="0">
            <a:off x="266700" y="5219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65</a:t>
            </a:r>
          </a:p>
        </p:txBody>
      </p:sp>
      <p:sp>
        <p:nvSpPr>
          <p:cNvPr id="996190871" name="Text">
    </p:cNvPr>
          <p:cNvSpPr>
            <a:spLocks noGrp="1"/>
          </p:cNvSpPr>
          <p:nvPr/>
        </p:nvSpPr>
        <p:spPr>
          <a:xfrm rot="0">
            <a:off x="6464300" y="5219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19,500</a:t>
            </a:r>
          </a:p>
        </p:txBody>
      </p:sp>
      <p:sp>
        <p:nvSpPr>
          <p:cNvPr id="1875032081" name="Text">
    </p:cNvPr>
          <p:cNvSpPr>
            <a:spLocks noGrp="1"/>
          </p:cNvSpPr>
          <p:nvPr/>
        </p:nvSpPr>
        <p:spPr>
          <a:xfrm rot="0">
            <a:off x="977900" y="5448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Refratometria Computadorizada</a:t>
            </a:r>
          </a:p>
        </p:txBody>
      </p:sp>
      <p:sp>
        <p:nvSpPr>
          <p:cNvPr id="53161994" name="Text">
    </p:cNvPr>
          <p:cNvSpPr>
            <a:spLocks noGrp="1"/>
          </p:cNvSpPr>
          <p:nvPr/>
        </p:nvSpPr>
        <p:spPr>
          <a:xfrm rot="0">
            <a:off x="266700" y="5448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79</a:t>
            </a:r>
          </a:p>
        </p:txBody>
      </p:sp>
      <p:sp>
        <p:nvSpPr>
          <p:cNvPr id="1048698124" name="Text">
    </p:cNvPr>
          <p:cNvSpPr>
            <a:spLocks noGrp="1"/>
          </p:cNvSpPr>
          <p:nvPr/>
        </p:nvSpPr>
        <p:spPr>
          <a:xfrm rot="0">
            <a:off x="6464300" y="5448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30,000</a:t>
            </a:r>
          </a:p>
        </p:txBody>
      </p:sp>
      <p:sp>
        <p:nvSpPr>
          <p:cNvPr id="9174105" name="Text">
    </p:cNvPr>
          <p:cNvSpPr>
            <a:spLocks noGrp="1"/>
          </p:cNvSpPr>
          <p:nvPr/>
        </p:nvSpPr>
        <p:spPr>
          <a:xfrm rot="0">
            <a:off x="977900" y="5676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Remoção de Corpo Estranho da Córnea Profundo</a:t>
            </a:r>
          </a:p>
        </p:txBody>
      </p:sp>
      <p:sp>
        <p:nvSpPr>
          <p:cNvPr id="2054409833" name="Text">
    </p:cNvPr>
          <p:cNvSpPr>
            <a:spLocks noGrp="1"/>
          </p:cNvSpPr>
          <p:nvPr/>
        </p:nvSpPr>
        <p:spPr>
          <a:xfrm rot="0">
            <a:off x="266700" y="5676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72</a:t>
            </a:r>
          </a:p>
        </p:txBody>
      </p:sp>
      <p:sp>
        <p:nvSpPr>
          <p:cNvPr id="537008717" name="Text">
    </p:cNvPr>
          <p:cNvSpPr>
            <a:spLocks noGrp="1"/>
          </p:cNvSpPr>
          <p:nvPr/>
        </p:nvSpPr>
        <p:spPr>
          <a:xfrm rot="0">
            <a:off x="6464300" y="5676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31,800</a:t>
            </a:r>
          </a:p>
        </p:txBody>
      </p:sp>
      <p:sp>
        <p:nvSpPr>
          <p:cNvPr id="274451196" name="Text">
    </p:cNvPr>
          <p:cNvSpPr>
            <a:spLocks noGrp="1"/>
          </p:cNvSpPr>
          <p:nvPr/>
        </p:nvSpPr>
        <p:spPr>
          <a:xfrm rot="0">
            <a:off x="977900" y="5905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Remoção de corpo estranho da córnea superficial</a:t>
            </a:r>
          </a:p>
        </p:txBody>
      </p:sp>
      <p:sp>
        <p:nvSpPr>
          <p:cNvPr id="1332581786" name="Text">
    </p:cNvPr>
          <p:cNvSpPr>
            <a:spLocks noGrp="1"/>
          </p:cNvSpPr>
          <p:nvPr/>
        </p:nvSpPr>
        <p:spPr>
          <a:xfrm rot="0">
            <a:off x="266700" y="5905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71</a:t>
            </a:r>
          </a:p>
        </p:txBody>
      </p:sp>
      <p:sp>
        <p:nvSpPr>
          <p:cNvPr id="722016920" name="Text">
    </p:cNvPr>
          <p:cNvSpPr>
            <a:spLocks noGrp="1"/>
          </p:cNvSpPr>
          <p:nvPr/>
        </p:nvSpPr>
        <p:spPr>
          <a:xfrm rot="0">
            <a:off x="6464300" y="5905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27,400</a:t>
            </a:r>
          </a:p>
        </p:txBody>
      </p:sp>
      <p:sp>
        <p:nvSpPr>
          <p:cNvPr id="468303302" name="Text">
    </p:cNvPr>
          <p:cNvSpPr>
            <a:spLocks noGrp="1"/>
          </p:cNvSpPr>
          <p:nvPr/>
        </p:nvSpPr>
        <p:spPr>
          <a:xfrm rot="0">
            <a:off x="977900" y="6134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Retinografia</a:t>
            </a:r>
          </a:p>
        </p:txBody>
      </p:sp>
      <p:sp>
        <p:nvSpPr>
          <p:cNvPr id="1428920429" name="Text">
    </p:cNvPr>
          <p:cNvSpPr>
            <a:spLocks noGrp="1"/>
          </p:cNvSpPr>
          <p:nvPr/>
        </p:nvSpPr>
        <p:spPr>
          <a:xfrm rot="0">
            <a:off x="266700" y="6134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70</a:t>
            </a:r>
          </a:p>
        </p:txBody>
      </p:sp>
      <p:sp>
        <p:nvSpPr>
          <p:cNvPr id="1992885783" name="Text">
    </p:cNvPr>
          <p:cNvSpPr>
            <a:spLocks noGrp="1"/>
          </p:cNvSpPr>
          <p:nvPr/>
        </p:nvSpPr>
        <p:spPr>
          <a:xfrm rot="0">
            <a:off x="6464300" y="6134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39,900</a:t>
            </a:r>
          </a:p>
        </p:txBody>
      </p:sp>
      <p:sp>
        <p:nvSpPr>
          <p:cNvPr id="360128396" name="Text">
    </p:cNvPr>
          <p:cNvSpPr>
            <a:spLocks noGrp="1"/>
          </p:cNvSpPr>
          <p:nvPr/>
        </p:nvSpPr>
        <p:spPr>
          <a:xfrm rot="0">
            <a:off x="977900" y="6362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Topografia Querática</a:t>
            </a:r>
          </a:p>
        </p:txBody>
      </p:sp>
      <p:sp>
        <p:nvSpPr>
          <p:cNvPr id="1126598505" name="Text">
    </p:cNvPr>
          <p:cNvSpPr>
            <a:spLocks noGrp="1"/>
          </p:cNvSpPr>
          <p:nvPr/>
        </p:nvSpPr>
        <p:spPr>
          <a:xfrm rot="0">
            <a:off x="266700" y="6362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76</a:t>
            </a:r>
          </a:p>
        </p:txBody>
      </p:sp>
      <p:sp>
        <p:nvSpPr>
          <p:cNvPr id="1246201744" name="Text">
    </p:cNvPr>
          <p:cNvSpPr>
            <a:spLocks noGrp="1"/>
          </p:cNvSpPr>
          <p:nvPr/>
        </p:nvSpPr>
        <p:spPr>
          <a:xfrm rot="0">
            <a:off x="6464300" y="6362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46,300</a:t>
            </a:r>
          </a:p>
        </p:txBody>
      </p:sp>
      <p:sp>
        <p:nvSpPr>
          <p:cNvPr id="1946208625" name="Rectangle"/>
          <p:cNvSpPr>
            <a:spLocks noGrp="1"/>
          </p:cNvSpPr>
          <p:nvPr/>
        </p:nvSpPr>
        <p:spPr>
          <a:xfrm>
            <a:off x="12700" y="6654800"/>
            <a:ext cx="3746500" cy="2400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4060162" name="Rectangle"/>
          <p:cNvSpPr>
            <a:spLocks noGrp="1"/>
          </p:cNvSpPr>
          <p:nvPr/>
        </p:nvSpPr>
        <p:spPr>
          <a:xfrm>
            <a:off x="266700" y="67183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76792720" name="Text">
    </p:cNvPr>
          <p:cNvSpPr>
            <a:spLocks noGrp="1"/>
          </p:cNvSpPr>
          <p:nvPr/>
        </p:nvSpPr>
        <p:spPr>
          <a:xfrm rot="0">
            <a:off x="266700" y="67183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Ortopedia</a:t>
            </a:r>
          </a:p>
        </p:txBody>
      </p:sp>
      <p:sp>
        <p:nvSpPr>
          <p:cNvPr id="1480692686" name="Rectangle"/>
          <p:cNvSpPr>
            <a:spLocks noGrp="1"/>
          </p:cNvSpPr>
          <p:nvPr/>
        </p:nvSpPr>
        <p:spPr>
          <a:xfrm>
            <a:off x="266700" y="71501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20933622" name="Text">
    </p:cNvPr>
          <p:cNvSpPr>
            <a:spLocks noGrp="1"/>
          </p:cNvSpPr>
          <p:nvPr/>
        </p:nvSpPr>
        <p:spPr>
          <a:xfrm rot="0">
            <a:off x="266700" y="71501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118702232" name="Text">
    </p:cNvPr>
          <p:cNvSpPr>
            <a:spLocks noGrp="1"/>
          </p:cNvSpPr>
          <p:nvPr/>
        </p:nvSpPr>
        <p:spPr>
          <a:xfrm rot="0">
            <a:off x="977900" y="71501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201289783" name="Text">
    </p:cNvPr>
          <p:cNvSpPr>
            <a:spLocks noGrp="1"/>
          </p:cNvSpPr>
          <p:nvPr/>
        </p:nvSpPr>
        <p:spPr>
          <a:xfrm rot="0">
            <a:off x="6464300" y="71501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601457509" name="Text">
    </p:cNvPr>
          <p:cNvSpPr>
            <a:spLocks noGrp="1"/>
          </p:cNvSpPr>
          <p:nvPr/>
        </p:nvSpPr>
        <p:spPr>
          <a:xfrm rot="0">
            <a:off x="977900" y="7391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Ortopedia (Retorno)</a:t>
            </a:r>
          </a:p>
        </p:txBody>
      </p:sp>
      <p:sp>
        <p:nvSpPr>
          <p:cNvPr id="829754207" name="Text">
    </p:cNvPr>
          <p:cNvSpPr>
            <a:spLocks noGrp="1"/>
          </p:cNvSpPr>
          <p:nvPr/>
        </p:nvSpPr>
        <p:spPr>
          <a:xfrm rot="0">
            <a:off x="266700" y="7391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95</a:t>
            </a:r>
          </a:p>
        </p:txBody>
      </p:sp>
      <p:sp>
        <p:nvSpPr>
          <p:cNvPr id="62733603" name="Text">
    </p:cNvPr>
          <p:cNvSpPr>
            <a:spLocks noGrp="1"/>
          </p:cNvSpPr>
          <p:nvPr/>
        </p:nvSpPr>
        <p:spPr>
          <a:xfrm rot="0">
            <a:off x="6464300" y="7391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1932757931" name="Text">
    </p:cNvPr>
          <p:cNvSpPr>
            <a:spLocks noGrp="1"/>
          </p:cNvSpPr>
          <p:nvPr/>
        </p:nvSpPr>
        <p:spPr>
          <a:xfrm rot="0">
            <a:off x="977900" y="7620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Colocação de Gesso - Tíbia</a:t>
            </a:r>
          </a:p>
        </p:txBody>
      </p:sp>
      <p:sp>
        <p:nvSpPr>
          <p:cNvPr id="248639437" name="Text">
    </p:cNvPr>
          <p:cNvSpPr>
            <a:spLocks noGrp="1"/>
          </p:cNvSpPr>
          <p:nvPr/>
        </p:nvSpPr>
        <p:spPr>
          <a:xfrm rot="0">
            <a:off x="266700" y="7620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100</a:t>
            </a:r>
          </a:p>
        </p:txBody>
      </p:sp>
      <p:sp>
        <p:nvSpPr>
          <p:cNvPr id="392639163" name="Text">
    </p:cNvPr>
          <p:cNvSpPr>
            <a:spLocks noGrp="1"/>
          </p:cNvSpPr>
          <p:nvPr/>
        </p:nvSpPr>
        <p:spPr>
          <a:xfrm rot="0">
            <a:off x="6464300" y="7620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38,000</a:t>
            </a:r>
          </a:p>
        </p:txBody>
      </p:sp>
      <p:sp>
        <p:nvSpPr>
          <p:cNvPr id="2111394129" name="Text">
    </p:cNvPr>
          <p:cNvSpPr>
            <a:spLocks noGrp="1"/>
          </p:cNvSpPr>
          <p:nvPr/>
        </p:nvSpPr>
        <p:spPr>
          <a:xfrm rot="0">
            <a:off x="977900" y="7848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Colocação Gesso - Pé</a:t>
            </a:r>
          </a:p>
        </p:txBody>
      </p:sp>
      <p:sp>
        <p:nvSpPr>
          <p:cNvPr id="316203922" name="Text">
    </p:cNvPr>
          <p:cNvSpPr>
            <a:spLocks noGrp="1"/>
          </p:cNvSpPr>
          <p:nvPr/>
        </p:nvSpPr>
        <p:spPr>
          <a:xfrm rot="0">
            <a:off x="266700" y="7848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96</a:t>
            </a:r>
          </a:p>
        </p:txBody>
      </p:sp>
      <p:sp>
        <p:nvSpPr>
          <p:cNvPr id="334940547" name="Text">
    </p:cNvPr>
          <p:cNvSpPr>
            <a:spLocks noGrp="1"/>
          </p:cNvSpPr>
          <p:nvPr/>
        </p:nvSpPr>
        <p:spPr>
          <a:xfrm rot="0">
            <a:off x="6464300" y="7848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32,500</a:t>
            </a:r>
          </a:p>
        </p:txBody>
      </p:sp>
      <p:sp>
        <p:nvSpPr>
          <p:cNvPr id="1034601388" name="Text">
    </p:cNvPr>
          <p:cNvSpPr>
            <a:spLocks noGrp="1"/>
          </p:cNvSpPr>
          <p:nvPr/>
        </p:nvSpPr>
        <p:spPr>
          <a:xfrm rot="0">
            <a:off x="977900" y="8077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Colocação Gesso Perna+ Coxa</a:t>
            </a:r>
          </a:p>
        </p:txBody>
      </p:sp>
      <p:sp>
        <p:nvSpPr>
          <p:cNvPr id="172904081" name="Text">
    </p:cNvPr>
          <p:cNvSpPr>
            <a:spLocks noGrp="1"/>
          </p:cNvSpPr>
          <p:nvPr/>
        </p:nvSpPr>
        <p:spPr>
          <a:xfrm rot="0">
            <a:off x="266700" y="8077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99</a:t>
            </a:r>
          </a:p>
        </p:txBody>
      </p:sp>
      <p:sp>
        <p:nvSpPr>
          <p:cNvPr id="1600120889" name="Text">
    </p:cNvPr>
          <p:cNvSpPr>
            <a:spLocks noGrp="1"/>
          </p:cNvSpPr>
          <p:nvPr/>
        </p:nvSpPr>
        <p:spPr>
          <a:xfrm rot="0">
            <a:off x="6464300" y="8077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45,000</a:t>
            </a:r>
          </a:p>
        </p:txBody>
      </p:sp>
      <p:sp>
        <p:nvSpPr>
          <p:cNvPr id="2059438208" name="Text">
    </p:cNvPr>
          <p:cNvSpPr>
            <a:spLocks noGrp="1"/>
          </p:cNvSpPr>
          <p:nvPr/>
        </p:nvSpPr>
        <p:spPr>
          <a:xfrm rot="0">
            <a:off x="977900" y="8305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Ortopedia</a:t>
            </a:r>
          </a:p>
        </p:txBody>
      </p:sp>
      <p:sp>
        <p:nvSpPr>
          <p:cNvPr id="287085527" name="Text">
    </p:cNvPr>
          <p:cNvSpPr>
            <a:spLocks noGrp="1"/>
          </p:cNvSpPr>
          <p:nvPr/>
        </p:nvSpPr>
        <p:spPr>
          <a:xfrm rot="0">
            <a:off x="266700" y="8305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94</a:t>
            </a:r>
          </a:p>
        </p:txBody>
      </p:sp>
      <p:sp>
        <p:nvSpPr>
          <p:cNvPr id="1776184739" name="Text">
    </p:cNvPr>
          <p:cNvSpPr>
            <a:spLocks noGrp="1"/>
          </p:cNvSpPr>
          <p:nvPr/>
        </p:nvSpPr>
        <p:spPr>
          <a:xfrm rot="0">
            <a:off x="6464300" y="8305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29,800</a:t>
            </a:r>
          </a:p>
        </p:txBody>
      </p:sp>
      <p:sp>
        <p:nvSpPr>
          <p:cNvPr id="1231048321" name="Text">
    </p:cNvPr>
          <p:cNvSpPr>
            <a:spLocks noGrp="1"/>
          </p:cNvSpPr>
          <p:nvPr/>
        </p:nvSpPr>
        <p:spPr>
          <a:xfrm rot="0">
            <a:off x="977900" y="8534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Internamento</a:t>
            </a:r>
          </a:p>
        </p:txBody>
      </p:sp>
      <p:sp>
        <p:nvSpPr>
          <p:cNvPr id="932858789" name="Text">
    </p:cNvPr>
          <p:cNvSpPr>
            <a:spLocks noGrp="1"/>
          </p:cNvSpPr>
          <p:nvPr/>
        </p:nvSpPr>
        <p:spPr>
          <a:xfrm rot="0">
            <a:off x="266700" y="8534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98</a:t>
            </a:r>
          </a:p>
        </p:txBody>
      </p:sp>
      <p:sp>
        <p:nvSpPr>
          <p:cNvPr id="1122886826" name="Text">
    </p:cNvPr>
          <p:cNvSpPr>
            <a:spLocks noGrp="1"/>
          </p:cNvSpPr>
          <p:nvPr/>
        </p:nvSpPr>
        <p:spPr>
          <a:xfrm rot="0">
            <a:off x="6464300" y="8534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1480866337" name="Text">
    </p:cNvPr>
          <p:cNvSpPr>
            <a:spLocks noGrp="1"/>
          </p:cNvSpPr>
          <p:nvPr/>
        </p:nvSpPr>
        <p:spPr>
          <a:xfrm rot="0">
            <a:off x="977900" y="8763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Tenorrafia do Tendão de Aquiles</a:t>
            </a:r>
          </a:p>
        </p:txBody>
      </p:sp>
      <p:sp>
        <p:nvSpPr>
          <p:cNvPr id="320566254" name="Text">
    </p:cNvPr>
          <p:cNvSpPr>
            <a:spLocks noGrp="1"/>
          </p:cNvSpPr>
          <p:nvPr/>
        </p:nvSpPr>
        <p:spPr>
          <a:xfrm rot="0">
            <a:off x="266700" y="8763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97</a:t>
            </a:r>
          </a:p>
        </p:txBody>
      </p:sp>
      <p:sp>
        <p:nvSpPr>
          <p:cNvPr id="1983497547" name="Text">
    </p:cNvPr>
          <p:cNvSpPr>
            <a:spLocks noGrp="1"/>
          </p:cNvSpPr>
          <p:nvPr/>
        </p:nvSpPr>
        <p:spPr>
          <a:xfrm rot="0">
            <a:off x="6464300" y="8763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230,919,720</a:t>
            </a:r>
          </a:p>
        </p:txBody>
      </p:sp>
      <p:sp>
        <p:nvSpPr>
          <p:cNvPr id="1532802962" name="Rectangle"/>
          <p:cNvSpPr>
            <a:spLocks noGrp="1"/>
          </p:cNvSpPr>
          <p:nvPr/>
        </p:nvSpPr>
        <p:spPr>
          <a:xfrm>
            <a:off x="12700" y="9055100"/>
            <a:ext cx="3746500" cy="6604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573574122" name="Rectangle"/>
          <p:cNvSpPr>
            <a:spLocks noGrp="1"/>
          </p:cNvSpPr>
          <p:nvPr/>
        </p:nvSpPr>
        <p:spPr>
          <a:xfrm>
            <a:off x="266700" y="91186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94934849" name="Text">
    </p:cNvPr>
          <p:cNvSpPr>
            <a:spLocks noGrp="1"/>
          </p:cNvSpPr>
          <p:nvPr/>
        </p:nvSpPr>
        <p:spPr>
          <a:xfrm rot="0">
            <a:off x="266700" y="91186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Otorrinolaringologista</a:t>
            </a:r>
          </a:p>
        </p:txBody>
      </p:sp>
      <p:sp>
        <p:nvSpPr>
          <p:cNvPr id="1381436360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23 of </a:t>
            </a:r>
          </a:p>
        </p:txBody>
      </p:sp>
      <p:sp>
        <p:nvSpPr>
          <p:cNvPr id="1701344362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820972599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144599" name="Rectangle"/>
          <p:cNvSpPr>
            <a:spLocks noGrp="1"/>
          </p:cNvSpPr>
          <p:nvPr/>
        </p:nvSpPr>
        <p:spPr>
          <a:xfrm>
            <a:off x="12700" y="254000"/>
            <a:ext cx="3746500" cy="1054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81395230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6187923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43511944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633168329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18107076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Otorrinolaringologia (Retorno)</a:t>
            </a:r>
          </a:p>
        </p:txBody>
      </p:sp>
      <p:sp>
        <p:nvSpPr>
          <p:cNvPr id="295674556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127</a:t>
            </a:r>
          </a:p>
        </p:txBody>
      </p:sp>
      <p:sp>
        <p:nvSpPr>
          <p:cNvPr id="2012754070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1465801667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Otorrinolaringologista</a:t>
            </a:r>
          </a:p>
        </p:txBody>
      </p:sp>
      <p:sp>
        <p:nvSpPr>
          <p:cNvPr id="22814439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126</a:t>
            </a:r>
          </a:p>
        </p:txBody>
      </p:sp>
      <p:sp>
        <p:nvSpPr>
          <p:cNvPr id="1832568370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1542469507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Lavagem do Ouvido</a:t>
            </a:r>
          </a:p>
        </p:txBody>
      </p:sp>
      <p:sp>
        <p:nvSpPr>
          <p:cNvPr id="2119561085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128</a:t>
            </a:r>
          </a:p>
        </p:txBody>
      </p:sp>
      <p:sp>
        <p:nvSpPr>
          <p:cNvPr id="530546038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19,700</a:t>
            </a:r>
          </a:p>
        </p:txBody>
      </p:sp>
      <p:sp>
        <p:nvSpPr>
          <p:cNvPr id="607073249" name="Rectangle"/>
          <p:cNvSpPr>
            <a:spLocks noGrp="1"/>
          </p:cNvSpPr>
          <p:nvPr/>
        </p:nvSpPr>
        <p:spPr>
          <a:xfrm>
            <a:off x="12700" y="1308100"/>
            <a:ext cx="3746500" cy="1485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117686472" name="Rectangle"/>
          <p:cNvSpPr>
            <a:spLocks noGrp="1"/>
          </p:cNvSpPr>
          <p:nvPr/>
        </p:nvSpPr>
        <p:spPr>
          <a:xfrm>
            <a:off x="266700" y="13716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93145973" name="Text">
    </p:cNvPr>
          <p:cNvSpPr>
            <a:spLocks noGrp="1"/>
          </p:cNvSpPr>
          <p:nvPr/>
        </p:nvSpPr>
        <p:spPr>
          <a:xfrm rot="0">
            <a:off x="266700" y="13716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Pacotes Check Up</a:t>
            </a:r>
          </a:p>
        </p:txBody>
      </p:sp>
      <p:sp>
        <p:nvSpPr>
          <p:cNvPr id="1263980070" name="Rectangle"/>
          <p:cNvSpPr>
            <a:spLocks noGrp="1"/>
          </p:cNvSpPr>
          <p:nvPr/>
        </p:nvSpPr>
        <p:spPr>
          <a:xfrm>
            <a:off x="266700" y="18034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81373590" name="Text">
    </p:cNvPr>
          <p:cNvSpPr>
            <a:spLocks noGrp="1"/>
          </p:cNvSpPr>
          <p:nvPr/>
        </p:nvSpPr>
        <p:spPr>
          <a:xfrm rot="0">
            <a:off x="266700" y="18034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579913117" name="Text">
    </p:cNvPr>
          <p:cNvSpPr>
            <a:spLocks noGrp="1"/>
          </p:cNvSpPr>
          <p:nvPr/>
        </p:nvSpPr>
        <p:spPr>
          <a:xfrm rot="0">
            <a:off x="977900" y="18034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046077024" name="Text">
    </p:cNvPr>
          <p:cNvSpPr>
            <a:spLocks noGrp="1"/>
          </p:cNvSpPr>
          <p:nvPr/>
        </p:nvSpPr>
        <p:spPr>
          <a:xfrm rot="0">
            <a:off x="6464300" y="18034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132662899" name="Text">
    </p:cNvPr>
          <p:cNvSpPr>
            <a:spLocks noGrp="1"/>
          </p:cNvSpPr>
          <p:nvPr/>
        </p:nvSpPr>
        <p:spPr>
          <a:xfrm rot="0">
            <a:off x="977900" y="2044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 Plano de saÚde</a:t>
            </a:r>
          </a:p>
        </p:txBody>
      </p:sp>
      <p:sp>
        <p:nvSpPr>
          <p:cNvPr id="261110633" name="Text">
    </p:cNvPr>
          <p:cNvSpPr>
            <a:spLocks noGrp="1"/>
          </p:cNvSpPr>
          <p:nvPr/>
        </p:nvSpPr>
        <p:spPr>
          <a:xfrm rot="0">
            <a:off x="266700" y="2044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161</a:t>
            </a:r>
          </a:p>
        </p:txBody>
      </p:sp>
      <p:sp>
        <p:nvSpPr>
          <p:cNvPr id="721992491" name="Text">
    </p:cNvPr>
          <p:cNvSpPr>
            <a:spLocks noGrp="1"/>
          </p:cNvSpPr>
          <p:nvPr/>
        </p:nvSpPr>
        <p:spPr>
          <a:xfrm rot="0">
            <a:off x="6464300" y="2044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430,000</a:t>
            </a:r>
          </a:p>
        </p:txBody>
      </p:sp>
      <p:sp>
        <p:nvSpPr>
          <p:cNvPr id="1540545268" name="Text">
    </p:cNvPr>
          <p:cNvSpPr>
            <a:spLocks noGrp="1"/>
          </p:cNvSpPr>
          <p:nvPr/>
        </p:nvSpPr>
        <p:spPr>
          <a:xfrm rot="0">
            <a:off x="977900" y="2273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Check-UP Básico  </a:t>
            </a:r>
          </a:p>
        </p:txBody>
      </p:sp>
      <p:sp>
        <p:nvSpPr>
          <p:cNvPr id="8997237" name="Text">
    </p:cNvPr>
          <p:cNvSpPr>
            <a:spLocks noGrp="1"/>
          </p:cNvSpPr>
          <p:nvPr/>
        </p:nvSpPr>
        <p:spPr>
          <a:xfrm rot="0">
            <a:off x="266700" y="2273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159</a:t>
            </a:r>
          </a:p>
        </p:txBody>
      </p:sp>
      <p:sp>
        <p:nvSpPr>
          <p:cNvPr id="248275326" name="Text">
    </p:cNvPr>
          <p:cNvSpPr>
            <a:spLocks noGrp="1"/>
          </p:cNvSpPr>
          <p:nvPr/>
        </p:nvSpPr>
        <p:spPr>
          <a:xfrm rot="0">
            <a:off x="6464300" y="2273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60,642</a:t>
            </a:r>
          </a:p>
        </p:txBody>
      </p:sp>
      <p:sp>
        <p:nvSpPr>
          <p:cNvPr id="1626554991" name="Text">
    </p:cNvPr>
          <p:cNvSpPr>
            <a:spLocks noGrp="1"/>
          </p:cNvSpPr>
          <p:nvPr/>
        </p:nvSpPr>
        <p:spPr>
          <a:xfrm rot="0">
            <a:off x="977900" y="2501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Pacotes Check-UP - Plus </a:t>
            </a:r>
          </a:p>
        </p:txBody>
      </p:sp>
      <p:sp>
        <p:nvSpPr>
          <p:cNvPr id="767242751" name="Text">
    </p:cNvPr>
          <p:cNvSpPr>
            <a:spLocks noGrp="1"/>
          </p:cNvSpPr>
          <p:nvPr/>
        </p:nvSpPr>
        <p:spPr>
          <a:xfrm rot="0">
            <a:off x="266700" y="2501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160</a:t>
            </a:r>
          </a:p>
        </p:txBody>
      </p:sp>
      <p:sp>
        <p:nvSpPr>
          <p:cNvPr id="1739790300" name="Text">
    </p:cNvPr>
          <p:cNvSpPr>
            <a:spLocks noGrp="1"/>
          </p:cNvSpPr>
          <p:nvPr/>
        </p:nvSpPr>
        <p:spPr>
          <a:xfrm rot="0">
            <a:off x="6464300" y="2501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161,417</a:t>
            </a:r>
          </a:p>
        </p:txBody>
      </p:sp>
      <p:sp>
        <p:nvSpPr>
          <p:cNvPr id="177823173" name="Rectangle"/>
          <p:cNvSpPr>
            <a:spLocks noGrp="1"/>
          </p:cNvSpPr>
          <p:nvPr/>
        </p:nvSpPr>
        <p:spPr>
          <a:xfrm>
            <a:off x="12700" y="2794000"/>
            <a:ext cx="37465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887667907" name="Rectangle"/>
          <p:cNvSpPr>
            <a:spLocks noGrp="1"/>
          </p:cNvSpPr>
          <p:nvPr/>
        </p:nvSpPr>
        <p:spPr>
          <a:xfrm>
            <a:off x="266700" y="28575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1525861" name="Text">
    </p:cNvPr>
          <p:cNvSpPr>
            <a:spLocks noGrp="1"/>
          </p:cNvSpPr>
          <p:nvPr/>
        </p:nvSpPr>
        <p:spPr>
          <a:xfrm rot="0">
            <a:off x="266700" y="28575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Parecer Clinico</a:t>
            </a:r>
          </a:p>
        </p:txBody>
      </p:sp>
      <p:sp>
        <p:nvSpPr>
          <p:cNvPr id="2066849606" name="Rectangle"/>
          <p:cNvSpPr>
            <a:spLocks noGrp="1"/>
          </p:cNvSpPr>
          <p:nvPr/>
        </p:nvSpPr>
        <p:spPr>
          <a:xfrm>
            <a:off x="266700" y="32893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98675088" name="Text">
    </p:cNvPr>
          <p:cNvSpPr>
            <a:spLocks noGrp="1"/>
          </p:cNvSpPr>
          <p:nvPr/>
        </p:nvSpPr>
        <p:spPr>
          <a:xfrm rot="0">
            <a:off x="266700" y="32893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474277053" name="Text">
    </p:cNvPr>
          <p:cNvSpPr>
            <a:spLocks noGrp="1"/>
          </p:cNvSpPr>
          <p:nvPr/>
        </p:nvSpPr>
        <p:spPr>
          <a:xfrm rot="0">
            <a:off x="977900" y="32893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219266030" name="Text">
    </p:cNvPr>
          <p:cNvSpPr>
            <a:spLocks noGrp="1"/>
          </p:cNvSpPr>
          <p:nvPr/>
        </p:nvSpPr>
        <p:spPr>
          <a:xfrm rot="0">
            <a:off x="6464300" y="32893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066461202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Avaliação de Medicina Laboral - Doenças Profissionais</a:t>
            </a:r>
          </a:p>
        </p:txBody>
      </p:sp>
      <p:sp>
        <p:nvSpPr>
          <p:cNvPr id="806223714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148</a:t>
            </a:r>
          </a:p>
        </p:txBody>
      </p:sp>
      <p:sp>
        <p:nvSpPr>
          <p:cNvPr id="437065112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125,000</a:t>
            </a:r>
          </a:p>
        </p:txBody>
      </p:sp>
      <p:sp>
        <p:nvSpPr>
          <p:cNvPr id="916615362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Exame Pericial em Tribunal</a:t>
            </a:r>
          </a:p>
        </p:txBody>
      </p:sp>
      <p:sp>
        <p:nvSpPr>
          <p:cNvPr id="239783548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152</a:t>
            </a:r>
          </a:p>
        </p:txBody>
      </p:sp>
      <p:sp>
        <p:nvSpPr>
          <p:cNvPr id="1373881912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230,000</a:t>
            </a:r>
          </a:p>
        </p:txBody>
      </p:sp>
      <p:sp>
        <p:nvSpPr>
          <p:cNvPr id="598779977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Honorários Médicos</a:t>
            </a:r>
          </a:p>
        </p:txBody>
      </p:sp>
      <p:sp>
        <p:nvSpPr>
          <p:cNvPr id="103934109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151</a:t>
            </a:r>
          </a:p>
        </p:txBody>
      </p:sp>
      <p:sp>
        <p:nvSpPr>
          <p:cNvPr id="1590750985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600,000</a:t>
            </a:r>
          </a:p>
        </p:txBody>
      </p:sp>
      <p:sp>
        <p:nvSpPr>
          <p:cNvPr id="298660077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Parecer Técnico Complexo Lesão</a:t>
            </a:r>
          </a:p>
        </p:txBody>
      </p:sp>
      <p:sp>
        <p:nvSpPr>
          <p:cNvPr id="932786301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149</a:t>
            </a:r>
          </a:p>
        </p:txBody>
      </p:sp>
      <p:sp>
        <p:nvSpPr>
          <p:cNvPr id="1055212307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110,000</a:t>
            </a:r>
          </a:p>
        </p:txBody>
      </p:sp>
      <p:sp>
        <p:nvSpPr>
          <p:cNvPr id="1737771873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Parecer Técnico Simples   Patologia</a:t>
            </a:r>
          </a:p>
        </p:txBody>
      </p:sp>
      <p:sp>
        <p:nvSpPr>
          <p:cNvPr id="522601766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150</a:t>
            </a:r>
          </a:p>
        </p:txBody>
      </p:sp>
      <p:sp>
        <p:nvSpPr>
          <p:cNvPr id="1640137831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90,000</a:t>
            </a:r>
          </a:p>
        </p:txBody>
      </p:sp>
      <p:sp>
        <p:nvSpPr>
          <p:cNvPr id="1965801111" name="Rectangle"/>
          <p:cNvSpPr>
            <a:spLocks noGrp="1"/>
          </p:cNvSpPr>
          <p:nvPr/>
        </p:nvSpPr>
        <p:spPr>
          <a:xfrm>
            <a:off x="12700" y="4737100"/>
            <a:ext cx="3746500" cy="3543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815868944" name="Rectangle"/>
          <p:cNvSpPr>
            <a:spLocks noGrp="1"/>
          </p:cNvSpPr>
          <p:nvPr/>
        </p:nvSpPr>
        <p:spPr>
          <a:xfrm>
            <a:off x="266700" y="48006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5140951" name="Text">
    </p:cNvPr>
          <p:cNvSpPr>
            <a:spLocks noGrp="1"/>
          </p:cNvSpPr>
          <p:nvPr/>
        </p:nvSpPr>
        <p:spPr>
          <a:xfrm rot="0">
            <a:off x="266700" y="48006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Pediatria</a:t>
            </a:r>
          </a:p>
        </p:txBody>
      </p:sp>
      <p:sp>
        <p:nvSpPr>
          <p:cNvPr id="1754730044" name="Rectangle"/>
          <p:cNvSpPr>
            <a:spLocks noGrp="1"/>
          </p:cNvSpPr>
          <p:nvPr/>
        </p:nvSpPr>
        <p:spPr>
          <a:xfrm>
            <a:off x="266700" y="52324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88477887" name="Text">
    </p:cNvPr>
          <p:cNvSpPr>
            <a:spLocks noGrp="1"/>
          </p:cNvSpPr>
          <p:nvPr/>
        </p:nvSpPr>
        <p:spPr>
          <a:xfrm rot="0">
            <a:off x="266700" y="52324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2040049439" name="Text">
    </p:cNvPr>
          <p:cNvSpPr>
            <a:spLocks noGrp="1"/>
          </p:cNvSpPr>
          <p:nvPr/>
        </p:nvSpPr>
        <p:spPr>
          <a:xfrm rot="0">
            <a:off x="977900" y="52324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2124339587" name="Text">
    </p:cNvPr>
          <p:cNvSpPr>
            <a:spLocks noGrp="1"/>
          </p:cNvSpPr>
          <p:nvPr/>
        </p:nvSpPr>
        <p:spPr>
          <a:xfrm rot="0">
            <a:off x="6464300" y="52324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782814850" name="Text">
    </p:cNvPr>
          <p:cNvSpPr>
            <a:spLocks noGrp="1"/>
          </p:cNvSpPr>
          <p:nvPr/>
        </p:nvSpPr>
        <p:spPr>
          <a:xfrm rot="0">
            <a:off x="977900" y="5473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Pediatria (Retorno)</a:t>
            </a:r>
          </a:p>
        </p:txBody>
      </p:sp>
      <p:sp>
        <p:nvSpPr>
          <p:cNvPr id="1750850762" name="Text">
    </p:cNvPr>
          <p:cNvSpPr>
            <a:spLocks noGrp="1"/>
          </p:cNvSpPr>
          <p:nvPr/>
        </p:nvSpPr>
        <p:spPr>
          <a:xfrm rot="0">
            <a:off x="266700" y="5473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84</a:t>
            </a:r>
          </a:p>
        </p:txBody>
      </p:sp>
      <p:sp>
        <p:nvSpPr>
          <p:cNvPr id="1409775241" name="Text">
    </p:cNvPr>
          <p:cNvSpPr>
            <a:spLocks noGrp="1"/>
          </p:cNvSpPr>
          <p:nvPr/>
        </p:nvSpPr>
        <p:spPr>
          <a:xfrm rot="0">
            <a:off x="6464300" y="5473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26,800</a:t>
            </a:r>
          </a:p>
        </p:txBody>
      </p:sp>
      <p:sp>
        <p:nvSpPr>
          <p:cNvPr id="1549659979" name="Text">
    </p:cNvPr>
          <p:cNvSpPr>
            <a:spLocks noGrp="1"/>
          </p:cNvSpPr>
          <p:nvPr/>
        </p:nvSpPr>
        <p:spPr>
          <a:xfrm rot="0">
            <a:off x="977900" y="5702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Colheita de Sangue da Veia Femoral em Lactentes</a:t>
            </a:r>
          </a:p>
        </p:txBody>
      </p:sp>
      <p:sp>
        <p:nvSpPr>
          <p:cNvPr id="887744156" name="Text">
    </p:cNvPr>
          <p:cNvSpPr>
            <a:spLocks noGrp="1"/>
          </p:cNvSpPr>
          <p:nvPr/>
        </p:nvSpPr>
        <p:spPr>
          <a:xfrm rot="0">
            <a:off x="266700" y="5702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90</a:t>
            </a:r>
          </a:p>
        </p:txBody>
      </p:sp>
      <p:sp>
        <p:nvSpPr>
          <p:cNvPr id="40030535" name="Text">
    </p:cNvPr>
          <p:cNvSpPr>
            <a:spLocks noGrp="1"/>
          </p:cNvSpPr>
          <p:nvPr/>
        </p:nvSpPr>
        <p:spPr>
          <a:xfrm rot="0">
            <a:off x="6464300" y="5702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6,000</a:t>
            </a:r>
          </a:p>
        </p:txBody>
      </p:sp>
      <p:sp>
        <p:nvSpPr>
          <p:cNvPr id="1841192124" name="Text">
    </p:cNvPr>
          <p:cNvSpPr>
            <a:spLocks noGrp="1"/>
          </p:cNvSpPr>
          <p:nvPr/>
        </p:nvSpPr>
        <p:spPr>
          <a:xfrm rot="0">
            <a:off x="977900" y="5930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Colocação de cateter venoso central profundo</a:t>
            </a:r>
          </a:p>
        </p:txBody>
      </p:sp>
      <p:sp>
        <p:nvSpPr>
          <p:cNvPr id="1579860471" name="Text">
    </p:cNvPr>
          <p:cNvSpPr>
            <a:spLocks noGrp="1"/>
          </p:cNvSpPr>
          <p:nvPr/>
        </p:nvSpPr>
        <p:spPr>
          <a:xfrm rot="0">
            <a:off x="266700" y="5930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89</a:t>
            </a:r>
          </a:p>
        </p:txBody>
      </p:sp>
      <p:sp>
        <p:nvSpPr>
          <p:cNvPr id="629932456" name="Text">
    </p:cNvPr>
          <p:cNvSpPr>
            <a:spLocks noGrp="1"/>
          </p:cNvSpPr>
          <p:nvPr/>
        </p:nvSpPr>
        <p:spPr>
          <a:xfrm rot="0">
            <a:off x="6464300" y="5930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31,000</a:t>
            </a:r>
          </a:p>
        </p:txBody>
      </p:sp>
      <p:sp>
        <p:nvSpPr>
          <p:cNvPr id="829428919" name="Text">
    </p:cNvPr>
          <p:cNvSpPr>
            <a:spLocks noGrp="1"/>
          </p:cNvSpPr>
          <p:nvPr/>
        </p:nvSpPr>
        <p:spPr>
          <a:xfrm rot="0">
            <a:off x="977900" y="6159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Colocação de Sonda Nasogástrica</a:t>
            </a:r>
          </a:p>
        </p:txBody>
      </p:sp>
      <p:sp>
        <p:nvSpPr>
          <p:cNvPr id="783607193" name="Text">
    </p:cNvPr>
          <p:cNvSpPr>
            <a:spLocks noGrp="1"/>
          </p:cNvSpPr>
          <p:nvPr/>
        </p:nvSpPr>
        <p:spPr>
          <a:xfrm rot="0">
            <a:off x="266700" y="6159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88</a:t>
            </a:r>
          </a:p>
        </p:txBody>
      </p:sp>
      <p:sp>
        <p:nvSpPr>
          <p:cNvPr id="639220929" name="Text">
    </p:cNvPr>
          <p:cNvSpPr>
            <a:spLocks noGrp="1"/>
          </p:cNvSpPr>
          <p:nvPr/>
        </p:nvSpPr>
        <p:spPr>
          <a:xfrm rot="0">
            <a:off x="6464300" y="6159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32,600</a:t>
            </a:r>
          </a:p>
        </p:txBody>
      </p:sp>
      <p:sp>
        <p:nvSpPr>
          <p:cNvPr id="1667066091" name="Text">
    </p:cNvPr>
          <p:cNvSpPr>
            <a:spLocks noGrp="1"/>
          </p:cNvSpPr>
          <p:nvPr/>
        </p:nvSpPr>
        <p:spPr>
          <a:xfrm rot="0">
            <a:off x="977900" y="6388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Alergologia pediátrica</a:t>
            </a:r>
          </a:p>
        </p:txBody>
      </p:sp>
      <p:sp>
        <p:nvSpPr>
          <p:cNvPr id="1387863451" name="Text">
    </p:cNvPr>
          <p:cNvSpPr>
            <a:spLocks noGrp="1"/>
          </p:cNvSpPr>
          <p:nvPr/>
        </p:nvSpPr>
        <p:spPr>
          <a:xfrm rot="0">
            <a:off x="266700" y="6388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86</a:t>
            </a:r>
          </a:p>
        </p:txBody>
      </p:sp>
      <p:sp>
        <p:nvSpPr>
          <p:cNvPr id="1537778296" name="Text">
    </p:cNvPr>
          <p:cNvSpPr>
            <a:spLocks noGrp="1"/>
          </p:cNvSpPr>
          <p:nvPr/>
        </p:nvSpPr>
        <p:spPr>
          <a:xfrm rot="0">
            <a:off x="6464300" y="6388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28,500</a:t>
            </a:r>
          </a:p>
        </p:txBody>
      </p:sp>
      <p:sp>
        <p:nvSpPr>
          <p:cNvPr id="809300600" name="Text">
    </p:cNvPr>
          <p:cNvSpPr>
            <a:spLocks noGrp="1"/>
          </p:cNvSpPr>
          <p:nvPr/>
        </p:nvSpPr>
        <p:spPr>
          <a:xfrm rot="0">
            <a:off x="977900" y="6616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Pediatria</a:t>
            </a:r>
          </a:p>
        </p:txBody>
      </p:sp>
      <p:sp>
        <p:nvSpPr>
          <p:cNvPr id="950980260" name="Text">
    </p:cNvPr>
          <p:cNvSpPr>
            <a:spLocks noGrp="1"/>
          </p:cNvSpPr>
          <p:nvPr/>
        </p:nvSpPr>
        <p:spPr>
          <a:xfrm rot="0">
            <a:off x="266700" y="6616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83</a:t>
            </a:r>
          </a:p>
        </p:txBody>
      </p:sp>
      <p:sp>
        <p:nvSpPr>
          <p:cNvPr id="576805359" name="Text">
    </p:cNvPr>
          <p:cNvSpPr>
            <a:spLocks noGrp="1"/>
          </p:cNvSpPr>
          <p:nvPr/>
        </p:nvSpPr>
        <p:spPr>
          <a:xfrm rot="0">
            <a:off x="6464300" y="6616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26,800</a:t>
            </a:r>
          </a:p>
        </p:txBody>
      </p:sp>
      <p:sp>
        <p:nvSpPr>
          <p:cNvPr id="1011127481" name="Text">
    </p:cNvPr>
          <p:cNvSpPr>
            <a:spLocks noGrp="1"/>
          </p:cNvSpPr>
          <p:nvPr/>
        </p:nvSpPr>
        <p:spPr>
          <a:xfrm rot="0">
            <a:off x="977900" y="6845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Puericultura</a:t>
            </a:r>
          </a:p>
        </p:txBody>
      </p:sp>
      <p:sp>
        <p:nvSpPr>
          <p:cNvPr id="1807486587" name="Text">
    </p:cNvPr>
          <p:cNvSpPr>
            <a:spLocks noGrp="1"/>
          </p:cNvSpPr>
          <p:nvPr/>
        </p:nvSpPr>
        <p:spPr>
          <a:xfrm rot="0">
            <a:off x="266700" y="6845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85</a:t>
            </a:r>
          </a:p>
        </p:txBody>
      </p:sp>
      <p:sp>
        <p:nvSpPr>
          <p:cNvPr id="623457862" name="Text">
    </p:cNvPr>
          <p:cNvSpPr>
            <a:spLocks noGrp="1"/>
          </p:cNvSpPr>
          <p:nvPr/>
        </p:nvSpPr>
        <p:spPr>
          <a:xfrm rot="0">
            <a:off x="6464300" y="6845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28,500</a:t>
            </a:r>
          </a:p>
        </p:txBody>
      </p:sp>
      <p:sp>
        <p:nvSpPr>
          <p:cNvPr id="221232429" name="Text">
    </p:cNvPr>
          <p:cNvSpPr>
            <a:spLocks noGrp="1"/>
          </p:cNvSpPr>
          <p:nvPr/>
        </p:nvSpPr>
        <p:spPr>
          <a:xfrm rot="0">
            <a:off x="977900" y="7073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Ecocardiografia Transesofágica Pediátrica</a:t>
            </a:r>
          </a:p>
        </p:txBody>
      </p:sp>
      <p:sp>
        <p:nvSpPr>
          <p:cNvPr id="366350701" name="Text">
    </p:cNvPr>
          <p:cNvSpPr>
            <a:spLocks noGrp="1"/>
          </p:cNvSpPr>
          <p:nvPr/>
        </p:nvSpPr>
        <p:spPr>
          <a:xfrm rot="0">
            <a:off x="266700" y="7073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93</a:t>
            </a:r>
          </a:p>
        </p:txBody>
      </p:sp>
      <p:sp>
        <p:nvSpPr>
          <p:cNvPr id="512891514" name="Text">
    </p:cNvPr>
          <p:cNvSpPr>
            <a:spLocks noGrp="1"/>
          </p:cNvSpPr>
          <p:nvPr/>
        </p:nvSpPr>
        <p:spPr>
          <a:xfrm rot="0">
            <a:off x="6464300" y="7073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45,800</a:t>
            </a:r>
          </a:p>
        </p:txBody>
      </p:sp>
      <p:sp>
        <p:nvSpPr>
          <p:cNvPr id="1919255784" name="Text">
    </p:cNvPr>
          <p:cNvSpPr>
            <a:spLocks noGrp="1"/>
          </p:cNvSpPr>
          <p:nvPr/>
        </p:nvSpPr>
        <p:spPr>
          <a:xfrm rot="0">
            <a:off x="977900" y="7302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Pediátrica com Doppler</a:t>
            </a:r>
          </a:p>
        </p:txBody>
      </p:sp>
      <p:sp>
        <p:nvSpPr>
          <p:cNvPr id="39033180" name="Text">
    </p:cNvPr>
          <p:cNvSpPr>
            <a:spLocks noGrp="1"/>
          </p:cNvSpPr>
          <p:nvPr/>
        </p:nvSpPr>
        <p:spPr>
          <a:xfrm rot="0">
            <a:off x="266700" y="7302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91</a:t>
            </a:r>
          </a:p>
        </p:txBody>
      </p:sp>
      <p:sp>
        <p:nvSpPr>
          <p:cNvPr id="657173762" name="Text">
    </p:cNvPr>
          <p:cNvSpPr>
            <a:spLocks noGrp="1"/>
          </p:cNvSpPr>
          <p:nvPr/>
        </p:nvSpPr>
        <p:spPr>
          <a:xfrm rot="0">
            <a:off x="6464300" y="7302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27,000</a:t>
            </a:r>
          </a:p>
        </p:txBody>
      </p:sp>
      <p:sp>
        <p:nvSpPr>
          <p:cNvPr id="702820951" name="Text">
    </p:cNvPr>
          <p:cNvSpPr>
            <a:spLocks noGrp="1"/>
          </p:cNvSpPr>
          <p:nvPr/>
        </p:nvSpPr>
        <p:spPr>
          <a:xfrm rot="0">
            <a:off x="977900" y="7531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Pediátrica Simples</a:t>
            </a:r>
          </a:p>
        </p:txBody>
      </p:sp>
      <p:sp>
        <p:nvSpPr>
          <p:cNvPr id="2012787015" name="Text">
    </p:cNvPr>
          <p:cNvSpPr>
            <a:spLocks noGrp="1"/>
          </p:cNvSpPr>
          <p:nvPr/>
        </p:nvSpPr>
        <p:spPr>
          <a:xfrm rot="0">
            <a:off x="266700" y="7531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1572</a:t>
            </a:r>
          </a:p>
        </p:txBody>
      </p:sp>
      <p:sp>
        <p:nvSpPr>
          <p:cNvPr id="1769955229" name="Text">
    </p:cNvPr>
          <p:cNvSpPr>
            <a:spLocks noGrp="1"/>
          </p:cNvSpPr>
          <p:nvPr/>
        </p:nvSpPr>
        <p:spPr>
          <a:xfrm rot="0">
            <a:off x="6464300" y="7531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22,500</a:t>
            </a:r>
          </a:p>
        </p:txBody>
      </p:sp>
      <p:sp>
        <p:nvSpPr>
          <p:cNvPr id="331787277" name="Text">
    </p:cNvPr>
          <p:cNvSpPr>
            <a:spLocks noGrp="1"/>
          </p:cNvSpPr>
          <p:nvPr/>
        </p:nvSpPr>
        <p:spPr>
          <a:xfrm rot="0">
            <a:off x="977900" y="7759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Liquido Cefalorraquidiano</a:t>
            </a:r>
          </a:p>
        </p:txBody>
      </p:sp>
      <p:sp>
        <p:nvSpPr>
          <p:cNvPr id="465060520" name="Text">
    </p:cNvPr>
          <p:cNvSpPr>
            <a:spLocks noGrp="1"/>
          </p:cNvSpPr>
          <p:nvPr/>
        </p:nvSpPr>
        <p:spPr>
          <a:xfrm rot="0">
            <a:off x="266700" y="7759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92</a:t>
            </a:r>
          </a:p>
        </p:txBody>
      </p:sp>
      <p:sp>
        <p:nvSpPr>
          <p:cNvPr id="695773713" name="Text">
    </p:cNvPr>
          <p:cNvSpPr>
            <a:spLocks noGrp="1"/>
          </p:cNvSpPr>
          <p:nvPr/>
        </p:nvSpPr>
        <p:spPr>
          <a:xfrm rot="0">
            <a:off x="6464300" y="7759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19,000</a:t>
            </a:r>
          </a:p>
        </p:txBody>
      </p:sp>
      <p:sp>
        <p:nvSpPr>
          <p:cNvPr id="979933972" name="Text">
    </p:cNvPr>
          <p:cNvSpPr>
            <a:spLocks noGrp="1"/>
          </p:cNvSpPr>
          <p:nvPr/>
        </p:nvSpPr>
        <p:spPr>
          <a:xfrm rot="0">
            <a:off x="977900" y="7988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Punção Lombar</a:t>
            </a:r>
          </a:p>
        </p:txBody>
      </p:sp>
      <p:sp>
        <p:nvSpPr>
          <p:cNvPr id="476638864" name="Text">
    </p:cNvPr>
          <p:cNvSpPr>
            <a:spLocks noGrp="1"/>
          </p:cNvSpPr>
          <p:nvPr/>
        </p:nvSpPr>
        <p:spPr>
          <a:xfrm rot="0">
            <a:off x="266700" y="7988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87</a:t>
            </a:r>
          </a:p>
        </p:txBody>
      </p:sp>
      <p:sp>
        <p:nvSpPr>
          <p:cNvPr id="1167868599" name="Text">
    </p:cNvPr>
          <p:cNvSpPr>
            <a:spLocks noGrp="1"/>
          </p:cNvSpPr>
          <p:nvPr/>
        </p:nvSpPr>
        <p:spPr>
          <a:xfrm rot="0">
            <a:off x="6464300" y="7988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25,700</a:t>
            </a:r>
          </a:p>
        </p:txBody>
      </p:sp>
      <p:sp>
        <p:nvSpPr>
          <p:cNvPr id="693649463" name="Rectangle"/>
          <p:cNvSpPr>
            <a:spLocks noGrp="1"/>
          </p:cNvSpPr>
          <p:nvPr/>
        </p:nvSpPr>
        <p:spPr>
          <a:xfrm>
            <a:off x="12700" y="8280400"/>
            <a:ext cx="3746500" cy="1435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61116467" name="Rectangle"/>
          <p:cNvSpPr>
            <a:spLocks noGrp="1"/>
          </p:cNvSpPr>
          <p:nvPr/>
        </p:nvSpPr>
        <p:spPr>
          <a:xfrm>
            <a:off x="266700" y="83439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6677551" name="Text">
    </p:cNvPr>
          <p:cNvSpPr>
            <a:spLocks noGrp="1"/>
          </p:cNvSpPr>
          <p:nvPr/>
        </p:nvSpPr>
        <p:spPr>
          <a:xfrm rot="0">
            <a:off x="266700" y="83439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Psicologia</a:t>
            </a:r>
          </a:p>
        </p:txBody>
      </p:sp>
      <p:sp>
        <p:nvSpPr>
          <p:cNvPr id="729797864" name="Rectangle"/>
          <p:cNvSpPr>
            <a:spLocks noGrp="1"/>
          </p:cNvSpPr>
          <p:nvPr/>
        </p:nvSpPr>
        <p:spPr>
          <a:xfrm>
            <a:off x="266700" y="87757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78812744" name="Text">
    </p:cNvPr>
          <p:cNvSpPr>
            <a:spLocks noGrp="1"/>
          </p:cNvSpPr>
          <p:nvPr/>
        </p:nvSpPr>
        <p:spPr>
          <a:xfrm rot="0">
            <a:off x="266700" y="87757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558618932" name="Text">
    </p:cNvPr>
          <p:cNvSpPr>
            <a:spLocks noGrp="1"/>
          </p:cNvSpPr>
          <p:nvPr/>
        </p:nvSpPr>
        <p:spPr>
          <a:xfrm rot="0">
            <a:off x="977900" y="87757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548037612" name="Text">
    </p:cNvPr>
          <p:cNvSpPr>
            <a:spLocks noGrp="1"/>
          </p:cNvSpPr>
          <p:nvPr/>
        </p:nvSpPr>
        <p:spPr>
          <a:xfrm rot="0">
            <a:off x="6464300" y="87757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965505413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Acompanhamento Psicologia</a:t>
            </a:r>
          </a:p>
        </p:txBody>
      </p:sp>
      <p:sp>
        <p:nvSpPr>
          <p:cNvPr id="1589856841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130</a:t>
            </a:r>
          </a:p>
        </p:txBody>
      </p:sp>
      <p:sp>
        <p:nvSpPr>
          <p:cNvPr id="557759196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22,000</a:t>
            </a:r>
          </a:p>
        </p:txBody>
      </p:sp>
      <p:sp>
        <p:nvSpPr>
          <p:cNvPr id="1383598100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Psicologia</a:t>
            </a:r>
          </a:p>
        </p:txBody>
      </p:sp>
      <p:sp>
        <p:nvSpPr>
          <p:cNvPr id="508558029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129</a:t>
            </a:r>
          </a:p>
        </p:txBody>
      </p:sp>
      <p:sp>
        <p:nvSpPr>
          <p:cNvPr id="1520069199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24,500</a:t>
            </a:r>
          </a:p>
        </p:txBody>
      </p:sp>
      <p:sp>
        <p:nvSpPr>
          <p:cNvPr id="245814170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24 of </a:t>
            </a:r>
          </a:p>
        </p:txBody>
      </p:sp>
      <p:sp>
        <p:nvSpPr>
          <p:cNvPr id="1642643686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478958322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4773180" name="Rectangle"/>
          <p:cNvSpPr>
            <a:spLocks noGrp="1"/>
          </p:cNvSpPr>
          <p:nvPr/>
        </p:nvSpPr>
        <p:spPr>
          <a:xfrm>
            <a:off x="12700" y="254000"/>
            <a:ext cx="3746500" cy="1054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49667279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87108816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844265590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831399850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901464119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 10 Sessões Psicologia</a:t>
            </a:r>
          </a:p>
        </p:txBody>
      </p:sp>
      <p:sp>
        <p:nvSpPr>
          <p:cNvPr id="1153113960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131</a:t>
            </a:r>
          </a:p>
        </p:txBody>
      </p:sp>
      <p:sp>
        <p:nvSpPr>
          <p:cNvPr id="1703632449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99,900</a:t>
            </a:r>
          </a:p>
        </p:txBody>
      </p:sp>
      <p:sp>
        <p:nvSpPr>
          <p:cNvPr id="1325684475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 15 Sessões Psicologia</a:t>
            </a:r>
          </a:p>
        </p:txBody>
      </p:sp>
      <p:sp>
        <p:nvSpPr>
          <p:cNvPr id="550575572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132</a:t>
            </a:r>
          </a:p>
        </p:txBody>
      </p:sp>
      <p:sp>
        <p:nvSpPr>
          <p:cNvPr id="1015875321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165,000</a:t>
            </a:r>
          </a:p>
        </p:txBody>
      </p:sp>
      <p:sp>
        <p:nvSpPr>
          <p:cNvPr id="63647359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Pacote 20 Sessões Psicologia</a:t>
            </a:r>
          </a:p>
        </p:txBody>
      </p:sp>
      <p:sp>
        <p:nvSpPr>
          <p:cNvPr id="1846874995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133</a:t>
            </a:r>
          </a:p>
        </p:txBody>
      </p:sp>
      <p:sp>
        <p:nvSpPr>
          <p:cNvPr id="1182964952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220,000</a:t>
            </a:r>
          </a:p>
        </p:txBody>
      </p:sp>
      <p:sp>
        <p:nvSpPr>
          <p:cNvPr id="309129279" name="Rectangle"/>
          <p:cNvSpPr>
            <a:spLocks noGrp="1"/>
          </p:cNvSpPr>
          <p:nvPr/>
        </p:nvSpPr>
        <p:spPr>
          <a:xfrm>
            <a:off x="12700" y="13081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17301723" name="Rectangle"/>
          <p:cNvSpPr>
            <a:spLocks noGrp="1"/>
          </p:cNvSpPr>
          <p:nvPr/>
        </p:nvSpPr>
        <p:spPr>
          <a:xfrm>
            <a:off x="266700" y="13716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47894066" name="Text">
    </p:cNvPr>
          <p:cNvSpPr>
            <a:spLocks noGrp="1"/>
          </p:cNvSpPr>
          <p:nvPr/>
        </p:nvSpPr>
        <p:spPr>
          <a:xfrm rot="0">
            <a:off x="266700" y="13716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Psiquiatria</a:t>
            </a:r>
          </a:p>
        </p:txBody>
      </p:sp>
      <p:sp>
        <p:nvSpPr>
          <p:cNvPr id="1550887278" name="Rectangle"/>
          <p:cNvSpPr>
            <a:spLocks noGrp="1"/>
          </p:cNvSpPr>
          <p:nvPr/>
        </p:nvSpPr>
        <p:spPr>
          <a:xfrm>
            <a:off x="266700" y="18034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4704087" name="Text">
    </p:cNvPr>
          <p:cNvSpPr>
            <a:spLocks noGrp="1"/>
          </p:cNvSpPr>
          <p:nvPr/>
        </p:nvSpPr>
        <p:spPr>
          <a:xfrm rot="0">
            <a:off x="266700" y="18034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356314741" name="Text">
    </p:cNvPr>
          <p:cNvSpPr>
            <a:spLocks noGrp="1"/>
          </p:cNvSpPr>
          <p:nvPr/>
        </p:nvSpPr>
        <p:spPr>
          <a:xfrm rot="0">
            <a:off x="977900" y="18034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792837088" name="Text">
    </p:cNvPr>
          <p:cNvSpPr>
            <a:spLocks noGrp="1"/>
          </p:cNvSpPr>
          <p:nvPr/>
        </p:nvSpPr>
        <p:spPr>
          <a:xfrm rot="0">
            <a:off x="6464300" y="18034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982024895" name="Text">
    </p:cNvPr>
          <p:cNvSpPr>
            <a:spLocks noGrp="1"/>
          </p:cNvSpPr>
          <p:nvPr/>
        </p:nvSpPr>
        <p:spPr>
          <a:xfrm rot="0">
            <a:off x="977900" y="2044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Psiquiatria (Retorno)</a:t>
            </a:r>
          </a:p>
        </p:txBody>
      </p:sp>
      <p:sp>
        <p:nvSpPr>
          <p:cNvPr id="496921411" name="Text">
    </p:cNvPr>
          <p:cNvSpPr>
            <a:spLocks noGrp="1"/>
          </p:cNvSpPr>
          <p:nvPr/>
        </p:nvSpPr>
        <p:spPr>
          <a:xfrm rot="0">
            <a:off x="266700" y="2044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135</a:t>
            </a:r>
          </a:p>
        </p:txBody>
      </p:sp>
      <p:sp>
        <p:nvSpPr>
          <p:cNvPr id="1872982467" name="Text">
    </p:cNvPr>
          <p:cNvSpPr>
            <a:spLocks noGrp="1"/>
          </p:cNvSpPr>
          <p:nvPr/>
        </p:nvSpPr>
        <p:spPr>
          <a:xfrm rot="0">
            <a:off x="6464300" y="2044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1302284652" name="Text">
    </p:cNvPr>
          <p:cNvSpPr>
            <a:spLocks noGrp="1"/>
          </p:cNvSpPr>
          <p:nvPr/>
        </p:nvSpPr>
        <p:spPr>
          <a:xfrm rot="0">
            <a:off x="977900" y="2273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Psiquiatria</a:t>
            </a:r>
          </a:p>
        </p:txBody>
      </p:sp>
      <p:sp>
        <p:nvSpPr>
          <p:cNvPr id="557167316" name="Text">
    </p:cNvPr>
          <p:cNvSpPr>
            <a:spLocks noGrp="1"/>
          </p:cNvSpPr>
          <p:nvPr/>
        </p:nvSpPr>
        <p:spPr>
          <a:xfrm rot="0">
            <a:off x="266700" y="2273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134</a:t>
            </a:r>
          </a:p>
        </p:txBody>
      </p:sp>
      <p:sp>
        <p:nvSpPr>
          <p:cNvPr id="1335824834" name="Text">
    </p:cNvPr>
          <p:cNvSpPr>
            <a:spLocks noGrp="1"/>
          </p:cNvSpPr>
          <p:nvPr/>
        </p:nvSpPr>
        <p:spPr>
          <a:xfrm rot="0">
            <a:off x="6464300" y="2273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24,500</a:t>
            </a:r>
          </a:p>
        </p:txBody>
      </p:sp>
      <p:sp>
        <p:nvSpPr>
          <p:cNvPr id="994462875" name="Rectangle"/>
          <p:cNvSpPr>
            <a:spLocks noGrp="1"/>
          </p:cNvSpPr>
          <p:nvPr/>
        </p:nvSpPr>
        <p:spPr>
          <a:xfrm>
            <a:off x="12700" y="2565400"/>
            <a:ext cx="3746500" cy="7150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3798198" name="Rectangle"/>
          <p:cNvSpPr>
            <a:spLocks noGrp="1"/>
          </p:cNvSpPr>
          <p:nvPr/>
        </p:nvSpPr>
        <p:spPr>
          <a:xfrm>
            <a:off x="266700" y="26289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049844" name="Text">
    </p:cNvPr>
          <p:cNvSpPr>
            <a:spLocks noGrp="1"/>
          </p:cNvSpPr>
          <p:nvPr/>
        </p:nvSpPr>
        <p:spPr>
          <a:xfrm rot="0">
            <a:off x="266700" y="26289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Radiologia</a:t>
            </a:r>
          </a:p>
        </p:txBody>
      </p:sp>
      <p:sp>
        <p:nvSpPr>
          <p:cNvPr id="934024742" name="Rectangle"/>
          <p:cNvSpPr>
            <a:spLocks noGrp="1"/>
          </p:cNvSpPr>
          <p:nvPr/>
        </p:nvSpPr>
        <p:spPr>
          <a:xfrm>
            <a:off x="266700" y="30607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49081564" name="Text">
    </p:cNvPr>
          <p:cNvSpPr>
            <a:spLocks noGrp="1"/>
          </p:cNvSpPr>
          <p:nvPr/>
        </p:nvSpPr>
        <p:spPr>
          <a:xfrm rot="0">
            <a:off x="266700" y="30607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532035516" name="Text">
    </p:cNvPr>
          <p:cNvSpPr>
            <a:spLocks noGrp="1"/>
          </p:cNvSpPr>
          <p:nvPr/>
        </p:nvSpPr>
        <p:spPr>
          <a:xfrm rot="0">
            <a:off x="977900" y="30607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331412744" name="Text">
    </p:cNvPr>
          <p:cNvSpPr>
            <a:spLocks noGrp="1"/>
          </p:cNvSpPr>
          <p:nvPr/>
        </p:nvSpPr>
        <p:spPr>
          <a:xfrm rot="0">
            <a:off x="6464300" y="30607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412196323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</a:p>
        </p:txBody>
      </p:sp>
      <p:sp>
        <p:nvSpPr>
          <p:cNvPr id="455342459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796</a:t>
            </a:r>
          </a:p>
        </p:txBody>
      </p:sp>
      <p:sp>
        <p:nvSpPr>
          <p:cNvPr id="897988212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657943603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Broncografia, cada incidência</a:t>
            </a:r>
          </a:p>
        </p:txBody>
      </p:sp>
      <p:sp>
        <p:nvSpPr>
          <p:cNvPr id="870159283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771</a:t>
            </a:r>
          </a:p>
        </p:txBody>
      </p:sp>
      <p:sp>
        <p:nvSpPr>
          <p:cNvPr id="934366354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17,900</a:t>
            </a:r>
          </a:p>
        </p:txBody>
      </p:sp>
      <p:sp>
        <p:nvSpPr>
          <p:cNvPr id="864086406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Cheiro</a:t>
            </a:r>
          </a:p>
        </p:txBody>
      </p:sp>
      <p:sp>
        <p:nvSpPr>
          <p:cNvPr id="793398577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792</a:t>
            </a:r>
          </a:p>
        </p:txBody>
      </p:sp>
      <p:sp>
        <p:nvSpPr>
          <p:cNvPr id="1884623712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1295844388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Cistografia com Duplo Contraste</a:t>
            </a:r>
          </a:p>
        </p:txBody>
      </p:sp>
      <p:sp>
        <p:nvSpPr>
          <p:cNvPr id="2042960092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718</a:t>
            </a:r>
          </a:p>
        </p:txBody>
      </p:sp>
      <p:sp>
        <p:nvSpPr>
          <p:cNvPr id="68940048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38,980</a:t>
            </a:r>
          </a:p>
        </p:txBody>
      </p:sp>
      <p:sp>
        <p:nvSpPr>
          <p:cNvPr id="1552760032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Cistografia com Uretrografia Retrograda</a:t>
            </a:r>
          </a:p>
        </p:txBody>
      </p:sp>
      <p:sp>
        <p:nvSpPr>
          <p:cNvPr id="2033459057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719</a:t>
            </a:r>
          </a:p>
        </p:txBody>
      </p:sp>
      <p:sp>
        <p:nvSpPr>
          <p:cNvPr id="677833587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68,300</a:t>
            </a:r>
          </a:p>
        </p:txBody>
      </p:sp>
      <p:sp>
        <p:nvSpPr>
          <p:cNvPr id="1940786206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Cistografia Miccional</a:t>
            </a:r>
          </a:p>
        </p:txBody>
      </p:sp>
      <p:sp>
        <p:nvSpPr>
          <p:cNvPr id="1181832375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717</a:t>
            </a:r>
          </a:p>
        </p:txBody>
      </p:sp>
      <p:sp>
        <p:nvSpPr>
          <p:cNvPr id="526849183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36,200</a:t>
            </a:r>
          </a:p>
        </p:txBody>
      </p:sp>
      <p:sp>
        <p:nvSpPr>
          <p:cNvPr id="4544883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Clister Opaco Duplo Contraste</a:t>
            </a:r>
          </a:p>
        </p:txBody>
      </p:sp>
      <p:sp>
        <p:nvSpPr>
          <p:cNvPr id="59272089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705</a:t>
            </a:r>
          </a:p>
        </p:txBody>
      </p:sp>
      <p:sp>
        <p:nvSpPr>
          <p:cNvPr id="1326470067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52,400</a:t>
            </a:r>
          </a:p>
        </p:txBody>
      </p:sp>
      <p:sp>
        <p:nvSpPr>
          <p:cNvPr id="1760851234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Colangiografia Endovenosa (excluindo estudo tomográfico)</a:t>
            </a:r>
          </a:p>
        </p:txBody>
      </p:sp>
      <p:sp>
        <p:nvSpPr>
          <p:cNvPr id="1112553358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691</a:t>
            </a:r>
          </a:p>
        </p:txBody>
      </p:sp>
      <p:sp>
        <p:nvSpPr>
          <p:cNvPr id="46418174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50,300</a:t>
            </a:r>
          </a:p>
        </p:txBody>
      </p:sp>
      <p:sp>
        <p:nvSpPr>
          <p:cNvPr id="1334054622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Colangiografia Endovenosa com Perfusão (excluindo estudo tomografia </a:t>
            </a:r>
          </a:p>
        </p:txBody>
      </p:sp>
      <p:sp>
        <p:nvSpPr>
          <p:cNvPr id="68300649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692</a:t>
            </a:r>
          </a:p>
        </p:txBody>
      </p:sp>
      <p:sp>
        <p:nvSpPr>
          <p:cNvPr id="1195213858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50,300</a:t>
            </a:r>
          </a:p>
        </p:txBody>
      </p:sp>
      <p:sp>
        <p:nvSpPr>
          <p:cNvPr id="1738450819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Colecistografia - 2 incidências + compressão doseada</a:t>
            </a:r>
          </a:p>
        </p:txBody>
      </p:sp>
      <p:sp>
        <p:nvSpPr>
          <p:cNvPr id="142849872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693</a:t>
            </a:r>
          </a:p>
        </p:txBody>
      </p:sp>
      <p:sp>
        <p:nvSpPr>
          <p:cNvPr id="494909518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31,900</a:t>
            </a:r>
          </a:p>
        </p:txBody>
      </p:sp>
      <p:sp>
        <p:nvSpPr>
          <p:cNvPr id="910697303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Cor</a:t>
            </a:r>
          </a:p>
        </p:txBody>
      </p:sp>
      <p:sp>
        <p:nvSpPr>
          <p:cNvPr id="620243106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791</a:t>
            </a:r>
          </a:p>
        </p:txBody>
      </p:sp>
      <p:sp>
        <p:nvSpPr>
          <p:cNvPr id="835990106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1359565286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Dacriocistografia</a:t>
            </a:r>
          </a:p>
        </p:txBody>
      </p:sp>
      <p:sp>
        <p:nvSpPr>
          <p:cNvPr id="648839691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773</a:t>
            </a:r>
          </a:p>
        </p:txBody>
      </p:sp>
      <p:sp>
        <p:nvSpPr>
          <p:cNvPr id="1131676484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47,500</a:t>
            </a:r>
          </a:p>
        </p:txBody>
      </p:sp>
      <p:sp>
        <p:nvSpPr>
          <p:cNvPr id="1394782098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Densidade</a:t>
            </a:r>
          </a:p>
        </p:txBody>
      </p:sp>
      <p:sp>
        <p:nvSpPr>
          <p:cNvPr id="1212105329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794</a:t>
            </a:r>
          </a:p>
        </p:txBody>
      </p:sp>
      <p:sp>
        <p:nvSpPr>
          <p:cNvPr id="180436391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1766613400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Duodenografia Hipotónica (estudo complementar)</a:t>
            </a:r>
          </a:p>
        </p:txBody>
      </p:sp>
      <p:sp>
        <p:nvSpPr>
          <p:cNvPr id="794037532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696</a:t>
            </a:r>
          </a:p>
        </p:txBody>
      </p:sp>
      <p:sp>
        <p:nvSpPr>
          <p:cNvPr id="491449933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33,450</a:t>
            </a:r>
          </a:p>
        </p:txBody>
      </p:sp>
      <p:sp>
        <p:nvSpPr>
          <p:cNvPr id="518374470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Fistulografia</a:t>
            </a:r>
          </a:p>
        </p:txBody>
      </p:sp>
      <p:sp>
        <p:nvSpPr>
          <p:cNvPr id="347027107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774</a:t>
            </a:r>
          </a:p>
        </p:txBody>
      </p:sp>
      <p:sp>
        <p:nvSpPr>
          <p:cNvPr id="454882759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59,800</a:t>
            </a:r>
          </a:p>
        </p:txBody>
      </p:sp>
      <p:sp>
        <p:nvSpPr>
          <p:cNvPr id="1366181999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Histerosalpingografia</a:t>
            </a:r>
          </a:p>
        </p:txBody>
      </p:sp>
      <p:sp>
        <p:nvSpPr>
          <p:cNvPr id="1629057520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777</a:t>
            </a:r>
          </a:p>
        </p:txBody>
      </p:sp>
      <p:sp>
        <p:nvSpPr>
          <p:cNvPr id="216947038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62,100</a:t>
            </a:r>
          </a:p>
        </p:txBody>
      </p:sp>
      <p:sp>
        <p:nvSpPr>
          <p:cNvPr id="1889544137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Intensificação de Imagens</a:t>
            </a:r>
          </a:p>
        </p:txBody>
      </p:sp>
      <p:sp>
        <p:nvSpPr>
          <p:cNvPr id="1403921538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779</a:t>
            </a:r>
          </a:p>
        </p:txBody>
      </p:sp>
      <p:sp>
        <p:nvSpPr>
          <p:cNvPr id="2031245814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23,600</a:t>
            </a:r>
          </a:p>
        </p:txBody>
      </p:sp>
      <p:sp>
        <p:nvSpPr>
          <p:cNvPr id="122211107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Intestino Delgado (Transito)</a:t>
            </a:r>
          </a:p>
        </p:txBody>
      </p:sp>
      <p:sp>
        <p:nvSpPr>
          <p:cNvPr id="1982278252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703</a:t>
            </a:r>
          </a:p>
        </p:txBody>
      </p:sp>
      <p:sp>
        <p:nvSpPr>
          <p:cNvPr id="1410308638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76,800</a:t>
            </a:r>
          </a:p>
        </p:txBody>
      </p:sp>
      <p:sp>
        <p:nvSpPr>
          <p:cNvPr id="1069134976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Intestino Grosso (clister opaco) com esvaziamento</a:t>
            </a:r>
          </a:p>
        </p:txBody>
      </p:sp>
      <p:sp>
        <p:nvSpPr>
          <p:cNvPr id="2120835463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704</a:t>
            </a:r>
          </a:p>
        </p:txBody>
      </p:sp>
      <p:sp>
        <p:nvSpPr>
          <p:cNvPr id="827478124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48,800</a:t>
            </a:r>
          </a:p>
        </p:txBody>
      </p:sp>
      <p:sp>
        <p:nvSpPr>
          <p:cNvPr id="421913394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Localização de corpos estranhos intra oculares pelo método Comberg</a:t>
            </a:r>
          </a:p>
        </p:txBody>
      </p:sp>
      <p:sp>
        <p:nvSpPr>
          <p:cNvPr id="1800034594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782</a:t>
            </a:r>
          </a:p>
        </p:txBody>
      </p:sp>
      <p:sp>
        <p:nvSpPr>
          <p:cNvPr id="1578793109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22,400</a:t>
            </a:r>
          </a:p>
        </p:txBody>
      </p:sp>
      <p:sp>
        <p:nvSpPr>
          <p:cNvPr id="2104001034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Localização de corpos estranhos Intra oculares por meio de 4 imagem</a:t>
            </a:r>
          </a:p>
        </p:txBody>
      </p:sp>
      <p:sp>
        <p:nvSpPr>
          <p:cNvPr id="1273152230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781</a:t>
            </a:r>
          </a:p>
        </p:txBody>
      </p:sp>
      <p:sp>
        <p:nvSpPr>
          <p:cNvPr id="1926762993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15,650</a:t>
            </a:r>
          </a:p>
        </p:txBody>
      </p:sp>
      <p:sp>
        <p:nvSpPr>
          <p:cNvPr id="2131431919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Localização e extração corpo estranho sob controlo radiológico</a:t>
            </a:r>
          </a:p>
        </p:txBody>
      </p:sp>
      <p:sp>
        <p:nvSpPr>
          <p:cNvPr id="1179301078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780</a:t>
            </a:r>
          </a:p>
        </p:txBody>
      </p:sp>
      <p:sp>
        <p:nvSpPr>
          <p:cNvPr id="459455243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67,800</a:t>
            </a:r>
          </a:p>
        </p:txBody>
      </p:sp>
      <p:sp>
        <p:nvSpPr>
          <p:cNvPr id="696739343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Microrradiografia - 1 incidência</a:t>
            </a:r>
          </a:p>
        </p:txBody>
      </p:sp>
      <p:sp>
        <p:nvSpPr>
          <p:cNvPr id="237276857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783</a:t>
            </a:r>
          </a:p>
        </p:txBody>
      </p:sp>
      <p:sp>
        <p:nvSpPr>
          <p:cNvPr id="500918191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37,600</a:t>
            </a:r>
          </a:p>
        </p:txBody>
      </p:sp>
      <p:sp>
        <p:nvSpPr>
          <p:cNvPr id="334446076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Ortopantomografia Facial</a:t>
            </a:r>
          </a:p>
        </p:txBody>
      </p:sp>
      <p:sp>
        <p:nvSpPr>
          <p:cNvPr id="21661328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694</a:t>
            </a:r>
          </a:p>
        </p:txBody>
      </p:sp>
      <p:sp>
        <p:nvSpPr>
          <p:cNvPr id="724664646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36,400</a:t>
            </a:r>
          </a:p>
        </p:txBody>
      </p:sp>
      <p:sp>
        <p:nvSpPr>
          <p:cNvPr id="1829858704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PH</a:t>
            </a:r>
          </a:p>
        </p:txBody>
      </p:sp>
      <p:sp>
        <p:nvSpPr>
          <p:cNvPr id="133938451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795</a:t>
            </a:r>
          </a:p>
        </p:txBody>
      </p:sp>
      <p:sp>
        <p:nvSpPr>
          <p:cNvPr id="1381029242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1967936967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Região Ileocecal ou Ceco-Apendicular</a:t>
            </a:r>
          </a:p>
        </p:txBody>
      </p:sp>
      <p:sp>
        <p:nvSpPr>
          <p:cNvPr id="332909331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708</a:t>
            </a:r>
          </a:p>
        </p:txBody>
      </p:sp>
      <p:sp>
        <p:nvSpPr>
          <p:cNvPr id="1235152735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36,800</a:t>
            </a:r>
          </a:p>
        </p:txBody>
      </p:sp>
      <p:sp>
        <p:nvSpPr>
          <p:cNvPr id="498141203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1 Incidência Médico Trabalho</a:t>
            </a:r>
          </a:p>
        </p:txBody>
      </p:sp>
      <p:sp>
        <p:nvSpPr>
          <p:cNvPr id="172262415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789</a:t>
            </a:r>
          </a:p>
        </p:txBody>
      </p:sp>
      <p:sp>
        <p:nvSpPr>
          <p:cNvPr id="669407495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12,000</a:t>
            </a:r>
          </a:p>
        </p:txBody>
      </p:sp>
      <p:sp>
        <p:nvSpPr>
          <p:cNvPr id="423407283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25 of </a:t>
            </a:r>
          </a:p>
        </p:txBody>
      </p:sp>
      <p:sp>
        <p:nvSpPr>
          <p:cNvPr id="917905843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207146007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622767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25441611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8545323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32387643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837236308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321446757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Abdómen Simples - 1 incidência</a:t>
            </a:r>
          </a:p>
        </p:txBody>
      </p:sp>
      <p:sp>
        <p:nvSpPr>
          <p:cNvPr id="1716436665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688</a:t>
            </a:r>
          </a:p>
        </p:txBody>
      </p:sp>
      <p:sp>
        <p:nvSpPr>
          <p:cNvPr id="373368737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17,600</a:t>
            </a:r>
          </a:p>
        </p:txBody>
      </p:sp>
      <p:sp>
        <p:nvSpPr>
          <p:cNvPr id="505210539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Abdómen Simples - 2 incidências</a:t>
            </a:r>
          </a:p>
        </p:txBody>
      </p:sp>
      <p:sp>
        <p:nvSpPr>
          <p:cNvPr id="1298647176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689</a:t>
            </a:r>
          </a:p>
        </p:txBody>
      </p:sp>
      <p:sp>
        <p:nvSpPr>
          <p:cNvPr id="1590631659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23,000</a:t>
            </a:r>
          </a:p>
        </p:txBody>
      </p:sp>
      <p:sp>
        <p:nvSpPr>
          <p:cNvPr id="1101812924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Anca (Quadril) - 1 incidência</a:t>
            </a:r>
          </a:p>
        </p:txBody>
      </p:sp>
      <p:sp>
        <p:nvSpPr>
          <p:cNvPr id="947706780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722</a:t>
            </a:r>
          </a:p>
        </p:txBody>
      </p:sp>
      <p:sp>
        <p:nvSpPr>
          <p:cNvPr id="1269594003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20,700</a:t>
            </a:r>
          </a:p>
        </p:txBody>
      </p:sp>
      <p:sp>
        <p:nvSpPr>
          <p:cNvPr id="1830945353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Anca (Quadril) - 2 incidências</a:t>
            </a:r>
          </a:p>
        </p:txBody>
      </p:sp>
      <p:sp>
        <p:nvSpPr>
          <p:cNvPr id="1317581541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723</a:t>
            </a:r>
          </a:p>
        </p:txBody>
      </p:sp>
      <p:sp>
        <p:nvSpPr>
          <p:cNvPr id="284569747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28,900</a:t>
            </a:r>
          </a:p>
        </p:txBody>
      </p:sp>
      <p:sp>
        <p:nvSpPr>
          <p:cNvPr id="944688625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Antebraço - 2 incidências</a:t>
            </a:r>
          </a:p>
        </p:txBody>
      </p:sp>
      <p:sp>
        <p:nvSpPr>
          <p:cNvPr id="1157865723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724</a:t>
            </a:r>
          </a:p>
        </p:txBody>
      </p:sp>
      <p:sp>
        <p:nvSpPr>
          <p:cNvPr id="1318534436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20,700</a:t>
            </a:r>
          </a:p>
        </p:txBody>
      </p:sp>
      <p:sp>
        <p:nvSpPr>
          <p:cNvPr id="1866788557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Apófises Estiloideias - cada incidência e lado</a:t>
            </a:r>
          </a:p>
        </p:txBody>
      </p:sp>
      <p:sp>
        <p:nvSpPr>
          <p:cNvPr id="564893585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725</a:t>
            </a:r>
          </a:p>
        </p:txBody>
      </p:sp>
      <p:sp>
        <p:nvSpPr>
          <p:cNvPr id="2037903143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14,100</a:t>
            </a:r>
          </a:p>
        </p:txBody>
      </p:sp>
      <p:sp>
        <p:nvSpPr>
          <p:cNvPr id="251564848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Articulação Temporomaxilar (boca aberta e fechada)</a:t>
            </a:r>
          </a:p>
        </p:txBody>
      </p:sp>
      <p:sp>
        <p:nvSpPr>
          <p:cNvPr id="1174677156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726</a:t>
            </a:r>
          </a:p>
        </p:txBody>
      </p:sp>
      <p:sp>
        <p:nvSpPr>
          <p:cNvPr id="997078762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20,000</a:t>
            </a:r>
          </a:p>
        </p:txBody>
      </p:sp>
      <p:sp>
        <p:nvSpPr>
          <p:cNvPr id="2099705975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Bacia - 1 incidência</a:t>
            </a:r>
          </a:p>
        </p:txBody>
      </p:sp>
      <p:sp>
        <p:nvSpPr>
          <p:cNvPr id="129733616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727</a:t>
            </a:r>
          </a:p>
        </p:txBody>
      </p:sp>
      <p:sp>
        <p:nvSpPr>
          <p:cNvPr id="1617798309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15,600</a:t>
            </a:r>
          </a:p>
        </p:txBody>
      </p:sp>
      <p:sp>
        <p:nvSpPr>
          <p:cNvPr id="712902436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Bexiga Simples - 1 incidência</a:t>
            </a:r>
          </a:p>
        </p:txBody>
      </p:sp>
      <p:sp>
        <p:nvSpPr>
          <p:cNvPr id="1615963996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716</a:t>
            </a:r>
          </a:p>
        </p:txBody>
      </p:sp>
      <p:sp>
        <p:nvSpPr>
          <p:cNvPr id="1001295029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13,400</a:t>
            </a:r>
          </a:p>
        </p:txBody>
      </p:sp>
      <p:sp>
        <p:nvSpPr>
          <p:cNvPr id="913002473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Braço - 2 incidências</a:t>
            </a:r>
          </a:p>
        </p:txBody>
      </p:sp>
      <p:sp>
        <p:nvSpPr>
          <p:cNvPr id="1828075815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728</a:t>
            </a:r>
          </a:p>
        </p:txBody>
      </p:sp>
      <p:sp>
        <p:nvSpPr>
          <p:cNvPr id="32512162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15,600</a:t>
            </a:r>
          </a:p>
        </p:txBody>
      </p:sp>
      <p:sp>
        <p:nvSpPr>
          <p:cNvPr id="1316288269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Buracos Ópticos - Bilateral</a:t>
            </a:r>
          </a:p>
        </p:txBody>
      </p:sp>
      <p:sp>
        <p:nvSpPr>
          <p:cNvPr id="579661101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729</a:t>
            </a:r>
          </a:p>
        </p:txBody>
      </p:sp>
      <p:sp>
        <p:nvSpPr>
          <p:cNvPr id="2137966426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14,900</a:t>
            </a:r>
          </a:p>
        </p:txBody>
      </p:sp>
      <p:sp>
        <p:nvSpPr>
          <p:cNvPr id="2128278813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Calcâneo - 2 incidências</a:t>
            </a:r>
          </a:p>
        </p:txBody>
      </p:sp>
      <p:sp>
        <p:nvSpPr>
          <p:cNvPr id="402635092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730</a:t>
            </a:r>
          </a:p>
        </p:txBody>
      </p:sp>
      <p:sp>
        <p:nvSpPr>
          <p:cNvPr id="1390402307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14,600</a:t>
            </a:r>
          </a:p>
        </p:txBody>
      </p:sp>
      <p:sp>
        <p:nvSpPr>
          <p:cNvPr id="1535279637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Cálculos Salivares - 1 incidência</a:t>
            </a:r>
          </a:p>
        </p:txBody>
      </p:sp>
      <p:sp>
        <p:nvSpPr>
          <p:cNvPr id="1926887013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772</a:t>
            </a:r>
          </a:p>
        </p:txBody>
      </p:sp>
      <p:sp>
        <p:nvSpPr>
          <p:cNvPr id="403096691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14,000</a:t>
            </a:r>
          </a:p>
        </p:txBody>
      </p:sp>
      <p:sp>
        <p:nvSpPr>
          <p:cNvPr id="875365299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Charneira Occipto-atloideia - 2 incidências</a:t>
            </a:r>
          </a:p>
        </p:txBody>
      </p:sp>
      <p:sp>
        <p:nvSpPr>
          <p:cNvPr id="2070985993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731</a:t>
            </a:r>
          </a:p>
        </p:txBody>
      </p:sp>
      <p:sp>
        <p:nvSpPr>
          <p:cNvPr id="1176966876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17,800</a:t>
            </a:r>
          </a:p>
        </p:txBody>
      </p:sp>
      <p:sp>
        <p:nvSpPr>
          <p:cNvPr id="1747744567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Clavícula - 1 incidência</a:t>
            </a:r>
          </a:p>
        </p:txBody>
      </p:sp>
      <p:sp>
        <p:nvSpPr>
          <p:cNvPr id="876658970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732</a:t>
            </a:r>
          </a:p>
        </p:txBody>
      </p:sp>
      <p:sp>
        <p:nvSpPr>
          <p:cNvPr id="1252440686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17,600</a:t>
            </a:r>
          </a:p>
        </p:txBody>
      </p:sp>
      <p:sp>
        <p:nvSpPr>
          <p:cNvPr id="885638160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Coluna Cervical - 1 incidências</a:t>
            </a:r>
          </a:p>
        </p:txBody>
      </p:sp>
      <p:sp>
        <p:nvSpPr>
          <p:cNvPr id="1071093873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790</a:t>
            </a:r>
          </a:p>
        </p:txBody>
      </p:sp>
      <p:sp>
        <p:nvSpPr>
          <p:cNvPr id="221107840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17,800</a:t>
            </a:r>
          </a:p>
        </p:txBody>
      </p:sp>
      <p:sp>
        <p:nvSpPr>
          <p:cNvPr id="1923573889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Coluna Cervical - 2 incidências</a:t>
            </a:r>
          </a:p>
        </p:txBody>
      </p:sp>
      <p:sp>
        <p:nvSpPr>
          <p:cNvPr id="137681793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733</a:t>
            </a:r>
          </a:p>
        </p:txBody>
      </p:sp>
      <p:sp>
        <p:nvSpPr>
          <p:cNvPr id="186896102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17,800</a:t>
            </a:r>
          </a:p>
        </p:txBody>
      </p:sp>
      <p:sp>
        <p:nvSpPr>
          <p:cNvPr id="1759088852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Coluna Cervical ou Estudo Funcional - 4 incidên</a:t>
            </a:r>
          </a:p>
        </p:txBody>
      </p:sp>
      <p:sp>
        <p:nvSpPr>
          <p:cNvPr id="569577006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734</a:t>
            </a:r>
          </a:p>
        </p:txBody>
      </p:sp>
      <p:sp>
        <p:nvSpPr>
          <p:cNvPr id="255144258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21,400</a:t>
            </a:r>
          </a:p>
        </p:txBody>
      </p:sp>
      <p:sp>
        <p:nvSpPr>
          <p:cNvPr id="452238012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Coluna Cervico-dorsal (zona transição) - 2 inci</a:t>
            </a:r>
          </a:p>
        </p:txBody>
      </p:sp>
      <p:sp>
        <p:nvSpPr>
          <p:cNvPr id="1049617926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735</a:t>
            </a:r>
          </a:p>
        </p:txBody>
      </p:sp>
      <p:sp>
        <p:nvSpPr>
          <p:cNvPr id="129240455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19,700</a:t>
            </a:r>
          </a:p>
        </p:txBody>
      </p:sp>
      <p:sp>
        <p:nvSpPr>
          <p:cNvPr id="565023506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Coluna Charneira Lombo Sagrada - 2 incidências</a:t>
            </a:r>
          </a:p>
        </p:txBody>
      </p:sp>
      <p:sp>
        <p:nvSpPr>
          <p:cNvPr id="531815649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739</a:t>
            </a:r>
          </a:p>
        </p:txBody>
      </p:sp>
      <p:sp>
        <p:nvSpPr>
          <p:cNvPr id="1590470343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19,700</a:t>
            </a:r>
          </a:p>
        </p:txBody>
      </p:sp>
      <p:sp>
        <p:nvSpPr>
          <p:cNvPr id="2041790636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Coluna Coccígea - 2 incidências</a:t>
            </a:r>
          </a:p>
        </p:txBody>
      </p:sp>
      <p:sp>
        <p:nvSpPr>
          <p:cNvPr id="877357451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736</a:t>
            </a:r>
          </a:p>
        </p:txBody>
      </p:sp>
      <p:sp>
        <p:nvSpPr>
          <p:cNvPr id="1024978487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19,700</a:t>
            </a:r>
          </a:p>
        </p:txBody>
      </p:sp>
      <p:sp>
        <p:nvSpPr>
          <p:cNvPr id="114724300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Coluna Dorsal - 1 incidências</a:t>
            </a:r>
          </a:p>
        </p:txBody>
      </p:sp>
      <p:sp>
        <p:nvSpPr>
          <p:cNvPr id="1694702490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737</a:t>
            </a:r>
          </a:p>
        </p:txBody>
      </p:sp>
      <p:sp>
        <p:nvSpPr>
          <p:cNvPr id="174793088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24,800</a:t>
            </a:r>
          </a:p>
        </p:txBody>
      </p:sp>
      <p:sp>
        <p:nvSpPr>
          <p:cNvPr id="143593644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Coluna Lombar - 1 incidências</a:t>
            </a:r>
          </a:p>
        </p:txBody>
      </p:sp>
      <p:sp>
        <p:nvSpPr>
          <p:cNvPr id="981816476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738</a:t>
            </a:r>
          </a:p>
        </p:txBody>
      </p:sp>
      <p:sp>
        <p:nvSpPr>
          <p:cNvPr id="1193756573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7,000</a:t>
            </a:r>
          </a:p>
        </p:txBody>
      </p:sp>
      <p:sp>
        <p:nvSpPr>
          <p:cNvPr id="336792024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Coluna Lombo-Sagrada (em carga com inclinação)</a:t>
            </a:r>
          </a:p>
        </p:txBody>
      </p:sp>
      <p:sp>
        <p:nvSpPr>
          <p:cNvPr id="1693020550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740</a:t>
            </a:r>
          </a:p>
        </p:txBody>
      </p:sp>
      <p:sp>
        <p:nvSpPr>
          <p:cNvPr id="1960376371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31,600</a:t>
            </a:r>
          </a:p>
        </p:txBody>
      </p:sp>
      <p:sp>
        <p:nvSpPr>
          <p:cNvPr id="163467930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Coluna Sagrada - 2 incidências</a:t>
            </a:r>
          </a:p>
        </p:txBody>
      </p:sp>
      <p:sp>
        <p:nvSpPr>
          <p:cNvPr id="91215804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741</a:t>
            </a:r>
          </a:p>
        </p:txBody>
      </p:sp>
      <p:sp>
        <p:nvSpPr>
          <p:cNvPr id="715518934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21,800</a:t>
            </a:r>
          </a:p>
        </p:txBody>
      </p:sp>
      <p:sp>
        <p:nvSpPr>
          <p:cNvPr id="428842961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Coluna Total</a:t>
            </a:r>
          </a:p>
        </p:txBody>
      </p:sp>
      <p:sp>
        <p:nvSpPr>
          <p:cNvPr id="1658725624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742</a:t>
            </a:r>
          </a:p>
        </p:txBody>
      </p:sp>
      <p:sp>
        <p:nvSpPr>
          <p:cNvPr id="427285800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39,000</a:t>
            </a:r>
          </a:p>
        </p:txBody>
      </p:sp>
      <p:sp>
        <p:nvSpPr>
          <p:cNvPr id="482981523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Costelas (cada hemotórax) - 1 incidências</a:t>
            </a:r>
          </a:p>
        </p:txBody>
      </p:sp>
      <p:sp>
        <p:nvSpPr>
          <p:cNvPr id="2036192204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787</a:t>
            </a:r>
          </a:p>
        </p:txBody>
      </p:sp>
      <p:sp>
        <p:nvSpPr>
          <p:cNvPr id="1790431739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15,600</a:t>
            </a:r>
          </a:p>
        </p:txBody>
      </p:sp>
      <p:sp>
        <p:nvSpPr>
          <p:cNvPr id="1292816152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Costelas (cada hemotórax) - 2 incidências</a:t>
            </a:r>
          </a:p>
        </p:txBody>
      </p:sp>
      <p:sp>
        <p:nvSpPr>
          <p:cNvPr id="472024324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743</a:t>
            </a:r>
          </a:p>
        </p:txBody>
      </p:sp>
      <p:sp>
        <p:nvSpPr>
          <p:cNvPr id="200730367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28,900</a:t>
            </a:r>
          </a:p>
        </p:txBody>
      </p:sp>
      <p:sp>
        <p:nvSpPr>
          <p:cNvPr id="1603978867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Cotovelo - 2 incidências</a:t>
            </a:r>
          </a:p>
        </p:txBody>
      </p:sp>
      <p:sp>
        <p:nvSpPr>
          <p:cNvPr id="1683465367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744</a:t>
            </a:r>
          </a:p>
        </p:txBody>
      </p:sp>
      <p:sp>
        <p:nvSpPr>
          <p:cNvPr id="1825900476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22,600</a:t>
            </a:r>
          </a:p>
        </p:txBody>
      </p:sp>
      <p:sp>
        <p:nvSpPr>
          <p:cNvPr id="1344849351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Coxa ou Femur - 2 incidências</a:t>
            </a:r>
          </a:p>
        </p:txBody>
      </p:sp>
      <p:sp>
        <p:nvSpPr>
          <p:cNvPr id="1502095599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745</a:t>
            </a:r>
          </a:p>
        </p:txBody>
      </p:sp>
      <p:sp>
        <p:nvSpPr>
          <p:cNvPr id="2251861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24,500</a:t>
            </a:r>
          </a:p>
        </p:txBody>
      </p:sp>
      <p:sp>
        <p:nvSpPr>
          <p:cNvPr id="1150178058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Crânio - 2 incidências</a:t>
            </a:r>
          </a:p>
        </p:txBody>
      </p:sp>
      <p:sp>
        <p:nvSpPr>
          <p:cNvPr id="1377738913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746</a:t>
            </a:r>
          </a:p>
        </p:txBody>
      </p:sp>
      <p:sp>
        <p:nvSpPr>
          <p:cNvPr id="1246307677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23,700</a:t>
            </a:r>
          </a:p>
        </p:txBody>
      </p:sp>
      <p:sp>
        <p:nvSpPr>
          <p:cNvPr id="1486559413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Dentes (dentição completa)</a:t>
            </a:r>
          </a:p>
        </p:txBody>
      </p:sp>
      <p:sp>
        <p:nvSpPr>
          <p:cNvPr id="1857750703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695</a:t>
            </a:r>
          </a:p>
        </p:txBody>
      </p:sp>
      <p:sp>
        <p:nvSpPr>
          <p:cNvPr id="1233631345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19,700</a:t>
            </a:r>
          </a:p>
        </p:txBody>
      </p:sp>
      <p:sp>
        <p:nvSpPr>
          <p:cNvPr id="1256660945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Esófago</a:t>
            </a:r>
          </a:p>
        </p:txBody>
      </p:sp>
      <p:sp>
        <p:nvSpPr>
          <p:cNvPr id="1245313160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697</a:t>
            </a:r>
          </a:p>
        </p:txBody>
      </p:sp>
      <p:sp>
        <p:nvSpPr>
          <p:cNvPr id="2080444702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23,100</a:t>
            </a:r>
          </a:p>
        </p:txBody>
      </p:sp>
      <p:sp>
        <p:nvSpPr>
          <p:cNvPr id="137456351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Esqueleto Adulto - 1 incidência</a:t>
            </a:r>
          </a:p>
        </p:txBody>
      </p:sp>
      <p:sp>
        <p:nvSpPr>
          <p:cNvPr id="2052777375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748</a:t>
            </a:r>
          </a:p>
        </p:txBody>
      </p:sp>
      <p:sp>
        <p:nvSpPr>
          <p:cNvPr id="2141368292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25,100</a:t>
            </a:r>
          </a:p>
        </p:txBody>
      </p:sp>
      <p:sp>
        <p:nvSpPr>
          <p:cNvPr id="190826735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Esqueleto Recém Nascido - 1 incidência</a:t>
            </a:r>
          </a:p>
        </p:txBody>
      </p:sp>
      <p:sp>
        <p:nvSpPr>
          <p:cNvPr id="146488521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747</a:t>
            </a:r>
          </a:p>
        </p:txBody>
      </p:sp>
      <p:sp>
        <p:nvSpPr>
          <p:cNvPr id="627066460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18,000</a:t>
            </a:r>
          </a:p>
        </p:txBody>
      </p:sp>
      <p:sp>
        <p:nvSpPr>
          <p:cNvPr id="1339494555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Esterno - 2 incidências</a:t>
            </a:r>
          </a:p>
        </p:txBody>
      </p:sp>
      <p:sp>
        <p:nvSpPr>
          <p:cNvPr id="976924990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749</a:t>
            </a:r>
          </a:p>
        </p:txBody>
      </p:sp>
      <p:sp>
        <p:nvSpPr>
          <p:cNvPr id="1798737860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24,300</a:t>
            </a:r>
          </a:p>
        </p:txBody>
      </p:sp>
      <p:sp>
        <p:nvSpPr>
          <p:cNvPr id="1279485528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Esternoclavicular (articulações) - 3 incidência</a:t>
            </a:r>
          </a:p>
        </p:txBody>
      </p:sp>
      <p:sp>
        <p:nvSpPr>
          <p:cNvPr id="1005053059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750</a:t>
            </a:r>
          </a:p>
        </p:txBody>
      </p:sp>
      <p:sp>
        <p:nvSpPr>
          <p:cNvPr id="1413157248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28,100</a:t>
            </a:r>
          </a:p>
        </p:txBody>
      </p:sp>
      <p:sp>
        <p:nvSpPr>
          <p:cNvPr id="187497580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Estomago e Duodeno</a:t>
            </a:r>
          </a:p>
        </p:txBody>
      </p:sp>
      <p:sp>
        <p:nvSpPr>
          <p:cNvPr id="1552558839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698</a:t>
            </a:r>
          </a:p>
        </p:txBody>
      </p:sp>
      <p:sp>
        <p:nvSpPr>
          <p:cNvPr id="1481444889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39,900</a:t>
            </a:r>
          </a:p>
        </p:txBody>
      </p:sp>
      <p:sp>
        <p:nvSpPr>
          <p:cNvPr id="1417065345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Estomago e Duodeno com Duplo Contraste</a:t>
            </a:r>
          </a:p>
        </p:txBody>
      </p:sp>
      <p:sp>
        <p:nvSpPr>
          <p:cNvPr id="953543423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699</a:t>
            </a:r>
          </a:p>
        </p:txBody>
      </p:sp>
      <p:sp>
        <p:nvSpPr>
          <p:cNvPr id="897950336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52,300</a:t>
            </a:r>
          </a:p>
        </p:txBody>
      </p:sp>
      <p:sp>
        <p:nvSpPr>
          <p:cNvPr id="84430831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26 of </a:t>
            </a:r>
          </a:p>
        </p:txBody>
      </p:sp>
      <p:sp>
        <p:nvSpPr>
          <p:cNvPr id="700123799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677926004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0859033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797238617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41339874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344514477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392331242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7919800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Face - 2 incidências</a:t>
            </a:r>
          </a:p>
        </p:txBody>
      </p:sp>
      <p:sp>
        <p:nvSpPr>
          <p:cNvPr id="1383736602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751</a:t>
            </a:r>
          </a:p>
        </p:txBody>
      </p:sp>
      <p:sp>
        <p:nvSpPr>
          <p:cNvPr id="525959225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41,200</a:t>
            </a:r>
          </a:p>
        </p:txBody>
      </p:sp>
      <p:sp>
        <p:nvSpPr>
          <p:cNvPr id="457191703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Faringe e Laringe</a:t>
            </a:r>
          </a:p>
        </p:txBody>
      </p:sp>
      <p:sp>
        <p:nvSpPr>
          <p:cNvPr id="287499752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700</a:t>
            </a:r>
          </a:p>
        </p:txBody>
      </p:sp>
      <p:sp>
        <p:nvSpPr>
          <p:cNvPr id="317935651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19,400</a:t>
            </a:r>
          </a:p>
        </p:txBody>
      </p:sp>
      <p:sp>
        <p:nvSpPr>
          <p:cNvPr id="1098400268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Fígado Simples - 1 incidência</a:t>
            </a:r>
          </a:p>
        </p:txBody>
      </p:sp>
      <p:sp>
        <p:nvSpPr>
          <p:cNvPr id="1529486269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701</a:t>
            </a:r>
          </a:p>
        </p:txBody>
      </p:sp>
      <p:sp>
        <p:nvSpPr>
          <p:cNvPr id="1570879637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25,000</a:t>
            </a:r>
          </a:p>
        </p:txBody>
      </p:sp>
      <p:sp>
        <p:nvSpPr>
          <p:cNvPr id="1432066378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Fígado Simples - 2 incidências</a:t>
            </a:r>
          </a:p>
        </p:txBody>
      </p:sp>
      <p:sp>
        <p:nvSpPr>
          <p:cNvPr id="1446042063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702</a:t>
            </a:r>
          </a:p>
        </p:txBody>
      </p:sp>
      <p:sp>
        <p:nvSpPr>
          <p:cNvPr id="1573705543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28,700</a:t>
            </a:r>
          </a:p>
        </p:txBody>
      </p:sp>
      <p:sp>
        <p:nvSpPr>
          <p:cNvPr id="226077051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Gastroduodenal com pesquisa de hérnia e cardio</a:t>
            </a:r>
          </a:p>
        </p:txBody>
      </p:sp>
      <p:sp>
        <p:nvSpPr>
          <p:cNvPr id="73523287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711</a:t>
            </a:r>
          </a:p>
        </p:txBody>
      </p:sp>
      <p:sp>
        <p:nvSpPr>
          <p:cNvPr id="1414512565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63,200</a:t>
            </a:r>
          </a:p>
        </p:txBody>
      </p:sp>
      <p:sp>
        <p:nvSpPr>
          <p:cNvPr id="1862417556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Gravidez - 1 incidência</a:t>
            </a:r>
          </a:p>
        </p:txBody>
      </p:sp>
      <p:sp>
        <p:nvSpPr>
          <p:cNvPr id="795894398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775</a:t>
            </a:r>
          </a:p>
        </p:txBody>
      </p:sp>
      <p:sp>
        <p:nvSpPr>
          <p:cNvPr id="605572255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28,600</a:t>
            </a:r>
          </a:p>
        </p:txBody>
      </p:sp>
      <p:sp>
        <p:nvSpPr>
          <p:cNvPr id="218365374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Gravidez - 2 incidências</a:t>
            </a:r>
          </a:p>
        </p:txBody>
      </p:sp>
      <p:sp>
        <p:nvSpPr>
          <p:cNvPr id="1931183638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776</a:t>
            </a:r>
          </a:p>
        </p:txBody>
      </p:sp>
      <p:sp>
        <p:nvSpPr>
          <p:cNvPr id="1599367577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31,600</a:t>
            </a:r>
          </a:p>
        </p:txBody>
      </p:sp>
      <p:sp>
        <p:nvSpPr>
          <p:cNvPr id="961460824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Idade Óssea Fetal</a:t>
            </a:r>
          </a:p>
        </p:txBody>
      </p:sp>
      <p:sp>
        <p:nvSpPr>
          <p:cNvPr id="733105858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778</a:t>
            </a:r>
          </a:p>
        </p:txBody>
      </p:sp>
      <p:sp>
        <p:nvSpPr>
          <p:cNvPr id="79054484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25,000</a:t>
            </a:r>
          </a:p>
        </p:txBody>
      </p:sp>
      <p:sp>
        <p:nvSpPr>
          <p:cNvPr id="2027089722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Intestino Grosso (por ingestão, trânsito intestinal)</a:t>
            </a:r>
          </a:p>
        </p:txBody>
      </p:sp>
      <p:sp>
        <p:nvSpPr>
          <p:cNvPr id="880940546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706</a:t>
            </a:r>
          </a:p>
        </p:txBody>
      </p:sp>
      <p:sp>
        <p:nvSpPr>
          <p:cNvPr id="226462222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29,900</a:t>
            </a:r>
          </a:p>
        </p:txBody>
      </p:sp>
      <p:sp>
        <p:nvSpPr>
          <p:cNvPr id="1003220947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Joelho - 2 incidências</a:t>
            </a:r>
          </a:p>
        </p:txBody>
      </p:sp>
      <p:sp>
        <p:nvSpPr>
          <p:cNvPr id="1410301103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752</a:t>
            </a:r>
          </a:p>
        </p:txBody>
      </p:sp>
      <p:sp>
        <p:nvSpPr>
          <p:cNvPr id="1880703530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31,400</a:t>
            </a:r>
          </a:p>
        </p:txBody>
      </p:sp>
      <p:sp>
        <p:nvSpPr>
          <p:cNvPr id="29858269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Mandíbula - 2 incidências</a:t>
            </a:r>
          </a:p>
        </p:txBody>
      </p:sp>
      <p:sp>
        <p:nvSpPr>
          <p:cNvPr id="1695959873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753</a:t>
            </a:r>
          </a:p>
        </p:txBody>
      </p:sp>
      <p:sp>
        <p:nvSpPr>
          <p:cNvPr id="1255389512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31,400</a:t>
            </a:r>
          </a:p>
        </p:txBody>
      </p:sp>
      <p:sp>
        <p:nvSpPr>
          <p:cNvPr id="1885452842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Mão - 2 incidências</a:t>
            </a:r>
          </a:p>
        </p:txBody>
      </p:sp>
      <p:sp>
        <p:nvSpPr>
          <p:cNvPr id="1305857162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754</a:t>
            </a:r>
          </a:p>
        </p:txBody>
      </p:sp>
      <p:sp>
        <p:nvSpPr>
          <p:cNvPr id="449763890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21,300</a:t>
            </a:r>
          </a:p>
        </p:txBody>
      </p:sp>
      <p:sp>
        <p:nvSpPr>
          <p:cNvPr id="1300244954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Mastóideas ou Rochedos - cada incidência</a:t>
            </a:r>
          </a:p>
        </p:txBody>
      </p:sp>
      <p:sp>
        <p:nvSpPr>
          <p:cNvPr id="810379946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755</a:t>
            </a:r>
          </a:p>
        </p:txBody>
      </p:sp>
      <p:sp>
        <p:nvSpPr>
          <p:cNvPr id="1402950069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19,400</a:t>
            </a:r>
          </a:p>
        </p:txBody>
      </p:sp>
      <p:sp>
        <p:nvSpPr>
          <p:cNvPr id="1064050366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Maxilar Supo - 2 incidências</a:t>
            </a:r>
          </a:p>
        </p:txBody>
      </p:sp>
      <p:sp>
        <p:nvSpPr>
          <p:cNvPr id="1936600688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756</a:t>
            </a:r>
          </a:p>
        </p:txBody>
      </p:sp>
      <p:sp>
        <p:nvSpPr>
          <p:cNvPr id="682431117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22,900</a:t>
            </a:r>
          </a:p>
        </p:txBody>
      </p:sp>
      <p:sp>
        <p:nvSpPr>
          <p:cNvPr id="26672340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Membros Inferiores</a:t>
            </a:r>
          </a:p>
        </p:txBody>
      </p:sp>
      <p:sp>
        <p:nvSpPr>
          <p:cNvPr id="1582336950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784</a:t>
            </a:r>
          </a:p>
        </p:txBody>
      </p:sp>
      <p:sp>
        <p:nvSpPr>
          <p:cNvPr id="1557083042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29,900</a:t>
            </a:r>
          </a:p>
        </p:txBody>
      </p:sp>
      <p:sp>
        <p:nvSpPr>
          <p:cNvPr id="481717196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Métrico dos Membros Inferiores por sectores articulados</a:t>
            </a:r>
          </a:p>
        </p:txBody>
      </p:sp>
      <p:sp>
        <p:nvSpPr>
          <p:cNvPr id="712004818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785</a:t>
            </a:r>
          </a:p>
        </p:txBody>
      </p:sp>
      <p:sp>
        <p:nvSpPr>
          <p:cNvPr id="1890019089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35,800</a:t>
            </a:r>
          </a:p>
        </p:txBody>
      </p:sp>
      <p:sp>
        <p:nvSpPr>
          <p:cNvPr id="1431308420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Ombro - 1 incidência</a:t>
            </a:r>
          </a:p>
        </p:txBody>
      </p:sp>
      <p:sp>
        <p:nvSpPr>
          <p:cNvPr id="2056774121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757</a:t>
            </a:r>
          </a:p>
        </p:txBody>
      </p:sp>
      <p:sp>
        <p:nvSpPr>
          <p:cNvPr id="1391066285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16,800</a:t>
            </a:r>
          </a:p>
        </p:txBody>
      </p:sp>
      <p:sp>
        <p:nvSpPr>
          <p:cNvPr id="431855118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Ombro - 2 incidências</a:t>
            </a:r>
          </a:p>
        </p:txBody>
      </p:sp>
      <p:sp>
        <p:nvSpPr>
          <p:cNvPr id="1283238293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786</a:t>
            </a:r>
          </a:p>
        </p:txBody>
      </p:sp>
      <p:sp>
        <p:nvSpPr>
          <p:cNvPr id="153190746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17,900</a:t>
            </a:r>
          </a:p>
        </p:txBody>
      </p:sp>
      <p:sp>
        <p:nvSpPr>
          <p:cNvPr id="347084871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Omoplata (Escápula) - 1 incidência</a:t>
            </a:r>
          </a:p>
        </p:txBody>
      </p:sp>
      <p:sp>
        <p:nvSpPr>
          <p:cNvPr id="1632166201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758</a:t>
            </a:r>
          </a:p>
        </p:txBody>
      </p:sp>
      <p:sp>
        <p:nvSpPr>
          <p:cNvPr id="1213324420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21,600</a:t>
            </a:r>
          </a:p>
        </p:txBody>
      </p:sp>
      <p:sp>
        <p:nvSpPr>
          <p:cNvPr id="1300213637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Órbitas - cada incidência</a:t>
            </a:r>
          </a:p>
        </p:txBody>
      </p:sp>
      <p:sp>
        <p:nvSpPr>
          <p:cNvPr id="1494873165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759</a:t>
            </a:r>
          </a:p>
        </p:txBody>
      </p:sp>
      <p:sp>
        <p:nvSpPr>
          <p:cNvPr id="2139002750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16,890</a:t>
            </a:r>
          </a:p>
        </p:txBody>
      </p:sp>
      <p:sp>
        <p:nvSpPr>
          <p:cNvPr id="957207017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Ossos Próprios do Nariz - cada incidência</a:t>
            </a:r>
          </a:p>
        </p:txBody>
      </p:sp>
      <p:sp>
        <p:nvSpPr>
          <p:cNvPr id="163463882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760</a:t>
            </a:r>
          </a:p>
        </p:txBody>
      </p:sp>
      <p:sp>
        <p:nvSpPr>
          <p:cNvPr id="529753132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17,900</a:t>
            </a:r>
          </a:p>
        </p:txBody>
      </p:sp>
      <p:sp>
        <p:nvSpPr>
          <p:cNvPr id="350082503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Pé - 2 incidências</a:t>
            </a:r>
          </a:p>
        </p:txBody>
      </p:sp>
      <p:sp>
        <p:nvSpPr>
          <p:cNvPr id="1133038636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761</a:t>
            </a:r>
          </a:p>
        </p:txBody>
      </p:sp>
      <p:sp>
        <p:nvSpPr>
          <p:cNvPr id="953904773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21,100</a:t>
            </a:r>
          </a:p>
        </p:txBody>
      </p:sp>
      <p:sp>
        <p:nvSpPr>
          <p:cNvPr id="1013833654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Pé - 3 incidências</a:t>
            </a:r>
          </a:p>
        </p:txBody>
      </p:sp>
      <p:sp>
        <p:nvSpPr>
          <p:cNvPr id="1189365265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788</a:t>
            </a:r>
          </a:p>
        </p:txBody>
      </p:sp>
      <p:sp>
        <p:nvSpPr>
          <p:cNvPr id="1132993357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24,500</a:t>
            </a:r>
          </a:p>
        </p:txBody>
      </p:sp>
      <p:sp>
        <p:nvSpPr>
          <p:cNvPr id="549780223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Perna - 2 incidências</a:t>
            </a:r>
          </a:p>
        </p:txBody>
      </p:sp>
      <p:sp>
        <p:nvSpPr>
          <p:cNvPr id="1913000254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762</a:t>
            </a:r>
          </a:p>
        </p:txBody>
      </p:sp>
      <p:sp>
        <p:nvSpPr>
          <p:cNvPr id="372643233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25,600</a:t>
            </a:r>
          </a:p>
        </p:txBody>
      </p:sp>
      <p:sp>
        <p:nvSpPr>
          <p:cNvPr id="359085657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Pescoço, partes moles - 1 incidência</a:t>
            </a:r>
          </a:p>
        </p:txBody>
      </p:sp>
      <p:sp>
        <p:nvSpPr>
          <p:cNvPr id="317924616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709</a:t>
            </a:r>
          </a:p>
        </p:txBody>
      </p:sp>
      <p:sp>
        <p:nvSpPr>
          <p:cNvPr id="1354652041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16,500</a:t>
            </a:r>
          </a:p>
        </p:txBody>
      </p:sp>
      <p:sp>
        <p:nvSpPr>
          <p:cNvPr id="1988351266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Pescoço, partes moles - 2 incidências</a:t>
            </a:r>
          </a:p>
        </p:txBody>
      </p:sp>
      <p:sp>
        <p:nvSpPr>
          <p:cNvPr id="1518002261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710</a:t>
            </a:r>
          </a:p>
        </p:txBody>
      </p:sp>
      <p:sp>
        <p:nvSpPr>
          <p:cNvPr id="1370113399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20,650</a:t>
            </a:r>
          </a:p>
        </p:txBody>
      </p:sp>
      <p:sp>
        <p:nvSpPr>
          <p:cNvPr id="1937390810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Punho - 2 incidências</a:t>
            </a:r>
          </a:p>
        </p:txBody>
      </p:sp>
      <p:sp>
        <p:nvSpPr>
          <p:cNvPr id="465100114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763</a:t>
            </a:r>
          </a:p>
        </p:txBody>
      </p:sp>
      <p:sp>
        <p:nvSpPr>
          <p:cNvPr id="382598712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7,000</a:t>
            </a:r>
          </a:p>
        </p:txBody>
      </p:sp>
      <p:sp>
        <p:nvSpPr>
          <p:cNvPr id="365924459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Punho e Mão (idade óssea) - 2 incidências</a:t>
            </a:r>
          </a:p>
        </p:txBody>
      </p:sp>
      <p:sp>
        <p:nvSpPr>
          <p:cNvPr id="938599140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764</a:t>
            </a:r>
          </a:p>
        </p:txBody>
      </p:sp>
      <p:sp>
        <p:nvSpPr>
          <p:cNvPr id="1795091205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28,200</a:t>
            </a:r>
          </a:p>
        </p:txBody>
      </p:sp>
      <p:sp>
        <p:nvSpPr>
          <p:cNvPr id="322696284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Renal Simples - 1 incidência</a:t>
            </a:r>
          </a:p>
        </p:txBody>
      </p:sp>
      <p:sp>
        <p:nvSpPr>
          <p:cNvPr id="2048815768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720</a:t>
            </a:r>
          </a:p>
        </p:txBody>
      </p:sp>
      <p:sp>
        <p:nvSpPr>
          <p:cNvPr id="1119902205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25,600</a:t>
            </a:r>
          </a:p>
        </p:txBody>
      </p:sp>
      <p:sp>
        <p:nvSpPr>
          <p:cNvPr id="1601909859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Renal Simples - 2 incidências</a:t>
            </a:r>
          </a:p>
        </p:txBody>
      </p:sp>
      <p:sp>
        <p:nvSpPr>
          <p:cNvPr id="321827524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721</a:t>
            </a:r>
          </a:p>
        </p:txBody>
      </p:sp>
      <p:sp>
        <p:nvSpPr>
          <p:cNvPr id="439195787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28,500</a:t>
            </a:r>
          </a:p>
        </p:txBody>
      </p:sp>
      <p:sp>
        <p:nvSpPr>
          <p:cNvPr id="1516381570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Sacroilíaca (articulação) dois lados+ 2 oblíquo</a:t>
            </a:r>
          </a:p>
        </p:txBody>
      </p:sp>
      <p:sp>
        <p:nvSpPr>
          <p:cNvPr id="1547491969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766</a:t>
            </a:r>
          </a:p>
        </p:txBody>
      </p:sp>
      <p:sp>
        <p:nvSpPr>
          <p:cNvPr id="979561296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21,600</a:t>
            </a:r>
          </a:p>
        </p:txBody>
      </p:sp>
      <p:sp>
        <p:nvSpPr>
          <p:cNvPr id="1291699543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Sacroilíacas (articulações) bilateral - 2 incidências</a:t>
            </a:r>
          </a:p>
        </p:txBody>
      </p:sp>
      <p:sp>
        <p:nvSpPr>
          <p:cNvPr id="133740415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765</a:t>
            </a:r>
          </a:p>
        </p:txBody>
      </p:sp>
      <p:sp>
        <p:nvSpPr>
          <p:cNvPr id="1026198995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23,100</a:t>
            </a:r>
          </a:p>
        </p:txBody>
      </p:sp>
      <p:sp>
        <p:nvSpPr>
          <p:cNvPr id="272619853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Seios Perinasais - 2 Incidências</a:t>
            </a:r>
          </a:p>
        </p:txBody>
      </p:sp>
      <p:sp>
        <p:nvSpPr>
          <p:cNvPr id="843739488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767</a:t>
            </a:r>
          </a:p>
        </p:txBody>
      </p:sp>
      <p:sp>
        <p:nvSpPr>
          <p:cNvPr id="1892379417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26,400</a:t>
            </a:r>
          </a:p>
        </p:txBody>
      </p:sp>
      <p:sp>
        <p:nvSpPr>
          <p:cNvPr id="434517190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Seios Perinasais - 3 incidências</a:t>
            </a:r>
          </a:p>
        </p:txBody>
      </p:sp>
      <p:sp>
        <p:nvSpPr>
          <p:cNvPr id="2013098758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768</a:t>
            </a:r>
          </a:p>
        </p:txBody>
      </p:sp>
      <p:sp>
        <p:nvSpPr>
          <p:cNvPr id="383639016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28,600</a:t>
            </a:r>
          </a:p>
        </p:txBody>
      </p:sp>
      <p:sp>
        <p:nvSpPr>
          <p:cNvPr id="1030090633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Sela Turca</a:t>
            </a:r>
          </a:p>
        </p:txBody>
      </p:sp>
      <p:sp>
        <p:nvSpPr>
          <p:cNvPr id="353217767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769</a:t>
            </a:r>
          </a:p>
        </p:txBody>
      </p:sp>
      <p:sp>
        <p:nvSpPr>
          <p:cNvPr id="158631939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32,400</a:t>
            </a:r>
          </a:p>
        </p:txBody>
      </p:sp>
      <p:sp>
        <p:nvSpPr>
          <p:cNvPr id="1908287064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Tibiotársica / Tornozelo - 2 incidências</a:t>
            </a:r>
          </a:p>
        </p:txBody>
      </p:sp>
      <p:sp>
        <p:nvSpPr>
          <p:cNvPr id="1672840769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770</a:t>
            </a:r>
          </a:p>
        </p:txBody>
      </p:sp>
      <p:sp>
        <p:nvSpPr>
          <p:cNvPr id="463955012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26,400</a:t>
            </a:r>
          </a:p>
        </p:txBody>
      </p:sp>
      <p:sp>
        <p:nvSpPr>
          <p:cNvPr id="910087075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Tórax, Pulmões e Coração - 1 Incidência</a:t>
            </a:r>
          </a:p>
        </p:txBody>
      </p:sp>
      <p:sp>
        <p:nvSpPr>
          <p:cNvPr id="917684186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712</a:t>
            </a:r>
          </a:p>
        </p:txBody>
      </p:sp>
      <p:sp>
        <p:nvSpPr>
          <p:cNvPr id="2038083779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5,000</a:t>
            </a:r>
          </a:p>
        </p:txBody>
      </p:sp>
      <p:sp>
        <p:nvSpPr>
          <p:cNvPr id="1499430636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Tórax, Pulmões e Coração - 2 Incidências</a:t>
            </a:r>
          </a:p>
        </p:txBody>
      </p:sp>
      <p:sp>
        <p:nvSpPr>
          <p:cNvPr id="423366063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713</a:t>
            </a:r>
          </a:p>
        </p:txBody>
      </p:sp>
      <p:sp>
        <p:nvSpPr>
          <p:cNvPr id="986918205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7,000</a:t>
            </a:r>
          </a:p>
        </p:txBody>
      </p:sp>
      <p:sp>
        <p:nvSpPr>
          <p:cNvPr id="377712140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Tórax, Pulmões e Coração - 3 Incidências</a:t>
            </a:r>
          </a:p>
        </p:txBody>
      </p:sp>
      <p:sp>
        <p:nvSpPr>
          <p:cNvPr id="873060910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714</a:t>
            </a:r>
          </a:p>
        </p:txBody>
      </p:sp>
      <p:sp>
        <p:nvSpPr>
          <p:cNvPr id="1302460533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31,900</a:t>
            </a:r>
          </a:p>
        </p:txBody>
      </p:sp>
      <p:sp>
        <p:nvSpPr>
          <p:cNvPr id="1849204281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27 of </a:t>
            </a:r>
          </a:p>
        </p:txBody>
      </p:sp>
      <p:sp>
        <p:nvSpPr>
          <p:cNvPr id="2025366822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673953020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096" name="Rectangle"/>
          <p:cNvSpPr>
            <a:spLocks noGrp="1"/>
          </p:cNvSpPr>
          <p:nvPr/>
        </p:nvSpPr>
        <p:spPr>
          <a:xfrm>
            <a:off x="12700" y="254000"/>
            <a:ext cx="3746500" cy="1282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39584265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98423582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566625368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412869744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655558675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Tórax, Pulmões e Coração - 4 Incidências</a:t>
            </a:r>
          </a:p>
        </p:txBody>
      </p:sp>
      <p:sp>
        <p:nvSpPr>
          <p:cNvPr id="787383309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715</a:t>
            </a:r>
          </a:p>
        </p:txBody>
      </p:sp>
      <p:sp>
        <p:nvSpPr>
          <p:cNvPr id="1067163980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38,700</a:t>
            </a:r>
          </a:p>
        </p:txBody>
      </p:sp>
      <p:sp>
        <p:nvSpPr>
          <p:cNvPr id="2028235435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RX Vacum ou Rinofaringe</a:t>
            </a:r>
          </a:p>
        </p:txBody>
      </p:sp>
      <p:sp>
        <p:nvSpPr>
          <p:cNvPr id="1960121070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690</a:t>
            </a:r>
          </a:p>
        </p:txBody>
      </p:sp>
      <p:sp>
        <p:nvSpPr>
          <p:cNvPr id="776027797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15,000</a:t>
            </a:r>
          </a:p>
        </p:txBody>
      </p:sp>
      <p:sp>
        <p:nvSpPr>
          <p:cNvPr id="1286761424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Transito Delgado + Transito Colon</a:t>
            </a:r>
          </a:p>
        </p:txBody>
      </p:sp>
      <p:sp>
        <p:nvSpPr>
          <p:cNvPr id="391700959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707</a:t>
            </a:r>
          </a:p>
        </p:txBody>
      </p:sp>
      <p:sp>
        <p:nvSpPr>
          <p:cNvPr id="1271317432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94,200</a:t>
            </a:r>
          </a:p>
        </p:txBody>
      </p:sp>
      <p:sp>
        <p:nvSpPr>
          <p:cNvPr id="1817508291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Volume</a:t>
            </a:r>
          </a:p>
        </p:txBody>
      </p:sp>
      <p:sp>
        <p:nvSpPr>
          <p:cNvPr id="862446450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793</a:t>
            </a:r>
          </a:p>
        </p:txBody>
      </p:sp>
      <p:sp>
        <p:nvSpPr>
          <p:cNvPr id="1675733720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0</a:t>
            </a:r>
          </a:p>
        </p:txBody>
      </p:sp>
      <p:sp>
        <p:nvSpPr>
          <p:cNvPr id="516386335" name="Rectangle"/>
          <p:cNvSpPr>
            <a:spLocks noGrp="1"/>
          </p:cNvSpPr>
          <p:nvPr/>
        </p:nvSpPr>
        <p:spPr>
          <a:xfrm>
            <a:off x="12700" y="15367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27511013" name="Rectangle"/>
          <p:cNvSpPr>
            <a:spLocks noGrp="1"/>
          </p:cNvSpPr>
          <p:nvPr/>
        </p:nvSpPr>
        <p:spPr>
          <a:xfrm>
            <a:off x="266700" y="16002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99861830" name="Text">
    </p:cNvPr>
          <p:cNvSpPr>
            <a:spLocks noGrp="1"/>
          </p:cNvSpPr>
          <p:nvPr/>
        </p:nvSpPr>
        <p:spPr>
          <a:xfrm rot="0">
            <a:off x="266700" y="16002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Relatório Médico</a:t>
            </a:r>
          </a:p>
        </p:txBody>
      </p:sp>
      <p:sp>
        <p:nvSpPr>
          <p:cNvPr id="926926296" name="Rectangle"/>
          <p:cNvSpPr>
            <a:spLocks noGrp="1"/>
          </p:cNvSpPr>
          <p:nvPr/>
        </p:nvSpPr>
        <p:spPr>
          <a:xfrm>
            <a:off x="266700" y="20320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3389750" name="Text">
    </p:cNvPr>
          <p:cNvSpPr>
            <a:spLocks noGrp="1"/>
          </p:cNvSpPr>
          <p:nvPr/>
        </p:nvSpPr>
        <p:spPr>
          <a:xfrm rot="0">
            <a:off x="266700" y="20320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2011791160" name="Text">
    </p:cNvPr>
          <p:cNvSpPr>
            <a:spLocks noGrp="1"/>
          </p:cNvSpPr>
          <p:nvPr/>
        </p:nvSpPr>
        <p:spPr>
          <a:xfrm rot="0">
            <a:off x="977900" y="20320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511487648" name="Text">
    </p:cNvPr>
          <p:cNvSpPr>
            <a:spLocks noGrp="1"/>
          </p:cNvSpPr>
          <p:nvPr/>
        </p:nvSpPr>
        <p:spPr>
          <a:xfrm rot="0">
            <a:off x="6464300" y="20320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462024626" name="Text">
    </p:cNvPr>
          <p:cNvSpPr>
            <a:spLocks noGrp="1"/>
          </p:cNvSpPr>
          <p:nvPr/>
        </p:nvSpPr>
        <p:spPr>
          <a:xfrm rot="0">
            <a:off x="977900" y="2273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Laudo de Imagiologia</a:t>
            </a:r>
          </a:p>
        </p:txBody>
      </p:sp>
      <p:sp>
        <p:nvSpPr>
          <p:cNvPr id="719440290" name="Text">
    </p:cNvPr>
          <p:cNvSpPr>
            <a:spLocks noGrp="1"/>
          </p:cNvSpPr>
          <p:nvPr/>
        </p:nvSpPr>
        <p:spPr>
          <a:xfrm rot="0">
            <a:off x="266700" y="2273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140</a:t>
            </a:r>
          </a:p>
        </p:txBody>
      </p:sp>
      <p:sp>
        <p:nvSpPr>
          <p:cNvPr id="382563193" name="Text">
    </p:cNvPr>
          <p:cNvSpPr>
            <a:spLocks noGrp="1"/>
          </p:cNvSpPr>
          <p:nvPr/>
        </p:nvSpPr>
        <p:spPr>
          <a:xfrm rot="0">
            <a:off x="6464300" y="2273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52,200</a:t>
            </a:r>
          </a:p>
        </p:txBody>
      </p:sp>
      <p:sp>
        <p:nvSpPr>
          <p:cNvPr id="1832896174" name="Text">
    </p:cNvPr>
          <p:cNvSpPr>
            <a:spLocks noGrp="1"/>
          </p:cNvSpPr>
          <p:nvPr/>
        </p:nvSpPr>
        <p:spPr>
          <a:xfrm rot="0">
            <a:off x="977900" y="2501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Relatório Médico</a:t>
            </a:r>
          </a:p>
        </p:txBody>
      </p:sp>
      <p:sp>
        <p:nvSpPr>
          <p:cNvPr id="530844562" name="Text">
    </p:cNvPr>
          <p:cNvSpPr>
            <a:spLocks noGrp="1"/>
          </p:cNvSpPr>
          <p:nvPr/>
        </p:nvSpPr>
        <p:spPr>
          <a:xfrm rot="0">
            <a:off x="266700" y="2501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139</a:t>
            </a:r>
          </a:p>
        </p:txBody>
      </p:sp>
      <p:sp>
        <p:nvSpPr>
          <p:cNvPr id="1001159965" name="Text">
    </p:cNvPr>
          <p:cNvSpPr>
            <a:spLocks noGrp="1"/>
          </p:cNvSpPr>
          <p:nvPr/>
        </p:nvSpPr>
        <p:spPr>
          <a:xfrm rot="0">
            <a:off x="6464300" y="2501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58,900</a:t>
            </a:r>
          </a:p>
        </p:txBody>
      </p:sp>
      <p:sp>
        <p:nvSpPr>
          <p:cNvPr id="1174898602" name="Rectangle"/>
          <p:cNvSpPr>
            <a:spLocks noGrp="1"/>
          </p:cNvSpPr>
          <p:nvPr/>
        </p:nvSpPr>
        <p:spPr>
          <a:xfrm>
            <a:off x="12700" y="27940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36431218" name="Rectangle"/>
          <p:cNvSpPr>
            <a:spLocks noGrp="1"/>
          </p:cNvSpPr>
          <p:nvPr/>
        </p:nvSpPr>
        <p:spPr>
          <a:xfrm>
            <a:off x="266700" y="28575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84236744" name="Text">
    </p:cNvPr>
          <p:cNvSpPr>
            <a:spLocks noGrp="1"/>
          </p:cNvSpPr>
          <p:nvPr/>
        </p:nvSpPr>
        <p:spPr>
          <a:xfrm rot="0">
            <a:off x="266700" y="28575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Reumatologia</a:t>
            </a:r>
          </a:p>
        </p:txBody>
      </p:sp>
      <p:sp>
        <p:nvSpPr>
          <p:cNvPr id="851805707" name="Rectangle"/>
          <p:cNvSpPr>
            <a:spLocks noGrp="1"/>
          </p:cNvSpPr>
          <p:nvPr/>
        </p:nvSpPr>
        <p:spPr>
          <a:xfrm>
            <a:off x="266700" y="32893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16703790" name="Text">
    </p:cNvPr>
          <p:cNvSpPr>
            <a:spLocks noGrp="1"/>
          </p:cNvSpPr>
          <p:nvPr/>
        </p:nvSpPr>
        <p:spPr>
          <a:xfrm rot="0">
            <a:off x="266700" y="32893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822737135" name="Text">
    </p:cNvPr>
          <p:cNvSpPr>
            <a:spLocks noGrp="1"/>
          </p:cNvSpPr>
          <p:nvPr/>
        </p:nvSpPr>
        <p:spPr>
          <a:xfrm rot="0">
            <a:off x="977900" y="32893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284229817" name="Text">
    </p:cNvPr>
          <p:cNvSpPr>
            <a:spLocks noGrp="1"/>
          </p:cNvSpPr>
          <p:nvPr/>
        </p:nvSpPr>
        <p:spPr>
          <a:xfrm rot="0">
            <a:off x="6464300" y="32893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382082813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Reumatologia (Retorno)</a:t>
            </a:r>
          </a:p>
        </p:txBody>
      </p:sp>
      <p:sp>
        <p:nvSpPr>
          <p:cNvPr id="837751682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137</a:t>
            </a:r>
          </a:p>
        </p:txBody>
      </p:sp>
      <p:sp>
        <p:nvSpPr>
          <p:cNvPr id="2065046762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24,500</a:t>
            </a:r>
          </a:p>
        </p:txBody>
      </p:sp>
      <p:sp>
        <p:nvSpPr>
          <p:cNvPr id="1775947571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Reumatologia</a:t>
            </a:r>
          </a:p>
        </p:txBody>
      </p:sp>
      <p:sp>
        <p:nvSpPr>
          <p:cNvPr id="1017701877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136</a:t>
            </a:r>
          </a:p>
        </p:txBody>
      </p:sp>
      <p:sp>
        <p:nvSpPr>
          <p:cNvPr id="1972540129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24,500</a:t>
            </a:r>
          </a:p>
        </p:txBody>
      </p:sp>
      <p:sp>
        <p:nvSpPr>
          <p:cNvPr id="1051206133" name="Rectangle"/>
          <p:cNvSpPr>
            <a:spLocks noGrp="1"/>
          </p:cNvSpPr>
          <p:nvPr/>
        </p:nvSpPr>
        <p:spPr>
          <a:xfrm>
            <a:off x="12700" y="4051300"/>
            <a:ext cx="3746500" cy="10287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8623428" name="Rectangle"/>
          <p:cNvSpPr>
            <a:spLocks noGrp="1"/>
          </p:cNvSpPr>
          <p:nvPr/>
        </p:nvSpPr>
        <p:spPr>
          <a:xfrm>
            <a:off x="266700" y="41148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51541194" name="Text">
    </p:cNvPr>
          <p:cNvSpPr>
            <a:spLocks noGrp="1"/>
          </p:cNvSpPr>
          <p:nvPr/>
        </p:nvSpPr>
        <p:spPr>
          <a:xfrm rot="0">
            <a:off x="266700" y="41148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Taxa de Urgência</a:t>
            </a:r>
          </a:p>
        </p:txBody>
      </p:sp>
      <p:sp>
        <p:nvSpPr>
          <p:cNvPr id="464296184" name="Rectangle"/>
          <p:cNvSpPr>
            <a:spLocks noGrp="1"/>
          </p:cNvSpPr>
          <p:nvPr/>
        </p:nvSpPr>
        <p:spPr>
          <a:xfrm>
            <a:off x="266700" y="45466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93754865" name="Text">
    </p:cNvPr>
          <p:cNvSpPr>
            <a:spLocks noGrp="1"/>
          </p:cNvSpPr>
          <p:nvPr/>
        </p:nvSpPr>
        <p:spPr>
          <a:xfrm rot="0">
            <a:off x="266700" y="45466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140190665" name="Text">
    </p:cNvPr>
          <p:cNvSpPr>
            <a:spLocks noGrp="1"/>
          </p:cNvSpPr>
          <p:nvPr/>
        </p:nvSpPr>
        <p:spPr>
          <a:xfrm rot="0">
            <a:off x="977900" y="45466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2042733349" name="Text">
    </p:cNvPr>
          <p:cNvSpPr>
            <a:spLocks noGrp="1"/>
          </p:cNvSpPr>
          <p:nvPr/>
        </p:nvSpPr>
        <p:spPr>
          <a:xfrm rot="0">
            <a:off x="6464300" y="45466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06270653" name="Text">
    </p:cNvPr>
          <p:cNvSpPr>
            <a:spLocks noGrp="1"/>
          </p:cNvSpPr>
          <p:nvPr/>
        </p:nvSpPr>
        <p:spPr>
          <a:xfrm rot="0">
            <a:off x="977900" y="4787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Taxa de Urgência</a:t>
            </a:r>
          </a:p>
        </p:txBody>
      </p:sp>
      <p:sp>
        <p:nvSpPr>
          <p:cNvPr id="1196390827" name="Text">
    </p:cNvPr>
          <p:cNvSpPr>
            <a:spLocks noGrp="1"/>
          </p:cNvSpPr>
          <p:nvPr/>
        </p:nvSpPr>
        <p:spPr>
          <a:xfrm rot="0">
            <a:off x="266700" y="4787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165</a:t>
            </a:r>
          </a:p>
        </p:txBody>
      </p:sp>
      <p:sp>
        <p:nvSpPr>
          <p:cNvPr id="733503278" name="Text">
    </p:cNvPr>
          <p:cNvSpPr>
            <a:spLocks noGrp="1"/>
          </p:cNvSpPr>
          <p:nvPr/>
        </p:nvSpPr>
        <p:spPr>
          <a:xfrm rot="0">
            <a:off x="6464300" y="4787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7,500</a:t>
            </a:r>
          </a:p>
        </p:txBody>
      </p:sp>
      <p:sp>
        <p:nvSpPr>
          <p:cNvPr id="1603541495" name="Rectangle"/>
          <p:cNvSpPr>
            <a:spLocks noGrp="1"/>
          </p:cNvSpPr>
          <p:nvPr/>
        </p:nvSpPr>
        <p:spPr>
          <a:xfrm>
            <a:off x="12700" y="5080000"/>
            <a:ext cx="3746500" cy="2628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64400095" name="Rectangle"/>
          <p:cNvSpPr>
            <a:spLocks noGrp="1"/>
          </p:cNvSpPr>
          <p:nvPr/>
        </p:nvSpPr>
        <p:spPr>
          <a:xfrm>
            <a:off x="266700" y="51435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27415799" name="Text">
    </p:cNvPr>
          <p:cNvSpPr>
            <a:spLocks noGrp="1"/>
          </p:cNvSpPr>
          <p:nvPr/>
        </p:nvSpPr>
        <p:spPr>
          <a:xfrm rot="0">
            <a:off x="266700" y="51435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Vacina Plano Internacional</a:t>
            </a:r>
          </a:p>
        </p:txBody>
      </p:sp>
      <p:sp>
        <p:nvSpPr>
          <p:cNvPr id="536905683" name="Rectangle"/>
          <p:cNvSpPr>
            <a:spLocks noGrp="1"/>
          </p:cNvSpPr>
          <p:nvPr/>
        </p:nvSpPr>
        <p:spPr>
          <a:xfrm>
            <a:off x="266700" y="55753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604614533" name="Text">
    </p:cNvPr>
          <p:cNvSpPr>
            <a:spLocks noGrp="1"/>
          </p:cNvSpPr>
          <p:nvPr/>
        </p:nvSpPr>
        <p:spPr>
          <a:xfrm rot="0">
            <a:off x="266700" y="55753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404438795" name="Text">
    </p:cNvPr>
          <p:cNvSpPr>
            <a:spLocks noGrp="1"/>
          </p:cNvSpPr>
          <p:nvPr/>
        </p:nvSpPr>
        <p:spPr>
          <a:xfrm rot="0">
            <a:off x="977900" y="55753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372923303" name="Text">
    </p:cNvPr>
          <p:cNvSpPr>
            <a:spLocks noGrp="1"/>
          </p:cNvSpPr>
          <p:nvPr/>
        </p:nvSpPr>
        <p:spPr>
          <a:xfrm rot="0">
            <a:off x="6464300" y="55753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840984748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FEBRE TIFOIDE</a:t>
            </a:r>
          </a:p>
        </p:txBody>
      </p:sp>
      <p:sp>
        <p:nvSpPr>
          <p:cNvPr id="1320437564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1472</a:t>
            </a:r>
          </a:p>
        </p:txBody>
      </p:sp>
      <p:sp>
        <p:nvSpPr>
          <p:cNvPr id="253151878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82,000</a:t>
            </a:r>
          </a:p>
        </p:txBody>
      </p:sp>
      <p:sp>
        <p:nvSpPr>
          <p:cNvPr id="1270173600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HEPATITE A </a:t>
            </a:r>
          </a:p>
        </p:txBody>
      </p:sp>
      <p:sp>
        <p:nvSpPr>
          <p:cNvPr id="2053188466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1471</a:t>
            </a:r>
          </a:p>
        </p:txBody>
      </p:sp>
      <p:sp>
        <p:nvSpPr>
          <p:cNvPr id="369106597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93,000</a:t>
            </a:r>
          </a:p>
        </p:txBody>
      </p:sp>
      <p:sp>
        <p:nvSpPr>
          <p:cNvPr id="805020697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HIMONOGLOBULINA TIPO B</a:t>
            </a:r>
          </a:p>
        </p:txBody>
      </p:sp>
      <p:sp>
        <p:nvSpPr>
          <p:cNvPr id="1322399241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1473</a:t>
            </a:r>
          </a:p>
        </p:txBody>
      </p:sp>
      <p:sp>
        <p:nvSpPr>
          <p:cNvPr id="1025228314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170,000</a:t>
            </a:r>
          </a:p>
        </p:txBody>
      </p:sp>
      <p:sp>
        <p:nvSpPr>
          <p:cNvPr id="737700394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MENINGITE C</a:t>
            </a:r>
          </a:p>
        </p:txBody>
      </p:sp>
      <p:sp>
        <p:nvSpPr>
          <p:cNvPr id="1498531872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1467</a:t>
            </a:r>
          </a:p>
        </p:txBody>
      </p:sp>
      <p:sp>
        <p:nvSpPr>
          <p:cNvPr id="116182909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95,000</a:t>
            </a:r>
          </a:p>
        </p:txBody>
      </p:sp>
      <p:sp>
        <p:nvSpPr>
          <p:cNvPr id="1718045396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MENINGITE(MENACTRA)</a:t>
            </a:r>
          </a:p>
        </p:txBody>
      </p:sp>
      <p:sp>
        <p:nvSpPr>
          <p:cNvPr id="245814536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1468</a:t>
            </a:r>
          </a:p>
        </p:txBody>
      </p:sp>
      <p:sp>
        <p:nvSpPr>
          <p:cNvPr id="1507920948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90,000</a:t>
            </a:r>
          </a:p>
        </p:txBody>
      </p:sp>
      <p:sp>
        <p:nvSpPr>
          <p:cNvPr id="957790034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PNEUMOCOCO</a:t>
            </a:r>
          </a:p>
        </p:txBody>
      </p:sp>
      <p:sp>
        <p:nvSpPr>
          <p:cNvPr id="1702587214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1461</a:t>
            </a:r>
          </a:p>
        </p:txBody>
      </p:sp>
      <p:sp>
        <p:nvSpPr>
          <p:cNvPr id="1565391996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102,000</a:t>
            </a:r>
          </a:p>
        </p:txBody>
      </p:sp>
      <p:sp>
        <p:nvSpPr>
          <p:cNvPr id="211606349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VARICELA</a:t>
            </a:r>
          </a:p>
        </p:txBody>
      </p:sp>
      <p:sp>
        <p:nvSpPr>
          <p:cNvPr id="12341675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1469</a:t>
            </a:r>
          </a:p>
        </p:txBody>
      </p:sp>
      <p:sp>
        <p:nvSpPr>
          <p:cNvPr id="1042512873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110,000</a:t>
            </a:r>
          </a:p>
        </p:txBody>
      </p:sp>
      <p:sp>
        <p:nvSpPr>
          <p:cNvPr id="213896781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VASPR(SARAMPO, RUBEOLA, PAROPTITE)</a:t>
            </a:r>
          </a:p>
        </p:txBody>
      </p:sp>
      <p:sp>
        <p:nvSpPr>
          <p:cNvPr id="1712536100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1470</a:t>
            </a:r>
          </a:p>
        </p:txBody>
      </p:sp>
      <p:sp>
        <p:nvSpPr>
          <p:cNvPr id="71310916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82,000</a:t>
            </a:r>
          </a:p>
        </p:txBody>
      </p:sp>
      <p:sp>
        <p:nvSpPr>
          <p:cNvPr id="563724566" name="Rectangle"/>
          <p:cNvSpPr>
            <a:spLocks noGrp="1"/>
          </p:cNvSpPr>
          <p:nvPr/>
        </p:nvSpPr>
        <p:spPr>
          <a:xfrm>
            <a:off x="12700" y="7708900"/>
            <a:ext cx="3746500" cy="2006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03436750" name="Rectangle"/>
          <p:cNvSpPr>
            <a:spLocks noGrp="1"/>
          </p:cNvSpPr>
          <p:nvPr/>
        </p:nvSpPr>
        <p:spPr>
          <a:xfrm>
            <a:off x="266700" y="77724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39994756" name="Text">
    </p:cNvPr>
          <p:cNvSpPr>
            <a:spLocks noGrp="1"/>
          </p:cNvSpPr>
          <p:nvPr/>
        </p:nvSpPr>
        <p:spPr>
          <a:xfrm rot="0">
            <a:off x="266700" y="77724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Vacinas Plano Nacional</a:t>
            </a:r>
          </a:p>
        </p:txBody>
      </p:sp>
      <p:sp>
        <p:nvSpPr>
          <p:cNvPr id="674096509" name="Rectangle"/>
          <p:cNvSpPr>
            <a:spLocks noGrp="1"/>
          </p:cNvSpPr>
          <p:nvPr/>
        </p:nvSpPr>
        <p:spPr>
          <a:xfrm>
            <a:off x="266700" y="82042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05014559" name="Text">
    </p:cNvPr>
          <p:cNvSpPr>
            <a:spLocks noGrp="1"/>
          </p:cNvSpPr>
          <p:nvPr/>
        </p:nvSpPr>
        <p:spPr>
          <a:xfrm rot="0">
            <a:off x="266700" y="82042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568694501" name="Text">
    </p:cNvPr>
          <p:cNvSpPr>
            <a:spLocks noGrp="1"/>
          </p:cNvSpPr>
          <p:nvPr/>
        </p:nvSpPr>
        <p:spPr>
          <a:xfrm rot="0">
            <a:off x="977900" y="82042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450029329" name="Text">
    </p:cNvPr>
          <p:cNvSpPr>
            <a:spLocks noGrp="1"/>
          </p:cNvSpPr>
          <p:nvPr/>
        </p:nvSpPr>
        <p:spPr>
          <a:xfrm rot="0">
            <a:off x="6464300" y="82042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296530092" name="Text">
    </p:cNvPr>
          <p:cNvSpPr>
            <a:spLocks noGrp="1"/>
          </p:cNvSpPr>
          <p:nvPr/>
        </p:nvSpPr>
        <p:spPr>
          <a:xfrm rot="0">
            <a:off x="977900" y="8445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BCG</a:t>
            </a:r>
          </a:p>
        </p:txBody>
      </p:sp>
      <p:sp>
        <p:nvSpPr>
          <p:cNvPr id="1319115118" name="Text">
    </p:cNvPr>
          <p:cNvSpPr>
            <a:spLocks noGrp="1"/>
          </p:cNvSpPr>
          <p:nvPr/>
        </p:nvSpPr>
        <p:spPr>
          <a:xfrm rot="0">
            <a:off x="266700" y="8445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1466</a:t>
            </a:r>
          </a:p>
        </p:txBody>
      </p:sp>
      <p:sp>
        <p:nvSpPr>
          <p:cNvPr id="1132457185" name="Text">
    </p:cNvPr>
          <p:cNvSpPr>
            <a:spLocks noGrp="1"/>
          </p:cNvSpPr>
          <p:nvPr/>
        </p:nvSpPr>
        <p:spPr>
          <a:xfrm rot="0">
            <a:off x="6464300" y="8445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4,500</a:t>
            </a:r>
          </a:p>
        </p:txBody>
      </p:sp>
      <p:sp>
        <p:nvSpPr>
          <p:cNvPr id="2023831718" name="Text">
    </p:cNvPr>
          <p:cNvSpPr>
            <a:spLocks noGrp="1"/>
          </p:cNvSpPr>
          <p:nvPr/>
        </p:nvSpPr>
        <p:spPr>
          <a:xfrm rot="0">
            <a:off x="977900" y="8674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FEBRE AMARELA</a:t>
            </a:r>
          </a:p>
        </p:txBody>
      </p:sp>
      <p:sp>
        <p:nvSpPr>
          <p:cNvPr id="209505998" name="Text">
    </p:cNvPr>
          <p:cNvSpPr>
            <a:spLocks noGrp="1"/>
          </p:cNvSpPr>
          <p:nvPr/>
        </p:nvSpPr>
        <p:spPr>
          <a:xfrm rot="0">
            <a:off x="266700" y="8674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1464</a:t>
            </a:r>
          </a:p>
        </p:txBody>
      </p:sp>
      <p:sp>
        <p:nvSpPr>
          <p:cNvPr id="1121574214" name="Text">
    </p:cNvPr>
          <p:cNvSpPr>
            <a:spLocks noGrp="1"/>
          </p:cNvSpPr>
          <p:nvPr/>
        </p:nvSpPr>
        <p:spPr>
          <a:xfrm rot="0">
            <a:off x="6464300" y="8674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4,000</a:t>
            </a:r>
          </a:p>
        </p:txBody>
      </p:sp>
      <p:sp>
        <p:nvSpPr>
          <p:cNvPr id="2122131736" name="Text">
    </p:cNvPr>
          <p:cNvSpPr>
            <a:spLocks noGrp="1"/>
          </p:cNvSpPr>
          <p:nvPr/>
        </p:nvSpPr>
        <p:spPr>
          <a:xfrm rot="0">
            <a:off x="977900" y="8902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HEPATITE B</a:t>
            </a:r>
          </a:p>
        </p:txBody>
      </p:sp>
      <p:sp>
        <p:nvSpPr>
          <p:cNvPr id="258497145" name="Text">
    </p:cNvPr>
          <p:cNvSpPr>
            <a:spLocks noGrp="1"/>
          </p:cNvSpPr>
          <p:nvPr/>
        </p:nvSpPr>
        <p:spPr>
          <a:xfrm rot="0">
            <a:off x="266700" y="8902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1457</a:t>
            </a:r>
          </a:p>
        </p:txBody>
      </p:sp>
      <p:sp>
        <p:nvSpPr>
          <p:cNvPr id="1695088612" name="Text">
    </p:cNvPr>
          <p:cNvSpPr>
            <a:spLocks noGrp="1"/>
          </p:cNvSpPr>
          <p:nvPr/>
        </p:nvSpPr>
        <p:spPr>
          <a:xfrm rot="0">
            <a:off x="6464300" y="8902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4,500</a:t>
            </a:r>
          </a:p>
        </p:txBody>
      </p:sp>
      <p:sp>
        <p:nvSpPr>
          <p:cNvPr id="1773616622" name="Text">
    </p:cNvPr>
          <p:cNvSpPr>
            <a:spLocks noGrp="1"/>
          </p:cNvSpPr>
          <p:nvPr/>
        </p:nvSpPr>
        <p:spPr>
          <a:xfrm rot="0">
            <a:off x="977900" y="9131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PENTAVALENTE</a:t>
            </a:r>
          </a:p>
        </p:txBody>
      </p:sp>
      <p:sp>
        <p:nvSpPr>
          <p:cNvPr id="2123754537" name="Text">
    </p:cNvPr>
          <p:cNvSpPr>
            <a:spLocks noGrp="1"/>
          </p:cNvSpPr>
          <p:nvPr/>
        </p:nvSpPr>
        <p:spPr>
          <a:xfrm rot="0">
            <a:off x="266700" y="9131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1460</a:t>
            </a:r>
          </a:p>
        </p:txBody>
      </p:sp>
      <p:sp>
        <p:nvSpPr>
          <p:cNvPr id="870566416" name="Text">
    </p:cNvPr>
          <p:cNvSpPr>
            <a:spLocks noGrp="1"/>
          </p:cNvSpPr>
          <p:nvPr/>
        </p:nvSpPr>
        <p:spPr>
          <a:xfrm rot="0">
            <a:off x="6464300" y="9131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4,500</a:t>
            </a:r>
          </a:p>
        </p:txBody>
      </p:sp>
      <p:sp>
        <p:nvSpPr>
          <p:cNvPr id="297202775" name="Text">
    </p:cNvPr>
          <p:cNvSpPr>
            <a:spLocks noGrp="1"/>
          </p:cNvSpPr>
          <p:nvPr/>
        </p:nvSpPr>
        <p:spPr>
          <a:xfrm rot="0">
            <a:off x="977900" y="9359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ROTAVIRUS</a:t>
            </a:r>
          </a:p>
        </p:txBody>
      </p:sp>
      <p:sp>
        <p:nvSpPr>
          <p:cNvPr id="1094640578" name="Text">
    </p:cNvPr>
          <p:cNvSpPr>
            <a:spLocks noGrp="1"/>
          </p:cNvSpPr>
          <p:nvPr/>
        </p:nvSpPr>
        <p:spPr>
          <a:xfrm rot="0">
            <a:off x="266700" y="9359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1459</a:t>
            </a:r>
          </a:p>
        </p:txBody>
      </p:sp>
      <p:sp>
        <p:nvSpPr>
          <p:cNvPr id="270248808" name="Text">
    </p:cNvPr>
          <p:cNvSpPr>
            <a:spLocks noGrp="1"/>
          </p:cNvSpPr>
          <p:nvPr/>
        </p:nvSpPr>
        <p:spPr>
          <a:xfrm rot="0">
            <a:off x="6464300" y="9359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4,000</a:t>
            </a:r>
          </a:p>
        </p:txBody>
      </p:sp>
      <p:sp>
        <p:nvSpPr>
          <p:cNvPr id="1023758385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28 of </a:t>
            </a:r>
          </a:p>
        </p:txBody>
      </p:sp>
      <p:sp>
        <p:nvSpPr>
          <p:cNvPr id="1925945558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464985994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579213" name="Rectangle"/>
          <p:cNvSpPr>
            <a:spLocks noGrp="1"/>
          </p:cNvSpPr>
          <p:nvPr/>
        </p:nvSpPr>
        <p:spPr>
          <a:xfrm>
            <a:off x="12700" y="254000"/>
            <a:ext cx="3746500" cy="1054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13521402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000625942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423387444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999325636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955317098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SARAMPO</a:t>
            </a:r>
          </a:p>
        </p:txBody>
      </p:sp>
      <p:sp>
        <p:nvSpPr>
          <p:cNvPr id="2050125180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1463</a:t>
            </a:r>
          </a:p>
        </p:txBody>
      </p:sp>
      <p:sp>
        <p:nvSpPr>
          <p:cNvPr id="399603589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4,000</a:t>
            </a:r>
          </a:p>
        </p:txBody>
      </p:sp>
      <p:sp>
        <p:nvSpPr>
          <p:cNvPr id="974744018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VITAMINA A</a:t>
            </a:r>
          </a:p>
        </p:txBody>
      </p:sp>
      <p:sp>
        <p:nvSpPr>
          <p:cNvPr id="278092654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1462</a:t>
            </a:r>
          </a:p>
        </p:txBody>
      </p:sp>
      <p:sp>
        <p:nvSpPr>
          <p:cNvPr id="2040761741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2,000</a:t>
            </a:r>
          </a:p>
        </p:txBody>
      </p:sp>
      <p:sp>
        <p:nvSpPr>
          <p:cNvPr id="1708306531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VPI</a:t>
            </a:r>
          </a:p>
        </p:txBody>
      </p:sp>
      <p:sp>
        <p:nvSpPr>
          <p:cNvPr id="343151346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1465</a:t>
            </a:r>
          </a:p>
        </p:txBody>
      </p:sp>
      <p:sp>
        <p:nvSpPr>
          <p:cNvPr id="515269433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4,000</a:t>
            </a:r>
          </a:p>
        </p:txBody>
      </p:sp>
      <p:sp>
        <p:nvSpPr>
          <p:cNvPr id="2065451655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29 of </a:t>
            </a:r>
          </a:p>
        </p:txBody>
      </p:sp>
      <p:sp>
        <p:nvSpPr>
          <p:cNvPr id="114248518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96983855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324819" name="Rectangle"/>
          <p:cNvSpPr>
            <a:spLocks noGrp="1"/>
          </p:cNvSpPr>
          <p:nvPr/>
        </p:nvSpPr>
        <p:spPr>
          <a:xfrm>
            <a:off x="12700" y="254000"/>
            <a:ext cx="3746500" cy="1714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25810191" name="Rectangle"/>
          <p:cNvSpPr>
            <a:spLocks noGrp="1"/>
          </p:cNvSpPr>
          <p:nvPr/>
        </p:nvSpPr>
        <p:spPr>
          <a:xfrm>
            <a:off x="266700" y="3175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758606597" name="Text">
    </p:cNvPr>
          <p:cNvSpPr>
            <a:spLocks noGrp="1"/>
          </p:cNvSpPr>
          <p:nvPr/>
        </p:nvSpPr>
        <p:spPr>
          <a:xfrm rot="0">
            <a:off x="266700" y="3175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Dermatologia</a:t>
            </a:r>
          </a:p>
        </p:txBody>
      </p:sp>
      <p:sp>
        <p:nvSpPr>
          <p:cNvPr id="1588680005" name="Rectangle"/>
          <p:cNvSpPr>
            <a:spLocks noGrp="1"/>
          </p:cNvSpPr>
          <p:nvPr/>
        </p:nvSpPr>
        <p:spPr>
          <a:xfrm>
            <a:off x="266700" y="7493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63184945" name="Text">
    </p:cNvPr>
          <p:cNvSpPr>
            <a:spLocks noGrp="1"/>
          </p:cNvSpPr>
          <p:nvPr/>
        </p:nvSpPr>
        <p:spPr>
          <a:xfrm rot="0">
            <a:off x="266700" y="7493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308724709" name="Text">
    </p:cNvPr>
          <p:cNvSpPr>
            <a:spLocks noGrp="1"/>
          </p:cNvSpPr>
          <p:nvPr/>
        </p:nvSpPr>
        <p:spPr>
          <a:xfrm rot="0">
            <a:off x="977900" y="7493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810216625" name="Text">
    </p:cNvPr>
          <p:cNvSpPr>
            <a:spLocks noGrp="1"/>
          </p:cNvSpPr>
          <p:nvPr/>
        </p:nvSpPr>
        <p:spPr>
          <a:xfrm rot="0">
            <a:off x="6464300" y="7493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068162549" name="Text">
    </p:cNvPr>
          <p:cNvSpPr>
            <a:spLocks noGrp="1"/>
          </p:cNvSpPr>
          <p:nvPr/>
        </p:nvSpPr>
        <p:spPr>
          <a:xfrm rot="0">
            <a:off x="977900" y="99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Dermatologia (Retorno)</a:t>
            </a:r>
          </a:p>
        </p:txBody>
      </p:sp>
      <p:sp>
        <p:nvSpPr>
          <p:cNvPr id="1068907595" name="Text">
    </p:cNvPr>
          <p:cNvSpPr>
            <a:spLocks noGrp="1"/>
          </p:cNvSpPr>
          <p:nvPr/>
        </p:nvSpPr>
        <p:spPr>
          <a:xfrm rot="0">
            <a:off x="266700" y="99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107</a:t>
            </a:r>
          </a:p>
        </p:txBody>
      </p:sp>
      <p:sp>
        <p:nvSpPr>
          <p:cNvPr id="460044723" name="Text">
    </p:cNvPr>
          <p:cNvSpPr>
            <a:spLocks noGrp="1"/>
          </p:cNvSpPr>
          <p:nvPr/>
        </p:nvSpPr>
        <p:spPr>
          <a:xfrm rot="0">
            <a:off x="6464300" y="99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26,500</a:t>
            </a:r>
          </a:p>
        </p:txBody>
      </p:sp>
      <p:sp>
        <p:nvSpPr>
          <p:cNvPr id="1568527441" name="Text">
    </p:cNvPr>
          <p:cNvSpPr>
            <a:spLocks noGrp="1"/>
          </p:cNvSpPr>
          <p:nvPr/>
        </p:nvSpPr>
        <p:spPr>
          <a:xfrm rot="0">
            <a:off x="977900" y="121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Dermatologia</a:t>
            </a:r>
          </a:p>
        </p:txBody>
      </p:sp>
      <p:sp>
        <p:nvSpPr>
          <p:cNvPr id="877784958" name="Text">
    </p:cNvPr>
          <p:cNvSpPr>
            <a:spLocks noGrp="1"/>
          </p:cNvSpPr>
          <p:nvPr/>
        </p:nvSpPr>
        <p:spPr>
          <a:xfrm rot="0">
            <a:off x="266700" y="121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106</a:t>
            </a:r>
          </a:p>
        </p:txBody>
      </p:sp>
      <p:sp>
        <p:nvSpPr>
          <p:cNvPr id="973855195" name="Text">
    </p:cNvPr>
          <p:cNvSpPr>
            <a:spLocks noGrp="1"/>
          </p:cNvSpPr>
          <p:nvPr/>
        </p:nvSpPr>
        <p:spPr>
          <a:xfrm rot="0">
            <a:off x="6464300" y="121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26,500</a:t>
            </a:r>
          </a:p>
        </p:txBody>
      </p:sp>
      <p:sp>
        <p:nvSpPr>
          <p:cNvPr id="2095798536" name="Text">
    </p:cNvPr>
          <p:cNvSpPr>
            <a:spLocks noGrp="1"/>
          </p:cNvSpPr>
          <p:nvPr/>
        </p:nvSpPr>
        <p:spPr>
          <a:xfrm rot="0">
            <a:off x="977900" y="144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Dermatoscopía</a:t>
            </a:r>
          </a:p>
        </p:txBody>
      </p:sp>
      <p:sp>
        <p:nvSpPr>
          <p:cNvPr id="1334302104" name="Text">
    </p:cNvPr>
          <p:cNvSpPr>
            <a:spLocks noGrp="1"/>
          </p:cNvSpPr>
          <p:nvPr/>
        </p:nvSpPr>
        <p:spPr>
          <a:xfrm rot="0">
            <a:off x="266700" y="144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108</a:t>
            </a:r>
          </a:p>
        </p:txBody>
      </p:sp>
      <p:sp>
        <p:nvSpPr>
          <p:cNvPr id="1947662601" name="Text">
    </p:cNvPr>
          <p:cNvSpPr>
            <a:spLocks noGrp="1"/>
          </p:cNvSpPr>
          <p:nvPr/>
        </p:nvSpPr>
        <p:spPr>
          <a:xfrm rot="0">
            <a:off x="6464300" y="144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45,000</a:t>
            </a:r>
          </a:p>
        </p:txBody>
      </p:sp>
      <p:sp>
        <p:nvSpPr>
          <p:cNvPr id="280441681" name="Text">
    </p:cNvPr>
          <p:cNvSpPr>
            <a:spLocks noGrp="1"/>
          </p:cNvSpPr>
          <p:nvPr/>
        </p:nvSpPr>
        <p:spPr>
          <a:xfrm rot="0">
            <a:off x="977900" y="167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LAMPADA DE WOOD</a:t>
            </a:r>
          </a:p>
        </p:txBody>
      </p:sp>
      <p:sp>
        <p:nvSpPr>
          <p:cNvPr id="917637974" name="Text">
    </p:cNvPr>
          <p:cNvSpPr>
            <a:spLocks noGrp="1"/>
          </p:cNvSpPr>
          <p:nvPr/>
        </p:nvSpPr>
        <p:spPr>
          <a:xfrm rot="0">
            <a:off x="266700" y="167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109</a:t>
            </a:r>
          </a:p>
        </p:txBody>
      </p:sp>
      <p:sp>
        <p:nvSpPr>
          <p:cNvPr id="1198011149" name="Text">
    </p:cNvPr>
          <p:cNvSpPr>
            <a:spLocks noGrp="1"/>
          </p:cNvSpPr>
          <p:nvPr/>
        </p:nvSpPr>
        <p:spPr>
          <a:xfrm rot="0">
            <a:off x="6464300" y="167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27,000</a:t>
            </a:r>
          </a:p>
        </p:txBody>
      </p:sp>
      <p:sp>
        <p:nvSpPr>
          <p:cNvPr id="74794072" name="Rectangle"/>
          <p:cNvSpPr>
            <a:spLocks noGrp="1"/>
          </p:cNvSpPr>
          <p:nvPr/>
        </p:nvSpPr>
        <p:spPr>
          <a:xfrm>
            <a:off x="12700" y="1968500"/>
            <a:ext cx="3746500" cy="7747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770822716" name="Rectangle"/>
          <p:cNvSpPr>
            <a:spLocks noGrp="1"/>
          </p:cNvSpPr>
          <p:nvPr/>
        </p:nvSpPr>
        <p:spPr>
          <a:xfrm>
            <a:off x="266700" y="20320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7104751" name="Text">
    </p:cNvPr>
          <p:cNvSpPr>
            <a:spLocks noGrp="1"/>
          </p:cNvSpPr>
          <p:nvPr/>
        </p:nvSpPr>
        <p:spPr>
          <a:xfrm rot="0">
            <a:off x="266700" y="20320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Enfermagem</a:t>
            </a:r>
          </a:p>
        </p:txBody>
      </p:sp>
      <p:sp>
        <p:nvSpPr>
          <p:cNvPr id="231292494" name="Rectangle"/>
          <p:cNvSpPr>
            <a:spLocks noGrp="1"/>
          </p:cNvSpPr>
          <p:nvPr/>
        </p:nvSpPr>
        <p:spPr>
          <a:xfrm>
            <a:off x="266700" y="24638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90412843" name="Text">
    </p:cNvPr>
          <p:cNvSpPr>
            <a:spLocks noGrp="1"/>
          </p:cNvSpPr>
          <p:nvPr/>
        </p:nvSpPr>
        <p:spPr>
          <a:xfrm rot="0">
            <a:off x="266700" y="24638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7580227" name="Text">
    </p:cNvPr>
          <p:cNvSpPr>
            <a:spLocks noGrp="1"/>
          </p:cNvSpPr>
          <p:nvPr/>
        </p:nvSpPr>
        <p:spPr>
          <a:xfrm rot="0">
            <a:off x="977900" y="24638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2006473422" name="Text">
    </p:cNvPr>
          <p:cNvSpPr>
            <a:spLocks noGrp="1"/>
          </p:cNvSpPr>
          <p:nvPr/>
        </p:nvSpPr>
        <p:spPr>
          <a:xfrm rot="0">
            <a:off x="6464300" y="24638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862400829" name="Text">
    </p:cNvPr>
          <p:cNvSpPr>
            <a:spLocks noGrp="1"/>
          </p:cNvSpPr>
          <p:nvPr/>
        </p:nvSpPr>
        <p:spPr>
          <a:xfrm rot="0">
            <a:off x="977900" y="2705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 Sodio de Diclofenac 75mg / 3ml IM/ IV Ampola(INJETAVEL) </a:t>
            </a:r>
          </a:p>
        </p:txBody>
      </p:sp>
      <p:sp>
        <p:nvSpPr>
          <p:cNvPr id="387072734" name="Text">
    </p:cNvPr>
          <p:cNvSpPr>
            <a:spLocks noGrp="1"/>
          </p:cNvSpPr>
          <p:nvPr/>
        </p:nvSpPr>
        <p:spPr>
          <a:xfrm rot="0">
            <a:off x="266700" y="2705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1549</a:t>
            </a:r>
          </a:p>
        </p:txBody>
      </p:sp>
      <p:sp>
        <p:nvSpPr>
          <p:cNvPr id="179225549" name="Text">
    </p:cNvPr>
          <p:cNvSpPr>
            <a:spLocks noGrp="1"/>
          </p:cNvSpPr>
          <p:nvPr/>
        </p:nvSpPr>
        <p:spPr>
          <a:xfrm rot="0">
            <a:off x="6464300" y="2705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1070966396" name="Text">
    </p:cNvPr>
          <p:cNvSpPr>
            <a:spLocks noGrp="1"/>
          </p:cNvSpPr>
          <p:nvPr/>
        </p:nvSpPr>
        <p:spPr>
          <a:xfrm rot="0">
            <a:off x="977900" y="2933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Adm. Medicamento do paciente (INTRA VENOSO)</a:t>
            </a:r>
          </a:p>
        </p:txBody>
      </p:sp>
      <p:sp>
        <p:nvSpPr>
          <p:cNvPr id="892442210" name="Text">
    </p:cNvPr>
          <p:cNvSpPr>
            <a:spLocks noGrp="1"/>
          </p:cNvSpPr>
          <p:nvPr/>
        </p:nvSpPr>
        <p:spPr>
          <a:xfrm rot="0">
            <a:off x="266700" y="2933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670</a:t>
            </a:r>
          </a:p>
        </p:txBody>
      </p:sp>
      <p:sp>
        <p:nvSpPr>
          <p:cNvPr id="808461992" name="Text">
    </p:cNvPr>
          <p:cNvSpPr>
            <a:spLocks noGrp="1"/>
          </p:cNvSpPr>
          <p:nvPr/>
        </p:nvSpPr>
        <p:spPr>
          <a:xfrm rot="0">
            <a:off x="6464300" y="2933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2,500</a:t>
            </a:r>
          </a:p>
        </p:txBody>
      </p:sp>
      <p:sp>
        <p:nvSpPr>
          <p:cNvPr id="1291598792" name="Text">
    </p:cNvPr>
          <p:cNvSpPr>
            <a:spLocks noGrp="1"/>
          </p:cNvSpPr>
          <p:nvPr/>
        </p:nvSpPr>
        <p:spPr>
          <a:xfrm rot="0">
            <a:off x="977900" y="3162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Adm. Medicamento do paciente Oral/Sublingual</a:t>
            </a:r>
          </a:p>
        </p:txBody>
      </p:sp>
      <p:sp>
        <p:nvSpPr>
          <p:cNvPr id="1586008685" name="Text">
    </p:cNvPr>
          <p:cNvSpPr>
            <a:spLocks noGrp="1"/>
          </p:cNvSpPr>
          <p:nvPr/>
        </p:nvSpPr>
        <p:spPr>
          <a:xfrm rot="0">
            <a:off x="266700" y="3162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684</a:t>
            </a:r>
          </a:p>
        </p:txBody>
      </p:sp>
      <p:sp>
        <p:nvSpPr>
          <p:cNvPr id="1739820376" name="Text">
    </p:cNvPr>
          <p:cNvSpPr>
            <a:spLocks noGrp="1"/>
          </p:cNvSpPr>
          <p:nvPr/>
        </p:nvSpPr>
        <p:spPr>
          <a:xfrm rot="0">
            <a:off x="6464300" y="3162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1,800</a:t>
            </a:r>
          </a:p>
        </p:txBody>
      </p:sp>
      <p:sp>
        <p:nvSpPr>
          <p:cNvPr id="1443357280" name="Text">
    </p:cNvPr>
          <p:cNvSpPr>
            <a:spLocks noGrp="1"/>
          </p:cNvSpPr>
          <p:nvPr/>
        </p:nvSpPr>
        <p:spPr>
          <a:xfrm rot="0">
            <a:off x="977900" y="3390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Adm. Medicamento do paciente(INTRA MUSCULAR)</a:t>
            </a:r>
          </a:p>
        </p:txBody>
      </p:sp>
      <p:sp>
        <p:nvSpPr>
          <p:cNvPr id="2072551699" name="Text">
    </p:cNvPr>
          <p:cNvSpPr>
            <a:spLocks noGrp="1"/>
          </p:cNvSpPr>
          <p:nvPr/>
        </p:nvSpPr>
        <p:spPr>
          <a:xfrm rot="0">
            <a:off x="266700" y="3390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669</a:t>
            </a:r>
          </a:p>
        </p:txBody>
      </p:sp>
      <p:sp>
        <p:nvSpPr>
          <p:cNvPr id="1628000245" name="Text">
    </p:cNvPr>
          <p:cNvSpPr>
            <a:spLocks noGrp="1"/>
          </p:cNvSpPr>
          <p:nvPr/>
        </p:nvSpPr>
        <p:spPr>
          <a:xfrm rot="0">
            <a:off x="6464300" y="3390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2,800</a:t>
            </a:r>
          </a:p>
        </p:txBody>
      </p:sp>
      <p:sp>
        <p:nvSpPr>
          <p:cNvPr id="439076801" name="Text">
    </p:cNvPr>
          <p:cNvSpPr>
            <a:spLocks noGrp="1"/>
          </p:cNvSpPr>
          <p:nvPr/>
        </p:nvSpPr>
        <p:spPr>
          <a:xfrm rot="0">
            <a:off x="977900" y="3619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Adrenalina 1mg/ ml injetavel   Ampola</a:t>
            </a:r>
          </a:p>
        </p:txBody>
      </p:sp>
      <p:sp>
        <p:nvSpPr>
          <p:cNvPr id="1943417350" name="Text">
    </p:cNvPr>
          <p:cNvSpPr>
            <a:spLocks noGrp="1"/>
          </p:cNvSpPr>
          <p:nvPr/>
        </p:nvSpPr>
        <p:spPr>
          <a:xfrm rot="0">
            <a:off x="266700" y="3619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1550</a:t>
            </a:r>
          </a:p>
        </p:txBody>
      </p:sp>
      <p:sp>
        <p:nvSpPr>
          <p:cNvPr id="1298699606" name="Text">
    </p:cNvPr>
          <p:cNvSpPr>
            <a:spLocks noGrp="1"/>
          </p:cNvSpPr>
          <p:nvPr/>
        </p:nvSpPr>
        <p:spPr>
          <a:xfrm rot="0">
            <a:off x="6464300" y="3619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1723145705" name="Text">
    </p:cNvPr>
          <p:cNvSpPr>
            <a:spLocks noGrp="1"/>
          </p:cNvSpPr>
          <p:nvPr/>
        </p:nvSpPr>
        <p:spPr>
          <a:xfrm rot="0">
            <a:off x="977900" y="3848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Algaliação (H/M)</a:t>
            </a:r>
          </a:p>
        </p:txBody>
      </p:sp>
      <p:sp>
        <p:nvSpPr>
          <p:cNvPr id="585419569" name="Text">
    </p:cNvPr>
          <p:cNvSpPr>
            <a:spLocks noGrp="1"/>
          </p:cNvSpPr>
          <p:nvPr/>
        </p:nvSpPr>
        <p:spPr>
          <a:xfrm rot="0">
            <a:off x="266700" y="3848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671</a:t>
            </a:r>
          </a:p>
        </p:txBody>
      </p:sp>
      <p:sp>
        <p:nvSpPr>
          <p:cNvPr id="1625328489" name="Text">
    </p:cNvPr>
          <p:cNvSpPr>
            <a:spLocks noGrp="1"/>
          </p:cNvSpPr>
          <p:nvPr/>
        </p:nvSpPr>
        <p:spPr>
          <a:xfrm rot="0">
            <a:off x="6464300" y="3848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5,400</a:t>
            </a:r>
          </a:p>
        </p:txBody>
      </p:sp>
      <p:sp>
        <p:nvSpPr>
          <p:cNvPr id="1772838918" name="Text">
    </p:cNvPr>
          <p:cNvSpPr>
            <a:spLocks noGrp="1"/>
          </p:cNvSpPr>
          <p:nvPr/>
        </p:nvSpPr>
        <p:spPr>
          <a:xfrm rot="0">
            <a:off x="977900" y="4076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Aminofilina 10mg Injetavel   Ampola</a:t>
            </a:r>
          </a:p>
        </p:txBody>
      </p:sp>
      <p:sp>
        <p:nvSpPr>
          <p:cNvPr id="658469519" name="Text">
    </p:cNvPr>
          <p:cNvSpPr>
            <a:spLocks noGrp="1"/>
          </p:cNvSpPr>
          <p:nvPr/>
        </p:nvSpPr>
        <p:spPr>
          <a:xfrm rot="0">
            <a:off x="266700" y="4076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1552</a:t>
            </a:r>
          </a:p>
        </p:txBody>
      </p:sp>
      <p:sp>
        <p:nvSpPr>
          <p:cNvPr id="596019226" name="Text">
    </p:cNvPr>
          <p:cNvSpPr>
            <a:spLocks noGrp="1"/>
          </p:cNvSpPr>
          <p:nvPr/>
        </p:nvSpPr>
        <p:spPr>
          <a:xfrm rot="0">
            <a:off x="6464300" y="4076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1197077696" name="Text">
    </p:cNvPr>
          <p:cNvSpPr>
            <a:spLocks noGrp="1"/>
          </p:cNvSpPr>
          <p:nvPr/>
        </p:nvSpPr>
        <p:spPr>
          <a:xfrm rot="0">
            <a:off x="977900" y="4305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Amlodipina 10mg comprimidos   via oral</a:t>
            </a:r>
          </a:p>
        </p:txBody>
      </p:sp>
      <p:sp>
        <p:nvSpPr>
          <p:cNvPr id="1967130493" name="Text">
    </p:cNvPr>
          <p:cNvSpPr>
            <a:spLocks noGrp="1"/>
          </p:cNvSpPr>
          <p:nvPr/>
        </p:nvSpPr>
        <p:spPr>
          <a:xfrm rot="0">
            <a:off x="266700" y="4305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1609</a:t>
            </a:r>
          </a:p>
        </p:txBody>
      </p:sp>
      <p:sp>
        <p:nvSpPr>
          <p:cNvPr id="691517520" name="Text">
    </p:cNvPr>
          <p:cNvSpPr>
            <a:spLocks noGrp="1"/>
          </p:cNvSpPr>
          <p:nvPr/>
        </p:nvSpPr>
        <p:spPr>
          <a:xfrm rot="0">
            <a:off x="6464300" y="4305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850</a:t>
            </a:r>
          </a:p>
        </p:txBody>
      </p:sp>
      <p:sp>
        <p:nvSpPr>
          <p:cNvPr id="1055269684" name="Text">
    </p:cNvPr>
          <p:cNvSpPr>
            <a:spLocks noGrp="1"/>
          </p:cNvSpPr>
          <p:nvPr/>
        </p:nvSpPr>
        <p:spPr>
          <a:xfrm rot="0">
            <a:off x="977900" y="4533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Ampicilina  1g Injetavel   Ampola</a:t>
            </a:r>
          </a:p>
        </p:txBody>
      </p:sp>
      <p:sp>
        <p:nvSpPr>
          <p:cNvPr id="915484636" name="Text">
    </p:cNvPr>
          <p:cNvSpPr>
            <a:spLocks noGrp="1"/>
          </p:cNvSpPr>
          <p:nvPr/>
        </p:nvSpPr>
        <p:spPr>
          <a:xfrm rot="0">
            <a:off x="266700" y="4533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1553</a:t>
            </a:r>
          </a:p>
        </p:txBody>
      </p:sp>
      <p:sp>
        <p:nvSpPr>
          <p:cNvPr id="1126149532" name="Text">
    </p:cNvPr>
          <p:cNvSpPr>
            <a:spLocks noGrp="1"/>
          </p:cNvSpPr>
          <p:nvPr/>
        </p:nvSpPr>
        <p:spPr>
          <a:xfrm rot="0">
            <a:off x="6464300" y="4533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1467902103" name="Text">
    </p:cNvPr>
          <p:cNvSpPr>
            <a:spLocks noGrp="1"/>
          </p:cNvSpPr>
          <p:nvPr/>
        </p:nvSpPr>
        <p:spPr>
          <a:xfrm rot="0">
            <a:off x="977900" y="4762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Ampicilina 1g(Ampola)  unidade</a:t>
            </a:r>
            <a:br/>
          </a:p>
        </p:txBody>
      </p:sp>
      <p:sp>
        <p:nvSpPr>
          <p:cNvPr id="1485704911" name="Text">
    </p:cNvPr>
          <p:cNvSpPr>
            <a:spLocks noGrp="1"/>
          </p:cNvSpPr>
          <p:nvPr/>
        </p:nvSpPr>
        <p:spPr>
          <a:xfrm rot="0">
            <a:off x="266700" y="4762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1483</a:t>
            </a:r>
          </a:p>
        </p:txBody>
      </p:sp>
      <p:sp>
        <p:nvSpPr>
          <p:cNvPr id="1734227405" name="Text">
    </p:cNvPr>
          <p:cNvSpPr>
            <a:spLocks noGrp="1"/>
          </p:cNvSpPr>
          <p:nvPr/>
        </p:nvSpPr>
        <p:spPr>
          <a:xfrm rot="0">
            <a:off x="6464300" y="4762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4,500</a:t>
            </a:r>
          </a:p>
        </p:txBody>
      </p:sp>
      <p:sp>
        <p:nvSpPr>
          <p:cNvPr id="1502812151" name="Text">
    </p:cNvPr>
          <p:cNvSpPr>
            <a:spLocks noGrp="1"/>
          </p:cNvSpPr>
          <p:nvPr/>
        </p:nvSpPr>
        <p:spPr>
          <a:xfrm rot="0">
            <a:off x="977900" y="4991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Artemeter 20mg Injetavel   Ampola</a:t>
            </a:r>
          </a:p>
        </p:txBody>
      </p:sp>
      <p:sp>
        <p:nvSpPr>
          <p:cNvPr id="2106455682" name="Text">
    </p:cNvPr>
          <p:cNvSpPr>
            <a:spLocks noGrp="1"/>
          </p:cNvSpPr>
          <p:nvPr/>
        </p:nvSpPr>
        <p:spPr>
          <a:xfrm rot="0">
            <a:off x="266700" y="4991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1554</a:t>
            </a:r>
          </a:p>
        </p:txBody>
      </p:sp>
      <p:sp>
        <p:nvSpPr>
          <p:cNvPr id="1440577418" name="Text">
    </p:cNvPr>
          <p:cNvSpPr>
            <a:spLocks noGrp="1"/>
          </p:cNvSpPr>
          <p:nvPr/>
        </p:nvSpPr>
        <p:spPr>
          <a:xfrm rot="0">
            <a:off x="6464300" y="4991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1127989409" name="Text">
    </p:cNvPr>
          <p:cNvSpPr>
            <a:spLocks noGrp="1"/>
          </p:cNvSpPr>
          <p:nvPr/>
        </p:nvSpPr>
        <p:spPr>
          <a:xfrm rot="0">
            <a:off x="977900" y="5219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Artemeter 40mg Injetavel(Ampola)</a:t>
            </a:r>
          </a:p>
        </p:txBody>
      </p:sp>
      <p:sp>
        <p:nvSpPr>
          <p:cNvPr id="47602590" name="Text">
    </p:cNvPr>
          <p:cNvSpPr>
            <a:spLocks noGrp="1"/>
          </p:cNvSpPr>
          <p:nvPr/>
        </p:nvSpPr>
        <p:spPr>
          <a:xfrm rot="0">
            <a:off x="266700" y="5219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1556</a:t>
            </a:r>
          </a:p>
        </p:txBody>
      </p:sp>
      <p:sp>
        <p:nvSpPr>
          <p:cNvPr id="285050016" name="Text">
    </p:cNvPr>
          <p:cNvSpPr>
            <a:spLocks noGrp="1"/>
          </p:cNvSpPr>
          <p:nvPr/>
        </p:nvSpPr>
        <p:spPr>
          <a:xfrm rot="0">
            <a:off x="6464300" y="5219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782417938" name="Text">
    </p:cNvPr>
          <p:cNvSpPr>
            <a:spLocks noGrp="1"/>
          </p:cNvSpPr>
          <p:nvPr/>
        </p:nvSpPr>
        <p:spPr>
          <a:xfrm rot="0">
            <a:off x="977900" y="5448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Artemeter 80mg Injetavel   Ampola</a:t>
            </a:r>
          </a:p>
        </p:txBody>
      </p:sp>
      <p:sp>
        <p:nvSpPr>
          <p:cNvPr id="864105391" name="Text">
    </p:cNvPr>
          <p:cNvSpPr>
            <a:spLocks noGrp="1"/>
          </p:cNvSpPr>
          <p:nvPr/>
        </p:nvSpPr>
        <p:spPr>
          <a:xfrm rot="0">
            <a:off x="266700" y="5448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1555</a:t>
            </a:r>
          </a:p>
        </p:txBody>
      </p:sp>
      <p:sp>
        <p:nvSpPr>
          <p:cNvPr id="54236394" name="Text">
    </p:cNvPr>
          <p:cNvSpPr>
            <a:spLocks noGrp="1"/>
          </p:cNvSpPr>
          <p:nvPr/>
        </p:nvSpPr>
        <p:spPr>
          <a:xfrm rot="0">
            <a:off x="6464300" y="5448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2132793513" name="Text">
    </p:cNvPr>
          <p:cNvSpPr>
            <a:spLocks noGrp="1"/>
          </p:cNvSpPr>
          <p:nvPr/>
        </p:nvSpPr>
        <p:spPr>
          <a:xfrm rot="0">
            <a:off x="977900" y="5676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Artemeter 80mg Injetavel(Ampola)</a:t>
            </a:r>
          </a:p>
        </p:txBody>
      </p:sp>
      <p:sp>
        <p:nvSpPr>
          <p:cNvPr id="1199908104" name="Text">
    </p:cNvPr>
          <p:cNvSpPr>
            <a:spLocks noGrp="1"/>
          </p:cNvSpPr>
          <p:nvPr/>
        </p:nvSpPr>
        <p:spPr>
          <a:xfrm rot="0">
            <a:off x="266700" y="5676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1547</a:t>
            </a:r>
          </a:p>
        </p:txBody>
      </p:sp>
      <p:sp>
        <p:nvSpPr>
          <p:cNvPr id="2107865628" name="Text">
    </p:cNvPr>
          <p:cNvSpPr>
            <a:spLocks noGrp="1"/>
          </p:cNvSpPr>
          <p:nvPr/>
        </p:nvSpPr>
        <p:spPr>
          <a:xfrm rot="0">
            <a:off x="6464300" y="5676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576728454" name="Text">
    </p:cNvPr>
          <p:cNvSpPr>
            <a:spLocks noGrp="1"/>
          </p:cNvSpPr>
          <p:nvPr/>
        </p:nvSpPr>
        <p:spPr>
          <a:xfrm rot="0">
            <a:off x="977900" y="5905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Artesiane 80mg Ampolas injetavel.</a:t>
            </a:r>
          </a:p>
        </p:txBody>
      </p:sp>
      <p:sp>
        <p:nvSpPr>
          <p:cNvPr id="591094771" name="Text">
    </p:cNvPr>
          <p:cNvSpPr>
            <a:spLocks noGrp="1"/>
          </p:cNvSpPr>
          <p:nvPr/>
        </p:nvSpPr>
        <p:spPr>
          <a:xfrm rot="0">
            <a:off x="266700" y="5905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1597</a:t>
            </a:r>
          </a:p>
        </p:txBody>
      </p:sp>
      <p:sp>
        <p:nvSpPr>
          <p:cNvPr id="1308147705" name="Text">
    </p:cNvPr>
          <p:cNvSpPr>
            <a:spLocks noGrp="1"/>
          </p:cNvSpPr>
          <p:nvPr/>
        </p:nvSpPr>
        <p:spPr>
          <a:xfrm rot="0">
            <a:off x="6464300" y="5905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7,800</a:t>
            </a:r>
          </a:p>
        </p:txBody>
      </p:sp>
      <p:sp>
        <p:nvSpPr>
          <p:cNvPr id="736972736" name="Text">
    </p:cNvPr>
          <p:cNvSpPr>
            <a:spLocks noGrp="1"/>
          </p:cNvSpPr>
          <p:nvPr/>
        </p:nvSpPr>
        <p:spPr>
          <a:xfrm rot="0">
            <a:off x="977900" y="6134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Artesunato 120mg Injetavel(Ampola)</a:t>
            </a:r>
          </a:p>
        </p:txBody>
      </p:sp>
      <p:sp>
        <p:nvSpPr>
          <p:cNvPr id="146950950" name="Text">
    </p:cNvPr>
          <p:cNvSpPr>
            <a:spLocks noGrp="1"/>
          </p:cNvSpPr>
          <p:nvPr/>
        </p:nvSpPr>
        <p:spPr>
          <a:xfrm rot="0">
            <a:off x="266700" y="6134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1557</a:t>
            </a:r>
          </a:p>
        </p:txBody>
      </p:sp>
      <p:sp>
        <p:nvSpPr>
          <p:cNvPr id="1889436982" name="Text">
    </p:cNvPr>
          <p:cNvSpPr>
            <a:spLocks noGrp="1"/>
          </p:cNvSpPr>
          <p:nvPr/>
        </p:nvSpPr>
        <p:spPr>
          <a:xfrm rot="0">
            <a:off x="6464300" y="6134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2022828971" name="Text">
    </p:cNvPr>
          <p:cNvSpPr>
            <a:spLocks noGrp="1"/>
          </p:cNvSpPr>
          <p:nvPr/>
        </p:nvSpPr>
        <p:spPr>
          <a:xfrm rot="0">
            <a:off x="977900" y="6362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Artesunato PO 60mg Injetavel(Ampola)</a:t>
            </a:r>
          </a:p>
        </p:txBody>
      </p:sp>
      <p:sp>
        <p:nvSpPr>
          <p:cNvPr id="969091126" name="Text">
    </p:cNvPr>
          <p:cNvSpPr>
            <a:spLocks noGrp="1"/>
          </p:cNvSpPr>
          <p:nvPr/>
        </p:nvSpPr>
        <p:spPr>
          <a:xfrm rot="0">
            <a:off x="266700" y="6362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1558</a:t>
            </a:r>
          </a:p>
        </p:txBody>
      </p:sp>
      <p:sp>
        <p:nvSpPr>
          <p:cNvPr id="599969619" name="Text">
    </p:cNvPr>
          <p:cNvSpPr>
            <a:spLocks noGrp="1"/>
          </p:cNvSpPr>
          <p:nvPr/>
        </p:nvSpPr>
        <p:spPr>
          <a:xfrm rot="0">
            <a:off x="6464300" y="6362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661739816" name="Text">
    </p:cNvPr>
          <p:cNvSpPr>
            <a:spLocks noGrp="1"/>
          </p:cNvSpPr>
          <p:nvPr/>
        </p:nvSpPr>
        <p:spPr>
          <a:xfrm rot="0">
            <a:off x="977900" y="6591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Aspirina 100mg  via oral</a:t>
            </a:r>
          </a:p>
        </p:txBody>
      </p:sp>
      <p:sp>
        <p:nvSpPr>
          <p:cNvPr id="1355428574" name="Text">
    </p:cNvPr>
          <p:cNvSpPr>
            <a:spLocks noGrp="1"/>
          </p:cNvSpPr>
          <p:nvPr/>
        </p:nvSpPr>
        <p:spPr>
          <a:xfrm rot="0">
            <a:off x="266700" y="6591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1599</a:t>
            </a:r>
          </a:p>
        </p:txBody>
      </p:sp>
      <p:sp>
        <p:nvSpPr>
          <p:cNvPr id="1885876841" name="Text">
    </p:cNvPr>
          <p:cNvSpPr>
            <a:spLocks noGrp="1"/>
          </p:cNvSpPr>
          <p:nvPr/>
        </p:nvSpPr>
        <p:spPr>
          <a:xfrm rot="0">
            <a:off x="6464300" y="6591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900</a:t>
            </a:r>
          </a:p>
        </p:txBody>
      </p:sp>
      <p:sp>
        <p:nvSpPr>
          <p:cNvPr id="1164297056" name="Text">
    </p:cNvPr>
          <p:cNvSpPr>
            <a:spLocks noGrp="1"/>
          </p:cNvSpPr>
          <p:nvPr/>
        </p:nvSpPr>
        <p:spPr>
          <a:xfrm rot="0">
            <a:off x="977900" y="6819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Aspirina 100mg (Via Oral)</a:t>
            </a:r>
          </a:p>
        </p:txBody>
      </p:sp>
      <p:sp>
        <p:nvSpPr>
          <p:cNvPr id="1760586493" name="Text">
    </p:cNvPr>
          <p:cNvSpPr>
            <a:spLocks noGrp="1"/>
          </p:cNvSpPr>
          <p:nvPr/>
        </p:nvSpPr>
        <p:spPr>
          <a:xfrm rot="0">
            <a:off x="266700" y="6819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1559</a:t>
            </a:r>
          </a:p>
        </p:txBody>
      </p:sp>
      <p:sp>
        <p:nvSpPr>
          <p:cNvPr id="1764620799" name="Text">
    </p:cNvPr>
          <p:cNvSpPr>
            <a:spLocks noGrp="1"/>
          </p:cNvSpPr>
          <p:nvPr/>
        </p:nvSpPr>
        <p:spPr>
          <a:xfrm rot="0">
            <a:off x="6464300" y="6819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1,350</a:t>
            </a:r>
          </a:p>
        </p:txBody>
      </p:sp>
      <p:sp>
        <p:nvSpPr>
          <p:cNvPr id="1483171273" name="Text">
    </p:cNvPr>
          <p:cNvSpPr>
            <a:spLocks noGrp="1"/>
          </p:cNvSpPr>
          <p:nvPr/>
        </p:nvSpPr>
        <p:spPr>
          <a:xfrm rot="0">
            <a:off x="977900" y="7048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Atendimento Enfermagem</a:t>
            </a:r>
          </a:p>
        </p:txBody>
      </p:sp>
      <p:sp>
        <p:nvSpPr>
          <p:cNvPr id="863163238" name="Text">
    </p:cNvPr>
          <p:cNvSpPr>
            <a:spLocks noGrp="1"/>
          </p:cNvSpPr>
          <p:nvPr/>
        </p:nvSpPr>
        <p:spPr>
          <a:xfrm rot="0">
            <a:off x="266700" y="7048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685</a:t>
            </a:r>
          </a:p>
        </p:txBody>
      </p:sp>
      <p:sp>
        <p:nvSpPr>
          <p:cNvPr id="1480519799" name="Text">
    </p:cNvPr>
          <p:cNvSpPr>
            <a:spLocks noGrp="1"/>
          </p:cNvSpPr>
          <p:nvPr/>
        </p:nvSpPr>
        <p:spPr>
          <a:xfrm rot="0">
            <a:off x="6464300" y="7048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42,000</a:t>
            </a:r>
          </a:p>
        </p:txBody>
      </p:sp>
      <p:sp>
        <p:nvSpPr>
          <p:cNvPr id="1582958734" name="Text">
    </p:cNvPr>
          <p:cNvSpPr>
            <a:spLocks noGrp="1"/>
          </p:cNvSpPr>
          <p:nvPr/>
        </p:nvSpPr>
        <p:spPr>
          <a:xfrm rot="0">
            <a:off x="977900" y="7277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Buscopan 10mg/ml Injetavel(Ampola)</a:t>
            </a:r>
          </a:p>
        </p:txBody>
      </p:sp>
      <p:sp>
        <p:nvSpPr>
          <p:cNvPr id="1030776737" name="Text">
    </p:cNvPr>
          <p:cNvSpPr>
            <a:spLocks noGrp="1"/>
          </p:cNvSpPr>
          <p:nvPr/>
        </p:nvSpPr>
        <p:spPr>
          <a:xfrm rot="0">
            <a:off x="266700" y="7277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1560</a:t>
            </a:r>
          </a:p>
        </p:txBody>
      </p:sp>
      <p:sp>
        <p:nvSpPr>
          <p:cNvPr id="406612618" name="Text">
    </p:cNvPr>
          <p:cNvSpPr>
            <a:spLocks noGrp="1"/>
          </p:cNvSpPr>
          <p:nvPr/>
        </p:nvSpPr>
        <p:spPr>
          <a:xfrm rot="0">
            <a:off x="6464300" y="7277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934186162" name="Text">
    </p:cNvPr>
          <p:cNvSpPr>
            <a:spLocks noGrp="1"/>
          </p:cNvSpPr>
          <p:nvPr/>
        </p:nvSpPr>
        <p:spPr>
          <a:xfrm rot="0">
            <a:off x="977900" y="7505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Buscopan Butibrometo de hioscina 10ml injetavel(Ampola)</a:t>
            </a:r>
          </a:p>
        </p:txBody>
      </p:sp>
      <p:sp>
        <p:nvSpPr>
          <p:cNvPr id="960429233" name="Text">
    </p:cNvPr>
          <p:cNvSpPr>
            <a:spLocks noGrp="1"/>
          </p:cNvSpPr>
          <p:nvPr/>
        </p:nvSpPr>
        <p:spPr>
          <a:xfrm rot="0">
            <a:off x="266700" y="7505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1548</a:t>
            </a:r>
          </a:p>
        </p:txBody>
      </p:sp>
      <p:sp>
        <p:nvSpPr>
          <p:cNvPr id="130931032" name="Text">
    </p:cNvPr>
          <p:cNvSpPr>
            <a:spLocks noGrp="1"/>
          </p:cNvSpPr>
          <p:nvPr/>
        </p:nvSpPr>
        <p:spPr>
          <a:xfrm rot="0">
            <a:off x="6464300" y="7505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2094963473" name="Text">
    </p:cNvPr>
          <p:cNvSpPr>
            <a:spLocks noGrp="1"/>
          </p:cNvSpPr>
          <p:nvPr/>
        </p:nvSpPr>
        <p:spPr>
          <a:xfrm rot="0">
            <a:off x="977900" y="7734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Captopril 25mg (Via Oral)</a:t>
            </a:r>
          </a:p>
        </p:txBody>
      </p:sp>
      <p:sp>
        <p:nvSpPr>
          <p:cNvPr id="1071010596" name="Text">
    </p:cNvPr>
          <p:cNvSpPr>
            <a:spLocks noGrp="1"/>
          </p:cNvSpPr>
          <p:nvPr/>
        </p:nvSpPr>
        <p:spPr>
          <a:xfrm rot="0">
            <a:off x="266700" y="7734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1561</a:t>
            </a:r>
          </a:p>
        </p:txBody>
      </p:sp>
      <p:sp>
        <p:nvSpPr>
          <p:cNvPr id="1908669211" name="Text">
    </p:cNvPr>
          <p:cNvSpPr>
            <a:spLocks noGrp="1"/>
          </p:cNvSpPr>
          <p:nvPr/>
        </p:nvSpPr>
        <p:spPr>
          <a:xfrm rot="0">
            <a:off x="6464300" y="7734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950</a:t>
            </a:r>
          </a:p>
        </p:txBody>
      </p:sp>
      <p:sp>
        <p:nvSpPr>
          <p:cNvPr id="405666658" name="Text">
    </p:cNvPr>
          <p:cNvSpPr>
            <a:spLocks noGrp="1"/>
          </p:cNvSpPr>
          <p:nvPr/>
        </p:nvSpPr>
        <p:spPr>
          <a:xfrm rot="0">
            <a:off x="977900" y="7962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Captopril 50mg (Via Oral)</a:t>
            </a:r>
          </a:p>
        </p:txBody>
      </p:sp>
      <p:sp>
        <p:nvSpPr>
          <p:cNvPr id="270789989" name="Text">
    </p:cNvPr>
          <p:cNvSpPr>
            <a:spLocks noGrp="1"/>
          </p:cNvSpPr>
          <p:nvPr/>
        </p:nvSpPr>
        <p:spPr>
          <a:xfrm rot="0">
            <a:off x="266700" y="7962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1562</a:t>
            </a:r>
          </a:p>
        </p:txBody>
      </p:sp>
      <p:sp>
        <p:nvSpPr>
          <p:cNvPr id="501338934" name="Text">
    </p:cNvPr>
          <p:cNvSpPr>
            <a:spLocks noGrp="1"/>
          </p:cNvSpPr>
          <p:nvPr/>
        </p:nvSpPr>
        <p:spPr>
          <a:xfrm rot="0">
            <a:off x="6464300" y="7962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990</a:t>
            </a:r>
          </a:p>
        </p:txBody>
      </p:sp>
      <p:sp>
        <p:nvSpPr>
          <p:cNvPr id="1930754226" name="Text">
    </p:cNvPr>
          <p:cNvSpPr>
            <a:spLocks noGrp="1"/>
          </p:cNvSpPr>
          <p:nvPr/>
        </p:nvSpPr>
        <p:spPr>
          <a:xfrm rot="0">
            <a:off x="977900" y="8191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Ciprofloxacina infusao 200mg/ 100ml</a:t>
            </a:r>
          </a:p>
        </p:txBody>
      </p:sp>
      <p:sp>
        <p:nvSpPr>
          <p:cNvPr id="76933977" name="Text">
    </p:cNvPr>
          <p:cNvSpPr>
            <a:spLocks noGrp="1"/>
          </p:cNvSpPr>
          <p:nvPr/>
        </p:nvSpPr>
        <p:spPr>
          <a:xfrm rot="0">
            <a:off x="266700" y="8191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1563</a:t>
            </a:r>
          </a:p>
        </p:txBody>
      </p:sp>
      <p:sp>
        <p:nvSpPr>
          <p:cNvPr id="198338155" name="Text">
    </p:cNvPr>
          <p:cNvSpPr>
            <a:spLocks noGrp="1"/>
          </p:cNvSpPr>
          <p:nvPr/>
        </p:nvSpPr>
        <p:spPr>
          <a:xfrm rot="0">
            <a:off x="6464300" y="8191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5,800</a:t>
            </a:r>
          </a:p>
        </p:txBody>
      </p:sp>
      <p:sp>
        <p:nvSpPr>
          <p:cNvPr id="406420548" name="Text">
    </p:cNvPr>
          <p:cNvSpPr>
            <a:spLocks noGrp="1"/>
          </p:cNvSpPr>
          <p:nvPr/>
        </p:nvSpPr>
        <p:spPr>
          <a:xfrm rot="0">
            <a:off x="977900" y="8420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Colocação de Ligaduras Funcionais</a:t>
            </a:r>
          </a:p>
        </p:txBody>
      </p:sp>
      <p:sp>
        <p:nvSpPr>
          <p:cNvPr id="1279055513" name="Text">
    </p:cNvPr>
          <p:cNvSpPr>
            <a:spLocks noGrp="1"/>
          </p:cNvSpPr>
          <p:nvPr/>
        </p:nvSpPr>
        <p:spPr>
          <a:xfrm rot="0">
            <a:off x="266700" y="8420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672</a:t>
            </a:r>
          </a:p>
        </p:txBody>
      </p:sp>
      <p:sp>
        <p:nvSpPr>
          <p:cNvPr id="1733833572" name="Text">
    </p:cNvPr>
          <p:cNvSpPr>
            <a:spLocks noGrp="1"/>
          </p:cNvSpPr>
          <p:nvPr/>
        </p:nvSpPr>
        <p:spPr>
          <a:xfrm rot="0">
            <a:off x="6464300" y="8420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6,800</a:t>
            </a:r>
          </a:p>
        </p:txBody>
      </p:sp>
      <p:sp>
        <p:nvSpPr>
          <p:cNvPr id="2132930778" name="Text">
    </p:cNvPr>
          <p:cNvSpPr>
            <a:spLocks noGrp="1"/>
          </p:cNvSpPr>
          <p:nvPr/>
        </p:nvSpPr>
        <p:spPr>
          <a:xfrm rot="0">
            <a:off x="977900" y="8648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Curativo Grande</a:t>
            </a:r>
          </a:p>
        </p:txBody>
      </p:sp>
      <p:sp>
        <p:nvSpPr>
          <p:cNvPr id="749303846" name="Text">
    </p:cNvPr>
          <p:cNvSpPr>
            <a:spLocks noGrp="1"/>
          </p:cNvSpPr>
          <p:nvPr/>
        </p:nvSpPr>
        <p:spPr>
          <a:xfrm rot="0">
            <a:off x="266700" y="8648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677</a:t>
            </a:r>
          </a:p>
        </p:txBody>
      </p:sp>
      <p:sp>
        <p:nvSpPr>
          <p:cNvPr id="109833012" name="Text">
    </p:cNvPr>
          <p:cNvSpPr>
            <a:spLocks noGrp="1"/>
          </p:cNvSpPr>
          <p:nvPr/>
        </p:nvSpPr>
        <p:spPr>
          <a:xfrm rot="0">
            <a:off x="6464300" y="8648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8,300</a:t>
            </a:r>
          </a:p>
        </p:txBody>
      </p:sp>
      <p:sp>
        <p:nvSpPr>
          <p:cNvPr id="544091026" name="Text">
    </p:cNvPr>
          <p:cNvSpPr>
            <a:spLocks noGrp="1"/>
          </p:cNvSpPr>
          <p:nvPr/>
        </p:nvSpPr>
        <p:spPr>
          <a:xfrm rot="0">
            <a:off x="977900" y="8877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Curativo Médio</a:t>
            </a:r>
          </a:p>
        </p:txBody>
      </p:sp>
      <p:sp>
        <p:nvSpPr>
          <p:cNvPr id="1354348645" name="Text">
    </p:cNvPr>
          <p:cNvSpPr>
            <a:spLocks noGrp="1"/>
          </p:cNvSpPr>
          <p:nvPr/>
        </p:nvSpPr>
        <p:spPr>
          <a:xfrm rot="0">
            <a:off x="266700" y="8877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678</a:t>
            </a:r>
          </a:p>
        </p:txBody>
      </p:sp>
      <p:sp>
        <p:nvSpPr>
          <p:cNvPr id="934707740" name="Text">
    </p:cNvPr>
          <p:cNvSpPr>
            <a:spLocks noGrp="1"/>
          </p:cNvSpPr>
          <p:nvPr/>
        </p:nvSpPr>
        <p:spPr>
          <a:xfrm rot="0">
            <a:off x="6464300" y="8877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6,800</a:t>
            </a:r>
          </a:p>
        </p:txBody>
      </p:sp>
      <p:sp>
        <p:nvSpPr>
          <p:cNvPr id="1857883541" name="Text">
    </p:cNvPr>
          <p:cNvSpPr>
            <a:spLocks noGrp="1"/>
          </p:cNvSpPr>
          <p:nvPr/>
        </p:nvSpPr>
        <p:spPr>
          <a:xfrm rot="0">
            <a:off x="977900" y="9105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Curativo Pequeno</a:t>
            </a:r>
          </a:p>
        </p:txBody>
      </p:sp>
      <p:sp>
        <p:nvSpPr>
          <p:cNvPr id="1063160171" name="Text">
    </p:cNvPr>
          <p:cNvSpPr>
            <a:spLocks noGrp="1"/>
          </p:cNvSpPr>
          <p:nvPr/>
        </p:nvSpPr>
        <p:spPr>
          <a:xfrm rot="0">
            <a:off x="266700" y="9105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679</a:t>
            </a:r>
          </a:p>
        </p:txBody>
      </p:sp>
      <p:sp>
        <p:nvSpPr>
          <p:cNvPr id="574190709" name="Text">
    </p:cNvPr>
          <p:cNvSpPr>
            <a:spLocks noGrp="1"/>
          </p:cNvSpPr>
          <p:nvPr/>
        </p:nvSpPr>
        <p:spPr>
          <a:xfrm rot="0">
            <a:off x="6464300" y="9105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6,800</a:t>
            </a:r>
          </a:p>
        </p:txBody>
      </p:sp>
      <p:sp>
        <p:nvSpPr>
          <p:cNvPr id="563913804" name="Text">
    </p:cNvPr>
          <p:cNvSpPr>
            <a:spLocks noGrp="1"/>
          </p:cNvSpPr>
          <p:nvPr/>
        </p:nvSpPr>
        <p:spPr>
          <a:xfrm rot="0">
            <a:off x="977900" y="9334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Curativo Queimadura</a:t>
            </a:r>
          </a:p>
        </p:txBody>
      </p:sp>
      <p:sp>
        <p:nvSpPr>
          <p:cNvPr id="667665487" name="Text">
    </p:cNvPr>
          <p:cNvSpPr>
            <a:spLocks noGrp="1"/>
          </p:cNvSpPr>
          <p:nvPr/>
        </p:nvSpPr>
        <p:spPr>
          <a:xfrm rot="0">
            <a:off x="266700" y="9334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680</a:t>
            </a:r>
          </a:p>
        </p:txBody>
      </p:sp>
      <p:sp>
        <p:nvSpPr>
          <p:cNvPr id="1821705228" name="Text">
    </p:cNvPr>
          <p:cNvSpPr>
            <a:spLocks noGrp="1"/>
          </p:cNvSpPr>
          <p:nvPr/>
        </p:nvSpPr>
        <p:spPr>
          <a:xfrm rot="0">
            <a:off x="6464300" y="9334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14,800</a:t>
            </a:r>
          </a:p>
        </p:txBody>
      </p:sp>
      <p:sp>
        <p:nvSpPr>
          <p:cNvPr id="90591031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3 of </a:t>
            </a:r>
          </a:p>
        </p:txBody>
      </p:sp>
      <p:sp>
        <p:nvSpPr>
          <p:cNvPr id="1517603279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100756243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337363" name="Rectangle"/>
          <p:cNvSpPr>
            <a:spLocks noGrp="1"/>
          </p:cNvSpPr>
          <p:nvPr/>
        </p:nvSpPr>
        <p:spPr>
          <a:xfrm>
            <a:off x="12700" y="254000"/>
            <a:ext cx="3746500" cy="8826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88615610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63880693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807862049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818970234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558472884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Diclofenac 75mg / 3ml Injetavel(Ampola)</a:t>
            </a:r>
          </a:p>
        </p:txBody>
      </p:sp>
      <p:sp>
        <p:nvSpPr>
          <p:cNvPr id="1077043593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1564</a:t>
            </a:r>
          </a:p>
        </p:txBody>
      </p:sp>
      <p:sp>
        <p:nvSpPr>
          <p:cNvPr id="635379823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3,800</a:t>
            </a:r>
          </a:p>
        </p:txBody>
      </p:sp>
      <p:sp>
        <p:nvSpPr>
          <p:cNvPr id="374319360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Drenagem de secreção</a:t>
            </a:r>
          </a:p>
        </p:txBody>
      </p:sp>
      <p:sp>
        <p:nvSpPr>
          <p:cNvPr id="2073966915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668</a:t>
            </a:r>
          </a:p>
        </p:txBody>
      </p:sp>
      <p:sp>
        <p:nvSpPr>
          <p:cNvPr id="678637968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6,500</a:t>
            </a:r>
          </a:p>
        </p:txBody>
      </p:sp>
      <p:sp>
        <p:nvSpPr>
          <p:cNvPr id="1953738921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ECG Medico do Trabalho</a:t>
            </a:r>
          </a:p>
        </p:txBody>
      </p:sp>
      <p:sp>
        <p:nvSpPr>
          <p:cNvPr id="530514062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686</a:t>
            </a:r>
          </a:p>
        </p:txBody>
      </p:sp>
      <p:sp>
        <p:nvSpPr>
          <p:cNvPr id="365000223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16,800</a:t>
            </a:r>
          </a:p>
        </p:txBody>
      </p:sp>
      <p:sp>
        <p:nvSpPr>
          <p:cNvPr id="613366406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Obstetrica 2  Trimestre</a:t>
            </a:r>
          </a:p>
        </p:txBody>
      </p:sp>
      <p:sp>
        <p:nvSpPr>
          <p:cNvPr id="1292902470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1615</a:t>
            </a:r>
          </a:p>
        </p:txBody>
      </p:sp>
      <p:sp>
        <p:nvSpPr>
          <p:cNvPr id="711774746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52,000</a:t>
            </a:r>
          </a:p>
        </p:txBody>
      </p:sp>
      <p:sp>
        <p:nvSpPr>
          <p:cNvPr id="872622278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Testicular/ Escrotal.</a:t>
            </a:r>
          </a:p>
        </p:txBody>
      </p:sp>
      <p:sp>
        <p:nvSpPr>
          <p:cNvPr id="1770356682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1622</a:t>
            </a:r>
          </a:p>
        </p:txBody>
      </p:sp>
      <p:sp>
        <p:nvSpPr>
          <p:cNvPr id="635134124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58,000</a:t>
            </a:r>
          </a:p>
        </p:txBody>
      </p:sp>
      <p:sp>
        <p:nvSpPr>
          <p:cNvPr id="1768655375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Electrocardiograma</a:t>
            </a:r>
          </a:p>
        </p:txBody>
      </p:sp>
      <p:sp>
        <p:nvSpPr>
          <p:cNvPr id="1141099260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664</a:t>
            </a:r>
          </a:p>
        </p:txBody>
      </p:sp>
      <p:sp>
        <p:nvSpPr>
          <p:cNvPr id="112887449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14,000</a:t>
            </a:r>
          </a:p>
        </p:txBody>
      </p:sp>
      <p:sp>
        <p:nvSpPr>
          <p:cNvPr id="2014992610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Furosemida Injetavel 20mg 2 ml  Ampola   Administracao.</a:t>
            </a:r>
          </a:p>
        </p:txBody>
      </p:sp>
      <p:sp>
        <p:nvSpPr>
          <p:cNvPr id="1301585436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1608</a:t>
            </a:r>
          </a:p>
        </p:txBody>
      </p:sp>
      <p:sp>
        <p:nvSpPr>
          <p:cNvPr id="387643768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3,200</a:t>
            </a:r>
          </a:p>
        </p:txBody>
      </p:sp>
      <p:sp>
        <p:nvSpPr>
          <p:cNvPr id="1162230604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Hidrocortisona em Po 100mg injetavel(Ampola) </a:t>
            </a:r>
          </a:p>
        </p:txBody>
      </p:sp>
      <p:sp>
        <p:nvSpPr>
          <p:cNvPr id="1865528910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1565</a:t>
            </a:r>
          </a:p>
        </p:txBody>
      </p:sp>
      <p:sp>
        <p:nvSpPr>
          <p:cNvPr id="104636874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3,200</a:t>
            </a:r>
          </a:p>
        </p:txBody>
      </p:sp>
      <p:sp>
        <p:nvSpPr>
          <p:cNvPr id="1177373004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Hidrocortisona Generis 100mg   Injetavel.</a:t>
            </a:r>
          </a:p>
        </p:txBody>
      </p:sp>
      <p:sp>
        <p:nvSpPr>
          <p:cNvPr id="843421342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1598</a:t>
            </a:r>
          </a:p>
        </p:txBody>
      </p:sp>
      <p:sp>
        <p:nvSpPr>
          <p:cNvPr id="1344591198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8,500</a:t>
            </a:r>
          </a:p>
        </p:txBody>
      </p:sp>
      <p:sp>
        <p:nvSpPr>
          <p:cNvPr id="871697505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Ibuprofeno em po suspensao oral 100mg/ 5ml (Via Oral) </a:t>
            </a:r>
          </a:p>
        </p:txBody>
      </p:sp>
      <p:sp>
        <p:nvSpPr>
          <p:cNvPr id="524174458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1566</a:t>
            </a:r>
          </a:p>
        </p:txBody>
      </p:sp>
      <p:sp>
        <p:nvSpPr>
          <p:cNvPr id="30523493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3,200</a:t>
            </a:r>
          </a:p>
        </p:txBody>
      </p:sp>
      <p:sp>
        <p:nvSpPr>
          <p:cNvPr id="2007595812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Imobilização com Ligadura Elástica</a:t>
            </a:r>
          </a:p>
        </p:txBody>
      </p:sp>
      <p:sp>
        <p:nvSpPr>
          <p:cNvPr id="1822746548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673</a:t>
            </a:r>
          </a:p>
        </p:txBody>
      </p:sp>
      <p:sp>
        <p:nvSpPr>
          <p:cNvPr id="30700494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7,300</a:t>
            </a:r>
          </a:p>
        </p:txBody>
      </p:sp>
      <p:sp>
        <p:nvSpPr>
          <p:cNvPr id="235493753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Injecção IM (INTRA MUSCULAR)</a:t>
            </a:r>
          </a:p>
        </p:txBody>
      </p:sp>
      <p:sp>
        <p:nvSpPr>
          <p:cNvPr id="843408327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675</a:t>
            </a:r>
          </a:p>
        </p:txBody>
      </p:sp>
      <p:sp>
        <p:nvSpPr>
          <p:cNvPr id="2031594364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5,500</a:t>
            </a:r>
          </a:p>
        </p:txBody>
      </p:sp>
      <p:sp>
        <p:nvSpPr>
          <p:cNvPr id="1535110547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Injecção IV (INTRA VENOSA)</a:t>
            </a:r>
          </a:p>
        </p:txBody>
      </p:sp>
      <p:sp>
        <p:nvSpPr>
          <p:cNvPr id="528069908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1480</a:t>
            </a:r>
          </a:p>
        </p:txBody>
      </p:sp>
      <p:sp>
        <p:nvSpPr>
          <p:cNvPr id="112961127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5,500</a:t>
            </a:r>
          </a:p>
        </p:txBody>
      </p:sp>
      <p:sp>
        <p:nvSpPr>
          <p:cNvPr id="1110679943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Injecção SC (SUBCUTÂNEA)</a:t>
            </a:r>
          </a:p>
        </p:txBody>
      </p:sp>
      <p:sp>
        <p:nvSpPr>
          <p:cNvPr id="1719983911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674</a:t>
            </a:r>
          </a:p>
        </p:txBody>
      </p:sp>
      <p:sp>
        <p:nvSpPr>
          <p:cNvPr id="872880118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6,800</a:t>
            </a:r>
          </a:p>
        </p:txBody>
      </p:sp>
      <p:sp>
        <p:nvSpPr>
          <p:cNvPr id="1867777935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Lodo Povidona Solucao topica 10% 125ml   Aplicacao.</a:t>
            </a:r>
          </a:p>
        </p:txBody>
      </p:sp>
      <p:sp>
        <p:nvSpPr>
          <p:cNvPr id="808762491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1551</a:t>
            </a:r>
          </a:p>
        </p:txBody>
      </p:sp>
      <p:sp>
        <p:nvSpPr>
          <p:cNvPr id="1879650493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1,800</a:t>
            </a:r>
          </a:p>
        </p:txBody>
      </p:sp>
      <p:sp>
        <p:nvSpPr>
          <p:cNvPr id="2092773869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Medição Pressão Arterial</a:t>
            </a:r>
          </a:p>
        </p:txBody>
      </p:sp>
      <p:sp>
        <p:nvSpPr>
          <p:cNvPr id="865745290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687</a:t>
            </a:r>
          </a:p>
        </p:txBody>
      </p:sp>
      <p:sp>
        <p:nvSpPr>
          <p:cNvPr id="643341542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3,200</a:t>
            </a:r>
          </a:p>
        </p:txBody>
      </p:sp>
      <p:sp>
        <p:nvSpPr>
          <p:cNvPr id="527293512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Metoclopramida 10mg/ 2ml Injetavel(Ampola) </a:t>
            </a:r>
          </a:p>
        </p:txBody>
      </p:sp>
      <p:sp>
        <p:nvSpPr>
          <p:cNvPr id="172667921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1567</a:t>
            </a:r>
          </a:p>
        </p:txBody>
      </p:sp>
      <p:sp>
        <p:nvSpPr>
          <p:cNvPr id="1753123515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3,200</a:t>
            </a:r>
          </a:p>
        </p:txBody>
      </p:sp>
      <p:sp>
        <p:nvSpPr>
          <p:cNvPr id="178492670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Metronidazol infusao 500mg / 100ml</a:t>
            </a:r>
          </a:p>
        </p:txBody>
      </p:sp>
      <p:sp>
        <p:nvSpPr>
          <p:cNvPr id="2069726846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1568</a:t>
            </a:r>
          </a:p>
        </p:txBody>
      </p:sp>
      <p:sp>
        <p:nvSpPr>
          <p:cNvPr id="619208504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3,200</a:t>
            </a:r>
          </a:p>
        </p:txBody>
      </p:sp>
      <p:sp>
        <p:nvSpPr>
          <p:cNvPr id="945758796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Nebulização com Oxigenio Simples.</a:t>
            </a:r>
          </a:p>
        </p:txBody>
      </p:sp>
      <p:sp>
        <p:nvSpPr>
          <p:cNvPr id="776820189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1570</a:t>
            </a:r>
          </a:p>
        </p:txBody>
      </p:sp>
      <p:sp>
        <p:nvSpPr>
          <p:cNvPr id="968120348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6,000</a:t>
            </a:r>
          </a:p>
        </p:txBody>
      </p:sp>
      <p:sp>
        <p:nvSpPr>
          <p:cNvPr id="1606668685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Nebulização com Oxigenio(Com Salbutamol)</a:t>
            </a:r>
          </a:p>
        </p:txBody>
      </p:sp>
      <p:sp>
        <p:nvSpPr>
          <p:cNvPr id="516937083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1569</a:t>
            </a:r>
          </a:p>
        </p:txBody>
      </p:sp>
      <p:sp>
        <p:nvSpPr>
          <p:cNvPr id="1525188802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6,900</a:t>
            </a:r>
          </a:p>
        </p:txBody>
      </p:sp>
      <p:sp>
        <p:nvSpPr>
          <p:cNvPr id="1091002171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Nebulização simples(com soro fisiologico)</a:t>
            </a:r>
          </a:p>
        </p:txBody>
      </p:sp>
      <p:sp>
        <p:nvSpPr>
          <p:cNvPr id="631087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681</a:t>
            </a:r>
          </a:p>
        </p:txBody>
      </p:sp>
      <p:sp>
        <p:nvSpPr>
          <p:cNvPr id="1611515992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5,000</a:t>
            </a:r>
          </a:p>
        </p:txBody>
      </p:sp>
      <p:sp>
        <p:nvSpPr>
          <p:cNvPr id="2117988867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Nifedipina 10mg Comprimidos   Via oral</a:t>
            </a:r>
          </a:p>
        </p:txBody>
      </p:sp>
      <p:sp>
        <p:nvSpPr>
          <p:cNvPr id="95982712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1600</a:t>
            </a:r>
          </a:p>
        </p:txBody>
      </p:sp>
      <p:sp>
        <p:nvSpPr>
          <p:cNvPr id="1224039737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550</a:t>
            </a:r>
          </a:p>
        </p:txBody>
      </p:sp>
      <p:sp>
        <p:nvSpPr>
          <p:cNvPr id="1186202487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Nolotil 2G/ 5ml Sol  Ampola Injetavel</a:t>
            </a:r>
          </a:p>
        </p:txBody>
      </p:sp>
      <p:sp>
        <p:nvSpPr>
          <p:cNvPr id="1460165704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1603</a:t>
            </a:r>
          </a:p>
        </p:txBody>
      </p:sp>
      <p:sp>
        <p:nvSpPr>
          <p:cNvPr id="374475141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5,800</a:t>
            </a:r>
          </a:p>
        </p:txBody>
      </p:sp>
      <p:sp>
        <p:nvSpPr>
          <p:cNvPr id="1949078243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Nolotil 2gm/5ml injetavel    intra muscular</a:t>
            </a:r>
          </a:p>
        </p:txBody>
      </p:sp>
      <p:sp>
        <p:nvSpPr>
          <p:cNvPr id="317036714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1595</a:t>
            </a:r>
          </a:p>
        </p:txBody>
      </p:sp>
      <p:sp>
        <p:nvSpPr>
          <p:cNvPr id="127564962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4,500</a:t>
            </a:r>
          </a:p>
        </p:txBody>
      </p:sp>
      <p:sp>
        <p:nvSpPr>
          <p:cNvPr id="25314293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Observacao Hospitalar</a:t>
            </a:r>
          </a:p>
        </p:txBody>
      </p:sp>
      <p:sp>
        <p:nvSpPr>
          <p:cNvPr id="296317612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1594</a:t>
            </a:r>
          </a:p>
        </p:txBody>
      </p:sp>
      <p:sp>
        <p:nvSpPr>
          <p:cNvPr id="792168699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9,800</a:t>
            </a:r>
          </a:p>
        </p:txBody>
      </p:sp>
      <p:sp>
        <p:nvSpPr>
          <p:cNvPr id="2073861843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Remoção de Algália (M/F)</a:t>
            </a:r>
          </a:p>
        </p:txBody>
      </p:sp>
      <p:sp>
        <p:nvSpPr>
          <p:cNvPr id="1746073534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683</a:t>
            </a:r>
          </a:p>
        </p:txBody>
      </p:sp>
      <p:sp>
        <p:nvSpPr>
          <p:cNvPr id="854901762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4,500</a:t>
            </a:r>
          </a:p>
        </p:txBody>
      </p:sp>
      <p:sp>
        <p:nvSpPr>
          <p:cNvPr id="555213559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Remoção de Pontos</a:t>
            </a:r>
          </a:p>
        </p:txBody>
      </p:sp>
      <p:sp>
        <p:nvSpPr>
          <p:cNvPr id="1046649344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682</a:t>
            </a:r>
          </a:p>
        </p:txBody>
      </p:sp>
      <p:sp>
        <p:nvSpPr>
          <p:cNvPr id="1102194037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3,000</a:t>
            </a:r>
          </a:p>
        </p:txBody>
      </p:sp>
      <p:sp>
        <p:nvSpPr>
          <p:cNvPr id="1441938837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Soro   Hidratação com latacto de ringer 500ml</a:t>
            </a:r>
          </a:p>
        </p:txBody>
      </p:sp>
      <p:sp>
        <p:nvSpPr>
          <p:cNvPr id="1273785734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1593</a:t>
            </a:r>
          </a:p>
        </p:txBody>
      </p:sp>
      <p:sp>
        <p:nvSpPr>
          <p:cNvPr id="1643400289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5,500</a:t>
            </a:r>
          </a:p>
        </p:txBody>
      </p:sp>
      <p:sp>
        <p:nvSpPr>
          <p:cNvPr id="826098855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Soro Cloreto de Sodio 0.9% 500ml   Administracao.</a:t>
            </a:r>
          </a:p>
        </p:txBody>
      </p:sp>
      <p:sp>
        <p:nvSpPr>
          <p:cNvPr id="1978128768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1604</a:t>
            </a:r>
          </a:p>
        </p:txBody>
      </p:sp>
      <p:sp>
        <p:nvSpPr>
          <p:cNvPr id="1565461223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4,500</a:t>
            </a:r>
          </a:p>
        </p:txBody>
      </p:sp>
      <p:sp>
        <p:nvSpPr>
          <p:cNvPr id="513528427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Soro Dextrose 10% 500ml   Administracao.</a:t>
            </a:r>
          </a:p>
        </p:txBody>
      </p:sp>
      <p:sp>
        <p:nvSpPr>
          <p:cNvPr id="1171830115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1606</a:t>
            </a:r>
          </a:p>
        </p:txBody>
      </p:sp>
      <p:sp>
        <p:nvSpPr>
          <p:cNvPr id="246960001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730162307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Soro Dextrose 5% 500ml  Administracao.</a:t>
            </a:r>
          </a:p>
        </p:txBody>
      </p:sp>
      <p:sp>
        <p:nvSpPr>
          <p:cNvPr id="1800266514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1607</a:t>
            </a:r>
          </a:p>
        </p:txBody>
      </p:sp>
      <p:sp>
        <p:nvSpPr>
          <p:cNvPr id="1807622325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4,500</a:t>
            </a:r>
          </a:p>
        </p:txBody>
      </p:sp>
      <p:sp>
        <p:nvSpPr>
          <p:cNvPr id="666283524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Soro Lactato de Ringer 500ml   Administracao.</a:t>
            </a:r>
          </a:p>
        </p:txBody>
      </p:sp>
      <p:sp>
        <p:nvSpPr>
          <p:cNvPr id="655845133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1605</a:t>
            </a:r>
          </a:p>
        </p:txBody>
      </p:sp>
      <p:sp>
        <p:nvSpPr>
          <p:cNvPr id="600200590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971465419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Sutura Grande(acima de 10 pontos)</a:t>
            </a:r>
          </a:p>
        </p:txBody>
      </p:sp>
      <p:sp>
        <p:nvSpPr>
          <p:cNvPr id="724778365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665</a:t>
            </a:r>
          </a:p>
        </p:txBody>
      </p:sp>
      <p:sp>
        <p:nvSpPr>
          <p:cNvPr id="922748953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14,500</a:t>
            </a:r>
          </a:p>
        </p:txBody>
      </p:sp>
      <p:sp>
        <p:nvSpPr>
          <p:cNvPr id="645615954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Sutura Média(abaixo de 10 pontos)</a:t>
            </a:r>
          </a:p>
        </p:txBody>
      </p:sp>
      <p:sp>
        <p:nvSpPr>
          <p:cNvPr id="604540524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666</a:t>
            </a:r>
          </a:p>
        </p:txBody>
      </p:sp>
      <p:sp>
        <p:nvSpPr>
          <p:cNvPr id="383944517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9,500</a:t>
            </a:r>
          </a:p>
        </p:txBody>
      </p:sp>
      <p:sp>
        <p:nvSpPr>
          <p:cNvPr id="555025728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Sutura Pequena(ate 5 pontos)</a:t>
            </a:r>
          </a:p>
        </p:txBody>
      </p:sp>
      <p:sp>
        <p:nvSpPr>
          <p:cNvPr id="1570251249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667</a:t>
            </a:r>
          </a:p>
        </p:txBody>
      </p:sp>
      <p:sp>
        <p:nvSpPr>
          <p:cNvPr id="1032040384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5,500</a:t>
            </a:r>
          </a:p>
        </p:txBody>
      </p:sp>
      <p:sp>
        <p:nvSpPr>
          <p:cNvPr id="1062850458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Vitamina C Ampolas Injetavel.</a:t>
            </a:r>
          </a:p>
        </p:txBody>
      </p:sp>
      <p:sp>
        <p:nvSpPr>
          <p:cNvPr id="913302068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1601</a:t>
            </a:r>
          </a:p>
        </p:txBody>
      </p:sp>
      <p:sp>
        <p:nvSpPr>
          <p:cNvPr id="719637153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2,800</a:t>
            </a:r>
          </a:p>
        </p:txBody>
      </p:sp>
      <p:sp>
        <p:nvSpPr>
          <p:cNvPr id="179932562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Vitamina do Complexo B   Ampola injetavel.</a:t>
            </a:r>
          </a:p>
        </p:txBody>
      </p:sp>
      <p:sp>
        <p:nvSpPr>
          <p:cNvPr id="2079176256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1602</a:t>
            </a:r>
          </a:p>
        </p:txBody>
      </p:sp>
      <p:sp>
        <p:nvSpPr>
          <p:cNvPr id="844793163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3,800</a:t>
            </a:r>
          </a:p>
        </p:txBody>
      </p:sp>
      <p:sp>
        <p:nvSpPr>
          <p:cNvPr id="1046995043" name="Rectangle"/>
          <p:cNvSpPr>
            <a:spLocks noGrp="1"/>
          </p:cNvSpPr>
          <p:nvPr/>
        </p:nvSpPr>
        <p:spPr>
          <a:xfrm>
            <a:off x="12700" y="9080500"/>
            <a:ext cx="3746500" cy="6350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20880160" name="Rectangle"/>
          <p:cNvSpPr>
            <a:spLocks noGrp="1"/>
          </p:cNvSpPr>
          <p:nvPr/>
        </p:nvSpPr>
        <p:spPr>
          <a:xfrm>
            <a:off x="266700" y="91440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49547224" name="Text">
    </p:cNvPr>
          <p:cNvSpPr>
            <a:spLocks noGrp="1"/>
          </p:cNvSpPr>
          <p:nvPr/>
        </p:nvSpPr>
        <p:spPr>
          <a:xfrm rot="0">
            <a:off x="266700" y="91440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Enfermagem Escolar - Por consultoria</a:t>
            </a:r>
          </a:p>
        </p:txBody>
      </p:sp>
      <p:sp>
        <p:nvSpPr>
          <p:cNvPr id="137062793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4 of </a:t>
            </a:r>
          </a:p>
        </p:txBody>
      </p:sp>
      <p:sp>
        <p:nvSpPr>
          <p:cNvPr id="1308575612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56165143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936305" name="Rectangle"/>
          <p:cNvSpPr>
            <a:spLocks noGrp="1"/>
          </p:cNvSpPr>
          <p:nvPr/>
        </p:nvSpPr>
        <p:spPr>
          <a:xfrm>
            <a:off x="12700" y="254000"/>
            <a:ext cx="3746500" cy="825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57457395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6458054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2110605670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2070457009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646779536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Serviço de Enfermagem Escolar</a:t>
            </a:r>
          </a:p>
        </p:txBody>
      </p:sp>
      <p:sp>
        <p:nvSpPr>
          <p:cNvPr id="172498137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163</a:t>
            </a:r>
          </a:p>
        </p:txBody>
      </p:sp>
      <p:sp>
        <p:nvSpPr>
          <p:cNvPr id="492434063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670,000</a:t>
            </a:r>
          </a:p>
        </p:txBody>
      </p:sp>
      <p:sp>
        <p:nvSpPr>
          <p:cNvPr id="601550519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Serviço de Nutrição Escolar</a:t>
            </a:r>
          </a:p>
        </p:txBody>
      </p:sp>
      <p:sp>
        <p:nvSpPr>
          <p:cNvPr id="2135254272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164</a:t>
            </a:r>
          </a:p>
        </p:txBody>
      </p:sp>
      <p:sp>
        <p:nvSpPr>
          <p:cNvPr id="891355365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300,000</a:t>
            </a:r>
          </a:p>
        </p:txBody>
      </p:sp>
      <p:sp>
        <p:nvSpPr>
          <p:cNvPr id="1732133188" name="Rectangle"/>
          <p:cNvSpPr>
            <a:spLocks noGrp="1"/>
          </p:cNvSpPr>
          <p:nvPr/>
        </p:nvSpPr>
        <p:spPr>
          <a:xfrm>
            <a:off x="12700" y="10795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333816898" name="Rectangle"/>
          <p:cNvSpPr>
            <a:spLocks noGrp="1"/>
          </p:cNvSpPr>
          <p:nvPr/>
        </p:nvSpPr>
        <p:spPr>
          <a:xfrm>
            <a:off x="266700" y="11430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97260379" name="Text">
    </p:cNvPr>
          <p:cNvSpPr>
            <a:spLocks noGrp="1"/>
          </p:cNvSpPr>
          <p:nvPr/>
        </p:nvSpPr>
        <p:spPr>
          <a:xfrm rot="0">
            <a:off x="266700" y="11430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Especialidades</a:t>
            </a:r>
          </a:p>
        </p:txBody>
      </p:sp>
      <p:sp>
        <p:nvSpPr>
          <p:cNvPr id="2051520637" name="Rectangle"/>
          <p:cNvSpPr>
            <a:spLocks noGrp="1"/>
          </p:cNvSpPr>
          <p:nvPr/>
        </p:nvSpPr>
        <p:spPr>
          <a:xfrm>
            <a:off x="266700" y="15748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869013520" name="Text">
    </p:cNvPr>
          <p:cNvSpPr>
            <a:spLocks noGrp="1"/>
          </p:cNvSpPr>
          <p:nvPr/>
        </p:nvSpPr>
        <p:spPr>
          <a:xfrm rot="0">
            <a:off x="266700" y="15748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361026058" name="Text">
    </p:cNvPr>
          <p:cNvSpPr>
            <a:spLocks noGrp="1"/>
          </p:cNvSpPr>
          <p:nvPr/>
        </p:nvSpPr>
        <p:spPr>
          <a:xfrm rot="0">
            <a:off x="977900" y="15748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930645012" name="Text">
    </p:cNvPr>
          <p:cNvSpPr>
            <a:spLocks noGrp="1"/>
          </p:cNvSpPr>
          <p:nvPr/>
        </p:nvSpPr>
        <p:spPr>
          <a:xfrm rot="0">
            <a:off x="6464300" y="15748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886084699" name="Text">
    </p:cNvPr>
          <p:cNvSpPr>
            <a:spLocks noGrp="1"/>
          </p:cNvSpPr>
          <p:nvPr/>
        </p:nvSpPr>
        <p:spPr>
          <a:xfrm rot="0">
            <a:off x="977900" y="1816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Nefrologia</a:t>
            </a:r>
          </a:p>
        </p:txBody>
      </p:sp>
      <p:sp>
        <p:nvSpPr>
          <p:cNvPr id="1828619955" name="Text">
    </p:cNvPr>
          <p:cNvSpPr>
            <a:spLocks noGrp="1"/>
          </p:cNvSpPr>
          <p:nvPr/>
        </p:nvSpPr>
        <p:spPr>
          <a:xfrm rot="0">
            <a:off x="266700" y="1816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1454</a:t>
            </a:r>
          </a:p>
        </p:txBody>
      </p:sp>
      <p:sp>
        <p:nvSpPr>
          <p:cNvPr id="1093449962" name="Text">
    </p:cNvPr>
          <p:cNvSpPr>
            <a:spLocks noGrp="1"/>
          </p:cNvSpPr>
          <p:nvPr/>
        </p:nvSpPr>
        <p:spPr>
          <a:xfrm rot="0">
            <a:off x="6464300" y="1816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681983285" name="Text">
    </p:cNvPr>
          <p:cNvSpPr>
            <a:spLocks noGrp="1"/>
          </p:cNvSpPr>
          <p:nvPr/>
        </p:nvSpPr>
        <p:spPr>
          <a:xfrm rot="0">
            <a:off x="977900" y="2044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Urologia</a:t>
            </a:r>
          </a:p>
        </p:txBody>
      </p:sp>
      <p:sp>
        <p:nvSpPr>
          <p:cNvPr id="409212470" name="Text">
    </p:cNvPr>
          <p:cNvSpPr>
            <a:spLocks noGrp="1"/>
          </p:cNvSpPr>
          <p:nvPr/>
        </p:nvSpPr>
        <p:spPr>
          <a:xfrm rot="0">
            <a:off x="266700" y="2044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1543</a:t>
            </a:r>
          </a:p>
        </p:txBody>
      </p:sp>
      <p:sp>
        <p:nvSpPr>
          <p:cNvPr id="3653783" name="Text">
    </p:cNvPr>
          <p:cNvSpPr>
            <a:spLocks noGrp="1"/>
          </p:cNvSpPr>
          <p:nvPr/>
        </p:nvSpPr>
        <p:spPr>
          <a:xfrm rot="0">
            <a:off x="6464300" y="2044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620286867" name="Rectangle"/>
          <p:cNvSpPr>
            <a:spLocks noGrp="1"/>
          </p:cNvSpPr>
          <p:nvPr/>
        </p:nvSpPr>
        <p:spPr>
          <a:xfrm>
            <a:off x="12700" y="2336800"/>
            <a:ext cx="3746500" cy="1943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26432428" name="Rectangle"/>
          <p:cNvSpPr>
            <a:spLocks noGrp="1"/>
          </p:cNvSpPr>
          <p:nvPr/>
        </p:nvSpPr>
        <p:spPr>
          <a:xfrm>
            <a:off x="266700" y="24003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6692633" name="Text">
    </p:cNvPr>
          <p:cNvSpPr>
            <a:spLocks noGrp="1"/>
          </p:cNvSpPr>
          <p:nvPr/>
        </p:nvSpPr>
        <p:spPr>
          <a:xfrm rot="0">
            <a:off x="266700" y="24003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Fonoaudiologia </a:t>
            </a:r>
          </a:p>
        </p:txBody>
      </p:sp>
      <p:sp>
        <p:nvSpPr>
          <p:cNvPr id="1003365070" name="Rectangle"/>
          <p:cNvSpPr>
            <a:spLocks noGrp="1"/>
          </p:cNvSpPr>
          <p:nvPr/>
        </p:nvSpPr>
        <p:spPr>
          <a:xfrm>
            <a:off x="266700" y="28321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06282095" name="Text">
    </p:cNvPr>
          <p:cNvSpPr>
            <a:spLocks noGrp="1"/>
          </p:cNvSpPr>
          <p:nvPr/>
        </p:nvSpPr>
        <p:spPr>
          <a:xfrm rot="0">
            <a:off x="266700" y="28321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340180871" name="Text">
    </p:cNvPr>
          <p:cNvSpPr>
            <a:spLocks noGrp="1"/>
          </p:cNvSpPr>
          <p:nvPr/>
        </p:nvSpPr>
        <p:spPr>
          <a:xfrm rot="0">
            <a:off x="977900" y="28321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81900087" name="Text">
    </p:cNvPr>
          <p:cNvSpPr>
            <a:spLocks noGrp="1"/>
          </p:cNvSpPr>
          <p:nvPr/>
        </p:nvSpPr>
        <p:spPr>
          <a:xfrm rot="0">
            <a:off x="6464300" y="28321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078270193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Audiometria</a:t>
            </a:r>
          </a:p>
        </p:txBody>
      </p:sp>
      <p:sp>
        <p:nvSpPr>
          <p:cNvPr id="1506277860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142</a:t>
            </a:r>
          </a:p>
        </p:txBody>
      </p:sp>
      <p:sp>
        <p:nvSpPr>
          <p:cNvPr id="2019348444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22,000</a:t>
            </a:r>
          </a:p>
        </p:txBody>
      </p:sp>
      <p:sp>
        <p:nvSpPr>
          <p:cNvPr id="1319413195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Fonoaudiologia</a:t>
            </a:r>
          </a:p>
        </p:txBody>
      </p:sp>
      <p:sp>
        <p:nvSpPr>
          <p:cNvPr id="642690686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141</a:t>
            </a:r>
          </a:p>
        </p:txBody>
      </p:sp>
      <p:sp>
        <p:nvSpPr>
          <p:cNvPr id="1075866506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32,000</a:t>
            </a:r>
          </a:p>
        </p:txBody>
      </p:sp>
      <p:sp>
        <p:nvSpPr>
          <p:cNvPr id="1587314301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Espirometria</a:t>
            </a:r>
          </a:p>
        </p:txBody>
      </p:sp>
      <p:sp>
        <p:nvSpPr>
          <p:cNvPr id="905773720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143</a:t>
            </a:r>
          </a:p>
        </p:txBody>
      </p:sp>
      <p:sp>
        <p:nvSpPr>
          <p:cNvPr id="1712551687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22,000</a:t>
            </a:r>
          </a:p>
        </p:txBody>
      </p:sp>
      <p:sp>
        <p:nvSpPr>
          <p:cNvPr id="632044660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Espirometria com broncodilataçao</a:t>
            </a:r>
          </a:p>
        </p:txBody>
      </p:sp>
      <p:sp>
        <p:nvSpPr>
          <p:cNvPr id="410964266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144</a:t>
            </a:r>
          </a:p>
        </p:txBody>
      </p:sp>
      <p:sp>
        <p:nvSpPr>
          <p:cNvPr id="1170930047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21,800</a:t>
            </a:r>
          </a:p>
        </p:txBody>
      </p:sp>
      <p:sp>
        <p:nvSpPr>
          <p:cNvPr id="949753230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Timpanometria</a:t>
            </a:r>
          </a:p>
        </p:txBody>
      </p:sp>
      <p:sp>
        <p:nvSpPr>
          <p:cNvPr id="2081935733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145</a:t>
            </a:r>
          </a:p>
        </p:txBody>
      </p:sp>
      <p:sp>
        <p:nvSpPr>
          <p:cNvPr id="302950492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22,000</a:t>
            </a:r>
          </a:p>
        </p:txBody>
      </p:sp>
      <p:sp>
        <p:nvSpPr>
          <p:cNvPr id="1948259" name="Rectangle"/>
          <p:cNvSpPr>
            <a:spLocks noGrp="1"/>
          </p:cNvSpPr>
          <p:nvPr/>
        </p:nvSpPr>
        <p:spPr>
          <a:xfrm>
            <a:off x="12700" y="4279900"/>
            <a:ext cx="3746500" cy="5435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484128139" name="Rectangle"/>
          <p:cNvSpPr>
            <a:spLocks noGrp="1"/>
          </p:cNvSpPr>
          <p:nvPr/>
        </p:nvSpPr>
        <p:spPr>
          <a:xfrm>
            <a:off x="266700" y="43434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39026057" name="Text">
    </p:cNvPr>
          <p:cNvSpPr>
            <a:spLocks noGrp="1"/>
          </p:cNvSpPr>
          <p:nvPr/>
        </p:nvSpPr>
        <p:spPr>
          <a:xfrm rot="0">
            <a:off x="266700" y="43434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Gastroenterologia</a:t>
            </a:r>
          </a:p>
        </p:txBody>
      </p:sp>
      <p:sp>
        <p:nvSpPr>
          <p:cNvPr id="2105542360" name="Rectangle"/>
          <p:cNvSpPr>
            <a:spLocks noGrp="1"/>
          </p:cNvSpPr>
          <p:nvPr/>
        </p:nvSpPr>
        <p:spPr>
          <a:xfrm>
            <a:off x="266700" y="47752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0759337" name="Text">
    </p:cNvPr>
          <p:cNvSpPr>
            <a:spLocks noGrp="1"/>
          </p:cNvSpPr>
          <p:nvPr/>
        </p:nvSpPr>
        <p:spPr>
          <a:xfrm rot="0">
            <a:off x="266700" y="47752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742555521" name="Text">
    </p:cNvPr>
          <p:cNvSpPr>
            <a:spLocks noGrp="1"/>
          </p:cNvSpPr>
          <p:nvPr/>
        </p:nvSpPr>
        <p:spPr>
          <a:xfrm rot="0">
            <a:off x="977900" y="47752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632830906" name="Text">
    </p:cNvPr>
          <p:cNvSpPr>
            <a:spLocks noGrp="1"/>
          </p:cNvSpPr>
          <p:nvPr/>
        </p:nvSpPr>
        <p:spPr>
          <a:xfrm rot="0">
            <a:off x="6464300" y="47752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492344595" name="Text">
    </p:cNvPr>
          <p:cNvSpPr>
            <a:spLocks noGrp="1"/>
          </p:cNvSpPr>
          <p:nvPr/>
        </p:nvSpPr>
        <p:spPr>
          <a:xfrm rot="0">
            <a:off x="977900" y="5016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Gastroenterologia (Retorno)</a:t>
            </a:r>
          </a:p>
        </p:txBody>
      </p:sp>
      <p:sp>
        <p:nvSpPr>
          <p:cNvPr id="1408690073" name="Text">
    </p:cNvPr>
          <p:cNvSpPr>
            <a:spLocks noGrp="1"/>
          </p:cNvSpPr>
          <p:nvPr/>
        </p:nvSpPr>
        <p:spPr>
          <a:xfrm rot="0">
            <a:off x="266700" y="5016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</a:t>
            </a:r>
          </a:p>
        </p:txBody>
      </p:sp>
      <p:sp>
        <p:nvSpPr>
          <p:cNvPr id="1584016679" name="Text">
    </p:cNvPr>
          <p:cNvSpPr>
            <a:spLocks noGrp="1"/>
          </p:cNvSpPr>
          <p:nvPr/>
        </p:nvSpPr>
        <p:spPr>
          <a:xfrm rot="0">
            <a:off x="6464300" y="5016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30,000</a:t>
            </a:r>
          </a:p>
        </p:txBody>
      </p:sp>
      <p:sp>
        <p:nvSpPr>
          <p:cNvPr id="980138171" name="Text">
    </p:cNvPr>
          <p:cNvSpPr>
            <a:spLocks noGrp="1"/>
          </p:cNvSpPr>
          <p:nvPr/>
        </p:nvSpPr>
        <p:spPr>
          <a:xfrm rot="0">
            <a:off x="977900" y="5245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Anuscopia</a:t>
            </a:r>
          </a:p>
        </p:txBody>
      </p:sp>
      <p:sp>
        <p:nvSpPr>
          <p:cNvPr id="2023908130" name="Text">
    </p:cNvPr>
          <p:cNvSpPr>
            <a:spLocks noGrp="1"/>
          </p:cNvSpPr>
          <p:nvPr/>
        </p:nvSpPr>
        <p:spPr>
          <a:xfrm rot="0">
            <a:off x="266700" y="5245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32</a:t>
            </a:r>
          </a:p>
        </p:txBody>
      </p:sp>
      <p:sp>
        <p:nvSpPr>
          <p:cNvPr id="470583680" name="Text">
    </p:cNvPr>
          <p:cNvSpPr>
            <a:spLocks noGrp="1"/>
          </p:cNvSpPr>
          <p:nvPr/>
        </p:nvSpPr>
        <p:spPr>
          <a:xfrm rot="0">
            <a:off x="6464300" y="5245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60,000</a:t>
            </a:r>
          </a:p>
        </p:txBody>
      </p:sp>
      <p:sp>
        <p:nvSpPr>
          <p:cNvPr id="327195699" name="Text">
    </p:cNvPr>
          <p:cNvSpPr>
            <a:spLocks noGrp="1"/>
          </p:cNvSpPr>
          <p:nvPr/>
        </p:nvSpPr>
        <p:spPr>
          <a:xfrm rot="0">
            <a:off x="977900" y="5473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Colonoscopia Esquerda</a:t>
            </a:r>
          </a:p>
        </p:txBody>
      </p:sp>
      <p:sp>
        <p:nvSpPr>
          <p:cNvPr id="1959346328" name="Text">
    </p:cNvPr>
          <p:cNvSpPr>
            <a:spLocks noGrp="1"/>
          </p:cNvSpPr>
          <p:nvPr/>
        </p:nvSpPr>
        <p:spPr>
          <a:xfrm rot="0">
            <a:off x="266700" y="5473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22</a:t>
            </a:r>
          </a:p>
        </p:txBody>
      </p:sp>
      <p:sp>
        <p:nvSpPr>
          <p:cNvPr id="521766480" name="Text">
    </p:cNvPr>
          <p:cNvSpPr>
            <a:spLocks noGrp="1"/>
          </p:cNvSpPr>
          <p:nvPr/>
        </p:nvSpPr>
        <p:spPr>
          <a:xfrm rot="0">
            <a:off x="6464300" y="5473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146,900</a:t>
            </a:r>
          </a:p>
        </p:txBody>
      </p:sp>
      <p:sp>
        <p:nvSpPr>
          <p:cNvPr id="1730235578" name="Text">
    </p:cNvPr>
          <p:cNvSpPr>
            <a:spLocks noGrp="1"/>
          </p:cNvSpPr>
          <p:nvPr/>
        </p:nvSpPr>
        <p:spPr>
          <a:xfrm rot="0">
            <a:off x="977900" y="5702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Colonoscopia Esquerda com Sedação</a:t>
            </a:r>
          </a:p>
        </p:txBody>
      </p:sp>
      <p:sp>
        <p:nvSpPr>
          <p:cNvPr id="1893148009" name="Text">
    </p:cNvPr>
          <p:cNvSpPr>
            <a:spLocks noGrp="1"/>
          </p:cNvSpPr>
          <p:nvPr/>
        </p:nvSpPr>
        <p:spPr>
          <a:xfrm rot="0">
            <a:off x="266700" y="5702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23</a:t>
            </a:r>
          </a:p>
        </p:txBody>
      </p:sp>
      <p:sp>
        <p:nvSpPr>
          <p:cNvPr id="1311012459" name="Text">
    </p:cNvPr>
          <p:cNvSpPr>
            <a:spLocks noGrp="1"/>
          </p:cNvSpPr>
          <p:nvPr/>
        </p:nvSpPr>
        <p:spPr>
          <a:xfrm rot="0">
            <a:off x="6464300" y="5702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187,400</a:t>
            </a:r>
          </a:p>
        </p:txBody>
      </p:sp>
      <p:sp>
        <p:nvSpPr>
          <p:cNvPr id="500974329" name="Text">
    </p:cNvPr>
          <p:cNvSpPr>
            <a:spLocks noGrp="1"/>
          </p:cNvSpPr>
          <p:nvPr/>
        </p:nvSpPr>
        <p:spPr>
          <a:xfrm rot="0">
            <a:off x="977900" y="5930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Colonoscopia Total</a:t>
            </a:r>
          </a:p>
        </p:txBody>
      </p:sp>
      <p:sp>
        <p:nvSpPr>
          <p:cNvPr id="1895143780" name="Text">
    </p:cNvPr>
          <p:cNvSpPr>
            <a:spLocks noGrp="1"/>
          </p:cNvSpPr>
          <p:nvPr/>
        </p:nvSpPr>
        <p:spPr>
          <a:xfrm rot="0">
            <a:off x="266700" y="5930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34</a:t>
            </a:r>
          </a:p>
        </p:txBody>
      </p:sp>
      <p:sp>
        <p:nvSpPr>
          <p:cNvPr id="960497278" name="Text">
    </p:cNvPr>
          <p:cNvSpPr>
            <a:spLocks noGrp="1"/>
          </p:cNvSpPr>
          <p:nvPr/>
        </p:nvSpPr>
        <p:spPr>
          <a:xfrm rot="0">
            <a:off x="6464300" y="5930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230,000</a:t>
            </a:r>
          </a:p>
        </p:txBody>
      </p:sp>
      <p:sp>
        <p:nvSpPr>
          <p:cNvPr id="1413134355" name="Text">
    </p:cNvPr>
          <p:cNvSpPr>
            <a:spLocks noGrp="1"/>
          </p:cNvSpPr>
          <p:nvPr/>
        </p:nvSpPr>
        <p:spPr>
          <a:xfrm rot="0">
            <a:off x="977900" y="6159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Colonoscopia Total com Biópsia</a:t>
            </a:r>
          </a:p>
        </p:txBody>
      </p:sp>
      <p:sp>
        <p:nvSpPr>
          <p:cNvPr id="722396135" name="Text">
    </p:cNvPr>
          <p:cNvSpPr>
            <a:spLocks noGrp="1"/>
          </p:cNvSpPr>
          <p:nvPr/>
        </p:nvSpPr>
        <p:spPr>
          <a:xfrm rot="0">
            <a:off x="266700" y="6159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35</a:t>
            </a:r>
          </a:p>
        </p:txBody>
      </p:sp>
      <p:sp>
        <p:nvSpPr>
          <p:cNvPr id="2011980123" name="Text">
    </p:cNvPr>
          <p:cNvSpPr>
            <a:spLocks noGrp="1"/>
          </p:cNvSpPr>
          <p:nvPr/>
        </p:nvSpPr>
        <p:spPr>
          <a:xfrm rot="0">
            <a:off x="6464300" y="6159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265,000</a:t>
            </a:r>
          </a:p>
        </p:txBody>
      </p:sp>
      <p:sp>
        <p:nvSpPr>
          <p:cNvPr id="1319565870" name="Text">
    </p:cNvPr>
          <p:cNvSpPr>
            <a:spLocks noGrp="1"/>
          </p:cNvSpPr>
          <p:nvPr/>
        </p:nvSpPr>
        <p:spPr>
          <a:xfrm rot="0">
            <a:off x="977900" y="6388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Colonoscopia Total com Sedação</a:t>
            </a:r>
          </a:p>
        </p:txBody>
      </p:sp>
      <p:sp>
        <p:nvSpPr>
          <p:cNvPr id="1331509705" name="Text">
    </p:cNvPr>
          <p:cNvSpPr>
            <a:spLocks noGrp="1"/>
          </p:cNvSpPr>
          <p:nvPr/>
        </p:nvSpPr>
        <p:spPr>
          <a:xfrm rot="0">
            <a:off x="266700" y="6388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21</a:t>
            </a:r>
          </a:p>
        </p:txBody>
      </p:sp>
      <p:sp>
        <p:nvSpPr>
          <p:cNvPr id="319875614" name="Text">
    </p:cNvPr>
          <p:cNvSpPr>
            <a:spLocks noGrp="1"/>
          </p:cNvSpPr>
          <p:nvPr/>
        </p:nvSpPr>
        <p:spPr>
          <a:xfrm rot="0">
            <a:off x="6464300" y="6388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265,900</a:t>
            </a:r>
          </a:p>
        </p:txBody>
      </p:sp>
      <p:sp>
        <p:nvSpPr>
          <p:cNvPr id="123905950" name="Text">
    </p:cNvPr>
          <p:cNvSpPr>
            <a:spLocks noGrp="1"/>
          </p:cNvSpPr>
          <p:nvPr/>
        </p:nvSpPr>
        <p:spPr>
          <a:xfrm rot="0">
            <a:off x="977900" y="6616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Colonoscopia Total com Sedação e Biópsia</a:t>
            </a:r>
          </a:p>
        </p:txBody>
      </p:sp>
      <p:sp>
        <p:nvSpPr>
          <p:cNvPr id="2129418966" name="Text">
    </p:cNvPr>
          <p:cNvSpPr>
            <a:spLocks noGrp="1"/>
          </p:cNvSpPr>
          <p:nvPr/>
        </p:nvSpPr>
        <p:spPr>
          <a:xfrm rot="0">
            <a:off x="266700" y="6616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18</a:t>
            </a:r>
          </a:p>
        </p:txBody>
      </p:sp>
      <p:sp>
        <p:nvSpPr>
          <p:cNvPr id="1482270643" name="Text">
    </p:cNvPr>
          <p:cNvSpPr>
            <a:spLocks noGrp="1"/>
          </p:cNvSpPr>
          <p:nvPr/>
        </p:nvSpPr>
        <p:spPr>
          <a:xfrm rot="0">
            <a:off x="6464300" y="6616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320,000</a:t>
            </a:r>
          </a:p>
        </p:txBody>
      </p:sp>
      <p:sp>
        <p:nvSpPr>
          <p:cNvPr id="1275979452" name="Text">
    </p:cNvPr>
          <p:cNvSpPr>
            <a:spLocks noGrp="1"/>
          </p:cNvSpPr>
          <p:nvPr/>
        </p:nvSpPr>
        <p:spPr>
          <a:xfrm rot="0">
            <a:off x="977900" y="6845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Gastroenterologia</a:t>
            </a:r>
          </a:p>
        </p:txBody>
      </p:sp>
      <p:sp>
        <p:nvSpPr>
          <p:cNvPr id="1581381364" name="Text">
    </p:cNvPr>
          <p:cNvSpPr>
            <a:spLocks noGrp="1"/>
          </p:cNvSpPr>
          <p:nvPr/>
        </p:nvSpPr>
        <p:spPr>
          <a:xfrm rot="0">
            <a:off x="266700" y="6845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13</a:t>
            </a:r>
          </a:p>
        </p:txBody>
      </p:sp>
      <p:sp>
        <p:nvSpPr>
          <p:cNvPr id="1122450688" name="Text">
    </p:cNvPr>
          <p:cNvSpPr>
            <a:spLocks noGrp="1"/>
          </p:cNvSpPr>
          <p:nvPr/>
        </p:nvSpPr>
        <p:spPr>
          <a:xfrm rot="0">
            <a:off x="6464300" y="6845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29,500</a:t>
            </a:r>
          </a:p>
        </p:txBody>
      </p:sp>
      <p:sp>
        <p:nvSpPr>
          <p:cNvPr id="1469476560" name="Text">
    </p:cNvPr>
          <p:cNvSpPr>
            <a:spLocks noGrp="1"/>
          </p:cNvSpPr>
          <p:nvPr/>
        </p:nvSpPr>
        <p:spPr>
          <a:xfrm rot="0">
            <a:off x="977900" y="7073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Dilatação de Estenose Benigna</a:t>
            </a:r>
          </a:p>
        </p:txBody>
      </p:sp>
      <p:sp>
        <p:nvSpPr>
          <p:cNvPr id="1947032216" name="Text">
    </p:cNvPr>
          <p:cNvSpPr>
            <a:spLocks noGrp="1"/>
          </p:cNvSpPr>
          <p:nvPr/>
        </p:nvSpPr>
        <p:spPr>
          <a:xfrm rot="0">
            <a:off x="266700" y="7073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19</a:t>
            </a:r>
          </a:p>
        </p:txBody>
      </p:sp>
      <p:sp>
        <p:nvSpPr>
          <p:cNvPr id="623568059" name="Text">
    </p:cNvPr>
          <p:cNvSpPr>
            <a:spLocks noGrp="1"/>
          </p:cNvSpPr>
          <p:nvPr/>
        </p:nvSpPr>
        <p:spPr>
          <a:xfrm rot="0">
            <a:off x="6464300" y="7073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187,600</a:t>
            </a:r>
          </a:p>
        </p:txBody>
      </p:sp>
      <p:sp>
        <p:nvSpPr>
          <p:cNvPr id="1583272483" name="Text">
    </p:cNvPr>
          <p:cNvSpPr>
            <a:spLocks noGrp="1"/>
          </p:cNvSpPr>
          <p:nvPr/>
        </p:nvSpPr>
        <p:spPr>
          <a:xfrm rot="0">
            <a:off x="977900" y="7302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Endoscopia Digestiva Alta</a:t>
            </a:r>
          </a:p>
        </p:txBody>
      </p:sp>
      <p:sp>
        <p:nvSpPr>
          <p:cNvPr id="979032022" name="Text">
    </p:cNvPr>
          <p:cNvSpPr>
            <a:spLocks noGrp="1"/>
          </p:cNvSpPr>
          <p:nvPr/>
        </p:nvSpPr>
        <p:spPr>
          <a:xfrm rot="0">
            <a:off x="266700" y="7302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</a:t>
            </a:r>
          </a:p>
        </p:txBody>
      </p:sp>
      <p:sp>
        <p:nvSpPr>
          <p:cNvPr id="605914015" name="Text">
    </p:cNvPr>
          <p:cNvSpPr>
            <a:spLocks noGrp="1"/>
          </p:cNvSpPr>
          <p:nvPr/>
        </p:nvSpPr>
        <p:spPr>
          <a:xfrm rot="0">
            <a:off x="6464300" y="7302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115,000</a:t>
            </a:r>
          </a:p>
        </p:txBody>
      </p:sp>
      <p:sp>
        <p:nvSpPr>
          <p:cNvPr id="1449178267" name="Text">
    </p:cNvPr>
          <p:cNvSpPr>
            <a:spLocks noGrp="1"/>
          </p:cNvSpPr>
          <p:nvPr/>
        </p:nvSpPr>
        <p:spPr>
          <a:xfrm rot="0">
            <a:off x="977900" y="7531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Endoscopia Digestiva Alta com Biopsia</a:t>
            </a:r>
          </a:p>
        </p:txBody>
      </p:sp>
      <p:sp>
        <p:nvSpPr>
          <p:cNvPr id="2114436030" name="Text">
    </p:cNvPr>
          <p:cNvSpPr>
            <a:spLocks noGrp="1"/>
          </p:cNvSpPr>
          <p:nvPr/>
        </p:nvSpPr>
        <p:spPr>
          <a:xfrm rot="0">
            <a:off x="266700" y="7531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</a:t>
            </a:r>
          </a:p>
        </p:txBody>
      </p:sp>
      <p:sp>
        <p:nvSpPr>
          <p:cNvPr id="311371727" name="Text">
    </p:cNvPr>
          <p:cNvSpPr>
            <a:spLocks noGrp="1"/>
          </p:cNvSpPr>
          <p:nvPr/>
        </p:nvSpPr>
        <p:spPr>
          <a:xfrm rot="0">
            <a:off x="6464300" y="7531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146,000</a:t>
            </a:r>
          </a:p>
        </p:txBody>
      </p:sp>
      <p:sp>
        <p:nvSpPr>
          <p:cNvPr id="1514557306" name="Text">
    </p:cNvPr>
          <p:cNvSpPr>
            <a:spLocks noGrp="1"/>
          </p:cNvSpPr>
          <p:nvPr/>
        </p:nvSpPr>
        <p:spPr>
          <a:xfrm rot="0">
            <a:off x="977900" y="7759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Endoscopia Digestiva Alta com Sedação</a:t>
            </a:r>
          </a:p>
        </p:txBody>
      </p:sp>
      <p:sp>
        <p:nvSpPr>
          <p:cNvPr id="164752581" name="Text">
    </p:cNvPr>
          <p:cNvSpPr>
            <a:spLocks noGrp="1"/>
          </p:cNvSpPr>
          <p:nvPr/>
        </p:nvSpPr>
        <p:spPr>
          <a:xfrm rot="0">
            <a:off x="266700" y="7759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</a:t>
            </a:r>
          </a:p>
        </p:txBody>
      </p:sp>
      <p:sp>
        <p:nvSpPr>
          <p:cNvPr id="1254652938" name="Text">
    </p:cNvPr>
          <p:cNvSpPr>
            <a:spLocks noGrp="1"/>
          </p:cNvSpPr>
          <p:nvPr/>
        </p:nvSpPr>
        <p:spPr>
          <a:xfrm rot="0">
            <a:off x="6464300" y="7759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230,600</a:t>
            </a:r>
          </a:p>
        </p:txBody>
      </p:sp>
      <p:sp>
        <p:nvSpPr>
          <p:cNvPr id="563252163" name="Text">
    </p:cNvPr>
          <p:cNvSpPr>
            <a:spLocks noGrp="1"/>
          </p:cNvSpPr>
          <p:nvPr/>
        </p:nvSpPr>
        <p:spPr>
          <a:xfrm rot="0">
            <a:off x="977900" y="7988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Endoscopia Digestiva Alta Com Sedação e Biópsia</a:t>
            </a:r>
          </a:p>
        </p:txBody>
      </p:sp>
      <p:sp>
        <p:nvSpPr>
          <p:cNvPr id="1237789972" name="Text">
    </p:cNvPr>
          <p:cNvSpPr>
            <a:spLocks noGrp="1"/>
          </p:cNvSpPr>
          <p:nvPr/>
        </p:nvSpPr>
        <p:spPr>
          <a:xfrm rot="0">
            <a:off x="266700" y="7988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20</a:t>
            </a:r>
          </a:p>
        </p:txBody>
      </p:sp>
      <p:sp>
        <p:nvSpPr>
          <p:cNvPr id="1341544237" name="Text">
    </p:cNvPr>
          <p:cNvSpPr>
            <a:spLocks noGrp="1"/>
          </p:cNvSpPr>
          <p:nvPr/>
        </p:nvSpPr>
        <p:spPr>
          <a:xfrm rot="0">
            <a:off x="6464300" y="7988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146,000</a:t>
            </a:r>
          </a:p>
        </p:txBody>
      </p:sp>
      <p:sp>
        <p:nvSpPr>
          <p:cNvPr id="1180125941" name="Text">
    </p:cNvPr>
          <p:cNvSpPr>
            <a:spLocks noGrp="1"/>
          </p:cNvSpPr>
          <p:nvPr/>
        </p:nvSpPr>
        <p:spPr>
          <a:xfrm rot="0">
            <a:off x="977900" y="8216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Esclerose de Lesões Sangrantes</a:t>
            </a:r>
          </a:p>
        </p:txBody>
      </p:sp>
      <p:sp>
        <p:nvSpPr>
          <p:cNvPr id="1932402031" name="Text">
    </p:cNvPr>
          <p:cNvSpPr>
            <a:spLocks noGrp="1"/>
          </p:cNvSpPr>
          <p:nvPr/>
        </p:nvSpPr>
        <p:spPr>
          <a:xfrm rot="0">
            <a:off x="266700" y="8216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29</a:t>
            </a:r>
          </a:p>
        </p:txBody>
      </p:sp>
      <p:sp>
        <p:nvSpPr>
          <p:cNvPr id="66134419" name="Text">
    </p:cNvPr>
          <p:cNvSpPr>
            <a:spLocks noGrp="1"/>
          </p:cNvSpPr>
          <p:nvPr/>
        </p:nvSpPr>
        <p:spPr>
          <a:xfrm rot="0">
            <a:off x="6464300" y="8216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187,600</a:t>
            </a:r>
          </a:p>
        </p:txBody>
      </p:sp>
      <p:sp>
        <p:nvSpPr>
          <p:cNvPr id="2126725631" name="Text">
    </p:cNvPr>
          <p:cNvSpPr>
            <a:spLocks noGrp="1"/>
          </p:cNvSpPr>
          <p:nvPr/>
        </p:nvSpPr>
        <p:spPr>
          <a:xfrm rot="0">
            <a:off x="977900" y="8445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Esclerose de Varizes Esofágica</a:t>
            </a:r>
          </a:p>
        </p:txBody>
      </p:sp>
      <p:sp>
        <p:nvSpPr>
          <p:cNvPr id="37731376" name="Text">
    </p:cNvPr>
          <p:cNvSpPr>
            <a:spLocks noGrp="1"/>
          </p:cNvSpPr>
          <p:nvPr/>
        </p:nvSpPr>
        <p:spPr>
          <a:xfrm rot="0">
            <a:off x="266700" y="8445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30</a:t>
            </a:r>
          </a:p>
        </p:txBody>
      </p:sp>
      <p:sp>
        <p:nvSpPr>
          <p:cNvPr id="24714365" name="Text">
    </p:cNvPr>
          <p:cNvSpPr>
            <a:spLocks noGrp="1"/>
          </p:cNvSpPr>
          <p:nvPr/>
        </p:nvSpPr>
        <p:spPr>
          <a:xfrm rot="0">
            <a:off x="6464300" y="8445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187,600</a:t>
            </a:r>
          </a:p>
        </p:txBody>
      </p:sp>
      <p:sp>
        <p:nvSpPr>
          <p:cNvPr id="193874040" name="Text">
    </p:cNvPr>
          <p:cNvSpPr>
            <a:spLocks noGrp="1"/>
          </p:cNvSpPr>
          <p:nvPr/>
        </p:nvSpPr>
        <p:spPr>
          <a:xfrm rot="0">
            <a:off x="977900" y="8674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Gastrostomia Endoscópica</a:t>
            </a:r>
          </a:p>
        </p:txBody>
      </p:sp>
      <p:sp>
        <p:nvSpPr>
          <p:cNvPr id="1873161295" name="Text">
    </p:cNvPr>
          <p:cNvSpPr>
            <a:spLocks noGrp="1"/>
          </p:cNvSpPr>
          <p:nvPr/>
        </p:nvSpPr>
        <p:spPr>
          <a:xfrm rot="0">
            <a:off x="266700" y="8674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26</a:t>
            </a:r>
          </a:p>
        </p:txBody>
      </p:sp>
      <p:sp>
        <p:nvSpPr>
          <p:cNvPr id="277332919" name="Text">
    </p:cNvPr>
          <p:cNvSpPr>
            <a:spLocks noGrp="1"/>
          </p:cNvSpPr>
          <p:nvPr/>
        </p:nvSpPr>
        <p:spPr>
          <a:xfrm rot="0">
            <a:off x="6464300" y="8674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389,000</a:t>
            </a:r>
          </a:p>
        </p:txBody>
      </p:sp>
      <p:sp>
        <p:nvSpPr>
          <p:cNvPr id="1498726190" name="Text">
    </p:cNvPr>
          <p:cNvSpPr>
            <a:spLocks noGrp="1"/>
          </p:cNvSpPr>
          <p:nvPr/>
        </p:nvSpPr>
        <p:spPr>
          <a:xfrm rot="0">
            <a:off x="977900" y="8902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Hemorroidectomia</a:t>
            </a:r>
          </a:p>
        </p:txBody>
      </p:sp>
      <p:sp>
        <p:nvSpPr>
          <p:cNvPr id="543220212" name="Text">
    </p:cNvPr>
          <p:cNvSpPr>
            <a:spLocks noGrp="1"/>
          </p:cNvSpPr>
          <p:nvPr/>
        </p:nvSpPr>
        <p:spPr>
          <a:xfrm rot="0">
            <a:off x="266700" y="8902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33</a:t>
            </a:r>
          </a:p>
        </p:txBody>
      </p:sp>
      <p:sp>
        <p:nvSpPr>
          <p:cNvPr id="2130343395" name="Text">
    </p:cNvPr>
          <p:cNvSpPr>
            <a:spLocks noGrp="1"/>
          </p:cNvSpPr>
          <p:nvPr/>
        </p:nvSpPr>
        <p:spPr>
          <a:xfrm rot="0">
            <a:off x="6464300" y="8902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395,900</a:t>
            </a:r>
          </a:p>
        </p:txBody>
      </p:sp>
      <p:sp>
        <p:nvSpPr>
          <p:cNvPr id="1355717616" name="Text">
    </p:cNvPr>
          <p:cNvSpPr>
            <a:spLocks noGrp="1"/>
          </p:cNvSpPr>
          <p:nvPr/>
        </p:nvSpPr>
        <p:spPr>
          <a:xfrm rot="0">
            <a:off x="977900" y="9131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Laqueação de Fístula Esófago-Traqueal</a:t>
            </a:r>
          </a:p>
        </p:txBody>
      </p:sp>
      <p:sp>
        <p:nvSpPr>
          <p:cNvPr id="740287240" name="Text">
    </p:cNvPr>
          <p:cNvSpPr>
            <a:spLocks noGrp="1"/>
          </p:cNvSpPr>
          <p:nvPr/>
        </p:nvSpPr>
        <p:spPr>
          <a:xfrm rot="0">
            <a:off x="266700" y="9131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27</a:t>
            </a:r>
          </a:p>
        </p:txBody>
      </p:sp>
      <p:sp>
        <p:nvSpPr>
          <p:cNvPr id="190306366" name="Text">
    </p:cNvPr>
          <p:cNvSpPr>
            <a:spLocks noGrp="1"/>
          </p:cNvSpPr>
          <p:nvPr/>
        </p:nvSpPr>
        <p:spPr>
          <a:xfrm rot="0">
            <a:off x="6464300" y="9131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234,000</a:t>
            </a:r>
          </a:p>
        </p:txBody>
      </p:sp>
      <p:sp>
        <p:nvSpPr>
          <p:cNvPr id="649064922" name="Text">
    </p:cNvPr>
          <p:cNvSpPr>
            <a:spLocks noGrp="1"/>
          </p:cNvSpPr>
          <p:nvPr/>
        </p:nvSpPr>
        <p:spPr>
          <a:xfrm rot="0">
            <a:off x="977900" y="9359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Laqueadura e Polipectomia de Lesões do Aparelho</a:t>
            </a:r>
          </a:p>
        </p:txBody>
      </p:sp>
      <p:sp>
        <p:nvSpPr>
          <p:cNvPr id="35323876" name="Text">
    </p:cNvPr>
          <p:cNvSpPr>
            <a:spLocks noGrp="1"/>
          </p:cNvSpPr>
          <p:nvPr/>
        </p:nvSpPr>
        <p:spPr>
          <a:xfrm rot="0">
            <a:off x="266700" y="9359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31</a:t>
            </a:r>
          </a:p>
        </p:txBody>
      </p:sp>
      <p:sp>
        <p:nvSpPr>
          <p:cNvPr id="1364085516" name="Text">
    </p:cNvPr>
          <p:cNvSpPr>
            <a:spLocks noGrp="1"/>
          </p:cNvSpPr>
          <p:nvPr/>
        </p:nvSpPr>
        <p:spPr>
          <a:xfrm rot="0">
            <a:off x="6464300" y="9359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213,600</a:t>
            </a:r>
          </a:p>
        </p:txBody>
      </p:sp>
      <p:sp>
        <p:nvSpPr>
          <p:cNvPr id="1693314867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5 of </a:t>
            </a:r>
          </a:p>
        </p:txBody>
      </p:sp>
      <p:sp>
        <p:nvSpPr>
          <p:cNvPr id="276591209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033237333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312348" name="Rectangle"/>
          <p:cNvSpPr>
            <a:spLocks noGrp="1"/>
          </p:cNvSpPr>
          <p:nvPr/>
        </p:nvSpPr>
        <p:spPr>
          <a:xfrm>
            <a:off x="12700" y="254000"/>
            <a:ext cx="3746500" cy="1054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267793663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83118793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385322710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344436582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479330831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Polipectomia no Aparelho Digestivo Superior</a:t>
            </a:r>
          </a:p>
        </p:txBody>
      </p:sp>
      <p:sp>
        <p:nvSpPr>
          <p:cNvPr id="1623040671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28</a:t>
            </a:r>
          </a:p>
        </p:txBody>
      </p:sp>
      <p:sp>
        <p:nvSpPr>
          <p:cNvPr id="547951286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156,800</a:t>
            </a:r>
          </a:p>
        </p:txBody>
      </p:sp>
      <p:sp>
        <p:nvSpPr>
          <p:cNvPr id="159151450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Retosigmoidoscopia</a:t>
            </a:r>
          </a:p>
        </p:txBody>
      </p:sp>
      <p:sp>
        <p:nvSpPr>
          <p:cNvPr id="932089038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24</a:t>
            </a:r>
          </a:p>
        </p:txBody>
      </p:sp>
      <p:sp>
        <p:nvSpPr>
          <p:cNvPr id="984246778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145,000</a:t>
            </a:r>
          </a:p>
        </p:txBody>
      </p:sp>
      <p:sp>
        <p:nvSpPr>
          <p:cNvPr id="1392439483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Retosigmoidoscopia com Sedação</a:t>
            </a:r>
          </a:p>
        </p:txBody>
      </p:sp>
      <p:sp>
        <p:nvSpPr>
          <p:cNvPr id="952273179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25</a:t>
            </a:r>
          </a:p>
        </p:txBody>
      </p:sp>
      <p:sp>
        <p:nvSpPr>
          <p:cNvPr id="2078902833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198,000</a:t>
            </a:r>
          </a:p>
        </p:txBody>
      </p:sp>
      <p:sp>
        <p:nvSpPr>
          <p:cNvPr id="308664591" name="Rectangle"/>
          <p:cNvSpPr>
            <a:spLocks noGrp="1"/>
          </p:cNvSpPr>
          <p:nvPr/>
        </p:nvSpPr>
        <p:spPr>
          <a:xfrm>
            <a:off x="12700" y="1308100"/>
            <a:ext cx="3746500" cy="37719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935037136" name="Rectangle"/>
          <p:cNvSpPr>
            <a:spLocks noGrp="1"/>
          </p:cNvSpPr>
          <p:nvPr/>
        </p:nvSpPr>
        <p:spPr>
          <a:xfrm>
            <a:off x="266700" y="13716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63291757" name="Text">
    </p:cNvPr>
          <p:cNvSpPr>
            <a:spLocks noGrp="1"/>
          </p:cNvSpPr>
          <p:nvPr/>
        </p:nvSpPr>
        <p:spPr>
          <a:xfrm rot="0">
            <a:off x="266700" y="13716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Ginecologia &amp; Obstetrícia</a:t>
            </a:r>
          </a:p>
        </p:txBody>
      </p:sp>
      <p:sp>
        <p:nvSpPr>
          <p:cNvPr id="739441709" name="Rectangle"/>
          <p:cNvSpPr>
            <a:spLocks noGrp="1"/>
          </p:cNvSpPr>
          <p:nvPr/>
        </p:nvSpPr>
        <p:spPr>
          <a:xfrm>
            <a:off x="266700" y="18034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77083393" name="Text">
    </p:cNvPr>
          <p:cNvSpPr>
            <a:spLocks noGrp="1"/>
          </p:cNvSpPr>
          <p:nvPr/>
        </p:nvSpPr>
        <p:spPr>
          <a:xfrm rot="0">
            <a:off x="266700" y="18034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2064974537" name="Text">
    </p:cNvPr>
          <p:cNvSpPr>
            <a:spLocks noGrp="1"/>
          </p:cNvSpPr>
          <p:nvPr/>
        </p:nvSpPr>
        <p:spPr>
          <a:xfrm rot="0">
            <a:off x="977900" y="18034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73184747" name="Text">
    </p:cNvPr>
          <p:cNvSpPr>
            <a:spLocks noGrp="1"/>
          </p:cNvSpPr>
          <p:nvPr/>
        </p:nvSpPr>
        <p:spPr>
          <a:xfrm rot="0">
            <a:off x="6464300" y="18034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823844888" name="Text">
    </p:cNvPr>
          <p:cNvSpPr>
            <a:spLocks noGrp="1"/>
          </p:cNvSpPr>
          <p:nvPr/>
        </p:nvSpPr>
        <p:spPr>
          <a:xfrm rot="0">
            <a:off x="977900" y="2044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2ª Consulta de Ginecologia &amp; obstetrícia</a:t>
            </a:r>
          </a:p>
        </p:txBody>
      </p:sp>
      <p:sp>
        <p:nvSpPr>
          <p:cNvPr id="1044263111" name="Text">
    </p:cNvPr>
          <p:cNvSpPr>
            <a:spLocks noGrp="1"/>
          </p:cNvSpPr>
          <p:nvPr/>
        </p:nvSpPr>
        <p:spPr>
          <a:xfrm rot="0">
            <a:off x="266700" y="2044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48</a:t>
            </a:r>
          </a:p>
        </p:txBody>
      </p:sp>
      <p:sp>
        <p:nvSpPr>
          <p:cNvPr id="1844346499" name="Text">
    </p:cNvPr>
          <p:cNvSpPr>
            <a:spLocks noGrp="1"/>
          </p:cNvSpPr>
          <p:nvPr/>
        </p:nvSpPr>
        <p:spPr>
          <a:xfrm rot="0">
            <a:off x="6464300" y="2044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29,500</a:t>
            </a:r>
          </a:p>
        </p:txBody>
      </p:sp>
      <p:sp>
        <p:nvSpPr>
          <p:cNvPr id="1930774555" name="Text">
    </p:cNvPr>
          <p:cNvSpPr>
            <a:spLocks noGrp="1"/>
          </p:cNvSpPr>
          <p:nvPr/>
        </p:nvSpPr>
        <p:spPr>
          <a:xfrm rot="0">
            <a:off x="977900" y="2273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Cardiotocografia Fetal (CTG)</a:t>
            </a:r>
          </a:p>
        </p:txBody>
      </p:sp>
      <p:sp>
        <p:nvSpPr>
          <p:cNvPr id="367619137" name="Text">
    </p:cNvPr>
          <p:cNvSpPr>
            <a:spLocks noGrp="1"/>
          </p:cNvSpPr>
          <p:nvPr/>
        </p:nvSpPr>
        <p:spPr>
          <a:xfrm rot="0">
            <a:off x="266700" y="2273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47</a:t>
            </a:r>
          </a:p>
        </p:txBody>
      </p:sp>
      <p:sp>
        <p:nvSpPr>
          <p:cNvPr id="1520361011" name="Text">
    </p:cNvPr>
          <p:cNvSpPr>
            <a:spLocks noGrp="1"/>
          </p:cNvSpPr>
          <p:nvPr/>
        </p:nvSpPr>
        <p:spPr>
          <a:xfrm rot="0">
            <a:off x="6464300" y="2273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34,500</a:t>
            </a:r>
          </a:p>
        </p:txBody>
      </p:sp>
      <p:sp>
        <p:nvSpPr>
          <p:cNvPr id="1142602117" name="Text">
    </p:cNvPr>
          <p:cNvSpPr>
            <a:spLocks noGrp="1"/>
          </p:cNvSpPr>
          <p:nvPr/>
        </p:nvSpPr>
        <p:spPr>
          <a:xfrm rot="0">
            <a:off x="977900" y="2501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Cauterização Vaginal</a:t>
            </a:r>
          </a:p>
        </p:txBody>
      </p:sp>
      <p:sp>
        <p:nvSpPr>
          <p:cNvPr id="488010893" name="Text">
    </p:cNvPr>
          <p:cNvSpPr>
            <a:spLocks noGrp="1"/>
          </p:cNvSpPr>
          <p:nvPr/>
        </p:nvSpPr>
        <p:spPr>
          <a:xfrm rot="0">
            <a:off x="266700" y="2501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37</a:t>
            </a:r>
          </a:p>
        </p:txBody>
      </p:sp>
      <p:sp>
        <p:nvSpPr>
          <p:cNvPr id="1136891914" name="Text">
    </p:cNvPr>
          <p:cNvSpPr>
            <a:spLocks noGrp="1"/>
          </p:cNvSpPr>
          <p:nvPr/>
        </p:nvSpPr>
        <p:spPr>
          <a:xfrm rot="0">
            <a:off x="6464300" y="2501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30,400</a:t>
            </a:r>
          </a:p>
        </p:txBody>
      </p:sp>
      <p:sp>
        <p:nvSpPr>
          <p:cNvPr id="1870706951" name="Text">
    </p:cNvPr>
          <p:cNvSpPr>
            <a:spLocks noGrp="1"/>
          </p:cNvSpPr>
          <p:nvPr/>
        </p:nvSpPr>
        <p:spPr>
          <a:xfrm rot="0">
            <a:off x="977900" y="2730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Colocação de Chip Anticoncepcional</a:t>
            </a:r>
          </a:p>
        </p:txBody>
      </p:sp>
      <p:sp>
        <p:nvSpPr>
          <p:cNvPr id="2127033315" name="Text">
    </p:cNvPr>
          <p:cNvSpPr>
            <a:spLocks noGrp="1"/>
          </p:cNvSpPr>
          <p:nvPr/>
        </p:nvSpPr>
        <p:spPr>
          <a:xfrm rot="0">
            <a:off x="266700" y="2730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45</a:t>
            </a:r>
          </a:p>
        </p:txBody>
      </p:sp>
      <p:sp>
        <p:nvSpPr>
          <p:cNvPr id="1356546730" name="Text">
    </p:cNvPr>
          <p:cNvSpPr>
            <a:spLocks noGrp="1"/>
          </p:cNvSpPr>
          <p:nvPr/>
        </p:nvSpPr>
        <p:spPr>
          <a:xfrm rot="0">
            <a:off x="6464300" y="2730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37,500</a:t>
            </a:r>
          </a:p>
        </p:txBody>
      </p:sp>
      <p:sp>
        <p:nvSpPr>
          <p:cNvPr id="260539251" name="Text">
    </p:cNvPr>
          <p:cNvSpPr>
            <a:spLocks noGrp="1"/>
          </p:cNvSpPr>
          <p:nvPr/>
        </p:nvSpPr>
        <p:spPr>
          <a:xfrm rot="0">
            <a:off x="977900" y="2959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Colocação de DIU (Dispositivo Interno Uterino)</a:t>
            </a:r>
          </a:p>
        </p:txBody>
      </p:sp>
      <p:sp>
        <p:nvSpPr>
          <p:cNvPr id="1705331461" name="Text">
    </p:cNvPr>
          <p:cNvSpPr>
            <a:spLocks noGrp="1"/>
          </p:cNvSpPr>
          <p:nvPr/>
        </p:nvSpPr>
        <p:spPr>
          <a:xfrm rot="0">
            <a:off x="266700" y="2959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41</a:t>
            </a:r>
          </a:p>
        </p:txBody>
      </p:sp>
      <p:sp>
        <p:nvSpPr>
          <p:cNvPr id="607974585" name="Text">
    </p:cNvPr>
          <p:cNvSpPr>
            <a:spLocks noGrp="1"/>
          </p:cNvSpPr>
          <p:nvPr/>
        </p:nvSpPr>
        <p:spPr>
          <a:xfrm rot="0">
            <a:off x="6464300" y="2959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49,800</a:t>
            </a:r>
          </a:p>
        </p:txBody>
      </p:sp>
      <p:sp>
        <p:nvSpPr>
          <p:cNvPr id="779631750" name="Text">
    </p:cNvPr>
          <p:cNvSpPr>
            <a:spLocks noGrp="1"/>
          </p:cNvSpPr>
          <p:nvPr/>
        </p:nvSpPr>
        <p:spPr>
          <a:xfrm rot="0">
            <a:off x="977900" y="3187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Colposcopia</a:t>
            </a:r>
          </a:p>
        </p:txBody>
      </p:sp>
      <p:sp>
        <p:nvSpPr>
          <p:cNvPr id="500678177" name="Text">
    </p:cNvPr>
          <p:cNvSpPr>
            <a:spLocks noGrp="1"/>
          </p:cNvSpPr>
          <p:nvPr/>
        </p:nvSpPr>
        <p:spPr>
          <a:xfrm rot="0">
            <a:off x="266700" y="3187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40</a:t>
            </a:r>
          </a:p>
        </p:txBody>
      </p:sp>
      <p:sp>
        <p:nvSpPr>
          <p:cNvPr id="1382360061" name="Text">
    </p:cNvPr>
          <p:cNvSpPr>
            <a:spLocks noGrp="1"/>
          </p:cNvSpPr>
          <p:nvPr/>
        </p:nvSpPr>
        <p:spPr>
          <a:xfrm rot="0">
            <a:off x="6464300" y="3187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40,600</a:t>
            </a:r>
          </a:p>
        </p:txBody>
      </p:sp>
      <p:sp>
        <p:nvSpPr>
          <p:cNvPr id="297765940" name="Text">
    </p:cNvPr>
          <p:cNvSpPr>
            <a:spLocks noGrp="1"/>
          </p:cNvSpPr>
          <p:nvPr/>
        </p:nvSpPr>
        <p:spPr>
          <a:xfrm rot="0">
            <a:off x="977900" y="3416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Ginecologia &amp; obstetrícia</a:t>
            </a:r>
          </a:p>
        </p:txBody>
      </p:sp>
      <p:sp>
        <p:nvSpPr>
          <p:cNvPr id="2127306377" name="Text">
    </p:cNvPr>
          <p:cNvSpPr>
            <a:spLocks noGrp="1"/>
          </p:cNvSpPr>
          <p:nvPr/>
        </p:nvSpPr>
        <p:spPr>
          <a:xfrm rot="0">
            <a:off x="266700" y="3416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36</a:t>
            </a:r>
          </a:p>
        </p:txBody>
      </p:sp>
      <p:sp>
        <p:nvSpPr>
          <p:cNvPr id="1581945287" name="Text">
    </p:cNvPr>
          <p:cNvSpPr>
            <a:spLocks noGrp="1"/>
          </p:cNvSpPr>
          <p:nvPr/>
        </p:nvSpPr>
        <p:spPr>
          <a:xfrm rot="0">
            <a:off x="6464300" y="3416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29,500</a:t>
            </a:r>
          </a:p>
        </p:txBody>
      </p:sp>
      <p:sp>
        <p:nvSpPr>
          <p:cNvPr id="625683256" name="Text">
    </p:cNvPr>
          <p:cNvSpPr>
            <a:spLocks noGrp="1"/>
          </p:cNvSpPr>
          <p:nvPr/>
        </p:nvSpPr>
        <p:spPr>
          <a:xfrm rot="0">
            <a:off x="977900" y="3644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Dilatação e Curetagem</a:t>
            </a:r>
          </a:p>
        </p:txBody>
      </p:sp>
      <p:sp>
        <p:nvSpPr>
          <p:cNvPr id="1215880585" name="Text">
    </p:cNvPr>
          <p:cNvSpPr>
            <a:spLocks noGrp="1"/>
          </p:cNvSpPr>
          <p:nvPr/>
        </p:nvSpPr>
        <p:spPr>
          <a:xfrm rot="0">
            <a:off x="266700" y="3644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44</a:t>
            </a:r>
          </a:p>
        </p:txBody>
      </p:sp>
      <p:sp>
        <p:nvSpPr>
          <p:cNvPr id="1457433177" name="Text">
    </p:cNvPr>
          <p:cNvSpPr>
            <a:spLocks noGrp="1"/>
          </p:cNvSpPr>
          <p:nvPr/>
        </p:nvSpPr>
        <p:spPr>
          <a:xfrm rot="0">
            <a:off x="6464300" y="3644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388,500</a:t>
            </a:r>
          </a:p>
        </p:txBody>
      </p:sp>
      <p:sp>
        <p:nvSpPr>
          <p:cNvPr id="1544605164" name="Text">
    </p:cNvPr>
          <p:cNvSpPr>
            <a:spLocks noGrp="1"/>
          </p:cNvSpPr>
          <p:nvPr/>
        </p:nvSpPr>
        <p:spPr>
          <a:xfrm rot="0">
            <a:off x="977900" y="3873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Punção do Saco de Douglas</a:t>
            </a:r>
          </a:p>
        </p:txBody>
      </p:sp>
      <p:sp>
        <p:nvSpPr>
          <p:cNvPr id="545144765" name="Text">
    </p:cNvPr>
          <p:cNvSpPr>
            <a:spLocks noGrp="1"/>
          </p:cNvSpPr>
          <p:nvPr/>
        </p:nvSpPr>
        <p:spPr>
          <a:xfrm rot="0">
            <a:off x="266700" y="3873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38</a:t>
            </a:r>
          </a:p>
        </p:txBody>
      </p:sp>
      <p:sp>
        <p:nvSpPr>
          <p:cNvPr id="786709166" name="Text">
    </p:cNvPr>
          <p:cNvSpPr>
            <a:spLocks noGrp="1"/>
          </p:cNvSpPr>
          <p:nvPr/>
        </p:nvSpPr>
        <p:spPr>
          <a:xfrm rot="0">
            <a:off x="6464300" y="3873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32,000</a:t>
            </a:r>
          </a:p>
        </p:txBody>
      </p:sp>
      <p:sp>
        <p:nvSpPr>
          <p:cNvPr id="231461193" name="Text">
    </p:cNvPr>
          <p:cNvSpPr>
            <a:spLocks noGrp="1"/>
          </p:cNvSpPr>
          <p:nvPr/>
        </p:nvSpPr>
        <p:spPr>
          <a:xfrm rot="0">
            <a:off x="977900" y="4102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Remoção de Chip Anticoncepcional</a:t>
            </a:r>
          </a:p>
        </p:txBody>
      </p:sp>
      <p:sp>
        <p:nvSpPr>
          <p:cNvPr id="1466831537" name="Text">
    </p:cNvPr>
          <p:cNvSpPr>
            <a:spLocks noGrp="1"/>
          </p:cNvSpPr>
          <p:nvPr/>
        </p:nvSpPr>
        <p:spPr>
          <a:xfrm rot="0">
            <a:off x="266700" y="4102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43</a:t>
            </a:r>
          </a:p>
        </p:txBody>
      </p:sp>
      <p:sp>
        <p:nvSpPr>
          <p:cNvPr id="104614966" name="Text">
    </p:cNvPr>
          <p:cNvSpPr>
            <a:spLocks noGrp="1"/>
          </p:cNvSpPr>
          <p:nvPr/>
        </p:nvSpPr>
        <p:spPr>
          <a:xfrm rot="0">
            <a:off x="6464300" y="4102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34,800</a:t>
            </a:r>
          </a:p>
        </p:txBody>
      </p:sp>
      <p:sp>
        <p:nvSpPr>
          <p:cNvPr id="151136021" name="Text">
    </p:cNvPr>
          <p:cNvSpPr>
            <a:spLocks noGrp="1"/>
          </p:cNvSpPr>
          <p:nvPr/>
        </p:nvSpPr>
        <p:spPr>
          <a:xfrm rot="0">
            <a:off x="977900" y="4330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Remoção de DIU (Dispositivo Intra Uterino)</a:t>
            </a:r>
          </a:p>
        </p:txBody>
      </p:sp>
      <p:sp>
        <p:nvSpPr>
          <p:cNvPr id="1519447781" name="Text">
    </p:cNvPr>
          <p:cNvSpPr>
            <a:spLocks noGrp="1"/>
          </p:cNvSpPr>
          <p:nvPr/>
        </p:nvSpPr>
        <p:spPr>
          <a:xfrm rot="0">
            <a:off x="266700" y="4330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42</a:t>
            </a:r>
          </a:p>
        </p:txBody>
      </p:sp>
      <p:sp>
        <p:nvSpPr>
          <p:cNvPr id="2102166684" name="Text">
    </p:cNvPr>
          <p:cNvSpPr>
            <a:spLocks noGrp="1"/>
          </p:cNvSpPr>
          <p:nvPr/>
        </p:nvSpPr>
        <p:spPr>
          <a:xfrm rot="0">
            <a:off x="6464300" y="4330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69,300</a:t>
            </a:r>
          </a:p>
        </p:txBody>
      </p:sp>
      <p:sp>
        <p:nvSpPr>
          <p:cNvPr id="427109119" name="Text">
    </p:cNvPr>
          <p:cNvSpPr>
            <a:spLocks noGrp="1"/>
          </p:cNvSpPr>
          <p:nvPr/>
        </p:nvSpPr>
        <p:spPr>
          <a:xfrm rot="0">
            <a:off x="977900" y="4559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Revisão e Limpeza de Cavidade Uterina</a:t>
            </a:r>
          </a:p>
        </p:txBody>
      </p:sp>
      <p:sp>
        <p:nvSpPr>
          <p:cNvPr id="30907467" name="Text">
    </p:cNvPr>
          <p:cNvSpPr>
            <a:spLocks noGrp="1"/>
          </p:cNvSpPr>
          <p:nvPr/>
        </p:nvSpPr>
        <p:spPr>
          <a:xfrm rot="0">
            <a:off x="266700" y="4559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46</a:t>
            </a:r>
          </a:p>
        </p:txBody>
      </p:sp>
      <p:sp>
        <p:nvSpPr>
          <p:cNvPr id="1559080274" name="Text">
    </p:cNvPr>
          <p:cNvSpPr>
            <a:spLocks noGrp="1"/>
          </p:cNvSpPr>
          <p:nvPr/>
        </p:nvSpPr>
        <p:spPr>
          <a:xfrm rot="0">
            <a:off x="6464300" y="4559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180,000</a:t>
            </a:r>
          </a:p>
        </p:txBody>
      </p:sp>
      <p:sp>
        <p:nvSpPr>
          <p:cNvPr id="1167895095" name="Text">
    </p:cNvPr>
          <p:cNvSpPr>
            <a:spLocks noGrp="1"/>
          </p:cNvSpPr>
          <p:nvPr/>
        </p:nvSpPr>
        <p:spPr>
          <a:xfrm rot="0">
            <a:off x="977900" y="4787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Teste de Schiller</a:t>
            </a:r>
          </a:p>
        </p:txBody>
      </p:sp>
      <p:sp>
        <p:nvSpPr>
          <p:cNvPr id="1963872937" name="Text">
    </p:cNvPr>
          <p:cNvSpPr>
            <a:spLocks noGrp="1"/>
          </p:cNvSpPr>
          <p:nvPr/>
        </p:nvSpPr>
        <p:spPr>
          <a:xfrm rot="0">
            <a:off x="266700" y="4787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39</a:t>
            </a:r>
          </a:p>
        </p:txBody>
      </p:sp>
      <p:sp>
        <p:nvSpPr>
          <p:cNvPr id="1208401287" name="Text">
    </p:cNvPr>
          <p:cNvSpPr>
            <a:spLocks noGrp="1"/>
          </p:cNvSpPr>
          <p:nvPr/>
        </p:nvSpPr>
        <p:spPr>
          <a:xfrm rot="0">
            <a:off x="6464300" y="4787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25,800</a:t>
            </a:r>
          </a:p>
        </p:txBody>
      </p:sp>
      <p:sp>
        <p:nvSpPr>
          <p:cNvPr id="2041585384" name="Rectangle"/>
          <p:cNvSpPr>
            <a:spLocks noGrp="1"/>
          </p:cNvSpPr>
          <p:nvPr/>
        </p:nvSpPr>
        <p:spPr>
          <a:xfrm>
            <a:off x="12700" y="5080000"/>
            <a:ext cx="3746500" cy="1257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507712763" name="Rectangle"/>
          <p:cNvSpPr>
            <a:spLocks noGrp="1"/>
          </p:cNvSpPr>
          <p:nvPr/>
        </p:nvSpPr>
        <p:spPr>
          <a:xfrm>
            <a:off x="266700" y="51435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89728371" name="Text">
    </p:cNvPr>
          <p:cNvSpPr>
            <a:spLocks noGrp="1"/>
          </p:cNvSpPr>
          <p:nvPr/>
        </p:nvSpPr>
        <p:spPr>
          <a:xfrm rot="0">
            <a:off x="266700" y="51435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Hematologia</a:t>
            </a:r>
          </a:p>
        </p:txBody>
      </p:sp>
      <p:sp>
        <p:nvSpPr>
          <p:cNvPr id="601235625" name="Rectangle"/>
          <p:cNvSpPr>
            <a:spLocks noGrp="1"/>
          </p:cNvSpPr>
          <p:nvPr/>
        </p:nvSpPr>
        <p:spPr>
          <a:xfrm>
            <a:off x="266700" y="55753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525169509" name="Text">
    </p:cNvPr>
          <p:cNvSpPr>
            <a:spLocks noGrp="1"/>
          </p:cNvSpPr>
          <p:nvPr/>
        </p:nvSpPr>
        <p:spPr>
          <a:xfrm rot="0">
            <a:off x="266700" y="55753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836391109" name="Text">
    </p:cNvPr>
          <p:cNvSpPr>
            <a:spLocks noGrp="1"/>
          </p:cNvSpPr>
          <p:nvPr/>
        </p:nvSpPr>
        <p:spPr>
          <a:xfrm rot="0">
            <a:off x="977900" y="55753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969124308" name="Text">
    </p:cNvPr>
          <p:cNvSpPr>
            <a:spLocks noGrp="1"/>
          </p:cNvSpPr>
          <p:nvPr/>
        </p:nvSpPr>
        <p:spPr>
          <a:xfrm rot="0">
            <a:off x="6464300" y="55753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729945389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   Consulta de Hematologia (Retorno)</a:t>
            </a:r>
          </a:p>
        </p:txBody>
      </p:sp>
      <p:sp>
        <p:nvSpPr>
          <p:cNvPr id="815404589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123</a:t>
            </a:r>
          </a:p>
        </p:txBody>
      </p:sp>
      <p:sp>
        <p:nvSpPr>
          <p:cNvPr id="1971098057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1372916667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Consulta de Hematologia..</a:t>
            </a:r>
          </a:p>
        </p:txBody>
      </p:sp>
      <p:sp>
        <p:nvSpPr>
          <p:cNvPr id="1782925265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122</a:t>
            </a:r>
          </a:p>
        </p:txBody>
      </p:sp>
      <p:sp>
        <p:nvSpPr>
          <p:cNvPr id="168697802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468530587" name="Rectangle"/>
          <p:cNvSpPr>
            <a:spLocks noGrp="1"/>
          </p:cNvSpPr>
          <p:nvPr/>
        </p:nvSpPr>
        <p:spPr>
          <a:xfrm>
            <a:off x="12700" y="6337300"/>
            <a:ext cx="3746500" cy="33782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646030222" name="Rectangle"/>
          <p:cNvSpPr>
            <a:spLocks noGrp="1"/>
          </p:cNvSpPr>
          <p:nvPr/>
        </p:nvSpPr>
        <p:spPr>
          <a:xfrm>
            <a:off x="266700" y="64008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73035987" name="Text">
    </p:cNvPr>
          <p:cNvSpPr>
            <a:spLocks noGrp="1"/>
          </p:cNvSpPr>
          <p:nvPr/>
        </p:nvSpPr>
        <p:spPr>
          <a:xfrm rot="0">
            <a:off x="266700" y="64008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Imagiologia</a:t>
            </a:r>
          </a:p>
        </p:txBody>
      </p:sp>
      <p:sp>
        <p:nvSpPr>
          <p:cNvPr id="1487760914" name="Rectangle"/>
          <p:cNvSpPr>
            <a:spLocks noGrp="1"/>
          </p:cNvSpPr>
          <p:nvPr/>
        </p:nvSpPr>
        <p:spPr>
          <a:xfrm>
            <a:off x="266700" y="68326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15049329" name="Text">
    </p:cNvPr>
          <p:cNvSpPr>
            <a:spLocks noGrp="1"/>
          </p:cNvSpPr>
          <p:nvPr/>
        </p:nvSpPr>
        <p:spPr>
          <a:xfrm rot="0">
            <a:off x="266700" y="68326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728736177" name="Text">
    </p:cNvPr>
          <p:cNvSpPr>
            <a:spLocks noGrp="1"/>
          </p:cNvSpPr>
          <p:nvPr/>
        </p:nvSpPr>
        <p:spPr>
          <a:xfrm rot="0">
            <a:off x="977900" y="68326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939159618" name="Text">
    </p:cNvPr>
          <p:cNvSpPr>
            <a:spLocks noGrp="1"/>
          </p:cNvSpPr>
          <p:nvPr/>
        </p:nvSpPr>
        <p:spPr>
          <a:xfrm rot="0">
            <a:off x="6464300" y="68326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68437329" name="Text">
    </p:cNvPr>
          <p:cNvSpPr>
            <a:spLocks noGrp="1"/>
          </p:cNvSpPr>
          <p:nvPr/>
        </p:nvSpPr>
        <p:spPr>
          <a:xfrm rot="0">
            <a:off x="977900" y="7073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  Iguinal</a:t>
            </a:r>
          </a:p>
        </p:txBody>
      </p:sp>
      <p:sp>
        <p:nvSpPr>
          <p:cNvPr id="1478345187" name="Text">
    </p:cNvPr>
          <p:cNvSpPr>
            <a:spLocks noGrp="1"/>
          </p:cNvSpPr>
          <p:nvPr/>
        </p:nvSpPr>
        <p:spPr>
          <a:xfrm rot="0">
            <a:off x="266700" y="7073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1617</a:t>
            </a:r>
          </a:p>
        </p:txBody>
      </p:sp>
      <p:sp>
        <p:nvSpPr>
          <p:cNvPr id="245989752" name="Text">
    </p:cNvPr>
          <p:cNvSpPr>
            <a:spLocks noGrp="1"/>
          </p:cNvSpPr>
          <p:nvPr/>
        </p:nvSpPr>
        <p:spPr>
          <a:xfrm rot="0">
            <a:off x="6464300" y="7073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36,000</a:t>
            </a:r>
          </a:p>
        </p:txBody>
      </p:sp>
      <p:sp>
        <p:nvSpPr>
          <p:cNvPr id="1790281871" name="Text">
    </p:cNvPr>
          <p:cNvSpPr>
            <a:spLocks noGrp="1"/>
          </p:cNvSpPr>
          <p:nvPr/>
        </p:nvSpPr>
        <p:spPr>
          <a:xfrm rot="0">
            <a:off x="977900" y="7302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Abdominal</a:t>
            </a:r>
          </a:p>
        </p:txBody>
      </p:sp>
      <p:sp>
        <p:nvSpPr>
          <p:cNvPr id="1286432325" name="Text">
    </p:cNvPr>
          <p:cNvSpPr>
            <a:spLocks noGrp="1"/>
          </p:cNvSpPr>
          <p:nvPr/>
        </p:nvSpPr>
        <p:spPr>
          <a:xfrm rot="0">
            <a:off x="266700" y="7302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623</a:t>
            </a:r>
          </a:p>
        </p:txBody>
      </p:sp>
      <p:sp>
        <p:nvSpPr>
          <p:cNvPr id="2047456490" name="Text">
    </p:cNvPr>
          <p:cNvSpPr>
            <a:spLocks noGrp="1"/>
          </p:cNvSpPr>
          <p:nvPr/>
        </p:nvSpPr>
        <p:spPr>
          <a:xfrm rot="0">
            <a:off x="6464300" y="7302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29,000</a:t>
            </a:r>
          </a:p>
        </p:txBody>
      </p:sp>
      <p:sp>
        <p:nvSpPr>
          <p:cNvPr id="946428050" name="Text">
    </p:cNvPr>
          <p:cNvSpPr>
            <a:spLocks noGrp="1"/>
          </p:cNvSpPr>
          <p:nvPr/>
        </p:nvSpPr>
        <p:spPr>
          <a:xfrm rot="0">
            <a:off x="977900" y="7531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Abdominal com Doppler</a:t>
            </a:r>
          </a:p>
        </p:txBody>
      </p:sp>
      <p:sp>
        <p:nvSpPr>
          <p:cNvPr id="2128498400" name="Text">
    </p:cNvPr>
          <p:cNvSpPr>
            <a:spLocks noGrp="1"/>
          </p:cNvSpPr>
          <p:nvPr/>
        </p:nvSpPr>
        <p:spPr>
          <a:xfrm rot="0">
            <a:off x="266700" y="7531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658</a:t>
            </a:r>
          </a:p>
        </p:txBody>
      </p:sp>
      <p:sp>
        <p:nvSpPr>
          <p:cNvPr id="1508278320" name="Text">
    </p:cNvPr>
          <p:cNvSpPr>
            <a:spLocks noGrp="1"/>
          </p:cNvSpPr>
          <p:nvPr/>
        </p:nvSpPr>
        <p:spPr>
          <a:xfrm rot="0">
            <a:off x="6464300" y="7531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69,800</a:t>
            </a:r>
          </a:p>
        </p:txBody>
      </p:sp>
      <p:sp>
        <p:nvSpPr>
          <p:cNvPr id="1853866242" name="Text">
    </p:cNvPr>
          <p:cNvSpPr>
            <a:spLocks noGrp="1"/>
          </p:cNvSpPr>
          <p:nvPr/>
        </p:nvSpPr>
        <p:spPr>
          <a:xfrm rot="0">
            <a:off x="977900" y="7759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Abdominal Pelvica.</a:t>
            </a:r>
          </a:p>
        </p:txBody>
      </p:sp>
      <p:sp>
        <p:nvSpPr>
          <p:cNvPr id="471902615" name="Text">
    </p:cNvPr>
          <p:cNvSpPr>
            <a:spLocks noGrp="1"/>
          </p:cNvSpPr>
          <p:nvPr/>
        </p:nvSpPr>
        <p:spPr>
          <a:xfrm rot="0">
            <a:off x="266700" y="7759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645</a:t>
            </a:r>
          </a:p>
        </p:txBody>
      </p:sp>
      <p:sp>
        <p:nvSpPr>
          <p:cNvPr id="277175741" name="Text">
    </p:cNvPr>
          <p:cNvSpPr>
            <a:spLocks noGrp="1"/>
          </p:cNvSpPr>
          <p:nvPr/>
        </p:nvSpPr>
        <p:spPr>
          <a:xfrm rot="0">
            <a:off x="6464300" y="7759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69,800</a:t>
            </a:r>
          </a:p>
        </p:txBody>
      </p:sp>
      <p:sp>
        <p:nvSpPr>
          <p:cNvPr id="2098178205" name="Text">
    </p:cNvPr>
          <p:cNvSpPr>
            <a:spLocks noGrp="1"/>
          </p:cNvSpPr>
          <p:nvPr/>
        </p:nvSpPr>
        <p:spPr>
          <a:xfrm rot="0">
            <a:off x="977900" y="7988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Abdominal Prostatica.</a:t>
            </a:r>
          </a:p>
        </p:txBody>
      </p:sp>
      <p:sp>
        <p:nvSpPr>
          <p:cNvPr id="1843925487" name="Text">
    </p:cNvPr>
          <p:cNvSpPr>
            <a:spLocks noGrp="1"/>
          </p:cNvSpPr>
          <p:nvPr/>
        </p:nvSpPr>
        <p:spPr>
          <a:xfrm rot="0">
            <a:off x="266700" y="7988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1610</a:t>
            </a:r>
          </a:p>
        </p:txBody>
      </p:sp>
      <p:sp>
        <p:nvSpPr>
          <p:cNvPr id="1948082644" name="Text">
    </p:cNvPr>
          <p:cNvSpPr>
            <a:spLocks noGrp="1"/>
          </p:cNvSpPr>
          <p:nvPr/>
        </p:nvSpPr>
        <p:spPr>
          <a:xfrm rot="0">
            <a:off x="6464300" y="7988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62,000</a:t>
            </a:r>
          </a:p>
        </p:txBody>
      </p:sp>
      <p:sp>
        <p:nvSpPr>
          <p:cNvPr id="1322230367" name="Text">
    </p:cNvPr>
          <p:cNvSpPr>
            <a:spLocks noGrp="1"/>
          </p:cNvSpPr>
          <p:nvPr/>
        </p:nvSpPr>
        <p:spPr>
          <a:xfrm rot="0">
            <a:off x="977900" y="8216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Abdominal Superior</a:t>
            </a:r>
          </a:p>
        </p:txBody>
      </p:sp>
      <p:sp>
        <p:nvSpPr>
          <p:cNvPr id="1308926043" name="Text">
    </p:cNvPr>
          <p:cNvSpPr>
            <a:spLocks noGrp="1"/>
          </p:cNvSpPr>
          <p:nvPr/>
        </p:nvSpPr>
        <p:spPr>
          <a:xfrm rot="0">
            <a:off x="266700" y="8216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1573</a:t>
            </a:r>
          </a:p>
        </p:txBody>
      </p:sp>
      <p:sp>
        <p:nvSpPr>
          <p:cNvPr id="1666103069" name="Text">
    </p:cNvPr>
          <p:cNvSpPr>
            <a:spLocks noGrp="1"/>
          </p:cNvSpPr>
          <p:nvPr/>
        </p:nvSpPr>
        <p:spPr>
          <a:xfrm rot="0">
            <a:off x="6464300" y="8216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24,200</a:t>
            </a:r>
          </a:p>
        </p:txBody>
      </p:sp>
      <p:sp>
        <p:nvSpPr>
          <p:cNvPr id="2084731233" name="Text">
    </p:cNvPr>
          <p:cNvSpPr>
            <a:spLocks noGrp="1"/>
          </p:cNvSpPr>
          <p:nvPr/>
        </p:nvSpPr>
        <p:spPr>
          <a:xfrm rot="0">
            <a:off x="977900" y="8445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Abdominal Total </a:t>
            </a:r>
          </a:p>
        </p:txBody>
      </p:sp>
      <p:sp>
        <p:nvSpPr>
          <p:cNvPr id="1336730092" name="Text">
    </p:cNvPr>
          <p:cNvSpPr>
            <a:spLocks noGrp="1"/>
          </p:cNvSpPr>
          <p:nvPr/>
        </p:nvSpPr>
        <p:spPr>
          <a:xfrm rot="0">
            <a:off x="266700" y="8445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646</a:t>
            </a:r>
          </a:p>
        </p:txBody>
      </p:sp>
      <p:sp>
        <p:nvSpPr>
          <p:cNvPr id="608273978" name="Text">
    </p:cNvPr>
          <p:cNvSpPr>
            <a:spLocks noGrp="1"/>
          </p:cNvSpPr>
          <p:nvPr/>
        </p:nvSpPr>
        <p:spPr>
          <a:xfrm rot="0">
            <a:off x="6464300" y="8445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37,000</a:t>
            </a:r>
          </a:p>
        </p:txBody>
      </p:sp>
      <p:sp>
        <p:nvSpPr>
          <p:cNvPr id="841034736" name="Text">
    </p:cNvPr>
          <p:cNvSpPr>
            <a:spLocks noGrp="1"/>
          </p:cNvSpPr>
          <p:nvPr/>
        </p:nvSpPr>
        <p:spPr>
          <a:xfrm rot="0">
            <a:off x="977900" y="8674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Arterial dos Membros Inferiores com Doppler</a:t>
            </a:r>
          </a:p>
        </p:txBody>
      </p:sp>
      <p:sp>
        <p:nvSpPr>
          <p:cNvPr id="1564984740" name="Text">
    </p:cNvPr>
          <p:cNvSpPr>
            <a:spLocks noGrp="1"/>
          </p:cNvSpPr>
          <p:nvPr/>
        </p:nvSpPr>
        <p:spPr>
          <a:xfrm rot="0">
            <a:off x="266700" y="8674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650</a:t>
            </a:r>
          </a:p>
        </p:txBody>
      </p:sp>
      <p:sp>
        <p:nvSpPr>
          <p:cNvPr id="1967975521" name="Text">
    </p:cNvPr>
          <p:cNvSpPr>
            <a:spLocks noGrp="1"/>
          </p:cNvSpPr>
          <p:nvPr/>
        </p:nvSpPr>
        <p:spPr>
          <a:xfrm rot="0">
            <a:off x="6464300" y="8674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57,900</a:t>
            </a:r>
          </a:p>
        </p:txBody>
      </p:sp>
      <p:sp>
        <p:nvSpPr>
          <p:cNvPr id="1561646244" name="Text">
    </p:cNvPr>
          <p:cNvSpPr>
            <a:spLocks noGrp="1"/>
          </p:cNvSpPr>
          <p:nvPr/>
        </p:nvSpPr>
        <p:spPr>
          <a:xfrm rot="0">
            <a:off x="977900" y="8902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Arterial dos Membros Superiores com Doppler</a:t>
            </a:r>
          </a:p>
        </p:txBody>
      </p:sp>
      <p:sp>
        <p:nvSpPr>
          <p:cNvPr id="1724979805" name="Text">
    </p:cNvPr>
          <p:cNvSpPr>
            <a:spLocks noGrp="1"/>
          </p:cNvSpPr>
          <p:nvPr/>
        </p:nvSpPr>
        <p:spPr>
          <a:xfrm rot="0">
            <a:off x="266700" y="8902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651</a:t>
            </a:r>
          </a:p>
        </p:txBody>
      </p:sp>
      <p:sp>
        <p:nvSpPr>
          <p:cNvPr id="98081222" name="Text">
    </p:cNvPr>
          <p:cNvSpPr>
            <a:spLocks noGrp="1"/>
          </p:cNvSpPr>
          <p:nvPr/>
        </p:nvSpPr>
        <p:spPr>
          <a:xfrm rot="0">
            <a:off x="6464300" y="8902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57,900</a:t>
            </a:r>
          </a:p>
        </p:txBody>
      </p:sp>
      <p:sp>
        <p:nvSpPr>
          <p:cNvPr id="392516344" name="Text">
    </p:cNvPr>
          <p:cNvSpPr>
            <a:spLocks noGrp="1"/>
          </p:cNvSpPr>
          <p:nvPr/>
        </p:nvSpPr>
        <p:spPr>
          <a:xfrm rot="0">
            <a:off x="977900" y="9131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Articular   Osteo</a:t>
            </a:r>
          </a:p>
        </p:txBody>
      </p:sp>
      <p:sp>
        <p:nvSpPr>
          <p:cNvPr id="1823409476" name="Text">
    </p:cNvPr>
          <p:cNvSpPr>
            <a:spLocks noGrp="1"/>
          </p:cNvSpPr>
          <p:nvPr/>
        </p:nvSpPr>
        <p:spPr>
          <a:xfrm rot="0">
            <a:off x="266700" y="9131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663</a:t>
            </a:r>
          </a:p>
        </p:txBody>
      </p:sp>
      <p:sp>
        <p:nvSpPr>
          <p:cNvPr id="37939582" name="Text">
    </p:cNvPr>
          <p:cNvSpPr>
            <a:spLocks noGrp="1"/>
          </p:cNvSpPr>
          <p:nvPr/>
        </p:nvSpPr>
        <p:spPr>
          <a:xfrm rot="0">
            <a:off x="6464300" y="9131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49,000</a:t>
            </a:r>
          </a:p>
        </p:txBody>
      </p:sp>
      <p:sp>
        <p:nvSpPr>
          <p:cNvPr id="1133860441" name="Text">
    </p:cNvPr>
          <p:cNvSpPr>
            <a:spLocks noGrp="1"/>
          </p:cNvSpPr>
          <p:nvPr/>
        </p:nvSpPr>
        <p:spPr>
          <a:xfrm rot="0">
            <a:off x="977900" y="9359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Carotídea com Doppler</a:t>
            </a:r>
          </a:p>
        </p:txBody>
      </p:sp>
      <p:sp>
        <p:nvSpPr>
          <p:cNvPr id="2128227905" name="Text">
    </p:cNvPr>
          <p:cNvSpPr>
            <a:spLocks noGrp="1"/>
          </p:cNvSpPr>
          <p:nvPr/>
        </p:nvSpPr>
        <p:spPr>
          <a:xfrm rot="0">
            <a:off x="266700" y="9359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657</a:t>
            </a:r>
          </a:p>
        </p:txBody>
      </p:sp>
      <p:sp>
        <p:nvSpPr>
          <p:cNvPr id="1791721979" name="Text">
    </p:cNvPr>
          <p:cNvSpPr>
            <a:spLocks noGrp="1"/>
          </p:cNvSpPr>
          <p:nvPr/>
        </p:nvSpPr>
        <p:spPr>
          <a:xfrm rot="0">
            <a:off x="6464300" y="9359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42,100</a:t>
            </a:r>
          </a:p>
        </p:txBody>
      </p:sp>
      <p:sp>
        <p:nvSpPr>
          <p:cNvPr id="2144832709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6 of </a:t>
            </a:r>
          </a:p>
        </p:txBody>
      </p:sp>
      <p:sp>
        <p:nvSpPr>
          <p:cNvPr id="222254671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379136760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702668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67136221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77044801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328144336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601174843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822851791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Colorido Aorta  Iliaca.</a:t>
            </a:r>
          </a:p>
        </p:txBody>
      </p:sp>
      <p:sp>
        <p:nvSpPr>
          <p:cNvPr id="208327311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1638</a:t>
            </a:r>
          </a:p>
        </p:txBody>
      </p:sp>
      <p:sp>
        <p:nvSpPr>
          <p:cNvPr id="1738569543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75,000</a:t>
            </a:r>
          </a:p>
        </p:txBody>
      </p:sp>
      <p:sp>
        <p:nvSpPr>
          <p:cNvPr id="1191631021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Colorido Coxa.</a:t>
            </a:r>
          </a:p>
        </p:txBody>
      </p:sp>
      <p:sp>
        <p:nvSpPr>
          <p:cNvPr id="724032834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1636</a:t>
            </a:r>
          </a:p>
        </p:txBody>
      </p:sp>
      <p:sp>
        <p:nvSpPr>
          <p:cNvPr id="1896061955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92,000</a:t>
            </a:r>
          </a:p>
        </p:txBody>
      </p:sp>
      <p:sp>
        <p:nvSpPr>
          <p:cNvPr id="360564523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Colorido Parietal.</a:t>
            </a:r>
          </a:p>
        </p:txBody>
      </p:sp>
      <p:sp>
        <p:nvSpPr>
          <p:cNvPr id="1691334297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1634</a:t>
            </a:r>
          </a:p>
        </p:txBody>
      </p:sp>
      <p:sp>
        <p:nvSpPr>
          <p:cNvPr id="1905769103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92,000</a:t>
            </a:r>
          </a:p>
        </p:txBody>
      </p:sp>
      <p:sp>
        <p:nvSpPr>
          <p:cNvPr id="471450426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Colorido Partes Moles.</a:t>
            </a:r>
          </a:p>
        </p:txBody>
      </p:sp>
      <p:sp>
        <p:nvSpPr>
          <p:cNvPr id="1738935053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1633</a:t>
            </a:r>
          </a:p>
        </p:txBody>
      </p:sp>
      <p:sp>
        <p:nvSpPr>
          <p:cNvPr id="2126774814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95,000</a:t>
            </a:r>
          </a:p>
        </p:txBody>
      </p:sp>
      <p:sp>
        <p:nvSpPr>
          <p:cNvPr id="852200587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Colorido Peniano.</a:t>
            </a:r>
          </a:p>
        </p:txBody>
      </p:sp>
      <p:sp>
        <p:nvSpPr>
          <p:cNvPr id="1620679163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1632</a:t>
            </a:r>
          </a:p>
        </p:txBody>
      </p:sp>
      <p:sp>
        <p:nvSpPr>
          <p:cNvPr id="925894790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95,000</a:t>
            </a:r>
          </a:p>
        </p:txBody>
      </p:sp>
      <p:sp>
        <p:nvSpPr>
          <p:cNvPr id="1773807756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Colorido Pulsos.</a:t>
            </a:r>
          </a:p>
        </p:txBody>
      </p:sp>
      <p:sp>
        <p:nvSpPr>
          <p:cNvPr id="125525732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1631</a:t>
            </a:r>
          </a:p>
        </p:txBody>
      </p:sp>
      <p:sp>
        <p:nvSpPr>
          <p:cNvPr id="729893297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162,000</a:t>
            </a:r>
          </a:p>
        </p:txBody>
      </p:sp>
      <p:sp>
        <p:nvSpPr>
          <p:cNvPr id="474091647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Colorido Retal.</a:t>
            </a:r>
          </a:p>
        </p:txBody>
      </p:sp>
      <p:sp>
        <p:nvSpPr>
          <p:cNvPr id="604284211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1630</a:t>
            </a:r>
          </a:p>
        </p:txBody>
      </p:sp>
      <p:sp>
        <p:nvSpPr>
          <p:cNvPr id="2035630889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92,000</a:t>
            </a:r>
          </a:p>
        </p:txBody>
      </p:sp>
      <p:sp>
        <p:nvSpPr>
          <p:cNvPr id="1480081779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Colorido Tiroide.</a:t>
            </a:r>
          </a:p>
        </p:txBody>
      </p:sp>
      <p:sp>
        <p:nvSpPr>
          <p:cNvPr id="1425372131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1629</a:t>
            </a:r>
          </a:p>
        </p:txBody>
      </p:sp>
      <p:sp>
        <p:nvSpPr>
          <p:cNvPr id="1431927155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92,000</a:t>
            </a:r>
          </a:p>
        </p:txBody>
      </p:sp>
      <p:sp>
        <p:nvSpPr>
          <p:cNvPr id="113652986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Colorido Transrectal</a:t>
            </a:r>
          </a:p>
        </p:txBody>
      </p:sp>
      <p:sp>
        <p:nvSpPr>
          <p:cNvPr id="485478024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1628</a:t>
            </a:r>
          </a:p>
        </p:txBody>
      </p:sp>
      <p:sp>
        <p:nvSpPr>
          <p:cNvPr id="1677384861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92,000</a:t>
            </a:r>
          </a:p>
        </p:txBody>
      </p:sp>
      <p:sp>
        <p:nvSpPr>
          <p:cNvPr id="2113319792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Colorido Tumefacao.</a:t>
            </a:r>
          </a:p>
        </p:txBody>
      </p:sp>
      <p:sp>
        <p:nvSpPr>
          <p:cNvPr id="1243625936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1627</a:t>
            </a:r>
          </a:p>
        </p:txBody>
      </p:sp>
      <p:sp>
        <p:nvSpPr>
          <p:cNvPr id="676935058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145,000</a:t>
            </a:r>
          </a:p>
        </p:txBody>
      </p:sp>
      <p:sp>
        <p:nvSpPr>
          <p:cNvPr id="494017072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com doppler Venoso    Membro superior</a:t>
            </a:r>
          </a:p>
        </p:txBody>
      </p:sp>
      <p:sp>
        <p:nvSpPr>
          <p:cNvPr id="1440171997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1626</a:t>
            </a:r>
          </a:p>
        </p:txBody>
      </p:sp>
      <p:sp>
        <p:nvSpPr>
          <p:cNvPr id="519178766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105,000</a:t>
            </a:r>
          </a:p>
        </p:txBody>
      </p:sp>
      <p:sp>
        <p:nvSpPr>
          <p:cNvPr id="2145802727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de Tórax</a:t>
            </a:r>
          </a:p>
        </p:txBody>
      </p:sp>
      <p:sp>
        <p:nvSpPr>
          <p:cNvPr id="1925742513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662</a:t>
            </a:r>
          </a:p>
        </p:txBody>
      </p:sp>
      <p:sp>
        <p:nvSpPr>
          <p:cNvPr id="491665306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44,100</a:t>
            </a:r>
          </a:p>
        </p:txBody>
      </p:sp>
      <p:sp>
        <p:nvSpPr>
          <p:cNvPr id="325250119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Encefálica</a:t>
            </a:r>
          </a:p>
        </p:txBody>
      </p:sp>
      <p:sp>
        <p:nvSpPr>
          <p:cNvPr id="1585886893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641</a:t>
            </a:r>
          </a:p>
        </p:txBody>
      </p:sp>
      <p:sp>
        <p:nvSpPr>
          <p:cNvPr id="1870823227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31,000</a:t>
            </a:r>
          </a:p>
        </p:txBody>
      </p:sp>
      <p:sp>
        <p:nvSpPr>
          <p:cNvPr id="52193206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Endo Retal.</a:t>
            </a:r>
          </a:p>
        </p:txBody>
      </p:sp>
      <p:sp>
        <p:nvSpPr>
          <p:cNvPr id="127447878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1624</a:t>
            </a:r>
          </a:p>
        </p:txBody>
      </p:sp>
      <p:sp>
        <p:nvSpPr>
          <p:cNvPr id="1824542406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145,000</a:t>
            </a:r>
          </a:p>
        </p:txBody>
      </p:sp>
      <p:sp>
        <p:nvSpPr>
          <p:cNvPr id="281513922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Escrotal</a:t>
            </a:r>
          </a:p>
        </p:txBody>
      </p:sp>
      <p:sp>
        <p:nvSpPr>
          <p:cNvPr id="1879468987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636</a:t>
            </a:r>
          </a:p>
        </p:txBody>
      </p:sp>
      <p:sp>
        <p:nvSpPr>
          <p:cNvPr id="843506814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42,000</a:t>
            </a:r>
          </a:p>
        </p:txBody>
      </p:sp>
      <p:sp>
        <p:nvSpPr>
          <p:cNvPr id="1545480846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Esofago   Gastrica</a:t>
            </a:r>
          </a:p>
        </p:txBody>
      </p:sp>
      <p:sp>
        <p:nvSpPr>
          <p:cNvPr id="1879775056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1621</a:t>
            </a:r>
          </a:p>
        </p:txBody>
      </p:sp>
      <p:sp>
        <p:nvSpPr>
          <p:cNvPr id="856944985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50,500</a:t>
            </a:r>
          </a:p>
        </p:txBody>
      </p:sp>
      <p:sp>
        <p:nvSpPr>
          <p:cNvPr id="913540689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Ginecológica/ Obsterica.</a:t>
            </a:r>
          </a:p>
        </p:txBody>
      </p:sp>
      <p:sp>
        <p:nvSpPr>
          <p:cNvPr id="454332491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625</a:t>
            </a:r>
          </a:p>
        </p:txBody>
      </p:sp>
      <p:sp>
        <p:nvSpPr>
          <p:cNvPr id="864925166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19,400</a:t>
            </a:r>
          </a:p>
        </p:txBody>
      </p:sp>
      <p:sp>
        <p:nvSpPr>
          <p:cNvPr id="532157439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Glândulas Salivares</a:t>
            </a:r>
          </a:p>
        </p:txBody>
      </p:sp>
      <p:sp>
        <p:nvSpPr>
          <p:cNvPr id="894652247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643</a:t>
            </a:r>
          </a:p>
        </p:txBody>
      </p:sp>
      <p:sp>
        <p:nvSpPr>
          <p:cNvPr id="175773566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28,650</a:t>
            </a:r>
          </a:p>
        </p:txBody>
      </p:sp>
      <p:sp>
        <p:nvSpPr>
          <p:cNvPr id="1409736986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Hepatico Biliar</a:t>
            </a:r>
          </a:p>
        </p:txBody>
      </p:sp>
      <p:sp>
        <p:nvSpPr>
          <p:cNvPr id="192821134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1618</a:t>
            </a:r>
          </a:p>
        </p:txBody>
      </p:sp>
      <p:sp>
        <p:nvSpPr>
          <p:cNvPr id="620296257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95,000</a:t>
            </a:r>
          </a:p>
        </p:txBody>
      </p:sp>
      <p:sp>
        <p:nvSpPr>
          <p:cNvPr id="2120473159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Mamária</a:t>
            </a:r>
          </a:p>
        </p:txBody>
      </p:sp>
      <p:sp>
        <p:nvSpPr>
          <p:cNvPr id="495905440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638</a:t>
            </a:r>
          </a:p>
        </p:txBody>
      </p:sp>
      <p:sp>
        <p:nvSpPr>
          <p:cNvPr id="1731624152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52,000</a:t>
            </a:r>
          </a:p>
        </p:txBody>
      </p:sp>
      <p:sp>
        <p:nvSpPr>
          <p:cNvPr id="82815631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Mamária com Biopsia</a:t>
            </a:r>
          </a:p>
        </p:txBody>
      </p:sp>
      <p:sp>
        <p:nvSpPr>
          <p:cNvPr id="1681848759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654</a:t>
            </a:r>
          </a:p>
        </p:txBody>
      </p:sp>
      <p:sp>
        <p:nvSpPr>
          <p:cNvPr id="235914362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35,100</a:t>
            </a:r>
          </a:p>
        </p:txBody>
      </p:sp>
      <p:sp>
        <p:nvSpPr>
          <p:cNvPr id="1519106527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Morfológica Trimestral.</a:t>
            </a:r>
          </a:p>
        </p:txBody>
      </p:sp>
      <p:sp>
        <p:nvSpPr>
          <p:cNvPr id="592038867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661</a:t>
            </a:r>
          </a:p>
        </p:txBody>
      </p:sp>
      <p:sp>
        <p:nvSpPr>
          <p:cNvPr id="808021324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85,000</a:t>
            </a:r>
          </a:p>
        </p:txBody>
      </p:sp>
      <p:sp>
        <p:nvSpPr>
          <p:cNvPr id="1089819431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Musculoesqueletica</a:t>
            </a:r>
          </a:p>
        </p:txBody>
      </p:sp>
      <p:sp>
        <p:nvSpPr>
          <p:cNvPr id="1194807207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1577</a:t>
            </a:r>
          </a:p>
        </p:txBody>
      </p:sp>
      <p:sp>
        <p:nvSpPr>
          <p:cNvPr id="718078913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38,500</a:t>
            </a:r>
          </a:p>
        </p:txBody>
      </p:sp>
      <p:sp>
        <p:nvSpPr>
          <p:cNvPr id="1375033561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Obstétrica   Para determinar o sexo.</a:t>
            </a:r>
          </a:p>
        </p:txBody>
      </p:sp>
      <p:sp>
        <p:nvSpPr>
          <p:cNvPr id="1005798827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627</a:t>
            </a:r>
          </a:p>
        </p:txBody>
      </p:sp>
      <p:sp>
        <p:nvSpPr>
          <p:cNvPr id="1178889989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26,820</a:t>
            </a:r>
          </a:p>
        </p:txBody>
      </p:sp>
      <p:sp>
        <p:nvSpPr>
          <p:cNvPr id="72728327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Obstetrica 12 14 Semanas</a:t>
            </a:r>
          </a:p>
        </p:txBody>
      </p:sp>
      <p:sp>
        <p:nvSpPr>
          <p:cNvPr id="2132610244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1613</a:t>
            </a:r>
          </a:p>
        </p:txBody>
      </p:sp>
      <p:sp>
        <p:nvSpPr>
          <p:cNvPr id="1591922833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29,500</a:t>
            </a:r>
          </a:p>
        </p:txBody>
      </p:sp>
      <p:sp>
        <p:nvSpPr>
          <p:cNvPr id="1002156047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Obstétrica com Fluxometria</a:t>
            </a:r>
          </a:p>
        </p:txBody>
      </p:sp>
      <p:sp>
        <p:nvSpPr>
          <p:cNvPr id="306155000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628</a:t>
            </a:r>
          </a:p>
        </p:txBody>
      </p:sp>
      <p:sp>
        <p:nvSpPr>
          <p:cNvPr id="89376855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27,600</a:t>
            </a:r>
          </a:p>
        </p:txBody>
      </p:sp>
      <p:sp>
        <p:nvSpPr>
          <p:cNvPr id="1308485172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obstétrica com Fluxometria Umbilical</a:t>
            </a:r>
          </a:p>
        </p:txBody>
      </p:sp>
      <p:sp>
        <p:nvSpPr>
          <p:cNvPr id="731913292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629</a:t>
            </a:r>
          </a:p>
        </p:txBody>
      </p:sp>
      <p:sp>
        <p:nvSpPr>
          <p:cNvPr id="1167983757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25,600</a:t>
            </a:r>
          </a:p>
        </p:txBody>
      </p:sp>
      <p:sp>
        <p:nvSpPr>
          <p:cNvPr id="1586785561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Osteoarticular</a:t>
            </a:r>
          </a:p>
        </p:txBody>
      </p:sp>
      <p:sp>
        <p:nvSpPr>
          <p:cNvPr id="2096819385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656</a:t>
            </a:r>
          </a:p>
        </p:txBody>
      </p:sp>
      <p:sp>
        <p:nvSpPr>
          <p:cNvPr id="1469304086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31,000</a:t>
            </a:r>
          </a:p>
        </p:txBody>
      </p:sp>
      <p:sp>
        <p:nvSpPr>
          <p:cNvPr id="1654391045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p/ punção ou biopsia dirigida</a:t>
            </a:r>
          </a:p>
        </p:txBody>
      </p:sp>
      <p:sp>
        <p:nvSpPr>
          <p:cNvPr id="530404586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644</a:t>
            </a:r>
          </a:p>
        </p:txBody>
      </p:sp>
      <p:sp>
        <p:nvSpPr>
          <p:cNvPr id="875166852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48,000</a:t>
            </a:r>
          </a:p>
        </p:txBody>
      </p:sp>
      <p:sp>
        <p:nvSpPr>
          <p:cNvPr id="2107337834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Partes Moles</a:t>
            </a:r>
          </a:p>
        </p:txBody>
      </p:sp>
      <p:sp>
        <p:nvSpPr>
          <p:cNvPr id="2139999989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642</a:t>
            </a:r>
          </a:p>
        </p:txBody>
      </p:sp>
      <p:sp>
        <p:nvSpPr>
          <p:cNvPr id="180551658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19,800</a:t>
            </a:r>
          </a:p>
        </p:txBody>
      </p:sp>
      <p:sp>
        <p:nvSpPr>
          <p:cNvPr id="1911877610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Partes Moles com Biopsia</a:t>
            </a:r>
          </a:p>
        </p:txBody>
      </p:sp>
      <p:sp>
        <p:nvSpPr>
          <p:cNvPr id="1462384002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653</a:t>
            </a:r>
          </a:p>
        </p:txBody>
      </p:sp>
      <p:sp>
        <p:nvSpPr>
          <p:cNvPr id="1187099636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43,700</a:t>
            </a:r>
          </a:p>
        </p:txBody>
      </p:sp>
      <p:sp>
        <p:nvSpPr>
          <p:cNvPr id="1541486953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Pélvica</a:t>
            </a:r>
          </a:p>
        </p:txBody>
      </p:sp>
      <p:sp>
        <p:nvSpPr>
          <p:cNvPr id="222041664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624</a:t>
            </a:r>
          </a:p>
        </p:txBody>
      </p:sp>
      <p:sp>
        <p:nvSpPr>
          <p:cNvPr id="188523584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16,500</a:t>
            </a:r>
          </a:p>
        </p:txBody>
      </p:sp>
      <p:sp>
        <p:nvSpPr>
          <p:cNvPr id="1084876992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Peniana</a:t>
            </a:r>
          </a:p>
        </p:txBody>
      </p:sp>
      <p:sp>
        <p:nvSpPr>
          <p:cNvPr id="307342285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637</a:t>
            </a:r>
          </a:p>
        </p:txBody>
      </p:sp>
      <p:sp>
        <p:nvSpPr>
          <p:cNvPr id="2142384593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34,000</a:t>
            </a:r>
          </a:p>
        </p:txBody>
      </p:sp>
      <p:sp>
        <p:nvSpPr>
          <p:cNvPr id="289572035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Peniana com Doppler</a:t>
            </a:r>
          </a:p>
        </p:txBody>
      </p:sp>
      <p:sp>
        <p:nvSpPr>
          <p:cNvPr id="505582019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660</a:t>
            </a:r>
          </a:p>
        </p:txBody>
      </p:sp>
      <p:sp>
        <p:nvSpPr>
          <p:cNvPr id="28466697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62,000</a:t>
            </a:r>
          </a:p>
        </p:txBody>
      </p:sp>
      <p:sp>
        <p:nvSpPr>
          <p:cNvPr id="1868614487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pos-operatória (diagnóstica)</a:t>
            </a:r>
          </a:p>
        </p:txBody>
      </p:sp>
      <p:sp>
        <p:nvSpPr>
          <p:cNvPr id="1786855140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655</a:t>
            </a:r>
          </a:p>
        </p:txBody>
      </p:sp>
      <p:sp>
        <p:nvSpPr>
          <p:cNvPr id="1613170430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53,900</a:t>
            </a:r>
          </a:p>
        </p:txBody>
      </p:sp>
      <p:sp>
        <p:nvSpPr>
          <p:cNvPr id="1937133285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Prostática Supra-Púbica</a:t>
            </a:r>
          </a:p>
        </p:txBody>
      </p:sp>
      <p:sp>
        <p:nvSpPr>
          <p:cNvPr id="438639023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634</a:t>
            </a:r>
          </a:p>
        </p:txBody>
      </p:sp>
      <p:sp>
        <p:nvSpPr>
          <p:cNvPr id="2041602577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22,600</a:t>
            </a:r>
          </a:p>
        </p:txBody>
      </p:sp>
      <p:sp>
        <p:nvSpPr>
          <p:cNvPr id="561548079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Prostática Transrectal</a:t>
            </a:r>
          </a:p>
        </p:txBody>
      </p:sp>
      <p:sp>
        <p:nvSpPr>
          <p:cNvPr id="1614346371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635</a:t>
            </a:r>
          </a:p>
        </p:txBody>
      </p:sp>
      <p:sp>
        <p:nvSpPr>
          <p:cNvPr id="1382182218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38,900</a:t>
            </a:r>
          </a:p>
        </p:txBody>
      </p:sp>
      <p:sp>
        <p:nvSpPr>
          <p:cNvPr id="674770429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Prostática via Abdominal.</a:t>
            </a:r>
          </a:p>
        </p:txBody>
      </p:sp>
      <p:sp>
        <p:nvSpPr>
          <p:cNvPr id="1300032038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1576</a:t>
            </a:r>
          </a:p>
        </p:txBody>
      </p:sp>
      <p:sp>
        <p:nvSpPr>
          <p:cNvPr id="1789390826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28,000</a:t>
            </a:r>
          </a:p>
        </p:txBody>
      </p:sp>
      <p:sp>
        <p:nvSpPr>
          <p:cNvPr id="737069001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Renal com Doppler</a:t>
            </a:r>
          </a:p>
        </p:txBody>
      </p:sp>
      <p:sp>
        <p:nvSpPr>
          <p:cNvPr id="1120944268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659</a:t>
            </a:r>
          </a:p>
        </p:txBody>
      </p:sp>
      <p:sp>
        <p:nvSpPr>
          <p:cNvPr id="1758965546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73,000</a:t>
            </a:r>
          </a:p>
        </p:txBody>
      </p:sp>
      <p:sp>
        <p:nvSpPr>
          <p:cNvPr id="1037751653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7 of </a:t>
            </a:r>
          </a:p>
        </p:txBody>
      </p:sp>
      <p:sp>
        <p:nvSpPr>
          <p:cNvPr id="1762763200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624739224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287726" name="Rectangle"/>
          <p:cNvSpPr>
            <a:spLocks noGrp="1"/>
          </p:cNvSpPr>
          <p:nvPr/>
        </p:nvSpPr>
        <p:spPr>
          <a:xfrm>
            <a:off x="12700" y="254000"/>
            <a:ext cx="3746500" cy="33401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75001331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05590492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1120225229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2031366318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302276295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Renal e Supra Renal</a:t>
            </a:r>
          </a:p>
        </p:txBody>
      </p:sp>
      <p:sp>
        <p:nvSpPr>
          <p:cNvPr id="1176557562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647</a:t>
            </a:r>
          </a:p>
        </p:txBody>
      </p:sp>
      <p:sp>
        <p:nvSpPr>
          <p:cNvPr id="783490012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34,800</a:t>
            </a:r>
          </a:p>
        </p:txBody>
      </p:sp>
      <p:sp>
        <p:nvSpPr>
          <p:cNvPr id="1987764196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Renal ou Urinaria com Doppler.</a:t>
            </a:r>
          </a:p>
        </p:txBody>
      </p:sp>
      <p:sp>
        <p:nvSpPr>
          <p:cNvPr id="1117194492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1574</a:t>
            </a:r>
          </a:p>
        </p:txBody>
      </p:sp>
      <p:sp>
        <p:nvSpPr>
          <p:cNvPr id="46696531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35,000</a:t>
            </a:r>
          </a:p>
        </p:txBody>
      </p:sp>
      <p:sp>
        <p:nvSpPr>
          <p:cNvPr id="882056749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Seios Peri-Nasais</a:t>
            </a:r>
          </a:p>
        </p:txBody>
      </p:sp>
      <p:sp>
        <p:nvSpPr>
          <p:cNvPr id="339108516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639</a:t>
            </a:r>
          </a:p>
        </p:txBody>
      </p:sp>
      <p:sp>
        <p:nvSpPr>
          <p:cNvPr id="1855739958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29,800</a:t>
            </a:r>
          </a:p>
        </p:txBody>
      </p:sp>
      <p:sp>
        <p:nvSpPr>
          <p:cNvPr id="676384678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Supra Renal</a:t>
            </a:r>
          </a:p>
        </p:txBody>
      </p:sp>
      <p:sp>
        <p:nvSpPr>
          <p:cNvPr id="77520631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630</a:t>
            </a:r>
          </a:p>
        </p:txBody>
      </p:sp>
      <p:sp>
        <p:nvSpPr>
          <p:cNvPr id="588951426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20,500</a:t>
            </a:r>
          </a:p>
        </p:txBody>
      </p:sp>
      <p:sp>
        <p:nvSpPr>
          <p:cNvPr id="801840703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Tireoide</a:t>
            </a:r>
          </a:p>
        </p:txBody>
      </p:sp>
      <p:sp>
        <p:nvSpPr>
          <p:cNvPr id="21551519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640</a:t>
            </a:r>
          </a:p>
        </p:txBody>
      </p:sp>
      <p:sp>
        <p:nvSpPr>
          <p:cNvPr id="1934874151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23,000</a:t>
            </a:r>
          </a:p>
        </p:txBody>
      </p:sp>
      <p:sp>
        <p:nvSpPr>
          <p:cNvPr id="96665968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Tireoide com Biopsia</a:t>
            </a:r>
          </a:p>
        </p:txBody>
      </p:sp>
      <p:sp>
        <p:nvSpPr>
          <p:cNvPr id="1913572625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652</a:t>
            </a:r>
          </a:p>
        </p:txBody>
      </p:sp>
      <p:sp>
        <p:nvSpPr>
          <p:cNvPr id="902653678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43,900</a:t>
            </a:r>
          </a:p>
        </p:txBody>
      </p:sp>
      <p:sp>
        <p:nvSpPr>
          <p:cNvPr id="1489136798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Transfontanelar.</a:t>
            </a:r>
          </a:p>
        </p:txBody>
      </p:sp>
      <p:sp>
        <p:nvSpPr>
          <p:cNvPr id="1167539831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626</a:t>
            </a:r>
          </a:p>
        </p:txBody>
      </p:sp>
      <p:sp>
        <p:nvSpPr>
          <p:cNvPr id="1106580881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22,500</a:t>
            </a:r>
          </a:p>
        </p:txBody>
      </p:sp>
      <p:sp>
        <p:nvSpPr>
          <p:cNvPr id="525463895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Venosa dos Membros Inferiores com Doppler</a:t>
            </a:r>
          </a:p>
        </p:txBody>
      </p:sp>
      <p:sp>
        <p:nvSpPr>
          <p:cNvPr id="1413269695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649</a:t>
            </a:r>
          </a:p>
        </p:txBody>
      </p:sp>
      <p:sp>
        <p:nvSpPr>
          <p:cNvPr id="681849033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46,900</a:t>
            </a:r>
          </a:p>
        </p:txBody>
      </p:sp>
      <p:sp>
        <p:nvSpPr>
          <p:cNvPr id="1091891665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Venosa dos Membros Superiores com Doppler</a:t>
            </a:r>
          </a:p>
        </p:txBody>
      </p:sp>
      <p:sp>
        <p:nvSpPr>
          <p:cNvPr id="1365212141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648</a:t>
            </a:r>
          </a:p>
        </p:txBody>
      </p:sp>
      <p:sp>
        <p:nvSpPr>
          <p:cNvPr id="1662269513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46,900</a:t>
            </a:r>
          </a:p>
        </p:txBody>
      </p:sp>
      <p:sp>
        <p:nvSpPr>
          <p:cNvPr id="1782541978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Venosa e Arterial</a:t>
            </a:r>
          </a:p>
        </p:txBody>
      </p:sp>
      <p:sp>
        <p:nvSpPr>
          <p:cNvPr id="214138997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1578</a:t>
            </a:r>
          </a:p>
        </p:txBody>
      </p:sp>
      <p:sp>
        <p:nvSpPr>
          <p:cNvPr id="652808723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45,000</a:t>
            </a:r>
          </a:p>
        </p:txBody>
      </p:sp>
      <p:sp>
        <p:nvSpPr>
          <p:cNvPr id="1694343415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Vesical (supra-púbica)</a:t>
            </a:r>
          </a:p>
        </p:txBody>
      </p:sp>
      <p:sp>
        <p:nvSpPr>
          <p:cNvPr id="1965513036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631</a:t>
            </a:r>
          </a:p>
        </p:txBody>
      </p:sp>
      <p:sp>
        <p:nvSpPr>
          <p:cNvPr id="1710731189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19,200</a:t>
            </a:r>
          </a:p>
        </p:txBody>
      </p:sp>
      <p:sp>
        <p:nvSpPr>
          <p:cNvPr id="190857362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Vesical (Transuretral)</a:t>
            </a:r>
          </a:p>
        </p:txBody>
      </p:sp>
      <p:sp>
        <p:nvSpPr>
          <p:cNvPr id="34841361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632</a:t>
            </a:r>
          </a:p>
        </p:txBody>
      </p:sp>
      <p:sp>
        <p:nvSpPr>
          <p:cNvPr id="1295083302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31,800</a:t>
            </a:r>
          </a:p>
        </p:txBody>
      </p:sp>
      <p:sp>
        <p:nvSpPr>
          <p:cNvPr id="367256370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Ecografia Vesículas Seminais</a:t>
            </a:r>
          </a:p>
        </p:txBody>
      </p:sp>
      <p:sp>
        <p:nvSpPr>
          <p:cNvPr id="479090124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633</a:t>
            </a:r>
          </a:p>
        </p:txBody>
      </p:sp>
      <p:sp>
        <p:nvSpPr>
          <p:cNvPr id="60454503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21,500</a:t>
            </a:r>
          </a:p>
        </p:txBody>
      </p:sp>
      <p:sp>
        <p:nvSpPr>
          <p:cNvPr id="1163143525" name="Rectangle"/>
          <p:cNvSpPr>
            <a:spLocks noGrp="1"/>
          </p:cNvSpPr>
          <p:nvPr/>
        </p:nvSpPr>
        <p:spPr>
          <a:xfrm>
            <a:off x="12700" y="3594100"/>
            <a:ext cx="3746500" cy="1714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336195214" name="Rectangle"/>
          <p:cNvSpPr>
            <a:spLocks noGrp="1"/>
          </p:cNvSpPr>
          <p:nvPr/>
        </p:nvSpPr>
        <p:spPr>
          <a:xfrm>
            <a:off x="266700" y="36576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69029763" name="Text">
    </p:cNvPr>
          <p:cNvSpPr>
            <a:spLocks noGrp="1"/>
          </p:cNvSpPr>
          <p:nvPr/>
        </p:nvSpPr>
        <p:spPr>
          <a:xfrm rot="0">
            <a:off x="266700" y="36576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Injencao Com Material Do Paciente</a:t>
            </a:r>
          </a:p>
        </p:txBody>
      </p:sp>
      <p:sp>
        <p:nvSpPr>
          <p:cNvPr id="1897121687" name="Rectangle"/>
          <p:cNvSpPr>
            <a:spLocks noGrp="1"/>
          </p:cNvSpPr>
          <p:nvPr/>
        </p:nvSpPr>
        <p:spPr>
          <a:xfrm>
            <a:off x="266700" y="40894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59192529" name="Text">
    </p:cNvPr>
          <p:cNvSpPr>
            <a:spLocks noGrp="1"/>
          </p:cNvSpPr>
          <p:nvPr/>
        </p:nvSpPr>
        <p:spPr>
          <a:xfrm rot="0">
            <a:off x="266700" y="40894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2145549626" name="Text">
    </p:cNvPr>
          <p:cNvSpPr>
            <a:spLocks noGrp="1"/>
          </p:cNvSpPr>
          <p:nvPr/>
        </p:nvSpPr>
        <p:spPr>
          <a:xfrm rot="0">
            <a:off x="977900" y="40894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90349545" name="Text">
    </p:cNvPr>
          <p:cNvSpPr>
            <a:spLocks noGrp="1"/>
          </p:cNvSpPr>
          <p:nvPr/>
        </p:nvSpPr>
        <p:spPr>
          <a:xfrm rot="0">
            <a:off x="6464300" y="40894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687736682" name="Text">
    </p:cNvPr>
          <p:cNvSpPr>
            <a:spLocks noGrp="1"/>
          </p:cNvSpPr>
          <p:nvPr/>
        </p:nvSpPr>
        <p:spPr>
          <a:xfrm rot="0">
            <a:off x="977900" y="4330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Injecção (Subcutanea)</a:t>
            </a:r>
          </a:p>
        </p:txBody>
      </p:sp>
      <p:sp>
        <p:nvSpPr>
          <p:cNvPr id="924664951" name="Text">
    </p:cNvPr>
          <p:cNvSpPr>
            <a:spLocks noGrp="1"/>
          </p:cNvSpPr>
          <p:nvPr/>
        </p:nvSpPr>
        <p:spPr>
          <a:xfrm rot="0">
            <a:off x="266700" y="4330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1481</a:t>
            </a:r>
          </a:p>
        </p:txBody>
      </p:sp>
      <p:sp>
        <p:nvSpPr>
          <p:cNvPr id="1543173123" name="Text">
    </p:cNvPr>
          <p:cNvSpPr>
            <a:spLocks noGrp="1"/>
          </p:cNvSpPr>
          <p:nvPr/>
        </p:nvSpPr>
        <p:spPr>
          <a:xfrm rot="0">
            <a:off x="6464300" y="4330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5,500</a:t>
            </a:r>
          </a:p>
        </p:txBody>
      </p:sp>
      <p:sp>
        <p:nvSpPr>
          <p:cNvPr id="342517853" name="Text">
    </p:cNvPr>
          <p:cNvSpPr>
            <a:spLocks noGrp="1"/>
          </p:cNvSpPr>
          <p:nvPr/>
        </p:nvSpPr>
        <p:spPr>
          <a:xfrm rot="0">
            <a:off x="977900" y="4559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Injecção IV (INTRA MUSCULAR)com material do paciente</a:t>
            </a:r>
          </a:p>
        </p:txBody>
      </p:sp>
      <p:sp>
        <p:nvSpPr>
          <p:cNvPr id="911992891" name="Text">
    </p:cNvPr>
          <p:cNvSpPr>
            <a:spLocks noGrp="1"/>
          </p:cNvSpPr>
          <p:nvPr/>
        </p:nvSpPr>
        <p:spPr>
          <a:xfrm rot="0">
            <a:off x="266700" y="4559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1546</a:t>
            </a:r>
          </a:p>
        </p:txBody>
      </p:sp>
      <p:sp>
        <p:nvSpPr>
          <p:cNvPr id="1798847611" name="Text">
    </p:cNvPr>
          <p:cNvSpPr>
            <a:spLocks noGrp="1"/>
          </p:cNvSpPr>
          <p:nvPr/>
        </p:nvSpPr>
        <p:spPr>
          <a:xfrm rot="0">
            <a:off x="6464300" y="4559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3,500</a:t>
            </a:r>
          </a:p>
        </p:txBody>
      </p:sp>
      <p:sp>
        <p:nvSpPr>
          <p:cNvPr id="1743689715" name="Text">
    </p:cNvPr>
          <p:cNvSpPr>
            <a:spLocks noGrp="1"/>
          </p:cNvSpPr>
          <p:nvPr/>
        </p:nvSpPr>
        <p:spPr>
          <a:xfrm rot="0">
            <a:off x="977900" y="4787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Injecção IV (INTRA MUSCULAR)do paciente</a:t>
            </a:r>
          </a:p>
        </p:txBody>
      </p:sp>
      <p:sp>
        <p:nvSpPr>
          <p:cNvPr id="536949715" name="Text">
    </p:cNvPr>
          <p:cNvSpPr>
            <a:spLocks noGrp="1"/>
          </p:cNvSpPr>
          <p:nvPr/>
        </p:nvSpPr>
        <p:spPr>
          <a:xfrm rot="0">
            <a:off x="266700" y="4787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1479</a:t>
            </a:r>
          </a:p>
        </p:txBody>
      </p:sp>
      <p:sp>
        <p:nvSpPr>
          <p:cNvPr id="1232211416" name="Text">
    </p:cNvPr>
          <p:cNvSpPr>
            <a:spLocks noGrp="1"/>
          </p:cNvSpPr>
          <p:nvPr/>
        </p:nvSpPr>
        <p:spPr>
          <a:xfrm rot="0">
            <a:off x="6464300" y="4787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4,800</a:t>
            </a:r>
          </a:p>
        </p:txBody>
      </p:sp>
      <p:sp>
        <p:nvSpPr>
          <p:cNvPr id="1669540713" name="Text">
    </p:cNvPr>
          <p:cNvSpPr>
            <a:spLocks noGrp="1"/>
          </p:cNvSpPr>
          <p:nvPr/>
        </p:nvSpPr>
        <p:spPr>
          <a:xfrm rot="0">
            <a:off x="977900" y="5016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Injecção IV (INTRA VENOSA)do paciente</a:t>
            </a:r>
          </a:p>
        </p:txBody>
      </p:sp>
      <p:sp>
        <p:nvSpPr>
          <p:cNvPr id="1891723749" name="Text">
    </p:cNvPr>
          <p:cNvSpPr>
            <a:spLocks noGrp="1"/>
          </p:cNvSpPr>
          <p:nvPr/>
        </p:nvSpPr>
        <p:spPr>
          <a:xfrm rot="0">
            <a:off x="266700" y="5016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676</a:t>
            </a:r>
          </a:p>
        </p:txBody>
      </p:sp>
      <p:sp>
        <p:nvSpPr>
          <p:cNvPr id="1509376901" name="Text">
    </p:cNvPr>
          <p:cNvSpPr>
            <a:spLocks noGrp="1"/>
          </p:cNvSpPr>
          <p:nvPr/>
        </p:nvSpPr>
        <p:spPr>
          <a:xfrm rot="0">
            <a:off x="6464300" y="5016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4,500</a:t>
            </a:r>
          </a:p>
        </p:txBody>
      </p:sp>
      <p:sp>
        <p:nvSpPr>
          <p:cNvPr id="11704750" name="Rectangle"/>
          <p:cNvSpPr>
            <a:spLocks noGrp="1"/>
          </p:cNvSpPr>
          <p:nvPr/>
        </p:nvSpPr>
        <p:spPr>
          <a:xfrm>
            <a:off x="12700" y="5308600"/>
            <a:ext cx="3746500" cy="24003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2056266418" name="Rectangle"/>
          <p:cNvSpPr>
            <a:spLocks noGrp="1"/>
          </p:cNvSpPr>
          <p:nvPr/>
        </p:nvSpPr>
        <p:spPr>
          <a:xfrm>
            <a:off x="266700" y="53721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846980" name="Text">
    </p:cNvPr>
          <p:cNvSpPr>
            <a:spLocks noGrp="1"/>
          </p:cNvSpPr>
          <p:nvPr/>
        </p:nvSpPr>
        <p:spPr>
          <a:xfrm rot="0">
            <a:off x="266700" y="53721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Laboratio - Cmfg</a:t>
            </a:r>
          </a:p>
        </p:txBody>
      </p:sp>
      <p:sp>
        <p:nvSpPr>
          <p:cNvPr id="1659728534" name="Rectangle"/>
          <p:cNvSpPr>
            <a:spLocks noGrp="1"/>
          </p:cNvSpPr>
          <p:nvPr/>
        </p:nvSpPr>
        <p:spPr>
          <a:xfrm>
            <a:off x="266700" y="58039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980168332" name="Text">
    </p:cNvPr>
          <p:cNvSpPr>
            <a:spLocks noGrp="1"/>
          </p:cNvSpPr>
          <p:nvPr/>
        </p:nvSpPr>
        <p:spPr>
          <a:xfrm rot="0">
            <a:off x="266700" y="58039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234406220" name="Text">
    </p:cNvPr>
          <p:cNvSpPr>
            <a:spLocks noGrp="1"/>
          </p:cNvSpPr>
          <p:nvPr/>
        </p:nvSpPr>
        <p:spPr>
          <a:xfrm rot="0">
            <a:off x="977900" y="58039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597779813" name="Text">
    </p:cNvPr>
          <p:cNvSpPr>
            <a:spLocks noGrp="1"/>
          </p:cNvSpPr>
          <p:nvPr/>
        </p:nvSpPr>
        <p:spPr>
          <a:xfrm rot="0">
            <a:off x="6464300" y="58039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710007365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Coaglograma</a:t>
            </a:r>
          </a:p>
        </p:txBody>
      </p:sp>
      <p:sp>
        <p:nvSpPr>
          <p:cNvPr id="1808962843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1586</a:t>
            </a:r>
          </a:p>
        </p:txBody>
      </p:sp>
      <p:sp>
        <p:nvSpPr>
          <p:cNvPr id="552328076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15,240</a:t>
            </a:r>
          </a:p>
        </p:txBody>
      </p:sp>
      <p:sp>
        <p:nvSpPr>
          <p:cNvPr id="139008185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Coagulograma</a:t>
            </a:r>
          </a:p>
        </p:txBody>
      </p:sp>
      <p:sp>
        <p:nvSpPr>
          <p:cNvPr id="753821703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1591</a:t>
            </a:r>
          </a:p>
        </p:txBody>
      </p:sp>
      <p:sp>
        <p:nvSpPr>
          <p:cNvPr id="1407933132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15,240</a:t>
            </a:r>
          </a:p>
        </p:txBody>
      </p:sp>
      <p:sp>
        <p:nvSpPr>
          <p:cNvPr id="765648006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Hemoglobina Glicosilada </a:t>
            </a:r>
          </a:p>
        </p:txBody>
      </p:sp>
      <p:sp>
        <p:nvSpPr>
          <p:cNvPr id="1835959643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465</a:t>
            </a:r>
          </a:p>
        </p:txBody>
      </p:sp>
      <p:sp>
        <p:nvSpPr>
          <p:cNvPr id="849311393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13,333</a:t>
            </a:r>
          </a:p>
        </p:txBody>
      </p:sp>
      <p:sp>
        <p:nvSpPr>
          <p:cNvPr id="1001092868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Ige total</a:t>
            </a:r>
          </a:p>
        </p:txBody>
      </p:sp>
      <p:sp>
        <p:nvSpPr>
          <p:cNvPr id="14080539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1580</a:t>
            </a:r>
          </a:p>
        </p:txBody>
      </p:sp>
      <p:sp>
        <p:nvSpPr>
          <p:cNvPr id="428589831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23,456</a:t>
            </a:r>
          </a:p>
        </p:txBody>
      </p:sp>
      <p:sp>
        <p:nvSpPr>
          <p:cNvPr id="1349031145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Potassio</a:t>
            </a:r>
          </a:p>
        </p:txBody>
      </p:sp>
      <p:sp>
        <p:nvSpPr>
          <p:cNvPr id="807127735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1590</a:t>
            </a:r>
          </a:p>
        </p:txBody>
      </p:sp>
      <p:sp>
        <p:nvSpPr>
          <p:cNvPr id="111925421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4,680</a:t>
            </a:r>
          </a:p>
        </p:txBody>
      </p:sp>
      <p:sp>
        <p:nvSpPr>
          <p:cNvPr id="1098887300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Sodio</a:t>
            </a:r>
          </a:p>
        </p:txBody>
      </p:sp>
      <p:sp>
        <p:nvSpPr>
          <p:cNvPr id="1428466590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1585</a:t>
            </a:r>
          </a:p>
        </p:txBody>
      </p:sp>
      <p:sp>
        <p:nvSpPr>
          <p:cNvPr id="990154239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4,680</a:t>
            </a:r>
          </a:p>
        </p:txBody>
      </p:sp>
      <p:sp>
        <p:nvSpPr>
          <p:cNvPr id="1664238722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TSH</a:t>
            </a:r>
          </a:p>
        </p:txBody>
      </p:sp>
      <p:sp>
        <p:nvSpPr>
          <p:cNvPr id="1601516528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1587</a:t>
            </a:r>
          </a:p>
        </p:txBody>
      </p:sp>
      <p:sp>
        <p:nvSpPr>
          <p:cNvPr id="805116891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21,764</a:t>
            </a:r>
          </a:p>
        </p:txBody>
      </p:sp>
      <p:sp>
        <p:nvSpPr>
          <p:cNvPr id="805900462" name="Rectangle"/>
          <p:cNvSpPr>
            <a:spLocks noGrp="1"/>
          </p:cNvSpPr>
          <p:nvPr/>
        </p:nvSpPr>
        <p:spPr>
          <a:xfrm>
            <a:off x="12700" y="7708900"/>
            <a:ext cx="3746500" cy="20066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097749625" name="Rectangle"/>
          <p:cNvSpPr>
            <a:spLocks noGrp="1"/>
          </p:cNvSpPr>
          <p:nvPr/>
        </p:nvSpPr>
        <p:spPr>
          <a:xfrm>
            <a:off x="266700" y="7772400"/>
            <a:ext cx="7048500" cy="292100"/>
          </a:xfrm>
          <a:prstGeom prst="rect">
            <a:avLst/>
          </a:prstGeom>
          <a:solidFill>
            <a:srgbClr val="666666"/>
          </a:solidFill>
          <a:ln w="12700">
            <a:solidFill>
              <a:srgbClr val="666666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30219287" name="Text">
    </p:cNvPr>
          <p:cNvSpPr>
            <a:spLocks noGrp="1"/>
          </p:cNvSpPr>
          <p:nvPr/>
        </p:nvSpPr>
        <p:spPr>
          <a:xfrm rot="0">
            <a:off x="266700" y="7772400"/>
            <a:ext cx="2565400" cy="292100"/>
          </a:xfrm>
          <a:prstGeom prst="rect">
            <a:avLst/>
          </a:prstGeom>
        </p:spPr>
        <p:txBody>
          <a:bodyPr wrap="square" lIns="0" tIns="0" rIns="0" bIns="0" rtlCol="0" anchor="ctr"/>
          <a:lstStyle/>
          <a:p>
            <a:pPr algn="l">
              <a:lnSpc>
                <a:spcPct val="100%"/>
              </a:lnSpc>
              <a:def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200"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</a:rPr>
              <a:t>Laboratorio</a:t>
            </a:r>
          </a:p>
        </p:txBody>
      </p:sp>
      <p:sp>
        <p:nvSpPr>
          <p:cNvPr id="1880552417" name="Rectangle"/>
          <p:cNvSpPr>
            <a:spLocks noGrp="1"/>
          </p:cNvSpPr>
          <p:nvPr/>
        </p:nvSpPr>
        <p:spPr>
          <a:xfrm>
            <a:off x="266700" y="82042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9029165" name="Text">
    </p:cNvPr>
          <p:cNvSpPr>
            <a:spLocks noGrp="1"/>
          </p:cNvSpPr>
          <p:nvPr/>
        </p:nvSpPr>
        <p:spPr>
          <a:xfrm rot="0">
            <a:off x="266700" y="82042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991707604" name="Text">
    </p:cNvPr>
          <p:cNvSpPr>
            <a:spLocks noGrp="1"/>
          </p:cNvSpPr>
          <p:nvPr/>
        </p:nvSpPr>
        <p:spPr>
          <a:xfrm rot="0">
            <a:off x="977900" y="82042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476164381" name="Text">
    </p:cNvPr>
          <p:cNvSpPr>
            <a:spLocks noGrp="1"/>
          </p:cNvSpPr>
          <p:nvPr/>
        </p:nvSpPr>
        <p:spPr>
          <a:xfrm rot="0">
            <a:off x="6464300" y="82042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1538248843" name="Text">
    </p:cNvPr>
          <p:cNvSpPr>
            <a:spLocks noGrp="1"/>
          </p:cNvSpPr>
          <p:nvPr/>
        </p:nvSpPr>
        <p:spPr>
          <a:xfrm rot="0">
            <a:off x="977900" y="84455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17 - Alfa OH - Progesterona</a:t>
            </a:r>
          </a:p>
        </p:txBody>
      </p:sp>
      <p:sp>
        <p:nvSpPr>
          <p:cNvPr id="1138510266" name="Text">
    </p:cNvPr>
          <p:cNvSpPr>
            <a:spLocks noGrp="1"/>
          </p:cNvSpPr>
          <p:nvPr/>
        </p:nvSpPr>
        <p:spPr>
          <a:xfrm rot="0">
            <a:off x="266700" y="84455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233</a:t>
            </a:r>
          </a:p>
        </p:txBody>
      </p:sp>
      <p:sp>
        <p:nvSpPr>
          <p:cNvPr id="446149364" name="Text">
    </p:cNvPr>
          <p:cNvSpPr>
            <a:spLocks noGrp="1"/>
          </p:cNvSpPr>
          <p:nvPr/>
        </p:nvSpPr>
        <p:spPr>
          <a:xfrm rot="0">
            <a:off x="6464300" y="84455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12,000</a:t>
            </a:r>
          </a:p>
        </p:txBody>
      </p:sp>
      <p:sp>
        <p:nvSpPr>
          <p:cNvPr id="200212962" name="Text">
    </p:cNvPr>
          <p:cNvSpPr>
            <a:spLocks noGrp="1"/>
          </p:cNvSpPr>
          <p:nvPr/>
        </p:nvSpPr>
        <p:spPr>
          <a:xfrm rot="0">
            <a:off x="977900" y="86741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17 - OH Progesterona 2ªA</a:t>
            </a:r>
          </a:p>
        </p:txBody>
      </p:sp>
      <p:sp>
        <p:nvSpPr>
          <p:cNvPr id="778154908" name="Text">
    </p:cNvPr>
          <p:cNvSpPr>
            <a:spLocks noGrp="1"/>
          </p:cNvSpPr>
          <p:nvPr/>
        </p:nvSpPr>
        <p:spPr>
          <a:xfrm rot="0">
            <a:off x="266700" y="86741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469</a:t>
            </a:r>
          </a:p>
        </p:txBody>
      </p:sp>
      <p:sp>
        <p:nvSpPr>
          <p:cNvPr id="257015411" name="Text">
    </p:cNvPr>
          <p:cNvSpPr>
            <a:spLocks noGrp="1"/>
          </p:cNvSpPr>
          <p:nvPr/>
        </p:nvSpPr>
        <p:spPr>
          <a:xfrm rot="0">
            <a:off x="6464300" y="86741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12,000</a:t>
            </a:r>
          </a:p>
        </p:txBody>
      </p:sp>
      <p:sp>
        <p:nvSpPr>
          <p:cNvPr id="687259007" name="Text">
    </p:cNvPr>
          <p:cNvSpPr>
            <a:spLocks noGrp="1"/>
          </p:cNvSpPr>
          <p:nvPr/>
        </p:nvSpPr>
        <p:spPr>
          <a:xfrm rot="0">
            <a:off x="977900" y="89027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  Citomegalovírus IgG</a:t>
            </a:r>
          </a:p>
        </p:txBody>
      </p:sp>
      <p:sp>
        <p:nvSpPr>
          <p:cNvPr id="1541753234" name="Text">
    </p:cNvPr>
          <p:cNvSpPr>
            <a:spLocks noGrp="1"/>
          </p:cNvSpPr>
          <p:nvPr/>
        </p:nvSpPr>
        <p:spPr>
          <a:xfrm rot="0">
            <a:off x="266700" y="89027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1488</a:t>
            </a:r>
          </a:p>
        </p:txBody>
      </p:sp>
      <p:sp>
        <p:nvSpPr>
          <p:cNvPr id="2017197089" name="Text">
    </p:cNvPr>
          <p:cNvSpPr>
            <a:spLocks noGrp="1"/>
          </p:cNvSpPr>
          <p:nvPr/>
        </p:nvSpPr>
        <p:spPr>
          <a:xfrm rot="0">
            <a:off x="6464300" y="89027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11,000</a:t>
            </a:r>
          </a:p>
        </p:txBody>
      </p:sp>
      <p:sp>
        <p:nvSpPr>
          <p:cNvPr id="2057004915" name="Text">
    </p:cNvPr>
          <p:cNvSpPr>
            <a:spLocks noGrp="1"/>
          </p:cNvSpPr>
          <p:nvPr/>
        </p:nvSpPr>
        <p:spPr>
          <a:xfrm rot="0">
            <a:off x="977900" y="91313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Actina (Músculo Liso)</a:t>
            </a:r>
          </a:p>
        </p:txBody>
      </p:sp>
      <p:sp>
        <p:nvSpPr>
          <p:cNvPr id="1729830938" name="Text">
    </p:cNvPr>
          <p:cNvSpPr>
            <a:spLocks noGrp="1"/>
          </p:cNvSpPr>
          <p:nvPr/>
        </p:nvSpPr>
        <p:spPr>
          <a:xfrm rot="0">
            <a:off x="266700" y="91313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320</a:t>
            </a:r>
          </a:p>
        </p:txBody>
      </p:sp>
      <p:sp>
        <p:nvSpPr>
          <p:cNvPr id="373513394" name="Text">
    </p:cNvPr>
          <p:cNvSpPr>
            <a:spLocks noGrp="1"/>
          </p:cNvSpPr>
          <p:nvPr/>
        </p:nvSpPr>
        <p:spPr>
          <a:xfrm rot="0">
            <a:off x="6464300" y="91313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12,000</a:t>
            </a:r>
          </a:p>
        </p:txBody>
      </p:sp>
      <p:sp>
        <p:nvSpPr>
          <p:cNvPr id="834560175" name="Text">
    </p:cNvPr>
          <p:cNvSpPr>
            <a:spLocks noGrp="1"/>
          </p:cNvSpPr>
          <p:nvPr/>
        </p:nvSpPr>
        <p:spPr>
          <a:xfrm rot="0">
            <a:off x="977900" y="93599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Células Parietais do Estómago</a:t>
            </a:r>
          </a:p>
        </p:txBody>
      </p:sp>
      <p:sp>
        <p:nvSpPr>
          <p:cNvPr id="272574740" name="Text">
    </p:cNvPr>
          <p:cNvSpPr>
            <a:spLocks noGrp="1"/>
          </p:cNvSpPr>
          <p:nvPr/>
        </p:nvSpPr>
        <p:spPr>
          <a:xfrm rot="0">
            <a:off x="266700" y="93599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236</a:t>
            </a:r>
          </a:p>
        </p:txBody>
      </p:sp>
      <p:sp>
        <p:nvSpPr>
          <p:cNvPr id="781897977" name="Text">
    </p:cNvPr>
          <p:cNvSpPr>
            <a:spLocks noGrp="1"/>
          </p:cNvSpPr>
          <p:nvPr/>
        </p:nvSpPr>
        <p:spPr>
          <a:xfrm rot="0">
            <a:off x="6464300" y="93599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12,000</a:t>
            </a:r>
          </a:p>
        </p:txBody>
      </p:sp>
      <p:sp>
        <p:nvSpPr>
          <p:cNvPr id="582008660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8 of </a:t>
            </a:r>
          </a:p>
        </p:txBody>
      </p:sp>
      <p:sp>
        <p:nvSpPr>
          <p:cNvPr id="1683062456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615399093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56513" name="Rectangle"/>
          <p:cNvSpPr>
            <a:spLocks noGrp="1"/>
          </p:cNvSpPr>
          <p:nvPr/>
        </p:nvSpPr>
        <p:spPr>
          <a:xfrm>
            <a:off x="12700" y="254000"/>
            <a:ext cx="3746500" cy="9461500"/>
          </a:xfrm>
          <a:prstGeom prst="rect">
            <a:avLst/>
          </a:prstGeom>
        </p:spPr>
        <p:txBody>
          <a:bodyPr rtlCol="0" anchor="ctr"/>
          <a:lstStyle/>
          <a:p>
            <a:pPr algn="ctr"/>
          </a:p>
        </p:txBody>
      </p:sp>
      <p:sp>
        <p:nvSpPr>
          <p:cNvPr id="1907556074" name="Rectangle"/>
          <p:cNvSpPr>
            <a:spLocks noGrp="1"/>
          </p:cNvSpPr>
          <p:nvPr/>
        </p:nvSpPr>
        <p:spPr>
          <a:xfrm>
            <a:off x="266700" y="317500"/>
            <a:ext cx="7048500" cy="241300"/>
          </a:xfrm>
          <a:prstGeom prst="rect">
            <a:avLst/>
          </a:prstGeom>
          <a:solidFill>
            <a:srgbClr val="CCCCCC"/>
          </a:solidFill>
          <a:ln w="12700">
            <a:solidFill>
              <a:srgbClr val="FFFFFF"/>
            </a:solidFill>
            <a:prstDash val="solid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457497495" name="Text">
    </p:cNvPr>
          <p:cNvSpPr>
            <a:spLocks noGrp="1"/>
          </p:cNvSpPr>
          <p:nvPr/>
        </p:nvSpPr>
        <p:spPr>
          <a:xfrm rot="0">
            <a:off x="266700" y="317500"/>
            <a:ext cx="7112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Cod. Serv.</a:t>
            </a:r>
          </a:p>
        </p:txBody>
      </p:sp>
      <p:sp>
        <p:nvSpPr>
          <p:cNvPr id="2121991001" name="Text">
    </p:cNvPr>
          <p:cNvSpPr>
            <a:spLocks noGrp="1"/>
          </p:cNvSpPr>
          <p:nvPr/>
        </p:nvSpPr>
        <p:spPr>
          <a:xfrm rot="0">
            <a:off x="977900" y="317500"/>
            <a:ext cx="54864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Designação</a:t>
            </a:r>
          </a:p>
        </p:txBody>
      </p:sp>
      <p:sp>
        <p:nvSpPr>
          <p:cNvPr id="1212938325" name="Text">
    </p:cNvPr>
          <p:cNvSpPr>
            <a:spLocks noGrp="1"/>
          </p:cNvSpPr>
          <p:nvPr/>
        </p:nvSpPr>
        <p:spPr>
          <a:xfrm rot="0">
            <a:off x="6464300" y="317500"/>
            <a:ext cx="850900" cy="2413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10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1000" b="1">
                <a:latin typeface="Times New Roman"/>
                <a:ea typeface="Times New Roman"/>
                <a:cs typeface="Times New Roman"/>
              </a:rPr>
              <a:t>Custo</a:t>
            </a:r>
          </a:p>
        </p:txBody>
      </p:sp>
      <p:sp>
        <p:nvSpPr>
          <p:cNvPr id="786958872" name="Text">
    </p:cNvPr>
          <p:cNvSpPr>
            <a:spLocks noGrp="1"/>
          </p:cNvSpPr>
          <p:nvPr/>
        </p:nvSpPr>
        <p:spPr>
          <a:xfrm rot="0">
            <a:off x="977900" y="558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Citomegalovírus IgG</a:t>
            </a:r>
          </a:p>
        </p:txBody>
      </p:sp>
      <p:sp>
        <p:nvSpPr>
          <p:cNvPr id="95478095" name="Text">
    </p:cNvPr>
          <p:cNvSpPr>
            <a:spLocks noGrp="1"/>
          </p:cNvSpPr>
          <p:nvPr/>
        </p:nvSpPr>
        <p:spPr>
          <a:xfrm rot="0">
            <a:off x="266700" y="558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181</a:t>
            </a:r>
          </a:p>
        </p:txBody>
      </p:sp>
      <p:sp>
        <p:nvSpPr>
          <p:cNvPr id="603413355" name="Text">
    </p:cNvPr>
          <p:cNvSpPr>
            <a:spLocks noGrp="1"/>
          </p:cNvSpPr>
          <p:nvPr/>
        </p:nvSpPr>
        <p:spPr>
          <a:xfrm rot="0">
            <a:off x="6464300" y="558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10,000</a:t>
            </a:r>
          </a:p>
        </p:txBody>
      </p:sp>
      <p:sp>
        <p:nvSpPr>
          <p:cNvPr id="887723536" name="Text">
    </p:cNvPr>
          <p:cNvSpPr>
            <a:spLocks noGrp="1"/>
          </p:cNvSpPr>
          <p:nvPr/>
        </p:nvSpPr>
        <p:spPr>
          <a:xfrm rot="0">
            <a:off x="977900" y="787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Citomegalovírus IgG + IgM</a:t>
            </a:r>
          </a:p>
        </p:txBody>
      </p:sp>
      <p:sp>
        <p:nvSpPr>
          <p:cNvPr id="1514136159" name="Text">
    </p:cNvPr>
          <p:cNvSpPr>
            <a:spLocks noGrp="1"/>
          </p:cNvSpPr>
          <p:nvPr/>
        </p:nvSpPr>
        <p:spPr>
          <a:xfrm rot="0">
            <a:off x="266700" y="787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240</a:t>
            </a:r>
          </a:p>
        </p:txBody>
      </p:sp>
      <p:sp>
        <p:nvSpPr>
          <p:cNvPr id="1485294286" name="Text">
    </p:cNvPr>
          <p:cNvSpPr>
            <a:spLocks noGrp="1"/>
          </p:cNvSpPr>
          <p:nvPr/>
        </p:nvSpPr>
        <p:spPr>
          <a:xfrm rot="0">
            <a:off x="6464300" y="787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11,880</a:t>
            </a:r>
          </a:p>
        </p:txBody>
      </p:sp>
      <p:sp>
        <p:nvSpPr>
          <p:cNvPr id="1102245558" name="Text">
    </p:cNvPr>
          <p:cNvSpPr>
            <a:spLocks noGrp="1"/>
          </p:cNvSpPr>
          <p:nvPr/>
        </p:nvSpPr>
        <p:spPr>
          <a:xfrm rot="0">
            <a:off x="977900" y="1016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Citomegalovírus IgG + IgM (EIA)</a:t>
            </a:r>
          </a:p>
        </p:txBody>
      </p:sp>
      <p:sp>
        <p:nvSpPr>
          <p:cNvPr id="965978502" name="Text">
    </p:cNvPr>
          <p:cNvSpPr>
            <a:spLocks noGrp="1"/>
          </p:cNvSpPr>
          <p:nvPr/>
        </p:nvSpPr>
        <p:spPr>
          <a:xfrm rot="0">
            <a:off x="266700" y="1016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577</a:t>
            </a:r>
          </a:p>
        </p:txBody>
      </p:sp>
      <p:sp>
        <p:nvSpPr>
          <p:cNvPr id="471570929" name="Text">
    </p:cNvPr>
          <p:cNvSpPr>
            <a:spLocks noGrp="1"/>
          </p:cNvSpPr>
          <p:nvPr/>
        </p:nvSpPr>
        <p:spPr>
          <a:xfrm rot="0">
            <a:off x="6464300" y="1016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8,500</a:t>
            </a:r>
          </a:p>
        </p:txBody>
      </p:sp>
      <p:sp>
        <p:nvSpPr>
          <p:cNvPr id="2058150150" name="Text">
    </p:cNvPr>
          <p:cNvSpPr>
            <a:spLocks noGrp="1"/>
          </p:cNvSpPr>
          <p:nvPr/>
        </p:nvSpPr>
        <p:spPr>
          <a:xfrm rot="0">
            <a:off x="977900" y="1244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Citomegalovírus IgM</a:t>
            </a:r>
          </a:p>
        </p:txBody>
      </p:sp>
      <p:sp>
        <p:nvSpPr>
          <p:cNvPr id="750610363" name="Text">
    </p:cNvPr>
          <p:cNvSpPr>
            <a:spLocks noGrp="1"/>
          </p:cNvSpPr>
          <p:nvPr/>
        </p:nvSpPr>
        <p:spPr>
          <a:xfrm rot="0">
            <a:off x="266700" y="1244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187</a:t>
            </a:r>
          </a:p>
        </p:txBody>
      </p:sp>
      <p:sp>
        <p:nvSpPr>
          <p:cNvPr id="147203123" name="Text">
    </p:cNvPr>
          <p:cNvSpPr>
            <a:spLocks noGrp="1"/>
          </p:cNvSpPr>
          <p:nvPr/>
        </p:nvSpPr>
        <p:spPr>
          <a:xfrm rot="0">
            <a:off x="6464300" y="1244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10,200</a:t>
            </a:r>
          </a:p>
        </p:txBody>
      </p:sp>
      <p:sp>
        <p:nvSpPr>
          <p:cNvPr id="1213395147" name="Text">
    </p:cNvPr>
          <p:cNvSpPr>
            <a:spLocks noGrp="1"/>
          </p:cNvSpPr>
          <p:nvPr/>
        </p:nvSpPr>
        <p:spPr>
          <a:xfrm rot="0">
            <a:off x="977900" y="1473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Citoplasma dos Neutrófilos ANCA (IFI)</a:t>
            </a:r>
          </a:p>
        </p:txBody>
      </p:sp>
      <p:sp>
        <p:nvSpPr>
          <p:cNvPr id="1433115670" name="Text">
    </p:cNvPr>
          <p:cNvSpPr>
            <a:spLocks noGrp="1"/>
          </p:cNvSpPr>
          <p:nvPr/>
        </p:nvSpPr>
        <p:spPr>
          <a:xfrm rot="0">
            <a:off x="266700" y="1473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201</a:t>
            </a:r>
          </a:p>
        </p:txBody>
      </p:sp>
      <p:sp>
        <p:nvSpPr>
          <p:cNvPr id="304916927" name="Text">
    </p:cNvPr>
          <p:cNvSpPr>
            <a:spLocks noGrp="1"/>
          </p:cNvSpPr>
          <p:nvPr/>
        </p:nvSpPr>
        <p:spPr>
          <a:xfrm rot="0">
            <a:off x="6464300" y="1473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12,000</a:t>
            </a:r>
          </a:p>
        </p:txBody>
      </p:sp>
      <p:sp>
        <p:nvSpPr>
          <p:cNvPr id="728948853" name="Text">
    </p:cNvPr>
          <p:cNvSpPr>
            <a:spLocks noGrp="1"/>
          </p:cNvSpPr>
          <p:nvPr/>
        </p:nvSpPr>
        <p:spPr>
          <a:xfrm rot="0">
            <a:off x="977900" y="1701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Dengue IgG / IgM (EIA)</a:t>
            </a:r>
          </a:p>
        </p:txBody>
      </p:sp>
      <p:sp>
        <p:nvSpPr>
          <p:cNvPr id="1962514808" name="Text">
    </p:cNvPr>
          <p:cNvSpPr>
            <a:spLocks noGrp="1"/>
          </p:cNvSpPr>
          <p:nvPr/>
        </p:nvSpPr>
        <p:spPr>
          <a:xfrm rot="0">
            <a:off x="266700" y="1701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487</a:t>
            </a:r>
          </a:p>
        </p:txBody>
      </p:sp>
      <p:sp>
        <p:nvSpPr>
          <p:cNvPr id="2105225437" name="Text">
    </p:cNvPr>
          <p:cNvSpPr>
            <a:spLocks noGrp="1"/>
          </p:cNvSpPr>
          <p:nvPr/>
        </p:nvSpPr>
        <p:spPr>
          <a:xfrm rot="0">
            <a:off x="6464300" y="1701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9,300</a:t>
            </a:r>
          </a:p>
        </p:txBody>
      </p:sp>
      <p:sp>
        <p:nvSpPr>
          <p:cNvPr id="183308188" name="Text">
    </p:cNvPr>
          <p:cNvSpPr>
            <a:spLocks noGrp="1"/>
          </p:cNvSpPr>
          <p:nvPr/>
        </p:nvSpPr>
        <p:spPr>
          <a:xfrm rot="0">
            <a:off x="977900" y="1930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Fosfatase da Tirosina (IA2)</a:t>
            </a:r>
          </a:p>
        </p:txBody>
      </p:sp>
      <p:sp>
        <p:nvSpPr>
          <p:cNvPr id="908077052" name="Text">
    </p:cNvPr>
          <p:cNvSpPr>
            <a:spLocks noGrp="1"/>
          </p:cNvSpPr>
          <p:nvPr/>
        </p:nvSpPr>
        <p:spPr>
          <a:xfrm rot="0">
            <a:off x="266700" y="1930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534</a:t>
            </a:r>
          </a:p>
        </p:txBody>
      </p:sp>
      <p:sp>
        <p:nvSpPr>
          <p:cNvPr id="246041113" name="Text">
    </p:cNvPr>
          <p:cNvSpPr>
            <a:spLocks noGrp="1"/>
          </p:cNvSpPr>
          <p:nvPr/>
        </p:nvSpPr>
        <p:spPr>
          <a:xfrm rot="0">
            <a:off x="6464300" y="1930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12,150</a:t>
            </a:r>
          </a:p>
        </p:txBody>
      </p:sp>
      <p:sp>
        <p:nvSpPr>
          <p:cNvPr id="720600777" name="Text">
    </p:cNvPr>
          <p:cNvSpPr>
            <a:spLocks noGrp="1"/>
          </p:cNvSpPr>
          <p:nvPr/>
        </p:nvSpPr>
        <p:spPr>
          <a:xfrm rot="0">
            <a:off x="977900" y="2159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Fosfolípidos IgG</a:t>
            </a:r>
          </a:p>
        </p:txBody>
      </p:sp>
      <p:sp>
        <p:nvSpPr>
          <p:cNvPr id="1216349668" name="Text">
    </p:cNvPr>
          <p:cNvSpPr>
            <a:spLocks noGrp="1"/>
          </p:cNvSpPr>
          <p:nvPr/>
        </p:nvSpPr>
        <p:spPr>
          <a:xfrm rot="0">
            <a:off x="266700" y="2159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389</a:t>
            </a:r>
          </a:p>
        </p:txBody>
      </p:sp>
      <p:sp>
        <p:nvSpPr>
          <p:cNvPr id="2141766863" name="Text">
    </p:cNvPr>
          <p:cNvSpPr>
            <a:spLocks noGrp="1"/>
          </p:cNvSpPr>
          <p:nvPr/>
        </p:nvSpPr>
        <p:spPr>
          <a:xfrm rot="0">
            <a:off x="6464300" y="2159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14,800</a:t>
            </a:r>
          </a:p>
        </p:txBody>
      </p:sp>
      <p:sp>
        <p:nvSpPr>
          <p:cNvPr id="596550561" name="Text">
    </p:cNvPr>
          <p:cNvSpPr>
            <a:spLocks noGrp="1"/>
          </p:cNvSpPr>
          <p:nvPr/>
        </p:nvSpPr>
        <p:spPr>
          <a:xfrm rot="0">
            <a:off x="977900" y="2387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HBc IgM</a:t>
            </a:r>
          </a:p>
        </p:txBody>
      </p:sp>
      <p:sp>
        <p:nvSpPr>
          <p:cNvPr id="305828911" name="Text">
    </p:cNvPr>
          <p:cNvSpPr>
            <a:spLocks noGrp="1"/>
          </p:cNvSpPr>
          <p:nvPr/>
        </p:nvSpPr>
        <p:spPr>
          <a:xfrm rot="0">
            <a:off x="266700" y="2387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379</a:t>
            </a:r>
          </a:p>
        </p:txBody>
      </p:sp>
      <p:sp>
        <p:nvSpPr>
          <p:cNvPr id="1516047529" name="Text">
    </p:cNvPr>
          <p:cNvSpPr>
            <a:spLocks noGrp="1"/>
          </p:cNvSpPr>
          <p:nvPr/>
        </p:nvSpPr>
        <p:spPr>
          <a:xfrm rot="0">
            <a:off x="6464300" y="2387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14,800</a:t>
            </a:r>
          </a:p>
        </p:txBody>
      </p:sp>
      <p:sp>
        <p:nvSpPr>
          <p:cNvPr id="1667904913" name="Text">
    </p:cNvPr>
          <p:cNvSpPr>
            <a:spLocks noGrp="1"/>
          </p:cNvSpPr>
          <p:nvPr/>
        </p:nvSpPr>
        <p:spPr>
          <a:xfrm rot="0">
            <a:off x="977900" y="2616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HBc Total</a:t>
            </a:r>
          </a:p>
        </p:txBody>
      </p:sp>
      <p:sp>
        <p:nvSpPr>
          <p:cNvPr id="900665846" name="Text">
    </p:cNvPr>
          <p:cNvSpPr>
            <a:spLocks noGrp="1"/>
          </p:cNvSpPr>
          <p:nvPr/>
        </p:nvSpPr>
        <p:spPr>
          <a:xfrm rot="0">
            <a:off x="266700" y="2616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485</a:t>
            </a:r>
          </a:p>
        </p:txBody>
      </p:sp>
      <p:sp>
        <p:nvSpPr>
          <p:cNvPr id="1936879744" name="Text">
    </p:cNvPr>
          <p:cNvSpPr>
            <a:spLocks noGrp="1"/>
          </p:cNvSpPr>
          <p:nvPr/>
        </p:nvSpPr>
        <p:spPr>
          <a:xfrm rot="0">
            <a:off x="6464300" y="2616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10,200</a:t>
            </a:r>
          </a:p>
        </p:txBody>
      </p:sp>
      <p:sp>
        <p:nvSpPr>
          <p:cNvPr id="1106776579" name="Text">
    </p:cNvPr>
          <p:cNvSpPr>
            <a:spLocks noGrp="1"/>
          </p:cNvSpPr>
          <p:nvPr/>
        </p:nvSpPr>
        <p:spPr>
          <a:xfrm rot="0">
            <a:off x="977900" y="2844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HBe</a:t>
            </a:r>
          </a:p>
        </p:txBody>
      </p:sp>
      <p:sp>
        <p:nvSpPr>
          <p:cNvPr id="1938579728" name="Text">
    </p:cNvPr>
          <p:cNvSpPr>
            <a:spLocks noGrp="1"/>
          </p:cNvSpPr>
          <p:nvPr/>
        </p:nvSpPr>
        <p:spPr>
          <a:xfrm rot="0">
            <a:off x="266700" y="2844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378</a:t>
            </a:r>
          </a:p>
        </p:txBody>
      </p:sp>
      <p:sp>
        <p:nvSpPr>
          <p:cNvPr id="1046609462" name="Text">
    </p:cNvPr>
          <p:cNvSpPr>
            <a:spLocks noGrp="1"/>
          </p:cNvSpPr>
          <p:nvPr/>
        </p:nvSpPr>
        <p:spPr>
          <a:xfrm rot="0">
            <a:off x="6464300" y="2844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12,300</a:t>
            </a:r>
          </a:p>
        </p:txBody>
      </p:sp>
      <p:sp>
        <p:nvSpPr>
          <p:cNvPr id="1593278218" name="Text">
    </p:cNvPr>
          <p:cNvSpPr>
            <a:spLocks noGrp="1"/>
          </p:cNvSpPr>
          <p:nvPr/>
        </p:nvSpPr>
        <p:spPr>
          <a:xfrm rot="0">
            <a:off x="977900" y="3073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HBs</a:t>
            </a:r>
          </a:p>
        </p:txBody>
      </p:sp>
      <p:sp>
        <p:nvSpPr>
          <p:cNvPr id="1595807453" name="Text">
    </p:cNvPr>
          <p:cNvSpPr>
            <a:spLocks noGrp="1"/>
          </p:cNvSpPr>
          <p:nvPr/>
        </p:nvSpPr>
        <p:spPr>
          <a:xfrm rot="0">
            <a:off x="266700" y="3073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245</a:t>
            </a:r>
          </a:p>
        </p:txBody>
      </p:sp>
      <p:sp>
        <p:nvSpPr>
          <p:cNvPr id="1326082255" name="Text">
    </p:cNvPr>
          <p:cNvSpPr>
            <a:spLocks noGrp="1"/>
          </p:cNvSpPr>
          <p:nvPr/>
        </p:nvSpPr>
        <p:spPr>
          <a:xfrm rot="0">
            <a:off x="6464300" y="3073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10,200</a:t>
            </a:r>
          </a:p>
        </p:txBody>
      </p:sp>
      <p:sp>
        <p:nvSpPr>
          <p:cNvPr id="2125184854" name="Text">
    </p:cNvPr>
          <p:cNvSpPr>
            <a:spLocks noGrp="1"/>
          </p:cNvSpPr>
          <p:nvPr/>
        </p:nvSpPr>
        <p:spPr>
          <a:xfrm rot="0">
            <a:off x="977900" y="3302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HCV</a:t>
            </a:r>
          </a:p>
        </p:txBody>
      </p:sp>
      <p:sp>
        <p:nvSpPr>
          <p:cNvPr id="457281702" name="Text">
    </p:cNvPr>
          <p:cNvSpPr>
            <a:spLocks noGrp="1"/>
          </p:cNvSpPr>
          <p:nvPr/>
        </p:nvSpPr>
        <p:spPr>
          <a:xfrm rot="0">
            <a:off x="266700" y="3302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431</a:t>
            </a:r>
          </a:p>
        </p:txBody>
      </p:sp>
      <p:sp>
        <p:nvSpPr>
          <p:cNvPr id="885446125" name="Text">
    </p:cNvPr>
          <p:cNvSpPr>
            <a:spLocks noGrp="1"/>
          </p:cNvSpPr>
          <p:nvPr/>
        </p:nvSpPr>
        <p:spPr>
          <a:xfrm rot="0">
            <a:off x="6464300" y="3302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14,700</a:t>
            </a:r>
          </a:p>
        </p:txBody>
      </p:sp>
      <p:sp>
        <p:nvSpPr>
          <p:cNvPr id="680959914" name="Text">
    </p:cNvPr>
          <p:cNvSpPr>
            <a:spLocks noGrp="1"/>
          </p:cNvSpPr>
          <p:nvPr/>
        </p:nvSpPr>
        <p:spPr>
          <a:xfrm rot="0">
            <a:off x="977900" y="3530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HCV (EIA)</a:t>
            </a:r>
          </a:p>
        </p:txBody>
      </p:sp>
      <p:sp>
        <p:nvSpPr>
          <p:cNvPr id="199546081" name="Text">
    </p:cNvPr>
          <p:cNvSpPr>
            <a:spLocks noGrp="1"/>
          </p:cNvSpPr>
          <p:nvPr/>
        </p:nvSpPr>
        <p:spPr>
          <a:xfrm rot="0">
            <a:off x="266700" y="3530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506</a:t>
            </a:r>
          </a:p>
        </p:txBody>
      </p:sp>
      <p:sp>
        <p:nvSpPr>
          <p:cNvPr id="481796507" name="Text">
    </p:cNvPr>
          <p:cNvSpPr>
            <a:spLocks noGrp="1"/>
          </p:cNvSpPr>
          <p:nvPr/>
        </p:nvSpPr>
        <p:spPr>
          <a:xfrm rot="0">
            <a:off x="6464300" y="3530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7,050</a:t>
            </a:r>
          </a:p>
        </p:txBody>
      </p:sp>
      <p:sp>
        <p:nvSpPr>
          <p:cNvPr id="509376093" name="Text">
    </p:cNvPr>
          <p:cNvSpPr>
            <a:spLocks noGrp="1"/>
          </p:cNvSpPr>
          <p:nvPr/>
        </p:nvSpPr>
        <p:spPr>
          <a:xfrm rot="0">
            <a:off x="977900" y="3759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Hepatite A Total</a:t>
            </a:r>
          </a:p>
        </p:txBody>
      </p:sp>
      <p:sp>
        <p:nvSpPr>
          <p:cNvPr id="36422131" name="Text">
    </p:cNvPr>
          <p:cNvSpPr>
            <a:spLocks noGrp="1"/>
          </p:cNvSpPr>
          <p:nvPr/>
        </p:nvSpPr>
        <p:spPr>
          <a:xfrm rot="0">
            <a:off x="266700" y="3759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434</a:t>
            </a:r>
          </a:p>
        </p:txBody>
      </p:sp>
      <p:sp>
        <p:nvSpPr>
          <p:cNvPr id="801459851" name="Text">
    </p:cNvPr>
          <p:cNvSpPr>
            <a:spLocks noGrp="1"/>
          </p:cNvSpPr>
          <p:nvPr/>
        </p:nvSpPr>
        <p:spPr>
          <a:xfrm rot="0">
            <a:off x="6464300" y="3759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10,500</a:t>
            </a:r>
          </a:p>
        </p:txBody>
      </p:sp>
      <p:sp>
        <p:nvSpPr>
          <p:cNvPr id="249530769" name="Text">
    </p:cNvPr>
          <p:cNvSpPr>
            <a:spLocks noGrp="1"/>
          </p:cNvSpPr>
          <p:nvPr/>
        </p:nvSpPr>
        <p:spPr>
          <a:xfrm rot="0">
            <a:off x="977900" y="3987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Herpesvírus Simplex I IgG</a:t>
            </a:r>
          </a:p>
        </p:txBody>
      </p:sp>
      <p:sp>
        <p:nvSpPr>
          <p:cNvPr id="1934420105" name="Text">
    </p:cNvPr>
          <p:cNvSpPr>
            <a:spLocks noGrp="1"/>
          </p:cNvSpPr>
          <p:nvPr/>
        </p:nvSpPr>
        <p:spPr>
          <a:xfrm rot="0">
            <a:off x="266700" y="3987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590</a:t>
            </a:r>
          </a:p>
        </p:txBody>
      </p:sp>
      <p:sp>
        <p:nvSpPr>
          <p:cNvPr id="800361290" name="Text">
    </p:cNvPr>
          <p:cNvSpPr>
            <a:spLocks noGrp="1"/>
          </p:cNvSpPr>
          <p:nvPr/>
        </p:nvSpPr>
        <p:spPr>
          <a:xfrm rot="0">
            <a:off x="6464300" y="3987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14,560</a:t>
            </a:r>
          </a:p>
        </p:txBody>
      </p:sp>
      <p:sp>
        <p:nvSpPr>
          <p:cNvPr id="704653601" name="Text">
    </p:cNvPr>
          <p:cNvSpPr>
            <a:spLocks noGrp="1"/>
          </p:cNvSpPr>
          <p:nvPr/>
        </p:nvSpPr>
        <p:spPr>
          <a:xfrm rot="0">
            <a:off x="977900" y="4216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Herpesvírus Simplex I, II IgG e IgM</a:t>
            </a:r>
          </a:p>
        </p:txBody>
      </p:sp>
      <p:sp>
        <p:nvSpPr>
          <p:cNvPr id="1491189489" name="Text">
    </p:cNvPr>
          <p:cNvSpPr>
            <a:spLocks noGrp="1"/>
          </p:cNvSpPr>
          <p:nvPr/>
        </p:nvSpPr>
        <p:spPr>
          <a:xfrm rot="0">
            <a:off x="266700" y="4216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204</a:t>
            </a:r>
          </a:p>
        </p:txBody>
      </p:sp>
      <p:sp>
        <p:nvSpPr>
          <p:cNvPr id="1283268036" name="Text">
    </p:cNvPr>
          <p:cNvSpPr>
            <a:spLocks noGrp="1"/>
          </p:cNvSpPr>
          <p:nvPr/>
        </p:nvSpPr>
        <p:spPr>
          <a:xfrm rot="0">
            <a:off x="6464300" y="4216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48,890</a:t>
            </a:r>
          </a:p>
        </p:txBody>
      </p:sp>
      <p:sp>
        <p:nvSpPr>
          <p:cNvPr id="1192767962" name="Text">
    </p:cNvPr>
          <p:cNvSpPr>
            <a:spLocks noGrp="1"/>
          </p:cNvSpPr>
          <p:nvPr/>
        </p:nvSpPr>
        <p:spPr>
          <a:xfrm rot="0">
            <a:off x="977900" y="4445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Herpesvírus Simplex II IgG</a:t>
            </a:r>
          </a:p>
        </p:txBody>
      </p:sp>
      <p:sp>
        <p:nvSpPr>
          <p:cNvPr id="1819955513" name="Text">
    </p:cNvPr>
          <p:cNvSpPr>
            <a:spLocks noGrp="1"/>
          </p:cNvSpPr>
          <p:nvPr/>
        </p:nvSpPr>
        <p:spPr>
          <a:xfrm rot="0">
            <a:off x="266700" y="4445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205</a:t>
            </a:r>
          </a:p>
        </p:txBody>
      </p:sp>
      <p:sp>
        <p:nvSpPr>
          <p:cNvPr id="960068721" name="Text">
    </p:cNvPr>
          <p:cNvSpPr>
            <a:spLocks noGrp="1"/>
          </p:cNvSpPr>
          <p:nvPr/>
        </p:nvSpPr>
        <p:spPr>
          <a:xfrm rot="0">
            <a:off x="6464300" y="4445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14,100</a:t>
            </a:r>
          </a:p>
        </p:txBody>
      </p:sp>
      <p:sp>
        <p:nvSpPr>
          <p:cNvPr id="495900079" name="Text">
    </p:cNvPr>
          <p:cNvSpPr>
            <a:spLocks noGrp="1"/>
          </p:cNvSpPr>
          <p:nvPr/>
        </p:nvSpPr>
        <p:spPr>
          <a:xfrm rot="0">
            <a:off x="977900" y="4673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Herpesvírus Simplex II IgM</a:t>
            </a:r>
          </a:p>
        </p:txBody>
      </p:sp>
      <p:sp>
        <p:nvSpPr>
          <p:cNvPr id="463380773" name="Text">
    </p:cNvPr>
          <p:cNvSpPr>
            <a:spLocks noGrp="1"/>
          </p:cNvSpPr>
          <p:nvPr/>
        </p:nvSpPr>
        <p:spPr>
          <a:xfrm rot="0">
            <a:off x="266700" y="4673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551</a:t>
            </a:r>
          </a:p>
        </p:txBody>
      </p:sp>
      <p:sp>
        <p:nvSpPr>
          <p:cNvPr id="634640630" name="Text">
    </p:cNvPr>
          <p:cNvSpPr>
            <a:spLocks noGrp="1"/>
          </p:cNvSpPr>
          <p:nvPr/>
        </p:nvSpPr>
        <p:spPr>
          <a:xfrm rot="0">
            <a:off x="6464300" y="4673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14,100</a:t>
            </a:r>
          </a:p>
        </p:txBody>
      </p:sp>
      <p:sp>
        <p:nvSpPr>
          <p:cNvPr id="1476129481" name="Text">
    </p:cNvPr>
          <p:cNvSpPr>
            <a:spLocks noGrp="1"/>
          </p:cNvSpPr>
          <p:nvPr/>
        </p:nvSpPr>
        <p:spPr>
          <a:xfrm rot="0">
            <a:off x="977900" y="4902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HIV 1/2 (4ª Geração)</a:t>
            </a:r>
          </a:p>
        </p:txBody>
      </p:sp>
      <p:sp>
        <p:nvSpPr>
          <p:cNvPr id="1018390068" name="Text">
    </p:cNvPr>
          <p:cNvSpPr>
            <a:spLocks noGrp="1"/>
          </p:cNvSpPr>
          <p:nvPr/>
        </p:nvSpPr>
        <p:spPr>
          <a:xfrm rot="0">
            <a:off x="266700" y="4902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373</a:t>
            </a:r>
          </a:p>
        </p:txBody>
      </p:sp>
      <p:sp>
        <p:nvSpPr>
          <p:cNvPr id="1380609806" name="Text">
    </p:cNvPr>
          <p:cNvSpPr>
            <a:spLocks noGrp="1"/>
          </p:cNvSpPr>
          <p:nvPr/>
        </p:nvSpPr>
        <p:spPr>
          <a:xfrm rot="0">
            <a:off x="6464300" y="4902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22,100</a:t>
            </a:r>
          </a:p>
        </p:txBody>
      </p:sp>
      <p:sp>
        <p:nvSpPr>
          <p:cNvPr id="1776617945" name="Text">
    </p:cNvPr>
          <p:cNvSpPr>
            <a:spLocks noGrp="1"/>
          </p:cNvSpPr>
          <p:nvPr/>
        </p:nvSpPr>
        <p:spPr>
          <a:xfrm rot="0">
            <a:off x="977900" y="5130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HIV 1/2 (EIA)</a:t>
            </a:r>
          </a:p>
        </p:txBody>
      </p:sp>
      <p:sp>
        <p:nvSpPr>
          <p:cNvPr id="1635832726" name="Text">
    </p:cNvPr>
          <p:cNvSpPr>
            <a:spLocks noGrp="1"/>
          </p:cNvSpPr>
          <p:nvPr/>
        </p:nvSpPr>
        <p:spPr>
          <a:xfrm rot="0">
            <a:off x="266700" y="5130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307</a:t>
            </a:r>
          </a:p>
        </p:txBody>
      </p:sp>
      <p:sp>
        <p:nvSpPr>
          <p:cNvPr id="1176869716" name="Text">
    </p:cNvPr>
          <p:cNvSpPr>
            <a:spLocks noGrp="1"/>
          </p:cNvSpPr>
          <p:nvPr/>
        </p:nvSpPr>
        <p:spPr>
          <a:xfrm rot="0">
            <a:off x="6464300" y="5130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7,200</a:t>
            </a:r>
          </a:p>
        </p:txBody>
      </p:sp>
      <p:sp>
        <p:nvSpPr>
          <p:cNvPr id="1201061505" name="Text">
    </p:cNvPr>
          <p:cNvSpPr>
            <a:spLocks noGrp="1"/>
          </p:cNvSpPr>
          <p:nvPr/>
        </p:nvSpPr>
        <p:spPr>
          <a:xfrm rot="0">
            <a:off x="977900" y="5359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Insulina</a:t>
            </a:r>
          </a:p>
        </p:txBody>
      </p:sp>
      <p:sp>
        <p:nvSpPr>
          <p:cNvPr id="108842091" name="Text">
    </p:cNvPr>
          <p:cNvSpPr>
            <a:spLocks noGrp="1"/>
          </p:cNvSpPr>
          <p:nvPr/>
        </p:nvSpPr>
        <p:spPr>
          <a:xfrm rot="0">
            <a:off x="266700" y="5359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349</a:t>
            </a:r>
          </a:p>
        </p:txBody>
      </p:sp>
      <p:sp>
        <p:nvSpPr>
          <p:cNvPr id="1627890513" name="Text">
    </p:cNvPr>
          <p:cNvSpPr>
            <a:spLocks noGrp="1"/>
          </p:cNvSpPr>
          <p:nvPr/>
        </p:nvSpPr>
        <p:spPr>
          <a:xfrm rot="0">
            <a:off x="6464300" y="5359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94149150" name="Text">
    </p:cNvPr>
          <p:cNvSpPr>
            <a:spLocks noGrp="1"/>
          </p:cNvSpPr>
          <p:nvPr/>
        </p:nvSpPr>
        <p:spPr>
          <a:xfrm rot="0">
            <a:off x="977900" y="5588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La (SSB)</a:t>
            </a:r>
          </a:p>
        </p:txBody>
      </p:sp>
      <p:sp>
        <p:nvSpPr>
          <p:cNvPr id="2038611547" name="Text">
    </p:cNvPr>
          <p:cNvSpPr>
            <a:spLocks noGrp="1"/>
          </p:cNvSpPr>
          <p:nvPr/>
        </p:nvSpPr>
        <p:spPr>
          <a:xfrm rot="0">
            <a:off x="266700" y="5588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447</a:t>
            </a:r>
          </a:p>
        </p:txBody>
      </p:sp>
      <p:sp>
        <p:nvSpPr>
          <p:cNvPr id="436021908" name="Text">
    </p:cNvPr>
          <p:cNvSpPr>
            <a:spLocks noGrp="1"/>
          </p:cNvSpPr>
          <p:nvPr/>
        </p:nvSpPr>
        <p:spPr>
          <a:xfrm rot="0">
            <a:off x="6464300" y="5588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26,350</a:t>
            </a:r>
          </a:p>
        </p:txBody>
      </p:sp>
      <p:sp>
        <p:nvSpPr>
          <p:cNvPr id="1161564113" name="Text">
    </p:cNvPr>
          <p:cNvSpPr>
            <a:spLocks noGrp="1"/>
          </p:cNvSpPr>
          <p:nvPr/>
        </p:nvSpPr>
        <p:spPr>
          <a:xfrm rot="0">
            <a:off x="977900" y="5816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Listeria Monocytogenes IgM</a:t>
            </a:r>
          </a:p>
        </p:txBody>
      </p:sp>
      <p:sp>
        <p:nvSpPr>
          <p:cNvPr id="1567540963" name="Text">
    </p:cNvPr>
          <p:cNvSpPr>
            <a:spLocks noGrp="1"/>
          </p:cNvSpPr>
          <p:nvPr/>
        </p:nvSpPr>
        <p:spPr>
          <a:xfrm rot="0">
            <a:off x="266700" y="5816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242</a:t>
            </a:r>
          </a:p>
        </p:txBody>
      </p:sp>
      <p:sp>
        <p:nvSpPr>
          <p:cNvPr id="837999475" name="Text">
    </p:cNvPr>
          <p:cNvSpPr>
            <a:spLocks noGrp="1"/>
          </p:cNvSpPr>
          <p:nvPr/>
        </p:nvSpPr>
        <p:spPr>
          <a:xfrm rot="0">
            <a:off x="6464300" y="5816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18,800</a:t>
            </a:r>
          </a:p>
        </p:txBody>
      </p:sp>
      <p:sp>
        <p:nvSpPr>
          <p:cNvPr id="1093398099" name="Text">
    </p:cNvPr>
          <p:cNvSpPr>
            <a:spLocks noGrp="1"/>
          </p:cNvSpPr>
          <p:nvPr/>
        </p:nvSpPr>
        <p:spPr>
          <a:xfrm rot="0">
            <a:off x="977900" y="6045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Mitocondria (IFI)</a:t>
            </a:r>
          </a:p>
        </p:txBody>
      </p:sp>
      <p:sp>
        <p:nvSpPr>
          <p:cNvPr id="1691104032" name="Text">
    </p:cNvPr>
          <p:cNvSpPr>
            <a:spLocks noGrp="1"/>
          </p:cNvSpPr>
          <p:nvPr/>
        </p:nvSpPr>
        <p:spPr>
          <a:xfrm rot="0">
            <a:off x="266700" y="6045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298</a:t>
            </a:r>
          </a:p>
        </p:txBody>
      </p:sp>
      <p:sp>
        <p:nvSpPr>
          <p:cNvPr id="1337899140" name="Text">
    </p:cNvPr>
          <p:cNvSpPr>
            <a:spLocks noGrp="1"/>
          </p:cNvSpPr>
          <p:nvPr/>
        </p:nvSpPr>
        <p:spPr>
          <a:xfrm rot="0">
            <a:off x="6464300" y="6045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12,100</a:t>
            </a:r>
          </a:p>
        </p:txBody>
      </p:sp>
      <p:sp>
        <p:nvSpPr>
          <p:cNvPr id="1756420931" name="Text">
    </p:cNvPr>
          <p:cNvSpPr>
            <a:spLocks noGrp="1"/>
          </p:cNvSpPr>
          <p:nvPr/>
        </p:nvSpPr>
        <p:spPr>
          <a:xfrm rot="0">
            <a:off x="977900" y="6273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nADN/dsBNA IgG</a:t>
            </a:r>
          </a:p>
        </p:txBody>
      </p:sp>
      <p:sp>
        <p:nvSpPr>
          <p:cNvPr id="1987574128" name="Text">
    </p:cNvPr>
          <p:cNvSpPr>
            <a:spLocks noGrp="1"/>
          </p:cNvSpPr>
          <p:nvPr/>
        </p:nvSpPr>
        <p:spPr>
          <a:xfrm rot="0">
            <a:off x="266700" y="6273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423</a:t>
            </a:r>
          </a:p>
        </p:txBody>
      </p:sp>
      <p:sp>
        <p:nvSpPr>
          <p:cNvPr id="1931968941" name="Text">
    </p:cNvPr>
          <p:cNvSpPr>
            <a:spLocks noGrp="1"/>
          </p:cNvSpPr>
          <p:nvPr/>
        </p:nvSpPr>
        <p:spPr>
          <a:xfrm rot="0">
            <a:off x="6464300" y="6273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22,100</a:t>
            </a:r>
          </a:p>
        </p:txBody>
      </p:sp>
      <p:sp>
        <p:nvSpPr>
          <p:cNvPr id="1239907797" name="Text">
    </p:cNvPr>
          <p:cNvSpPr>
            <a:spLocks noGrp="1"/>
          </p:cNvSpPr>
          <p:nvPr/>
        </p:nvSpPr>
        <p:spPr>
          <a:xfrm rot="0">
            <a:off x="977900" y="6502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Rickettsia Conori IgG</a:t>
            </a:r>
          </a:p>
        </p:txBody>
      </p:sp>
      <p:sp>
        <p:nvSpPr>
          <p:cNvPr id="660856169" name="Text">
    </p:cNvPr>
          <p:cNvSpPr>
            <a:spLocks noGrp="1"/>
          </p:cNvSpPr>
          <p:nvPr/>
        </p:nvSpPr>
        <p:spPr>
          <a:xfrm rot="0">
            <a:off x="266700" y="6502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182</a:t>
            </a:r>
          </a:p>
        </p:txBody>
      </p:sp>
      <p:sp>
        <p:nvSpPr>
          <p:cNvPr id="1855327372" name="Text">
    </p:cNvPr>
          <p:cNvSpPr>
            <a:spLocks noGrp="1"/>
          </p:cNvSpPr>
          <p:nvPr/>
        </p:nvSpPr>
        <p:spPr>
          <a:xfrm rot="0">
            <a:off x="6464300" y="6502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22,400</a:t>
            </a:r>
          </a:p>
        </p:txBody>
      </p:sp>
      <p:sp>
        <p:nvSpPr>
          <p:cNvPr id="561238554" name="Text">
    </p:cNvPr>
          <p:cNvSpPr>
            <a:spLocks noGrp="1"/>
          </p:cNvSpPr>
          <p:nvPr/>
        </p:nvSpPr>
        <p:spPr>
          <a:xfrm rot="0">
            <a:off x="977900" y="6731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RNP</a:t>
            </a:r>
          </a:p>
        </p:txBody>
      </p:sp>
      <p:sp>
        <p:nvSpPr>
          <p:cNvPr id="1393035828" name="Text">
    </p:cNvPr>
          <p:cNvSpPr>
            <a:spLocks noGrp="1"/>
          </p:cNvSpPr>
          <p:nvPr/>
        </p:nvSpPr>
        <p:spPr>
          <a:xfrm rot="0">
            <a:off x="266700" y="6731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372</a:t>
            </a:r>
          </a:p>
        </p:txBody>
      </p:sp>
      <p:sp>
        <p:nvSpPr>
          <p:cNvPr id="1782128041" name="Text">
    </p:cNvPr>
          <p:cNvSpPr>
            <a:spLocks noGrp="1"/>
          </p:cNvSpPr>
          <p:nvPr/>
        </p:nvSpPr>
        <p:spPr>
          <a:xfrm rot="0">
            <a:off x="6464300" y="6731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26,150</a:t>
            </a:r>
          </a:p>
        </p:txBody>
      </p:sp>
      <p:sp>
        <p:nvSpPr>
          <p:cNvPr id="882220558" name="Text">
    </p:cNvPr>
          <p:cNvSpPr>
            <a:spLocks noGrp="1"/>
          </p:cNvSpPr>
          <p:nvPr/>
        </p:nvSpPr>
        <p:spPr>
          <a:xfrm rot="0">
            <a:off x="977900" y="6959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Ro (SS-A)</a:t>
            </a:r>
          </a:p>
        </p:txBody>
      </p:sp>
      <p:sp>
        <p:nvSpPr>
          <p:cNvPr id="197749124" name="Text">
    </p:cNvPr>
          <p:cNvSpPr>
            <a:spLocks noGrp="1"/>
          </p:cNvSpPr>
          <p:nvPr/>
        </p:nvSpPr>
        <p:spPr>
          <a:xfrm rot="0">
            <a:off x="266700" y="6959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263</a:t>
            </a:r>
          </a:p>
        </p:txBody>
      </p:sp>
      <p:sp>
        <p:nvSpPr>
          <p:cNvPr id="411278179" name="Text">
    </p:cNvPr>
          <p:cNvSpPr>
            <a:spLocks noGrp="1"/>
          </p:cNvSpPr>
          <p:nvPr/>
        </p:nvSpPr>
        <p:spPr>
          <a:xfrm rot="0">
            <a:off x="6464300" y="6959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26,150</a:t>
            </a:r>
          </a:p>
        </p:txBody>
      </p:sp>
      <p:sp>
        <p:nvSpPr>
          <p:cNvPr id="980752783" name="Text">
    </p:cNvPr>
          <p:cNvSpPr>
            <a:spLocks noGrp="1"/>
          </p:cNvSpPr>
          <p:nvPr/>
        </p:nvSpPr>
        <p:spPr>
          <a:xfrm rot="0">
            <a:off x="977900" y="7188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Rubéola IgG</a:t>
            </a:r>
          </a:p>
        </p:txBody>
      </p:sp>
      <p:sp>
        <p:nvSpPr>
          <p:cNvPr id="570987809" name="Text">
    </p:cNvPr>
          <p:cNvSpPr>
            <a:spLocks noGrp="1"/>
          </p:cNvSpPr>
          <p:nvPr/>
        </p:nvSpPr>
        <p:spPr>
          <a:xfrm rot="0">
            <a:off x="266700" y="7188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313</a:t>
            </a:r>
          </a:p>
        </p:txBody>
      </p:sp>
      <p:sp>
        <p:nvSpPr>
          <p:cNvPr id="1657626029" name="Text">
    </p:cNvPr>
          <p:cNvSpPr>
            <a:spLocks noGrp="1"/>
          </p:cNvSpPr>
          <p:nvPr/>
        </p:nvSpPr>
        <p:spPr>
          <a:xfrm rot="0">
            <a:off x="6464300" y="7188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13,450</a:t>
            </a:r>
          </a:p>
        </p:txBody>
      </p:sp>
      <p:sp>
        <p:nvSpPr>
          <p:cNvPr id="1720814100" name="Text">
    </p:cNvPr>
          <p:cNvSpPr>
            <a:spLocks noGrp="1"/>
          </p:cNvSpPr>
          <p:nvPr/>
        </p:nvSpPr>
        <p:spPr>
          <a:xfrm rot="0">
            <a:off x="977900" y="7416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Rubéola IgG + IgM</a:t>
            </a:r>
          </a:p>
        </p:txBody>
      </p:sp>
      <p:sp>
        <p:nvSpPr>
          <p:cNvPr id="1958370856" name="Text">
    </p:cNvPr>
          <p:cNvSpPr>
            <a:spLocks noGrp="1"/>
          </p:cNvSpPr>
          <p:nvPr/>
        </p:nvSpPr>
        <p:spPr>
          <a:xfrm rot="0">
            <a:off x="266700" y="7416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420</a:t>
            </a:r>
          </a:p>
        </p:txBody>
      </p:sp>
      <p:sp>
        <p:nvSpPr>
          <p:cNvPr id="310213635" name="Text">
    </p:cNvPr>
          <p:cNvSpPr>
            <a:spLocks noGrp="1"/>
          </p:cNvSpPr>
          <p:nvPr/>
        </p:nvSpPr>
        <p:spPr>
          <a:xfrm rot="0">
            <a:off x="6464300" y="7416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19,900</a:t>
            </a:r>
          </a:p>
        </p:txBody>
      </p:sp>
      <p:sp>
        <p:nvSpPr>
          <p:cNvPr id="441809876" name="Text">
    </p:cNvPr>
          <p:cNvSpPr>
            <a:spLocks noGrp="1"/>
          </p:cNvSpPr>
          <p:nvPr/>
        </p:nvSpPr>
        <p:spPr>
          <a:xfrm rot="0">
            <a:off x="977900" y="7645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Rubéola IgM</a:t>
            </a:r>
          </a:p>
        </p:txBody>
      </p:sp>
      <p:sp>
        <p:nvSpPr>
          <p:cNvPr id="1887339424" name="Text">
    </p:cNvPr>
          <p:cNvSpPr>
            <a:spLocks noGrp="1"/>
          </p:cNvSpPr>
          <p:nvPr/>
        </p:nvSpPr>
        <p:spPr>
          <a:xfrm rot="0">
            <a:off x="266700" y="7645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335</a:t>
            </a:r>
          </a:p>
        </p:txBody>
      </p:sp>
      <p:sp>
        <p:nvSpPr>
          <p:cNvPr id="1444141209" name="Text">
    </p:cNvPr>
          <p:cNvSpPr>
            <a:spLocks noGrp="1"/>
          </p:cNvSpPr>
          <p:nvPr/>
        </p:nvSpPr>
        <p:spPr>
          <a:xfrm rot="0">
            <a:off x="6464300" y="7645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13,450</a:t>
            </a:r>
          </a:p>
        </p:txBody>
      </p:sp>
      <p:sp>
        <p:nvSpPr>
          <p:cNvPr id="804727612" name="Text">
    </p:cNvPr>
          <p:cNvSpPr>
            <a:spLocks noGrp="1"/>
          </p:cNvSpPr>
          <p:nvPr/>
        </p:nvSpPr>
        <p:spPr>
          <a:xfrm rot="0">
            <a:off x="977900" y="7874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Sarampo IgG</a:t>
            </a:r>
          </a:p>
        </p:txBody>
      </p:sp>
      <p:sp>
        <p:nvSpPr>
          <p:cNvPr id="508395213" name="Text">
    </p:cNvPr>
          <p:cNvSpPr>
            <a:spLocks noGrp="1"/>
          </p:cNvSpPr>
          <p:nvPr/>
        </p:nvSpPr>
        <p:spPr>
          <a:xfrm rot="0">
            <a:off x="266700" y="7874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226</a:t>
            </a:r>
          </a:p>
        </p:txBody>
      </p:sp>
      <p:sp>
        <p:nvSpPr>
          <p:cNvPr id="447388967" name="Text">
    </p:cNvPr>
          <p:cNvSpPr>
            <a:spLocks noGrp="1"/>
          </p:cNvSpPr>
          <p:nvPr/>
        </p:nvSpPr>
        <p:spPr>
          <a:xfrm rot="0">
            <a:off x="6464300" y="7874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13,450</a:t>
            </a:r>
          </a:p>
        </p:txBody>
      </p:sp>
      <p:sp>
        <p:nvSpPr>
          <p:cNvPr id="1387612667" name="Text">
    </p:cNvPr>
          <p:cNvSpPr>
            <a:spLocks noGrp="1"/>
          </p:cNvSpPr>
          <p:nvPr/>
        </p:nvSpPr>
        <p:spPr>
          <a:xfrm rot="0">
            <a:off x="977900" y="8102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SCL 70</a:t>
            </a:r>
          </a:p>
        </p:txBody>
      </p:sp>
      <p:sp>
        <p:nvSpPr>
          <p:cNvPr id="1150101082" name="Text">
    </p:cNvPr>
          <p:cNvSpPr>
            <a:spLocks noGrp="1"/>
          </p:cNvSpPr>
          <p:nvPr/>
        </p:nvSpPr>
        <p:spPr>
          <a:xfrm rot="0">
            <a:off x="266700" y="8102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460</a:t>
            </a:r>
          </a:p>
        </p:txBody>
      </p:sp>
      <p:sp>
        <p:nvSpPr>
          <p:cNvPr id="826512144" name="Text">
    </p:cNvPr>
          <p:cNvSpPr>
            <a:spLocks noGrp="1"/>
          </p:cNvSpPr>
          <p:nvPr/>
        </p:nvSpPr>
        <p:spPr>
          <a:xfrm rot="0">
            <a:off x="6464300" y="8102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26,500</a:t>
            </a:r>
          </a:p>
        </p:txBody>
      </p:sp>
      <p:sp>
        <p:nvSpPr>
          <p:cNvPr id="2144232378" name="Text">
    </p:cNvPr>
          <p:cNvSpPr>
            <a:spLocks noGrp="1"/>
          </p:cNvSpPr>
          <p:nvPr/>
        </p:nvSpPr>
        <p:spPr>
          <a:xfrm rot="0">
            <a:off x="977900" y="83312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Tiroglobulina (ATG)</a:t>
            </a:r>
          </a:p>
        </p:txBody>
      </p:sp>
      <p:sp>
        <p:nvSpPr>
          <p:cNvPr id="130811689" name="Text">
    </p:cNvPr>
          <p:cNvSpPr>
            <a:spLocks noGrp="1"/>
          </p:cNvSpPr>
          <p:nvPr/>
        </p:nvSpPr>
        <p:spPr>
          <a:xfrm rot="0">
            <a:off x="266700" y="83312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194</a:t>
            </a:r>
          </a:p>
        </p:txBody>
      </p:sp>
      <p:sp>
        <p:nvSpPr>
          <p:cNvPr id="719216252" name="Text">
    </p:cNvPr>
          <p:cNvSpPr>
            <a:spLocks noGrp="1"/>
          </p:cNvSpPr>
          <p:nvPr/>
        </p:nvSpPr>
        <p:spPr>
          <a:xfrm rot="0">
            <a:off x="6464300" y="83312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12,150</a:t>
            </a:r>
          </a:p>
        </p:txBody>
      </p:sp>
      <p:sp>
        <p:nvSpPr>
          <p:cNvPr id="128488228" name="Text">
    </p:cNvPr>
          <p:cNvSpPr>
            <a:spLocks noGrp="1"/>
          </p:cNvSpPr>
          <p:nvPr/>
        </p:nvSpPr>
        <p:spPr>
          <a:xfrm rot="0">
            <a:off x="977900" y="85598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Tiroperoxidase (ATPO)</a:t>
            </a:r>
          </a:p>
        </p:txBody>
      </p:sp>
      <p:sp>
        <p:nvSpPr>
          <p:cNvPr id="192406488" name="Text">
    </p:cNvPr>
          <p:cNvSpPr>
            <a:spLocks noGrp="1"/>
          </p:cNvSpPr>
          <p:nvPr/>
        </p:nvSpPr>
        <p:spPr>
          <a:xfrm rot="0">
            <a:off x="266700" y="85598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259</a:t>
            </a:r>
          </a:p>
        </p:txBody>
      </p:sp>
      <p:sp>
        <p:nvSpPr>
          <p:cNvPr id="1818577104" name="Text">
    </p:cNvPr>
          <p:cNvSpPr>
            <a:spLocks noGrp="1"/>
          </p:cNvSpPr>
          <p:nvPr/>
        </p:nvSpPr>
        <p:spPr>
          <a:xfrm rot="0">
            <a:off x="6464300" y="85598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10,150</a:t>
            </a:r>
          </a:p>
        </p:txBody>
      </p:sp>
      <p:sp>
        <p:nvSpPr>
          <p:cNvPr id="881907358" name="Text">
    </p:cNvPr>
          <p:cNvSpPr>
            <a:spLocks noGrp="1"/>
          </p:cNvSpPr>
          <p:nvPr/>
        </p:nvSpPr>
        <p:spPr>
          <a:xfrm rot="0">
            <a:off x="977900" y="87884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Toxoplasmose IgG</a:t>
            </a:r>
          </a:p>
        </p:txBody>
      </p:sp>
      <p:sp>
        <p:nvSpPr>
          <p:cNvPr id="2002928283" name="Text">
    </p:cNvPr>
          <p:cNvSpPr>
            <a:spLocks noGrp="1"/>
          </p:cNvSpPr>
          <p:nvPr/>
        </p:nvSpPr>
        <p:spPr>
          <a:xfrm rot="0">
            <a:off x="266700" y="87884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186</a:t>
            </a:r>
          </a:p>
        </p:txBody>
      </p:sp>
      <p:sp>
        <p:nvSpPr>
          <p:cNvPr id="1128203916" name="Text">
    </p:cNvPr>
          <p:cNvSpPr>
            <a:spLocks noGrp="1"/>
          </p:cNvSpPr>
          <p:nvPr/>
        </p:nvSpPr>
        <p:spPr>
          <a:xfrm rot="0">
            <a:off x="6464300" y="87884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13,450</a:t>
            </a:r>
          </a:p>
        </p:txBody>
      </p:sp>
      <p:sp>
        <p:nvSpPr>
          <p:cNvPr id="89843187" name="Text">
    </p:cNvPr>
          <p:cNvSpPr>
            <a:spLocks noGrp="1"/>
          </p:cNvSpPr>
          <p:nvPr/>
        </p:nvSpPr>
        <p:spPr>
          <a:xfrm rot="0">
            <a:off x="977900" y="90170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Toxoplasmose IgG + IgM (EIA)</a:t>
            </a:r>
          </a:p>
        </p:txBody>
      </p:sp>
      <p:sp>
        <p:nvSpPr>
          <p:cNvPr id="927786976" name="Text">
    </p:cNvPr>
          <p:cNvSpPr>
            <a:spLocks noGrp="1"/>
          </p:cNvSpPr>
          <p:nvPr/>
        </p:nvSpPr>
        <p:spPr>
          <a:xfrm rot="0">
            <a:off x="266700" y="90170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409</a:t>
            </a:r>
          </a:p>
        </p:txBody>
      </p:sp>
      <p:sp>
        <p:nvSpPr>
          <p:cNvPr id="1381960968" name="Text">
    </p:cNvPr>
          <p:cNvSpPr>
            <a:spLocks noGrp="1"/>
          </p:cNvSpPr>
          <p:nvPr/>
        </p:nvSpPr>
        <p:spPr>
          <a:xfrm rot="0">
            <a:off x="6464300" y="90170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10,800</a:t>
            </a:r>
          </a:p>
        </p:txBody>
      </p:sp>
      <p:sp>
        <p:nvSpPr>
          <p:cNvPr id="1777298089" name="Text">
    </p:cNvPr>
          <p:cNvSpPr>
            <a:spLocks noGrp="1"/>
          </p:cNvSpPr>
          <p:nvPr/>
        </p:nvSpPr>
        <p:spPr>
          <a:xfrm rot="0">
            <a:off x="977900" y="9245600"/>
            <a:ext cx="54864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Ac anti - Toxoplasmose IgG+IgM</a:t>
            </a:r>
          </a:p>
        </p:txBody>
      </p:sp>
      <p:sp>
        <p:nvSpPr>
          <p:cNvPr id="994606874" name="Text">
    </p:cNvPr>
          <p:cNvSpPr>
            <a:spLocks noGrp="1"/>
          </p:cNvSpPr>
          <p:nvPr/>
        </p:nvSpPr>
        <p:spPr>
          <a:xfrm rot="0">
            <a:off x="266700" y="9245600"/>
            <a:ext cx="7112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l">
              <a:lnSpc>
                <a:spcPct val="100%"/>
              </a:lnSpc>
              <a:defRPr sz="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>
                <a:latin typeface="Times New Roman"/>
                <a:ea typeface="Times New Roman"/>
                <a:cs typeface="Times New Roman"/>
              </a:rPr>
              <a:t>234</a:t>
            </a:r>
          </a:p>
        </p:txBody>
      </p:sp>
      <p:sp>
        <p:nvSpPr>
          <p:cNvPr id="1802234996" name="Text">
    </p:cNvPr>
          <p:cNvSpPr>
            <a:spLocks noGrp="1"/>
          </p:cNvSpPr>
          <p:nvPr/>
        </p:nvSpPr>
        <p:spPr>
          <a:xfrm rot="0">
            <a:off x="6464300" y="9245600"/>
            <a:ext cx="850900" cy="228600"/>
          </a:xfrm>
          <a:prstGeom prst="rect">
            <a:avLst/>
          </a:prstGeom>
        </p:spPr>
        <p:txBody>
          <a:bodyPr wrap="square" lIns="25400" tIns="0" rIns="0" bIns="0" rtlCol="0" anchor="ctr"/>
          <a:lstStyle/>
          <a:p>
            <a:pPr algn="ctr">
              <a:lnSpc>
                <a:spcPct val="100%"/>
              </a:lnSpc>
              <a:defRPr sz="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defRPr>
            </a:pPr>
            <a:r>
              <a:rPr sz="900" b="1">
                <a:latin typeface="Times New Roman"/>
                <a:ea typeface="Times New Roman"/>
                <a:cs typeface="Times New Roman"/>
              </a:rPr>
              <a:t>22,900</a:t>
            </a:r>
          </a:p>
        </p:txBody>
      </p:sp>
      <p:sp>
        <p:nvSpPr>
          <p:cNvPr id="1106680668" name="Text">
    </p:cNvPr>
          <p:cNvSpPr>
            <a:spLocks noGrp="1"/>
          </p:cNvSpPr>
          <p:nvPr/>
        </p:nvSpPr>
        <p:spPr>
          <a:xfrm rot="0">
            <a:off x="4508500" y="9766300"/>
            <a:ext cx="21590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Page 9 of </a:t>
            </a:r>
          </a:p>
        </p:txBody>
      </p:sp>
      <p:sp>
        <p:nvSpPr>
          <p:cNvPr id="837478593" name="Text">
    </p:cNvPr>
          <p:cNvSpPr>
            <a:spLocks noGrp="1"/>
          </p:cNvSpPr>
          <p:nvPr/>
        </p:nvSpPr>
        <p:spPr>
          <a:xfrm rot="0">
            <a:off x="6718300" y="9766300"/>
            <a:ext cx="4572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29</a:t>
            </a:r>
          </a:p>
        </p:txBody>
      </p:sp>
      <p:sp>
        <p:nvSpPr>
          <p:cNvPr id="1407065065" name="Text">
    </p:cNvPr>
          <p:cNvSpPr>
            <a:spLocks noGrp="1"/>
          </p:cNvSpPr>
          <p:nvPr/>
        </p:nvSpPr>
        <p:spPr>
          <a:xfrm rot="0">
            <a:off x="393700" y="9791700"/>
            <a:ext cx="2654300" cy="241300"/>
          </a:xfrm>
          <a:prstGeom prst="rect">
            <a:avLst/>
          </a:prstGeom>
        </p:spPr>
        <p:txBody>
          <a:bodyPr wrap="square" lIns="0" tIns="0" rIns="0" bIns="0" rtlCol="0" anchor="t"/>
          <a:lstStyle/>
          <a:p>
            <a:pPr algn="l">
              <a:lnSpc>
                <a:spcPct val="100%"/>
              </a:lnSpc>
              <a:defRPr sz="100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sz="1000">
                <a:latin typeface="Arial"/>
                <a:ea typeface="Arial"/>
                <a:cs typeface="Arial"/>
              </a:rPr>
              <a:t>12/10/24 9:03 PM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B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