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6"/>
      <p:bold r:id="rId27"/>
      <p:italic r:id="rId28"/>
      <p:boldItalic r:id="rId29"/>
    </p:embeddedFont>
    <p:embeddedFont>
      <p:font typeface="Barlow Condensed" panose="00000506000000000000" pitchFamily="2" charset="0"/>
      <p:regular r:id="rId30"/>
      <p:bold r:id="rId31"/>
      <p:italic r:id="rId32"/>
      <p:boldItalic r:id="rId33"/>
    </p:embeddedFont>
    <p:embeddedFont>
      <p:font typeface="Barlow Condensed SemiBold" panose="00000706000000000000" pitchFamily="2" charset="0"/>
      <p:regular r:id="rId34"/>
      <p:bold r:id="rId35"/>
      <p:italic r:id="rId36"/>
      <p:boldItalic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Montserrat" panose="000005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hd5cNxwEMF9zAo+HeV2lYof3eV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7" name="Google Shape;5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6" name="Google Shape;7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4" name="Google Shape;73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2" name="Google Shape;7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9" name="Google Shape;76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6" name="Google Shape;78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2" name="Google Shape;80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8" name="Google Shape;81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4" name="Google Shape;83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1" name="Google Shape;84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8" name="Google Shape;84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0" name="Google Shape;5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5" name="Google Shape;85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2" name="Google Shape;86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9" name="Google Shape;86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6" name="Google Shape;87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7" name="Google Shape;6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4" name="Google Shape;6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7" name="Google Shape;65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3" name="Google Shape;67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8" name="Google Shape;6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0" name="Google Shape;70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/>
          <p:nvPr/>
        </p:nvSpPr>
        <p:spPr>
          <a:xfrm rot="10800000">
            <a:off x="-1845025" y="-739063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5"/>
          <p:cNvSpPr/>
          <p:nvPr/>
        </p:nvSpPr>
        <p:spPr>
          <a:xfrm>
            <a:off x="6640750" y="3098662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5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5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5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5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5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5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5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5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5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25"/>
          <p:cNvSpPr/>
          <p:nvPr/>
        </p:nvSpPr>
        <p:spPr>
          <a:xfrm rot="435267">
            <a:off x="6817947" y="-474140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25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25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29;p25"/>
          <p:cNvCxnSpPr/>
          <p:nvPr/>
        </p:nvCxnSpPr>
        <p:spPr>
          <a:xfrm rot="436104" flipH="1">
            <a:off x="7342476" y="-138003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25"/>
          <p:cNvCxnSpPr/>
          <p:nvPr/>
        </p:nvCxnSpPr>
        <p:spPr>
          <a:xfrm rot="436104" flipH="1">
            <a:off x="7694851" y="-2736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25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5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25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25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subTitle" idx="1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 rot="-1799972">
            <a:off x="-2090395" y="-155613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5"/>
          <p:cNvSpPr/>
          <p:nvPr/>
        </p:nvSpPr>
        <p:spPr>
          <a:xfrm rot="9000028">
            <a:off x="7870761" y="2012568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7" name="Google Shape;477;p35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478" name="Google Shape;478;p3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79" name="Google Shape;479;p3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3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1" name="Google Shape;481;p3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82" name="Google Shape;482;p3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3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4" name="Google Shape;484;p3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85" name="Google Shape;485;p3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3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87" name="Google Shape;487;p35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488" name="Google Shape;488;p3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0" name="Google Shape;490;p35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491" name="Google Shape;491;p35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3" name="Google Shape;493;p35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494" name="Google Shape;494;p35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35"/>
          <p:cNvGrpSpPr/>
          <p:nvPr/>
        </p:nvGrpSpPr>
        <p:grpSpPr>
          <a:xfrm>
            <a:off x="3529283" y="4464921"/>
            <a:ext cx="1540760" cy="1387652"/>
            <a:chOff x="3632834" y="4464921"/>
            <a:chExt cx="1540760" cy="1387652"/>
          </a:xfrm>
        </p:grpSpPr>
        <p:sp>
          <p:nvSpPr>
            <p:cNvPr id="497" name="Google Shape;497;p3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8" name="Google Shape;498;p3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6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36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2" name="Google Shape;502;p36"/>
          <p:cNvGrpSpPr/>
          <p:nvPr/>
        </p:nvGrpSpPr>
        <p:grpSpPr>
          <a:xfrm>
            <a:off x="-827467" y="4151471"/>
            <a:ext cx="1540760" cy="1387652"/>
            <a:chOff x="3632834" y="4464921"/>
            <a:chExt cx="1540760" cy="1387652"/>
          </a:xfrm>
        </p:grpSpPr>
        <p:sp>
          <p:nvSpPr>
            <p:cNvPr id="503" name="Google Shape;503;p36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4" name="Google Shape;504;p36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05" name="Google Shape;505;p36"/>
          <p:cNvGrpSpPr/>
          <p:nvPr/>
        </p:nvGrpSpPr>
        <p:grpSpPr>
          <a:xfrm>
            <a:off x="7893908" y="4151471"/>
            <a:ext cx="1540760" cy="1387652"/>
            <a:chOff x="3632834" y="4464921"/>
            <a:chExt cx="1540760" cy="1387652"/>
          </a:xfrm>
        </p:grpSpPr>
        <p:sp>
          <p:nvSpPr>
            <p:cNvPr id="506" name="Google Shape;506;p36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7" name="Google Shape;507;p36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08" name="Google Shape;508;p36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509" name="Google Shape;509;p36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5" name="Google Shape;515;p36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516" name="Google Shape;516;p36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2" name="Google Shape;522;p36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523" name="Google Shape;523;p36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24" name="Google Shape;524;p3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3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6" name="Google Shape;526;p36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27" name="Google Shape;527;p3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3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9" name="Google Shape;529;p36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30" name="Google Shape;530;p3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3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32" name="Google Shape;532;p36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533" name="Google Shape;533;p3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>
            <a:spLocks noGrp="1"/>
          </p:cNvSpPr>
          <p:nvPr>
            <p:ph type="subTitle" idx="1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subTitle" idx="2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subTitle" idx="3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subTitle" idx="4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subTitle" idx="5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ubTitle" idx="6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subTitle" idx="7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subTitle" idx="8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subTitle" idx="9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ubTitle" idx="13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subTitle" idx="14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subTitle" idx="15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26"/>
          <p:cNvSpPr/>
          <p:nvPr/>
        </p:nvSpPr>
        <p:spPr>
          <a:xfrm rot="10800000">
            <a:off x="-1426853" y="-1062630"/>
            <a:ext cx="3177828" cy="200255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26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54" name="Google Shape;54;p26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6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26"/>
          <p:cNvSpPr/>
          <p:nvPr/>
        </p:nvSpPr>
        <p:spPr>
          <a:xfrm rot="-1297775">
            <a:off x="7887277" y="-719144"/>
            <a:ext cx="2209823" cy="1811858"/>
          </a:xfrm>
          <a:custGeom>
            <a:avLst/>
            <a:gdLst/>
            <a:ahLst/>
            <a:cxnLst/>
            <a:rect l="l" t="t" r="r" b="b"/>
            <a:pathLst>
              <a:path w="19718" h="16167" extrusionOk="0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26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8" name="Google Shape;58;p26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9" name="Google Shape;59;p2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26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2" name="Google Shape;62;p2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2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" name="Google Shape;64;p26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65" name="Google Shape;65;p2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2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7" name="Google Shape;67;p26"/>
          <p:cNvGrpSpPr/>
          <p:nvPr/>
        </p:nvGrpSpPr>
        <p:grpSpPr>
          <a:xfrm rot="10800000" flipH="1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68" name="Google Shape;68;p2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26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6"/>
          <p:cNvSpPr/>
          <p:nvPr/>
        </p:nvSpPr>
        <p:spPr>
          <a:xfrm rot="435267">
            <a:off x="8214271" y="42142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26"/>
          <p:cNvCxnSpPr/>
          <p:nvPr/>
        </p:nvCxnSpPr>
        <p:spPr>
          <a:xfrm rot="436104" flipH="1">
            <a:off x="8926501" y="43612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3" name="Google Shape;73;p26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74" name="Google Shape;74;p26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6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6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6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6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6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6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6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6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6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6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6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6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6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6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6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6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6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6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6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6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6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6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6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6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6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6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6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6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6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6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6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6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6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6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6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26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111" name="Google Shape;111;p26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" name="Google Shape;112;p26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>
            <a:spLocks noGrp="1"/>
          </p:cNvSpPr>
          <p:nvPr>
            <p:ph type="subTitle" idx="1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subTitle" idx="2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subTitle" idx="3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7"/>
          <p:cNvSpPr txBox="1">
            <a:spLocks noGrp="1"/>
          </p:cNvSpPr>
          <p:nvPr>
            <p:ph type="subTitle" idx="4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7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7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27"/>
          <p:cNvGrpSpPr/>
          <p:nvPr/>
        </p:nvGrpSpPr>
        <p:grpSpPr>
          <a:xfrm>
            <a:off x="-827467" y="4151471"/>
            <a:ext cx="1540760" cy="1387652"/>
            <a:chOff x="3632834" y="4464921"/>
            <a:chExt cx="1540760" cy="1387652"/>
          </a:xfrm>
        </p:grpSpPr>
        <p:sp>
          <p:nvSpPr>
            <p:cNvPr id="122" name="Google Shape;122;p27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3" name="Google Shape;123;p27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4" name="Google Shape;124;p27"/>
          <p:cNvGrpSpPr/>
          <p:nvPr/>
        </p:nvGrpSpPr>
        <p:grpSpPr>
          <a:xfrm>
            <a:off x="7893908" y="4151471"/>
            <a:ext cx="1540760" cy="1387652"/>
            <a:chOff x="3632834" y="4464921"/>
            <a:chExt cx="1540760" cy="1387652"/>
          </a:xfrm>
        </p:grpSpPr>
        <p:sp>
          <p:nvSpPr>
            <p:cNvPr id="125" name="Google Shape;125;p27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6" name="Google Shape;126;p27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7" name="Google Shape;127;p27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28" name="Google Shape;128;p27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7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7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7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7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7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27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35" name="Google Shape;135;p27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7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7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7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7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27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42" name="Google Shape;142;p27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43" name="Google Shape;143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145;p27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46" name="Google Shape;146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27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49" name="Google Shape;149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1" name="Google Shape;151;p27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52" name="Google Shape;152;p2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subTitle" idx="1"/>
          </p:nvPr>
        </p:nvSpPr>
        <p:spPr>
          <a:xfrm>
            <a:off x="869400" y="1551800"/>
            <a:ext cx="22824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subTitle" idx="2"/>
          </p:nvPr>
        </p:nvSpPr>
        <p:spPr>
          <a:xfrm>
            <a:off x="3430818" y="1551800"/>
            <a:ext cx="22824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subTitle" idx="3"/>
          </p:nvPr>
        </p:nvSpPr>
        <p:spPr>
          <a:xfrm>
            <a:off x="5992249" y="1551800"/>
            <a:ext cx="22824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subTitle" idx="4"/>
          </p:nvPr>
        </p:nvSpPr>
        <p:spPr>
          <a:xfrm>
            <a:off x="869400" y="1973758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subTitle" idx="5"/>
          </p:nvPr>
        </p:nvSpPr>
        <p:spPr>
          <a:xfrm>
            <a:off x="3430810" y="1973600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subTitle" idx="6"/>
          </p:nvPr>
        </p:nvSpPr>
        <p:spPr>
          <a:xfrm>
            <a:off x="5992225" y="1973642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8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2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165" name="Google Shape;165;p2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6" name="Google Shape;166;p2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2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69" name="Google Shape;169;p2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" name="Google Shape;171;p2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2" name="Google Shape;172;p2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4" name="Google Shape;174;p28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175" name="Google Shape;175;p2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2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178" name="Google Shape;178;p28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" name="Google Shape;214;p2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215" name="Google Shape;215;p2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28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28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9" name="Google Shape;219;p28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>
            <a:spLocks noGrp="1"/>
          </p:cNvSpPr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2" name="Google Shape;222;p29"/>
          <p:cNvSpPr txBox="1">
            <a:spLocks noGrp="1"/>
          </p:cNvSpPr>
          <p:nvPr>
            <p:ph type="title" idx="2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endParaRPr/>
          </a:p>
        </p:txBody>
      </p:sp>
      <p:sp>
        <p:nvSpPr>
          <p:cNvPr id="223" name="Google Shape;223;p29"/>
          <p:cNvSpPr txBox="1">
            <a:spLocks noGrp="1"/>
          </p:cNvSpPr>
          <p:nvPr>
            <p:ph type="subTitle" idx="1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29"/>
          <p:cNvSpPr/>
          <p:nvPr/>
        </p:nvSpPr>
        <p:spPr>
          <a:xfrm rot="899997" flipH="1">
            <a:off x="-1712038" y="3114971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9"/>
          <p:cNvSpPr/>
          <p:nvPr/>
        </p:nvSpPr>
        <p:spPr>
          <a:xfrm rot="5400000" flipH="1">
            <a:off x="7353835" y="321738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6" name="Google Shape;226;p29"/>
          <p:cNvGrpSpPr/>
          <p:nvPr/>
        </p:nvGrpSpPr>
        <p:grpSpPr>
          <a:xfrm rot="10800000" flipH="1">
            <a:off x="-827467" y="-741531"/>
            <a:ext cx="1540760" cy="1387652"/>
            <a:chOff x="3632834" y="4464921"/>
            <a:chExt cx="1540760" cy="1387652"/>
          </a:xfrm>
        </p:grpSpPr>
        <p:sp>
          <p:nvSpPr>
            <p:cNvPr id="227" name="Google Shape;227;p29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8" name="Google Shape;228;p29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9" name="Google Shape;229;p29"/>
          <p:cNvGrpSpPr/>
          <p:nvPr/>
        </p:nvGrpSpPr>
        <p:grpSpPr>
          <a:xfrm rot="10800000" flipH="1">
            <a:off x="7893908" y="-741531"/>
            <a:ext cx="1540760" cy="1387652"/>
            <a:chOff x="3632834" y="4464921"/>
            <a:chExt cx="1540760" cy="1387652"/>
          </a:xfrm>
        </p:grpSpPr>
        <p:sp>
          <p:nvSpPr>
            <p:cNvPr id="230" name="Google Shape;230;p29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1" name="Google Shape;231;p29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32" name="Google Shape;232;p29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233" name="Google Shape;233;p29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9" name="Google Shape;239;p29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240" name="Google Shape;240;p29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29"/>
          <p:cNvGrpSpPr/>
          <p:nvPr/>
        </p:nvGrpSpPr>
        <p:grpSpPr>
          <a:xfrm rot="-5400000" flipH="1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247" name="Google Shape;247;p2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48" name="Google Shape;248;p2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2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0" name="Google Shape;250;p2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51" name="Google Shape;251;p2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3" name="Google Shape;253;p2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54" name="Google Shape;254;p2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2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6" name="Google Shape;256;p29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257" name="Google Shape;257;p2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>
            <a:spLocks noGrp="1"/>
          </p:cNvSpPr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1" name="Google Shape;261;p30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0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" name="Google Shape;263;p30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64" name="Google Shape;264;p3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65" name="Google Shape;265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7" name="Google Shape;267;p3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68" name="Google Shape;268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0" name="Google Shape;270;p3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1" name="Google Shape;271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3" name="Google Shape;273;p30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74" name="Google Shape;274;p30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0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p30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77" name="Google Shape;277;p3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" name="Google Shape;313;p30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14" name="Google Shape;314;p30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6" name="Google Shape;316;p30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7" name="Google Shape;317;p30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8" name="Google Shape;318;p30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 txBox="1">
            <a:spLocks noGrp="1"/>
          </p:cNvSpPr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1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322" name="Google Shape;322;p31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3" name="Google Shape;323;p31"/>
          <p:cNvSpPr/>
          <p:nvPr/>
        </p:nvSpPr>
        <p:spPr>
          <a:xfrm rot="-6317200" flipH="1">
            <a:off x="-1906423" y="-79694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1"/>
          <p:cNvSpPr/>
          <p:nvPr/>
        </p:nvSpPr>
        <p:spPr>
          <a:xfrm rot="-6256533" flipH="1">
            <a:off x="7266483" y="300505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31"/>
          <p:cNvGrpSpPr/>
          <p:nvPr/>
        </p:nvGrpSpPr>
        <p:grpSpPr>
          <a:xfrm rot="-5400000" flipH="1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26" name="Google Shape;326;p3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27" name="Google Shape;327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9" name="Google Shape;329;p3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0" name="Google Shape;330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2" name="Google Shape;332;p3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33" name="Google Shape;333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5" name="Google Shape;335;p31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36" name="Google Shape;336;p3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31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39" name="Google Shape;339;p31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5" name="Google Shape;375;p31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76" name="Google Shape;376;p31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31"/>
          <p:cNvSpPr/>
          <p:nvPr/>
        </p:nvSpPr>
        <p:spPr>
          <a:xfrm rot="-435267" flipH="1">
            <a:off x="247939" y="48627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9" name="Google Shape;379;p31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0" name="Google Shape;380;p31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32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83" name="Google Shape;383;p32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1" name="Google Shape;391;p32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2" name="Google Shape;392;p32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0" name="Google Shape;400;p32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endParaRPr/>
          </a:p>
        </p:txBody>
      </p:sp>
      <p:sp>
        <p:nvSpPr>
          <p:cNvPr id="401" name="Google Shape;401;p32"/>
          <p:cNvSpPr/>
          <p:nvPr/>
        </p:nvSpPr>
        <p:spPr>
          <a:xfrm rot="740964">
            <a:off x="2555135" y="4016752"/>
            <a:ext cx="4319054" cy="272171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2"/>
          <p:cNvSpPr/>
          <p:nvPr/>
        </p:nvSpPr>
        <p:spPr>
          <a:xfrm rot="3600028">
            <a:off x="2889450" y="-215305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3" name="Google Shape;403;p32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04" name="Google Shape;404;p32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0" name="Google Shape;410;p32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1" name="Google Shape;411;p32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3"/>
          <p:cNvSpPr txBox="1">
            <a:spLocks noGrp="1"/>
          </p:cNvSpPr>
          <p:nvPr>
            <p:ph type="title" hasCustomPrompt="1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49" name="Google Shape;449;p33"/>
          <p:cNvSpPr txBox="1">
            <a:spLocks noGrp="1"/>
          </p:cNvSpPr>
          <p:nvPr>
            <p:ph type="subTitle" idx="1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33"/>
          <p:cNvSpPr/>
          <p:nvPr/>
        </p:nvSpPr>
        <p:spPr>
          <a:xfrm rot="2352435">
            <a:off x="2482219" y="4250194"/>
            <a:ext cx="4319020" cy="272169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1" name="Google Shape;451;p33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2" name="Google Shape;452;p3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53" name="Google Shape;453;p3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3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5" name="Google Shape;455;p3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56" name="Google Shape;456;p3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3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8" name="Google Shape;458;p3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59" name="Google Shape;459;p3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3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61" name="Google Shape;461;p33"/>
          <p:cNvGrpSpPr/>
          <p:nvPr/>
        </p:nvGrpSpPr>
        <p:grpSpPr>
          <a:xfrm rot="10800000" flipH="1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2" name="Google Shape;462;p3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4" name="Google Shape;464;p33"/>
          <p:cNvSpPr/>
          <p:nvPr/>
        </p:nvSpPr>
        <p:spPr>
          <a:xfrm rot="5400000" flipH="1">
            <a:off x="8802568" y="20379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5" name="Google Shape;465;p33"/>
          <p:cNvGrpSpPr/>
          <p:nvPr/>
        </p:nvGrpSpPr>
        <p:grpSpPr>
          <a:xfrm>
            <a:off x="-988628" y="1266621"/>
            <a:ext cx="1391284" cy="1387652"/>
            <a:chOff x="4010510" y="4522646"/>
            <a:chExt cx="1391284" cy="1387652"/>
          </a:xfrm>
        </p:grpSpPr>
        <p:sp>
          <p:nvSpPr>
            <p:cNvPr id="466" name="Google Shape;466;p3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7" name="Google Shape;467;p33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8" name="Google Shape;468;p33"/>
          <p:cNvGrpSpPr/>
          <p:nvPr/>
        </p:nvGrpSpPr>
        <p:grpSpPr>
          <a:xfrm rot="10800000">
            <a:off x="8625260" y="2848194"/>
            <a:ext cx="1391284" cy="1387652"/>
            <a:chOff x="4010510" y="4522646"/>
            <a:chExt cx="1391284" cy="1387652"/>
          </a:xfrm>
        </p:grpSpPr>
        <p:sp>
          <p:nvSpPr>
            <p:cNvPr id="469" name="Google Shape;469;p3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0" name="Google Shape;470;p33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71" name="Google Shape;471;p33"/>
          <p:cNvSpPr/>
          <p:nvPr/>
        </p:nvSpPr>
        <p:spPr>
          <a:xfrm rot="3600028">
            <a:off x="7176125" y="-243840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3"/>
          <p:cNvSpPr/>
          <p:nvPr/>
        </p:nvSpPr>
        <p:spPr>
          <a:xfrm rot="4913980">
            <a:off x="-1664938" y="-2531788"/>
            <a:ext cx="3365081" cy="370512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lMf7r2dDxYkoSvEaUwbXIl/LUXCA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igma.com/file/uuYCdMEwYTs77ncvzrbO58/TOP-TEN-TRAVE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cv.vn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tviec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"/>
          <p:cNvSpPr txBox="1">
            <a:spLocks noGrp="1"/>
          </p:cNvSpPr>
          <p:nvPr>
            <p:ph type="ctrTitle"/>
          </p:nvPr>
        </p:nvSpPr>
        <p:spPr>
          <a:xfrm>
            <a:off x="609600" y="1196953"/>
            <a:ext cx="7924800" cy="15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-US" sz="5000" b="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FRON</a:t>
            </a:r>
            <a:r>
              <a:rPr lang="en-US" sz="5000"/>
              <a:t>T</a:t>
            </a:r>
            <a:r>
              <a:rPr lang="en-US" sz="5000" b="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-END</a:t>
            </a:r>
            <a:br>
              <a:rPr lang="en-US"/>
            </a:br>
            <a:br>
              <a:rPr lang="en-US"/>
            </a:br>
            <a:r>
              <a:rPr lang="en-US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Bài 01: Giới thiệu khóa học, học HTML</a:t>
            </a:r>
            <a:endParaRPr/>
          </a:p>
        </p:txBody>
      </p:sp>
      <p:grpSp>
        <p:nvGrpSpPr>
          <p:cNvPr id="540" name="Google Shape;540;p1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541" name="Google Shape;541;p1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77" name="Google Shape;577;p1"/>
          <p:cNvCxnSpPr/>
          <p:nvPr/>
        </p:nvCxnSpPr>
        <p:spPr>
          <a:xfrm>
            <a:off x="3964350" y="2422896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78" name="Google Shape;578;p1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579" name="Google Shape;579;p1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580" name="Google Shape;580;p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2" name="Google Shape;582;p1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583" name="Google Shape;583;p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5" name="Google Shape;585;p1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586" name="Google Shape;586;p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1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0"/>
              <a:t>04. Khái niệm UI - UX</a:t>
            </a:r>
            <a:endParaRPr b="0"/>
          </a:p>
        </p:txBody>
      </p:sp>
      <p:grpSp>
        <p:nvGrpSpPr>
          <p:cNvPr id="719" name="Google Shape;719;p10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720" name="Google Shape;720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8" name="Google Shape;728;p10"/>
          <p:cNvSpPr txBox="1">
            <a:spLocks noGrp="1"/>
          </p:cNvSpPr>
          <p:nvPr>
            <p:ph type="subTitle" idx="1"/>
          </p:nvPr>
        </p:nvSpPr>
        <p:spPr>
          <a:xfrm>
            <a:off x="914400" y="1366289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UI là gì?</a:t>
            </a:r>
            <a:endParaRPr/>
          </a:p>
        </p:txBody>
      </p:sp>
      <p:sp>
        <p:nvSpPr>
          <p:cNvPr id="729" name="Google Shape;729;p10"/>
          <p:cNvSpPr txBox="1"/>
          <p:nvPr/>
        </p:nvSpPr>
        <p:spPr>
          <a:xfrm>
            <a:off x="817200" y="1593600"/>
            <a:ext cx="7509600" cy="1222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UI Design (User Interface Design): là </a:t>
            </a:r>
            <a:r>
              <a:rPr lang="en-US" sz="1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thiết kế giao diện người dùng</a:t>
            </a:r>
            <a:r>
              <a:rPr lang="en-US"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sz="14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Nếu website đẹp sẽ khiến nhiều người thích thú, tạo được thiện cảm tốt, tăng được độ tin tưởng.</a:t>
            </a:r>
            <a:endParaRPr sz="14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30" name="Google Shape;730;p10"/>
          <p:cNvSpPr txBox="1"/>
          <p:nvPr/>
        </p:nvSpPr>
        <p:spPr>
          <a:xfrm>
            <a:off x="914400" y="2959485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800"/>
              <a:buFont typeface="Barlow Condensed SemiBold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UX là gì?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10"/>
          <p:cNvSpPr txBox="1"/>
          <p:nvPr/>
        </p:nvSpPr>
        <p:spPr>
          <a:xfrm>
            <a:off x="817200" y="3186796"/>
            <a:ext cx="7509600" cy="11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UX Design (User Experience Design): là </a:t>
            </a:r>
            <a:r>
              <a:rPr lang="en-US" sz="1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thiết kế trải nghiệm người dùng</a:t>
            </a:r>
            <a:r>
              <a:rPr lang="en-US"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sz="14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UX là các thao tác mà người dùng thực hiện trên website.</a:t>
            </a:r>
            <a:endParaRPr sz="14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0"/>
              <a:t>05. Hướng dẫn cài đặt phần mềm</a:t>
            </a:r>
            <a:endParaRPr b="0"/>
          </a:p>
        </p:txBody>
      </p:sp>
      <p:grpSp>
        <p:nvGrpSpPr>
          <p:cNvPr id="737" name="Google Shape;737;p11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738" name="Google Shape;738;p11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1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1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1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1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1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1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1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6" name="Google Shape;746;p11"/>
          <p:cNvSpPr txBox="1">
            <a:spLocks noGrp="1"/>
          </p:cNvSpPr>
          <p:nvPr>
            <p:ph type="subTitle" idx="1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Phần mềm:</a:t>
            </a:r>
            <a:endParaRPr/>
          </a:p>
        </p:txBody>
      </p:sp>
      <p:sp>
        <p:nvSpPr>
          <p:cNvPr id="747" name="Google Shape;747;p11"/>
          <p:cNvSpPr txBox="1"/>
          <p:nvPr/>
        </p:nvSpPr>
        <p:spPr>
          <a:xfrm>
            <a:off x="720000" y="1517375"/>
            <a:ext cx="750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Visual Studio Code (Link tải: https://code.visualstudio.com/download)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11"/>
          <p:cNvSpPr txBox="1"/>
          <p:nvPr/>
        </p:nvSpPr>
        <p:spPr>
          <a:xfrm>
            <a:off x="839228" y="1938761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800"/>
              <a:buFont typeface="Barlow Condensed SemiBold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Extensions (Tiện ích mở rộng):</a:t>
            </a:r>
            <a:endParaRPr sz="1800" b="0" i="0" u="none" strike="noStrike" cap="none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749" name="Google Shape;749;p11"/>
          <p:cNvSpPr txBox="1"/>
          <p:nvPr/>
        </p:nvSpPr>
        <p:spPr>
          <a:xfrm>
            <a:off x="720000" y="2155200"/>
            <a:ext cx="750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Auto Rename Tag - Tự động sửa tên thẻ.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Beautify - Làm đẹp code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Color Highlight - Hiển thị màu sắc theo mã màu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CSS Variables Autocomplete - Gợi ý các biến trong CSS để code nhanh hơn.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HTML Boilerplate - Tạo khung HTML được soạn sẵn.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HTML Snippets - Gợi ý code 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Live Server - Khi lưu code thì web tự load lại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Material Icon Theme - Icon cho theme dễ nhìn hơn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Path Intellisense - Gợi ý đường dẫn các 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0"/>
              <a:t>06. Học HTML</a:t>
            </a:r>
            <a:endParaRPr b="0"/>
          </a:p>
        </p:txBody>
      </p:sp>
      <p:grpSp>
        <p:nvGrpSpPr>
          <p:cNvPr id="755" name="Google Shape;755;p12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756" name="Google Shape;756;p12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2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2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2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2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2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2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2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4" name="Google Shape;764;p12"/>
          <p:cNvSpPr txBox="1">
            <a:spLocks noGrp="1"/>
          </p:cNvSpPr>
          <p:nvPr>
            <p:ph type="subTitle" idx="1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6.1. Khái niệm</a:t>
            </a:r>
            <a:endParaRPr/>
          </a:p>
        </p:txBody>
      </p:sp>
      <p:sp>
        <p:nvSpPr>
          <p:cNvPr id="765" name="Google Shape;765;p12"/>
          <p:cNvSpPr txBox="1"/>
          <p:nvPr/>
        </p:nvSpPr>
        <p:spPr>
          <a:xfrm>
            <a:off x="720000" y="1465699"/>
            <a:ext cx="7509600" cy="27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HTML viết tắt của </a:t>
            </a: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yper </a:t>
            </a: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ext </a:t>
            </a: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arkup </a:t>
            </a: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anguage.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Là ngôn ngữ đánh dấu siêu văn bản.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Không phải là ngôn ngữ lập trình.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HTML có tác dụng </a:t>
            </a: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tạo bố cục 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và </a:t>
            </a: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định dạng 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trang web.</a:t>
            </a:r>
            <a:endParaRPr sz="12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66" name="Google Shape;766;p12" descr="HTML, CSS and JavaScript suit as explained coding layers outline diagram.  Website project development stages with basic skeletal or … | Css, Css  programming, Cod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90774" y="1323173"/>
            <a:ext cx="3999876" cy="2889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0"/>
              <a:t>06. Học HTML</a:t>
            </a:r>
            <a:endParaRPr b="0"/>
          </a:p>
        </p:txBody>
      </p:sp>
      <p:grpSp>
        <p:nvGrpSpPr>
          <p:cNvPr id="772" name="Google Shape;772;p13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773" name="Google Shape;773;p13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1" name="Google Shape;781;p13"/>
          <p:cNvSpPr txBox="1">
            <a:spLocks noGrp="1"/>
          </p:cNvSpPr>
          <p:nvPr>
            <p:ph type="subTitle" idx="1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6.2. Cấu trúc file HTML và ý nghĩa các thẻ</a:t>
            </a:r>
            <a:endParaRPr/>
          </a:p>
        </p:txBody>
      </p:sp>
      <p:sp>
        <p:nvSpPr>
          <p:cNvPr id="782" name="Google Shape;782;p13"/>
          <p:cNvSpPr txBox="1"/>
          <p:nvPr/>
        </p:nvSpPr>
        <p:spPr>
          <a:xfrm>
            <a:off x="839228" y="1697891"/>
            <a:ext cx="3698905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US" sz="14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-US" sz="14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4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4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n-US" sz="14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14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4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4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Tiêu đề trên tab</a:t>
            </a:r>
            <a:r>
              <a:rPr lang="en-US" sz="14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4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n-US" sz="14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14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n-US" sz="14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4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4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4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Tiêu đề chính</a:t>
            </a:r>
            <a:r>
              <a:rPr lang="en-US" sz="14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4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4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4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Đoạn văn bản...</a:t>
            </a:r>
            <a:r>
              <a:rPr lang="en-US" sz="14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4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n-US" sz="14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4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4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83" name="Google Shape;78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38133" y="1357204"/>
            <a:ext cx="4506502" cy="2919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0"/>
              <a:t>06. Học HTML</a:t>
            </a:r>
            <a:endParaRPr b="0"/>
          </a:p>
        </p:txBody>
      </p:sp>
      <p:grpSp>
        <p:nvGrpSpPr>
          <p:cNvPr id="789" name="Google Shape;789;p14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790" name="Google Shape;790;p14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4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4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4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4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4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8" name="Google Shape;798;p14"/>
          <p:cNvSpPr txBox="1">
            <a:spLocks noGrp="1"/>
          </p:cNvSpPr>
          <p:nvPr>
            <p:ph type="subTitle" idx="1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6.2. Cấu trúc file HTML và ý nghĩa các thẻ</a:t>
            </a:r>
            <a:endParaRPr/>
          </a:p>
        </p:txBody>
      </p:sp>
      <p:sp>
        <p:nvSpPr>
          <p:cNvPr id="799" name="Google Shape;799;p14"/>
          <p:cNvSpPr txBox="1"/>
          <p:nvPr/>
        </p:nvSpPr>
        <p:spPr>
          <a:xfrm>
            <a:off x="720000" y="1506399"/>
            <a:ext cx="7509600" cy="26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Trong đó: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&lt;!DOCTYPE html&gt;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DOCTYPE dịch ra là </a:t>
            </a: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kiểu tài liệu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tức là để khai báo đây là kiểu tài liệu gì. Cụ thể điền html có nghĩa là đây là tài liệu viết bằng HTML.</a:t>
            </a:r>
            <a:endParaRPr sz="12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&lt;html&gt;&lt;/html&gt;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Cặp thẻ bắt buộc, element cấp cao nhất, có nhiệm vụ đóng gói tất cả nội dung của trang HTML.</a:t>
            </a:r>
            <a:endParaRPr sz="12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&lt;head&gt;&lt;/head&gt;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Khai báo các thông tin meta của trang web như: tiêu đề trang, charset.</a:t>
            </a:r>
            <a:endParaRPr sz="12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&lt;title&gt;&lt;/title&gt;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Cặp thẻ nằm bên trong thẻ &lt;head&gt;, dùng để khai báo tiêu đề của trang.</a:t>
            </a:r>
            <a:endParaRPr sz="12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&lt;body&gt;&lt;/body&gt;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Cặp thẻ dùng để đóng gói tất cả các nội dung sẽ hiển thị trên trang.</a:t>
            </a:r>
            <a:endParaRPr sz="12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&lt;h1&gt;&lt;/h1&gt;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Phần từ xác định một tiêu đề lớn.</a:t>
            </a:r>
            <a:endParaRPr sz="12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&lt;p&gt;&lt;/p&gt;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Phần tử xác định một đoạn văn bản.</a:t>
            </a:r>
            <a:endParaRPr sz="12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0"/>
              <a:t>06. Học HTML</a:t>
            </a:r>
            <a:endParaRPr b="0"/>
          </a:p>
        </p:txBody>
      </p:sp>
      <p:grpSp>
        <p:nvGrpSpPr>
          <p:cNvPr id="805" name="Google Shape;805;p15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806" name="Google Shape;806;p15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5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5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5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5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5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5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5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4" name="Google Shape;814;p15"/>
          <p:cNvSpPr txBox="1">
            <a:spLocks noGrp="1"/>
          </p:cNvSpPr>
          <p:nvPr>
            <p:ph type="subTitle" idx="1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6.3. Hướng dẫn sử dụng Dev tools</a:t>
            </a:r>
            <a:endParaRPr/>
          </a:p>
        </p:txBody>
      </p:sp>
      <p:sp>
        <p:nvSpPr>
          <p:cNvPr id="815" name="Google Shape;815;p15"/>
          <p:cNvSpPr txBox="1"/>
          <p:nvPr/>
        </p:nvSpPr>
        <p:spPr>
          <a:xfrm>
            <a:off x="720000" y="1596399"/>
            <a:ext cx="7509600" cy="25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(Hướng dẫn trực tiếp khi học)</a:t>
            </a:r>
            <a:endParaRPr sz="12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0"/>
              <a:t>06. Học HTML</a:t>
            </a:r>
            <a:endParaRPr b="0"/>
          </a:p>
        </p:txBody>
      </p:sp>
      <p:grpSp>
        <p:nvGrpSpPr>
          <p:cNvPr id="821" name="Google Shape;821;p16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822" name="Google Shape;822;p16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6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0" name="Google Shape;830;p16"/>
          <p:cNvSpPr txBox="1">
            <a:spLocks noGrp="1"/>
          </p:cNvSpPr>
          <p:nvPr>
            <p:ph type="subTitle" idx="1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6.4. Một số thẻ &lt;meta&gt;</a:t>
            </a:r>
            <a:endParaRPr/>
          </a:p>
        </p:txBody>
      </p:sp>
      <p:sp>
        <p:nvSpPr>
          <p:cNvPr id="831" name="Google Shape;831;p16"/>
          <p:cNvSpPr txBox="1"/>
          <p:nvPr/>
        </p:nvSpPr>
        <p:spPr>
          <a:xfrm>
            <a:off x="720000" y="1479275"/>
            <a:ext cx="7509600" cy="28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&lt;meta charset="UTF-8"&gt;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Xác định bộ ký tự được sử dụng, utf-8 để hỗ trợ hiển thị tiếng Việt.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&lt;meta name="keywords" content="HTML, CSS, JavaScript"&gt;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Xác định từ khóa cho công cụ tìm kiếm.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&lt;meta name="description" content="Free Web tutorials"&gt;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Xác định mô tả về trang web của bạn.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&lt;meta name="author" content="John Doe"&gt;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Xác định tác giả của một trang.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&lt;meta name="viewport" content="width=device-width, initial-scale=1.0"&gt;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Đặt chế độ xem để làm cho trang web của bạn hiển thị tốt trên tất cả các thiết bị.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0"/>
              <a:t>06. Học HTML</a:t>
            </a:r>
            <a:endParaRPr b="0"/>
          </a:p>
        </p:txBody>
      </p:sp>
      <p:sp>
        <p:nvSpPr>
          <p:cNvPr id="837" name="Google Shape;837;p17"/>
          <p:cNvSpPr txBox="1">
            <a:spLocks noGrp="1"/>
          </p:cNvSpPr>
          <p:nvPr>
            <p:ph type="subTitle" idx="1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6.5. Tạo Comments, Elements, Attributes</a:t>
            </a:r>
            <a:endParaRPr/>
          </a:p>
        </p:txBody>
      </p:sp>
      <p:sp>
        <p:nvSpPr>
          <p:cNvPr id="838" name="Google Shape;838;p17"/>
          <p:cNvSpPr txBox="1"/>
          <p:nvPr/>
        </p:nvSpPr>
        <p:spPr>
          <a:xfrm>
            <a:off x="720000" y="1411400"/>
            <a:ext cx="7509600" cy="3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Comments (chú thích)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Là các chú thích để </a:t>
            </a: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dễ nhớ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và </a:t>
            </a: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dễ nhìn hơn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hiểu được đoạn code đấy có </a:t>
            </a: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ý nghĩa 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là gì. Không hiển thị lên giao diện website.</a:t>
            </a:r>
            <a:endParaRPr sz="12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Cú pháp: </a:t>
            </a: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&lt;!--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Nội dung comment</a:t>
            </a: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--&gt;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Phím tắt: </a:t>
            </a: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Ctrl + /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(Windows) hoặc </a:t>
            </a: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Cmd + /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(Mac)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0"/>
              <a:t>06. Học HTML</a:t>
            </a:r>
            <a:endParaRPr b="0"/>
          </a:p>
        </p:txBody>
      </p:sp>
      <p:sp>
        <p:nvSpPr>
          <p:cNvPr id="844" name="Google Shape;844;p18"/>
          <p:cNvSpPr txBox="1">
            <a:spLocks noGrp="1"/>
          </p:cNvSpPr>
          <p:nvPr>
            <p:ph type="subTitle" idx="1"/>
          </p:nvPr>
        </p:nvSpPr>
        <p:spPr>
          <a:xfrm>
            <a:off x="852803" y="106395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6.5. Tạo Comments, Elements, Attributes</a:t>
            </a:r>
            <a:endParaRPr/>
          </a:p>
        </p:txBody>
      </p:sp>
      <p:sp>
        <p:nvSpPr>
          <p:cNvPr id="845" name="Google Shape;845;p18"/>
          <p:cNvSpPr txBox="1"/>
          <p:nvPr/>
        </p:nvSpPr>
        <p:spPr>
          <a:xfrm>
            <a:off x="720000" y="1289275"/>
            <a:ext cx="7509600" cy="3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Elements (phần tử)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Được xác định bởi: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Một thẻ bắt đầu</a:t>
            </a:r>
            <a:endParaRPr sz="12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371600" marR="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Một vài nội dung</a:t>
            </a:r>
            <a:endParaRPr sz="12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371600" marR="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Một thẻ kết thúc.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Cú pháp: </a:t>
            </a: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&lt;tagname&gt;Nội dung...&lt;/tagname&gt;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Trong đó: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&lt;tagname&gt;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Thẻ bắt đầu của element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&lt;/tagname&gt;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Thẻ kết thúc của element</a:t>
            </a:r>
            <a:endParaRPr sz="12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371600" marR="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Nội dung...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Nội dung của element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Ví dụ: &lt;h1&gt;Tiêu đề lớn&lt;/h1&gt;</a:t>
            </a:r>
            <a:endParaRPr sz="12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Các </a:t>
            </a: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tagname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không phân biệt chữ hoa, chữ thường. Nhưng </a:t>
            </a: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nên viết chữ thường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sz="12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0"/>
              <a:t>06. Học HTML</a:t>
            </a:r>
            <a:endParaRPr b="0"/>
          </a:p>
        </p:txBody>
      </p:sp>
      <p:sp>
        <p:nvSpPr>
          <p:cNvPr id="851" name="Google Shape;851;p19"/>
          <p:cNvSpPr txBox="1">
            <a:spLocks noGrp="1"/>
          </p:cNvSpPr>
          <p:nvPr>
            <p:ph type="subTitle" idx="1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6.5. Tạo Comments, Elements, Attributes</a:t>
            </a:r>
            <a:endParaRPr/>
          </a:p>
        </p:txBody>
      </p:sp>
      <p:sp>
        <p:nvSpPr>
          <p:cNvPr id="852" name="Google Shape;852;p19"/>
          <p:cNvSpPr txBox="1"/>
          <p:nvPr/>
        </p:nvSpPr>
        <p:spPr>
          <a:xfrm>
            <a:off x="720000" y="1424975"/>
            <a:ext cx="7509600" cy="3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Attributes (thuộc tính)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Sẽ cung cấp thêm thông tin cho các element, nằm trong thẻ mở.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Một element có thể có nhiều thuộc tính.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Cú pháp: &lt;tagname </a:t>
            </a: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attribute-name="value"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&gt;Nội dung...&lt;/tagname&gt;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Trong đó: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attribute-name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Tên thuộc tính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"value"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Giá trị của thuộc tính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Ví dụ: &lt;html </a:t>
            </a: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lang="vi"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&gt;&lt;/html&gt;</a:t>
            </a:r>
            <a:endParaRPr sz="12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"/>
          <p:cNvSpPr txBox="1">
            <a:spLocks noGrp="1"/>
          </p:cNvSpPr>
          <p:nvPr>
            <p:ph type="subTitle" idx="1"/>
          </p:nvPr>
        </p:nvSpPr>
        <p:spPr>
          <a:xfrm>
            <a:off x="1706812" y="1336224"/>
            <a:ext cx="2907900" cy="64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Giới thiệu về khóa học</a:t>
            </a:r>
            <a:endParaRPr/>
          </a:p>
        </p:txBody>
      </p:sp>
      <p:sp>
        <p:nvSpPr>
          <p:cNvPr id="593" name="Google Shape;593;p2"/>
          <p:cNvSpPr txBox="1">
            <a:spLocks noGrp="1"/>
          </p:cNvSpPr>
          <p:nvPr>
            <p:ph type="subTitle" idx="2"/>
          </p:nvPr>
        </p:nvSpPr>
        <p:spPr>
          <a:xfrm>
            <a:off x="5520925" y="1281025"/>
            <a:ext cx="2907900" cy="669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Lộ trình khóa học</a:t>
            </a:r>
            <a:endParaRPr/>
          </a:p>
        </p:txBody>
      </p:sp>
      <p:sp>
        <p:nvSpPr>
          <p:cNvPr id="594" name="Google Shape;594;p2"/>
          <p:cNvSpPr txBox="1">
            <a:spLocks noGrp="1"/>
          </p:cNvSpPr>
          <p:nvPr>
            <p:ph type="subTitle" idx="3"/>
          </p:nvPr>
        </p:nvSpPr>
        <p:spPr>
          <a:xfrm>
            <a:off x="1706812" y="2483166"/>
            <a:ext cx="2907900" cy="87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Giới thiệu về công việc Front-end trong thực tế</a:t>
            </a:r>
            <a:endParaRPr/>
          </a:p>
        </p:txBody>
      </p:sp>
      <p:sp>
        <p:nvSpPr>
          <p:cNvPr id="595" name="Google Shape;595;p2"/>
          <p:cNvSpPr txBox="1">
            <a:spLocks noGrp="1"/>
          </p:cNvSpPr>
          <p:nvPr>
            <p:ph type="subTitle" idx="4"/>
          </p:nvPr>
        </p:nvSpPr>
        <p:spPr>
          <a:xfrm>
            <a:off x="5520925" y="2419998"/>
            <a:ext cx="2907900" cy="69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Khái niệm UI - UX</a:t>
            </a:r>
            <a:endParaRPr/>
          </a:p>
        </p:txBody>
      </p:sp>
      <p:sp>
        <p:nvSpPr>
          <p:cNvPr id="596" name="Google Shape;596;p2"/>
          <p:cNvSpPr txBox="1">
            <a:spLocks noGrp="1"/>
          </p:cNvSpPr>
          <p:nvPr>
            <p:ph type="subTitle" idx="5"/>
          </p:nvPr>
        </p:nvSpPr>
        <p:spPr>
          <a:xfrm>
            <a:off x="1706812" y="3586574"/>
            <a:ext cx="29079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Hướng dẫn cài đặt phần mềm</a:t>
            </a:r>
            <a:endParaRPr/>
          </a:p>
        </p:txBody>
      </p:sp>
      <p:sp>
        <p:nvSpPr>
          <p:cNvPr id="597" name="Google Shape;597;p2"/>
          <p:cNvSpPr txBox="1">
            <a:spLocks noGrp="1"/>
          </p:cNvSpPr>
          <p:nvPr>
            <p:ph type="subTitle" idx="6"/>
          </p:nvPr>
        </p:nvSpPr>
        <p:spPr>
          <a:xfrm>
            <a:off x="5516100" y="3558973"/>
            <a:ext cx="2907900" cy="696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Học HTML</a:t>
            </a:r>
            <a:endParaRPr/>
          </a:p>
        </p:txBody>
      </p:sp>
      <p:sp>
        <p:nvSpPr>
          <p:cNvPr id="598" name="Google Shape;598;p2"/>
          <p:cNvSpPr/>
          <p:nvPr/>
        </p:nvSpPr>
        <p:spPr>
          <a:xfrm>
            <a:off x="4764150" y="2420000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599" name="Google Shape;599;p2"/>
          <p:cNvSpPr/>
          <p:nvPr/>
        </p:nvSpPr>
        <p:spPr>
          <a:xfrm>
            <a:off x="4764150" y="3558975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06</a:t>
            </a:r>
            <a:endParaRPr sz="1400" b="0" i="0" u="none" strike="noStrike" cap="non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600" name="Google Shape;600;p2"/>
          <p:cNvSpPr/>
          <p:nvPr/>
        </p:nvSpPr>
        <p:spPr>
          <a:xfrm>
            <a:off x="4764150" y="1281025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601" name="Google Shape;601;p2"/>
          <p:cNvSpPr/>
          <p:nvPr/>
        </p:nvSpPr>
        <p:spPr>
          <a:xfrm>
            <a:off x="915975" y="2447600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602" name="Google Shape;602;p2"/>
          <p:cNvSpPr/>
          <p:nvPr/>
        </p:nvSpPr>
        <p:spPr>
          <a:xfrm>
            <a:off x="915975" y="3586576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05</a:t>
            </a:r>
            <a:endParaRPr sz="1400" b="0" i="0" u="none" strike="noStrike" cap="non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603" name="Google Shape;603;p2"/>
          <p:cNvSpPr/>
          <p:nvPr/>
        </p:nvSpPr>
        <p:spPr>
          <a:xfrm>
            <a:off x="915975" y="1308626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604" name="Google Shape;604;p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Nội dung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0"/>
              <a:t>06. Học HTML</a:t>
            </a:r>
            <a:endParaRPr b="0"/>
          </a:p>
        </p:txBody>
      </p:sp>
      <p:sp>
        <p:nvSpPr>
          <p:cNvPr id="858" name="Google Shape;858;p20"/>
          <p:cNvSpPr txBox="1">
            <a:spLocks noGrp="1"/>
          </p:cNvSpPr>
          <p:nvPr>
            <p:ph type="subTitle" idx="1"/>
          </p:nvPr>
        </p:nvSpPr>
        <p:spPr>
          <a:xfrm>
            <a:off x="839227" y="1186608"/>
            <a:ext cx="5513191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6.6. Tạo Headings,  Paragraphs, Formatting</a:t>
            </a:r>
            <a:endParaRPr/>
          </a:p>
        </p:txBody>
      </p:sp>
      <p:sp>
        <p:nvSpPr>
          <p:cNvPr id="859" name="Google Shape;859;p20"/>
          <p:cNvSpPr txBox="1"/>
          <p:nvPr/>
        </p:nvSpPr>
        <p:spPr>
          <a:xfrm>
            <a:off x="720000" y="1397850"/>
            <a:ext cx="7509600" cy="3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Headings (tiêu đề)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Là những </a:t>
            </a: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tiêu đề 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hoặc </a:t>
            </a: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phụ đề 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hiển thị trên web.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Có </a:t>
            </a: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6 thẻ 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heading: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&lt;h1&gt;&lt;/h1&gt;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Thẻ tiêu đề </a:t>
            </a: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quan trọng nhất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 Mỗi trang chỉ có 1 thẻ h1. Nếu 1 trang có nhiều thẻ h1 thì web vẫn chạy nhưng như vậy sẽ không chuẩn SEO. Mỗi trang web ví dụ như là gioi-thieu.html hoặc index.html).</a:t>
            </a:r>
            <a:endParaRPr sz="12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371600" marR="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&lt;h2&gt;&lt;/h2&gt;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&lt;h3&gt;&lt;/h3&gt;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&lt;h4&gt;&lt;/h4&gt;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&lt;h5&gt;&lt;/h5&gt;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&lt;h6&gt;&lt;/h6&gt;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Thẻ tiêu đề </a:t>
            </a: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ít quan trọng nhất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sz="12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0"/>
              <a:t>06. Học HTML</a:t>
            </a:r>
            <a:endParaRPr b="0"/>
          </a:p>
        </p:txBody>
      </p:sp>
      <p:sp>
        <p:nvSpPr>
          <p:cNvPr id="865" name="Google Shape;865;p21"/>
          <p:cNvSpPr txBox="1">
            <a:spLocks noGrp="1"/>
          </p:cNvSpPr>
          <p:nvPr>
            <p:ph type="subTitle" idx="1"/>
          </p:nvPr>
        </p:nvSpPr>
        <p:spPr>
          <a:xfrm>
            <a:off x="839227" y="1186608"/>
            <a:ext cx="5513191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6.6. Tạo Headings,  Paragraphs, Formatting</a:t>
            </a:r>
            <a:endParaRPr/>
          </a:p>
        </p:txBody>
      </p:sp>
      <p:sp>
        <p:nvSpPr>
          <p:cNvPr id="866" name="Google Shape;866;p21"/>
          <p:cNvSpPr txBox="1"/>
          <p:nvPr/>
        </p:nvSpPr>
        <p:spPr>
          <a:xfrm>
            <a:off x="720000" y="1452125"/>
            <a:ext cx="7509600" cy="3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Paragraphs (đoạn văn)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Luôn luôn </a:t>
            </a: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bắt đầu trên một dòng mới 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và thường là </a:t>
            </a: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một khối văn bản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Cú pháp: </a:t>
            </a: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&lt;p&gt;Nội dung…&lt;/p&gt;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Một số thẻ liên quan: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&lt;hr&gt;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(horizontal rules - quy tắc ngang): Dùng để </a:t>
            </a: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ngắt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theo chủ đề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và được hiển thị dưới dạng 1 đường </a:t>
            </a: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kẻ ngang 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(empty tag - thẻ trống).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&lt;br&gt;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(break - ngắt): Dùng để </a:t>
            </a: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ngắt dòng 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trong 1 đoạn văn bản.</a:t>
            </a:r>
            <a:endParaRPr sz="1200" b="1" i="0" u="none" strike="noStrike" cap="non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endParaRPr sz="12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0"/>
              <a:t>06. Học HTML</a:t>
            </a:r>
            <a:endParaRPr b="0"/>
          </a:p>
        </p:txBody>
      </p:sp>
      <p:sp>
        <p:nvSpPr>
          <p:cNvPr id="872" name="Google Shape;872;p22"/>
          <p:cNvSpPr txBox="1">
            <a:spLocks noGrp="1"/>
          </p:cNvSpPr>
          <p:nvPr>
            <p:ph type="subTitle" idx="1"/>
          </p:nvPr>
        </p:nvSpPr>
        <p:spPr>
          <a:xfrm>
            <a:off x="839227" y="1186608"/>
            <a:ext cx="5513191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6.6. Tạo Headings,  Paragraphs, Formatting</a:t>
            </a:r>
            <a:endParaRPr/>
          </a:p>
        </p:txBody>
      </p:sp>
      <p:sp>
        <p:nvSpPr>
          <p:cNvPr id="873" name="Google Shape;873;p22"/>
          <p:cNvSpPr txBox="1"/>
          <p:nvPr/>
        </p:nvSpPr>
        <p:spPr>
          <a:xfrm>
            <a:off x="720000" y="1438550"/>
            <a:ext cx="7509600" cy="35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Formatting (định dạng)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&lt;b&gt;&lt;/b&gt; 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(bold - in đậm): Văn bản </a:t>
            </a: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 đậm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&lt;strong&gt;&lt;/strong&gt;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Văn bản </a:t>
            </a: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 đậm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và </a:t>
            </a: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quan trọng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&lt;i&gt;&lt;/i&gt;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(italic - in nghiêng): Văn bản </a:t>
            </a: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 nghiêng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&lt;em&gt;&lt;/em&gt;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(emphasized - nhấn mạnh): Văn bản </a:t>
            </a: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 nghiêng 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và </a:t>
            </a: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quan trọng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&lt;small&gt;&lt;/small&gt;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Văn bản </a:t>
            </a: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chữ nhỏ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hơn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&lt;sub&gt;&lt;/sub&gt;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(subscripted - chỉ số dưới): Văn bản có </a:t>
            </a: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chỉ số dưới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&lt;sup&gt;&lt;/sup&gt;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(superscripted - chỉ số trên): Văn bản có </a:t>
            </a: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chỉ số trên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&lt;ins&gt;&lt;/ins&gt;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(inserted - chèn): Văn bản được </a:t>
            </a: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chèn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có </a:t>
            </a: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gạch chân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bên dưới.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&lt;del&gt;&lt;/del&gt;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(deleted - đã xóa): Văn bản </a:t>
            </a: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đã xóa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&lt;mark&gt;&lt;/mark&gt;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(marked - đánh dấu): Văn bản được </a:t>
            </a:r>
            <a:r>
              <a:rPr lang="en-US"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đánh dấu</a:t>
            </a:r>
            <a:endParaRPr sz="1200" b="1" i="0" u="none" strike="noStrike" cap="non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endParaRPr sz="12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0"/>
              <a:t>Bài tập</a:t>
            </a:r>
            <a:endParaRPr b="0"/>
          </a:p>
        </p:txBody>
      </p:sp>
      <p:sp>
        <p:nvSpPr>
          <p:cNvPr id="879" name="Google Shape;879;p23"/>
          <p:cNvSpPr txBox="1">
            <a:spLocks noGrp="1"/>
          </p:cNvSpPr>
          <p:nvPr>
            <p:ph type="subTitle" idx="1"/>
          </p:nvPr>
        </p:nvSpPr>
        <p:spPr>
          <a:xfrm>
            <a:off x="877502" y="1170302"/>
            <a:ext cx="6713400" cy="11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Link bài tập: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https://frontend.daca.vn/lessons/lesson-1/index.html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"/>
          <p:cNvSpPr txBox="1">
            <a:spLocks noGrp="1"/>
          </p:cNvSpPr>
          <p:nvPr>
            <p:ph type="subTitle" idx="3"/>
          </p:nvPr>
        </p:nvSpPr>
        <p:spPr>
          <a:xfrm>
            <a:off x="720000" y="2105046"/>
            <a:ext cx="3534162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Tạo ra giao diện website để người dùng </a:t>
            </a:r>
            <a:r>
              <a:rPr lang="en-US" b="1">
                <a:solidFill>
                  <a:schemeClr val="lt1"/>
                </a:solidFill>
              </a:rPr>
              <a:t>nhìn thấy được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Tạo ra giao diện để người dùng có thể </a:t>
            </a:r>
            <a:r>
              <a:rPr lang="en-US" b="1">
                <a:solidFill>
                  <a:schemeClr val="lt1"/>
                </a:solidFill>
              </a:rPr>
              <a:t>tương tác được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Các bạn sẽ làm việc với </a:t>
            </a:r>
            <a:r>
              <a:rPr lang="en-US" b="1">
                <a:solidFill>
                  <a:schemeClr val="lt1"/>
                </a:solidFill>
              </a:rPr>
              <a:t>designer</a:t>
            </a:r>
            <a:r>
              <a:rPr lang="en-US">
                <a:solidFill>
                  <a:schemeClr val="dk1"/>
                </a:solidFill>
              </a:rPr>
              <a:t> và </a:t>
            </a:r>
            <a:r>
              <a:rPr lang="en-US" b="1">
                <a:solidFill>
                  <a:schemeClr val="lt1"/>
                </a:solidFill>
              </a:rPr>
              <a:t>đội back-end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0" name="Google Shape;610;p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0"/>
              <a:t>01. Giới thiệu về khóa học</a:t>
            </a:r>
            <a:endParaRPr b="0"/>
          </a:p>
        </p:txBody>
      </p:sp>
      <p:grpSp>
        <p:nvGrpSpPr>
          <p:cNvPr id="611" name="Google Shape;611;p3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612" name="Google Shape;612;p3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0" name="Google Shape;620;p3"/>
          <p:cNvSpPr txBox="1">
            <a:spLocks noGrp="1"/>
          </p:cNvSpPr>
          <p:nvPr>
            <p:ph type="subTitle" idx="1"/>
          </p:nvPr>
        </p:nvSpPr>
        <p:spPr>
          <a:xfrm>
            <a:off x="839228" y="1828142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Lập trình Front-end là gì?</a:t>
            </a:r>
            <a:endParaRPr/>
          </a:p>
        </p:txBody>
      </p:sp>
      <p:pic>
        <p:nvPicPr>
          <p:cNvPr id="621" name="Google Shape;6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4243" y="1524402"/>
            <a:ext cx="4277596" cy="2671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"/>
          <p:cNvSpPr txBox="1">
            <a:spLocks noGrp="1"/>
          </p:cNvSpPr>
          <p:nvPr>
            <p:ph type="subTitle" idx="3"/>
          </p:nvPr>
        </p:nvSpPr>
        <p:spPr>
          <a:xfrm>
            <a:off x="720000" y="2105046"/>
            <a:ext cx="56808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Tự tay lập trình được giao diện web theo bản thiết kế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Giúp các bạn nắm vững được kiến thức nền tảng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Đủ khả năng ứng tuyển được tại các công ty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7" name="Google Shape;62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0"/>
              <a:t>01. Giới thiệu về khóa học</a:t>
            </a:r>
            <a:endParaRPr b="0"/>
          </a:p>
        </p:txBody>
      </p:sp>
      <p:grpSp>
        <p:nvGrpSpPr>
          <p:cNvPr id="628" name="Google Shape;628;p4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629" name="Google Shape;629;p4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7" name="Google Shape;637;p4"/>
          <p:cNvSpPr txBox="1">
            <a:spLocks noGrp="1"/>
          </p:cNvSpPr>
          <p:nvPr>
            <p:ph type="subTitle" idx="1"/>
          </p:nvPr>
        </p:nvSpPr>
        <p:spPr>
          <a:xfrm>
            <a:off x="839228" y="1828142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Mục tiêu chính của khóa học:</a:t>
            </a:r>
            <a:endParaRPr/>
          </a:p>
        </p:txBody>
      </p:sp>
      <p:sp>
        <p:nvSpPr>
          <p:cNvPr id="638" name="Google Shape;638;p4"/>
          <p:cNvSpPr txBox="1"/>
          <p:nvPr/>
        </p:nvSpPr>
        <p:spPr>
          <a:xfrm>
            <a:off x="839228" y="3611057"/>
            <a:ext cx="5680799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800"/>
              <a:buFont typeface="Barlow Condensed SemiBold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gồm 45 buổi học, kéo dài khoảng 4 tháng</a:t>
            </a:r>
            <a:endParaRPr sz="1800" b="0" i="0" u="none" strike="noStrike" cap="none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"/>
          <p:cNvSpPr txBox="1">
            <a:spLocks noGrp="1"/>
          </p:cNvSpPr>
          <p:nvPr>
            <p:ph type="subTitle" idx="3"/>
          </p:nvPr>
        </p:nvSpPr>
        <p:spPr>
          <a:xfrm>
            <a:off x="720000" y="2105046"/>
            <a:ext cx="7584772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Hạn chế nghỉ học (không quá 6 buổi)</a:t>
            </a: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Xem lại bài học </a:t>
            </a:r>
            <a:r>
              <a:rPr lang="en-US">
                <a:solidFill>
                  <a:schemeClr val="dk1"/>
                </a:solidFill>
              </a:rPr>
              <a:t>sau khi học xong ít nhất 1 lượt (slide + file code)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Code lại các ví dụ </a:t>
            </a:r>
            <a:r>
              <a:rPr lang="en-US">
                <a:solidFill>
                  <a:schemeClr val="dk1"/>
                </a:solidFill>
              </a:rPr>
              <a:t>có trong bài học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Làm bài tập đầy đủ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44" name="Google Shape;64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0"/>
              <a:t>01. Giới thiệu về khóa học</a:t>
            </a:r>
            <a:endParaRPr b="0"/>
          </a:p>
        </p:txBody>
      </p:sp>
      <p:grpSp>
        <p:nvGrpSpPr>
          <p:cNvPr id="645" name="Google Shape;645;p5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646" name="Google Shape;646;p5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4" name="Google Shape;654;p5"/>
          <p:cNvSpPr txBox="1">
            <a:spLocks noGrp="1"/>
          </p:cNvSpPr>
          <p:nvPr>
            <p:ph type="subTitle" idx="1"/>
          </p:nvPr>
        </p:nvSpPr>
        <p:spPr>
          <a:xfrm>
            <a:off x="839228" y="1828142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Yêu cầu về khóa học: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"/>
          <p:cNvSpPr txBox="1">
            <a:spLocks noGrp="1"/>
          </p:cNvSpPr>
          <p:nvPr>
            <p:ph type="subTitle" idx="3"/>
          </p:nvPr>
        </p:nvSpPr>
        <p:spPr>
          <a:xfrm>
            <a:off x="720000" y="1642966"/>
            <a:ext cx="7509600" cy="350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1: Giới thiệu và định hướng, học HTML, HTML5 (3 buổi)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2: Học CSS, CSS3, Project mini 1 (5 buổi)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3: Học Bootstrap 4 (4 buổi)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4: Học GIT, GITHUB, Project mini 2 (2 buổi)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5: Javascript cơ bản và nâng cao, Project mini 3(9 buổi)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6: Package Managers, BEM, SASS/SCSS, Project mini 4 (3 buổi)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7: ReactJS, Redux, React Router, Project mini 5 (10 buổi)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8: Ant Design và Ant Design Charts (5 buổi)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9: Project cuối khóa (3 buổi)</a:t>
            </a:r>
            <a:endParaRPr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60" name="Google Shape;66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0"/>
              <a:t>02. Lộ trình khóa học</a:t>
            </a:r>
            <a:endParaRPr b="0"/>
          </a:p>
        </p:txBody>
      </p:sp>
      <p:grpSp>
        <p:nvGrpSpPr>
          <p:cNvPr id="661" name="Google Shape;661;p6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662" name="Google Shape;662;p6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6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6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0" name="Google Shape;670;p6"/>
          <p:cNvSpPr txBox="1">
            <a:spLocks noGrp="1"/>
          </p:cNvSpPr>
          <p:nvPr>
            <p:ph type="subTitle" idx="1"/>
          </p:nvPr>
        </p:nvSpPr>
        <p:spPr>
          <a:xfrm>
            <a:off x="839228" y="1366062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Lộ trình khóa học: gồm 9 phần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0"/>
              <a:t>03. Giới thiệu về công việc Front-end trong thực tế</a:t>
            </a:r>
            <a:endParaRPr b="0"/>
          </a:p>
        </p:txBody>
      </p:sp>
      <p:grpSp>
        <p:nvGrpSpPr>
          <p:cNvPr id="676" name="Google Shape;676;p7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677" name="Google Shape;677;p7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85" name="Google Shape;68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4975" y="1048830"/>
            <a:ext cx="573405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"/>
          <p:cNvSpPr txBox="1">
            <a:spLocks noGrp="1"/>
          </p:cNvSpPr>
          <p:nvPr>
            <p:ph type="subTitle" idx="1"/>
          </p:nvPr>
        </p:nvSpPr>
        <p:spPr>
          <a:xfrm>
            <a:off x="869400" y="1763088"/>
            <a:ext cx="22824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Landing page Luxcat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1" name="Google Shape;691;p8"/>
          <p:cNvSpPr txBox="1">
            <a:spLocks noGrp="1"/>
          </p:cNvSpPr>
          <p:nvPr>
            <p:ph type="subTitle" idx="2"/>
          </p:nvPr>
        </p:nvSpPr>
        <p:spPr>
          <a:xfrm>
            <a:off x="3430818" y="1776830"/>
            <a:ext cx="22824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Website bán cây xanh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2" name="Google Shape;692;p8"/>
          <p:cNvSpPr txBox="1">
            <a:spLocks noGrp="1"/>
          </p:cNvSpPr>
          <p:nvPr>
            <p:ph type="subTitle" idx="3"/>
          </p:nvPr>
        </p:nvSpPr>
        <p:spPr>
          <a:xfrm>
            <a:off x="5992249" y="1776830"/>
            <a:ext cx="22824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Website bán tour du lịch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3" name="Google Shape;693;p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0"/>
              <a:t>03. Giới thiệu về công việc Front-end trong thực tế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694" name="Google Shape;694;p8"/>
          <p:cNvSpPr txBox="1">
            <a:spLocks noGrp="1"/>
          </p:cNvSpPr>
          <p:nvPr>
            <p:ph type="subTitle" idx="4"/>
          </p:nvPr>
        </p:nvSpPr>
        <p:spPr>
          <a:xfrm>
            <a:off x="625611" y="2107348"/>
            <a:ext cx="2402962" cy="247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576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/>
              <a:t>Link Figma: </a:t>
            </a:r>
            <a:r>
              <a:rPr lang="en-US" sz="1200" u="sng">
                <a:solidFill>
                  <a:schemeClr val="hlink"/>
                </a:solidFill>
                <a:hlinkClick r:id="rId3"/>
              </a:rPr>
              <a:t>https://www.figma.com/file/lMf7r2dDxYkoSvEaUwbXIl/LUXCAT</a:t>
            </a:r>
            <a:endParaRPr sz="1200"/>
          </a:p>
          <a:p>
            <a:pPr marL="36576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/>
              <a:t>Link Website: </a:t>
            </a:r>
            <a:r>
              <a:rPr lang="en-US" sz="1200"/>
              <a:t>https://luxcat.co</a:t>
            </a:r>
            <a:endParaRPr sz="1200"/>
          </a:p>
        </p:txBody>
      </p:sp>
      <p:sp>
        <p:nvSpPr>
          <p:cNvPr id="695" name="Google Shape;695;p8"/>
          <p:cNvSpPr txBox="1"/>
          <p:nvPr/>
        </p:nvSpPr>
        <p:spPr>
          <a:xfrm>
            <a:off x="869400" y="1234625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Barlow Condensed SemiBold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Một số project thực tế: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8"/>
          <p:cNvSpPr txBox="1"/>
          <p:nvPr/>
        </p:nvSpPr>
        <p:spPr>
          <a:xfrm>
            <a:off x="3395589" y="2107348"/>
            <a:ext cx="2470639" cy="247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576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</a:pPr>
            <a:r>
              <a:rPr lang="en-US" sz="1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Link Figma: 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https://www.figma.com/file/1JlT57DtzExkmj1caWNXXl/C%C3%A2y-Xanh-Haluta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</a:pPr>
            <a:r>
              <a:rPr lang="en-US" sz="1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Link Website: 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https://haluta.vn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8"/>
          <p:cNvSpPr txBox="1"/>
          <p:nvPr/>
        </p:nvSpPr>
        <p:spPr>
          <a:xfrm>
            <a:off x="6045005" y="2107348"/>
            <a:ext cx="2519876" cy="247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576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</a:pPr>
            <a:r>
              <a:rPr lang="en-US" sz="1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Link Figma: </a:t>
            </a:r>
            <a:r>
              <a:rPr lang="en-US" sz="1200" b="0" i="0" u="sng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https://www.figma.com/file/uuYCdMEwYTs77ncvzrbO58/TOP-TEN-TRAVEL</a:t>
            </a:r>
            <a:endParaRPr sz="12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36576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</a:pPr>
            <a:r>
              <a:rPr lang="en-US" sz="1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Link Website: </a:t>
            </a:r>
            <a:r>
              <a:rPr lang="en-US"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https://toptentravel.com.vn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0"/>
              <a:t>03. Giới thiệu về công việc Front-end trong thực tế</a:t>
            </a:r>
            <a:endParaRPr b="0"/>
          </a:p>
        </p:txBody>
      </p:sp>
      <p:grpSp>
        <p:nvGrpSpPr>
          <p:cNvPr id="703" name="Google Shape;703;p9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704" name="Google Shape;704;p9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2" name="Google Shape;712;p9"/>
          <p:cNvSpPr txBox="1">
            <a:spLocks noGrp="1"/>
          </p:cNvSpPr>
          <p:nvPr>
            <p:ph type="subTitle" idx="1"/>
          </p:nvPr>
        </p:nvSpPr>
        <p:spPr>
          <a:xfrm>
            <a:off x="839228" y="1366062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Tìm job tuyển dụng tại:</a:t>
            </a:r>
            <a:endParaRPr/>
          </a:p>
        </p:txBody>
      </p:sp>
      <p:sp>
        <p:nvSpPr>
          <p:cNvPr id="713" name="Google Shape;713;p9"/>
          <p:cNvSpPr txBox="1"/>
          <p:nvPr/>
        </p:nvSpPr>
        <p:spPr>
          <a:xfrm>
            <a:off x="720000" y="1642901"/>
            <a:ext cx="75096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1400" b="0" i="0" u="sng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https://www.topcv.vn/</a:t>
            </a:r>
            <a:endParaRPr sz="14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1400" b="0" i="0" u="sng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https://itviec.com/</a:t>
            </a:r>
            <a:endParaRPr sz="14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Group tuyển dụng IT trên Facebook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1864</Words>
  <Application>Microsoft Office PowerPoint</Application>
  <PresentationFormat>On-screen Show (16:9)</PresentationFormat>
  <Paragraphs>187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Anaheim</vt:lpstr>
      <vt:lpstr>Barlow</vt:lpstr>
      <vt:lpstr>Barlow Condensed</vt:lpstr>
      <vt:lpstr>Montserrat</vt:lpstr>
      <vt:lpstr>Consolas</vt:lpstr>
      <vt:lpstr>Barlow Condensed SemiBold</vt:lpstr>
      <vt:lpstr>Arial</vt:lpstr>
      <vt:lpstr>Software Developer Engineer Job Description by Slidesgo</vt:lpstr>
      <vt:lpstr>KHÓA HỌC FRONT-END  Bài 01: Giới thiệu khóa học, học HTML</vt:lpstr>
      <vt:lpstr>Nội dung</vt:lpstr>
      <vt:lpstr>01. Giới thiệu về khóa học</vt:lpstr>
      <vt:lpstr>01. Giới thiệu về khóa học</vt:lpstr>
      <vt:lpstr>01. Giới thiệu về khóa học</vt:lpstr>
      <vt:lpstr>02. Lộ trình khóa học</vt:lpstr>
      <vt:lpstr>03. Giới thiệu về công việc Front-end trong thực tế</vt:lpstr>
      <vt:lpstr>03. Giới thiệu về công việc Front-end trong thực tế</vt:lpstr>
      <vt:lpstr>03. Giới thiệu về công việc Front-end trong thực tế</vt:lpstr>
      <vt:lpstr>04. Khái niệm UI - UX</vt:lpstr>
      <vt:lpstr>05. Hướng dẫn cài đặt phần mềm</vt:lpstr>
      <vt:lpstr>06. Học HTML</vt:lpstr>
      <vt:lpstr>06. Học HTML</vt:lpstr>
      <vt:lpstr>06. Học HTML</vt:lpstr>
      <vt:lpstr>06. Học HTML</vt:lpstr>
      <vt:lpstr>06. Học HTML</vt:lpstr>
      <vt:lpstr>06. Học HTML</vt:lpstr>
      <vt:lpstr>06. Học HTML</vt:lpstr>
      <vt:lpstr>06. Học HTML</vt:lpstr>
      <vt:lpstr>06. Học HTML</vt:lpstr>
      <vt:lpstr>06. Học HTML</vt:lpstr>
      <vt:lpstr>06. Học HTML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FRONT-END  Bài 01: Giới thiệu khóa học, học HTML</dc:title>
  <cp:lastModifiedBy>vun334708@gmail.com</cp:lastModifiedBy>
  <cp:revision>1</cp:revision>
  <dcterms:modified xsi:type="dcterms:W3CDTF">2024-12-13T02:37:35Z</dcterms:modified>
</cp:coreProperties>
</file>