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294" r:id="rId3"/>
    <p:sldId id="297" r:id="rId4"/>
    <p:sldId id="296" r:id="rId5"/>
    <p:sldId id="298" r:id="rId6"/>
    <p:sldId id="299" r:id="rId7"/>
    <p:sldId id="300" r:id="rId8"/>
    <p:sldId id="301" r:id="rId9"/>
    <p:sldId id="302" r:id="rId10"/>
    <p:sldId id="303" r:id="rId11"/>
    <p:sldId id="304" r:id="rId12"/>
    <p:sldId id="306" r:id="rId13"/>
    <p:sldId id="307" r:id="rId14"/>
    <p:sldId id="308" r:id="rId15"/>
    <p:sldId id="309" r:id="rId16"/>
    <p:sldId id="310" r:id="rId17"/>
    <p:sldId id="311" r:id="rId18"/>
    <p:sldId id="312" r:id="rId19"/>
    <p:sldId id="313" r:id="rId20"/>
    <p:sldId id="316" r:id="rId21"/>
    <p:sldId id="314" r:id="rId22"/>
    <p:sldId id="317" r:id="rId23"/>
    <p:sldId id="315" r:id="rId24"/>
    <p:sldId id="337" r:id="rId25"/>
  </p:sldIdLst>
  <p:sldSz cx="9144000" cy="5143500" type="screen16x9"/>
  <p:notesSz cx="6858000" cy="9144000"/>
  <p:embeddedFontLst>
    <p:embeddedFont>
      <p:font typeface="Barlow" panose="00000500000000000000" pitchFamily="2" charset="0"/>
      <p:regular r:id="rId27"/>
      <p:bold r:id="rId28"/>
      <p:italic r:id="rId29"/>
      <p:boldItalic r:id="rId30"/>
    </p:embeddedFont>
    <p:embeddedFont>
      <p:font typeface="Barlow Condensed" panose="00000506000000000000" pitchFamily="2" charset="0"/>
      <p:regular r:id="rId31"/>
      <p:bold r:id="rId32"/>
      <p:italic r:id="rId33"/>
      <p:boldItalic r:id="rId34"/>
    </p:embeddedFont>
    <p:embeddedFont>
      <p:font typeface="Barlow Condensed SemiBold" panose="00000706000000000000" pitchFamily="2" charset="0"/>
      <p:regular r:id="rId35"/>
      <p:bold r:id="rId36"/>
      <p:italic r:id="rId37"/>
      <p:boldItalic r:id="rId38"/>
    </p:embeddedFont>
    <p:embeddedFont>
      <p:font typeface="Montserrat" panose="000005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65" autoAdjust="0"/>
  </p:normalViewPr>
  <p:slideViewPr>
    <p:cSldViewPr snapToGrid="0">
      <p:cViewPr varScale="1">
        <p:scale>
          <a:sx n="79" d="100"/>
          <a:sy n="79" d="100"/>
        </p:scale>
        <p:origin x="10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424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843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93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168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769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943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229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753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52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11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91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2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11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336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59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2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01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22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15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338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43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a:latin typeface="Barlow Condensed SemiBold"/>
                <a:ea typeface="Barlow Condensed SemiBold"/>
                <a:cs typeface="Barlow Condensed SemiBold"/>
                <a:sym typeface="Barlow Condensed SemiBold"/>
              </a:rPr>
              <a:t>KHÓA HỌC FRONT-END</a:t>
            </a:r>
            <a:br>
              <a:rPr lang="en"/>
            </a:br>
            <a:br>
              <a:rPr lang="en"/>
            </a:br>
            <a:r>
              <a:rPr lang="en" sz="4000" b="0">
                <a:solidFill>
                  <a:schemeClr val="lt1"/>
                </a:solidFill>
                <a:latin typeface="Barlow Condensed"/>
                <a:ea typeface="Barlow Condensed"/>
                <a:cs typeface="Barlow Condensed"/>
                <a:sym typeface="Barlow Condensed"/>
              </a:rPr>
              <a:t>Bài 05: </a:t>
            </a:r>
            <a:r>
              <a:rPr lang="vi-VN" sz="4000" b="0">
                <a:solidFill>
                  <a:schemeClr val="lt1"/>
                </a:solidFill>
                <a:latin typeface="Barlow Condensed"/>
                <a:ea typeface="Barlow Condensed"/>
                <a:cs typeface="Barlow Condensed"/>
                <a:sym typeface="Barlow Condensed"/>
              </a:rPr>
              <a:t>Học CSS, CSS3 cơ bản (Tiết 2)</a:t>
            </a:r>
            <a:endParaRPr/>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Position (Vị trí)</a:t>
            </a:r>
            <a:endParaRPr b="0"/>
          </a:p>
        </p:txBody>
      </p:sp>
      <p:sp>
        <p:nvSpPr>
          <p:cNvPr id="1500" name="Google Shape;1500;p40"/>
          <p:cNvSpPr txBox="1">
            <a:spLocks noGrp="1"/>
          </p:cNvSpPr>
          <p:nvPr>
            <p:ph type="subTitle" idx="1"/>
          </p:nvPr>
        </p:nvSpPr>
        <p:spPr>
          <a:xfrm>
            <a:off x="837930" y="1263438"/>
            <a:ext cx="7003152"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position để xác định vị trí element muốn hiển thị. Có 5 giá trị khác nhau</a:t>
            </a:r>
          </a:p>
        </p:txBody>
      </p:sp>
      <p:pic>
        <p:nvPicPr>
          <p:cNvPr id="8" name="Picture 7">
            <a:extLst>
              <a:ext uri="{FF2B5EF4-FFF2-40B4-BE49-F238E27FC236}">
                <a16:creationId xmlns:a16="http://schemas.microsoft.com/office/drawing/2014/main" id="{D6BD7D2B-43ED-B883-539E-BC952164D995}"/>
              </a:ext>
            </a:extLst>
          </p:cNvPr>
          <p:cNvPicPr>
            <a:picLocks noChangeAspect="1"/>
          </p:cNvPicPr>
          <p:nvPr/>
        </p:nvPicPr>
        <p:blipFill>
          <a:blip r:embed="rId3"/>
          <a:stretch>
            <a:fillRect/>
          </a:stretch>
        </p:blipFill>
        <p:spPr>
          <a:xfrm>
            <a:off x="452534" y="1497496"/>
            <a:ext cx="8238931" cy="3527292"/>
          </a:xfrm>
          <a:prstGeom prst="rect">
            <a:avLst/>
          </a:prstGeom>
        </p:spPr>
      </p:pic>
    </p:spTree>
    <p:extLst>
      <p:ext uri="{BB962C8B-B14F-4D97-AF65-F5344CB8AC3E}">
        <p14:creationId xmlns:p14="http://schemas.microsoft.com/office/powerpoint/2010/main" val="174128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416903"/>
            <a:ext cx="7239012" cy="348633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dk1"/>
                </a:solidFill>
              </a:rPr>
              <a:t>position: static; </a:t>
            </a:r>
            <a:r>
              <a:rPr lang="en-US" sz="1200">
                <a:solidFill>
                  <a:schemeClr val="dk1"/>
                </a:solidFill>
              </a:rPr>
              <a:t>// Vị trí ở trạng thái mặc định của phần tử (tức là các thuộc tính top, bottom, right, left không có hiệu lực)</a:t>
            </a:r>
          </a:p>
          <a:p>
            <a:pPr marL="457200" lvl="0" indent="-317500" algn="l" rtl="0">
              <a:lnSpc>
                <a:spcPct val="150000"/>
              </a:lnSpc>
              <a:spcBef>
                <a:spcPts val="0"/>
              </a:spcBef>
              <a:spcAft>
                <a:spcPts val="0"/>
              </a:spcAft>
              <a:buSzPts val="1400"/>
              <a:buChar char="●"/>
            </a:pPr>
            <a:r>
              <a:rPr lang="vi-VN" sz="1200" b="1">
                <a:solidFill>
                  <a:schemeClr val="dk1"/>
                </a:solidFill>
              </a:rPr>
              <a:t>position: relative;</a:t>
            </a:r>
            <a:r>
              <a:rPr lang="en-US" sz="1200" b="1">
                <a:solidFill>
                  <a:schemeClr val="dk1"/>
                </a:solidFill>
              </a:rPr>
              <a:t> </a:t>
            </a:r>
            <a:r>
              <a:rPr lang="en-US" sz="1200">
                <a:solidFill>
                  <a:schemeClr val="dk1"/>
                </a:solidFill>
              </a:rPr>
              <a:t>// </a:t>
            </a:r>
            <a:r>
              <a:rPr lang="vi-VN" sz="1200">
                <a:solidFill>
                  <a:schemeClr val="dk1"/>
                </a:solidFill>
              </a:rPr>
              <a:t>Vị trí tương đối so với vị trí mặc định và áp dụng được các thuộc tính top, right, bottom, left.</a:t>
            </a:r>
            <a:endParaRPr lang="en-US" sz="1200">
              <a:solidFill>
                <a:schemeClr val="dk1"/>
              </a:solidFill>
            </a:endParaRPr>
          </a:p>
          <a:p>
            <a:pPr marL="457200" lvl="0" indent="-317500" algn="l" rtl="0">
              <a:lnSpc>
                <a:spcPct val="150000"/>
              </a:lnSpc>
              <a:spcBef>
                <a:spcPts val="0"/>
              </a:spcBef>
              <a:spcAft>
                <a:spcPts val="0"/>
              </a:spcAft>
              <a:buSzPts val="1400"/>
              <a:buChar char="●"/>
            </a:pPr>
            <a:r>
              <a:rPr lang="en-US" sz="1200" b="1">
                <a:solidFill>
                  <a:schemeClr val="dk1"/>
                </a:solidFill>
              </a:rPr>
              <a:t>position: absolute;</a:t>
            </a:r>
            <a:r>
              <a:rPr lang="en-US" sz="1200" b="1"/>
              <a:t> </a:t>
            </a:r>
            <a:r>
              <a:rPr lang="en-US" sz="1200"/>
              <a:t>// Vị trí tuyệt đối cho các thành phần theo thành phần bao ngoài hoặc cửa sổ trình duyệt.</a:t>
            </a:r>
          </a:p>
          <a:p>
            <a:pPr marL="457200" lvl="0" indent="-317500" algn="l" rtl="0">
              <a:lnSpc>
                <a:spcPct val="150000"/>
              </a:lnSpc>
              <a:spcBef>
                <a:spcPts val="0"/>
              </a:spcBef>
              <a:spcAft>
                <a:spcPts val="0"/>
              </a:spcAft>
              <a:buSzPts val="1400"/>
              <a:buChar char="●"/>
            </a:pPr>
            <a:r>
              <a:rPr lang="en-US" sz="1200" b="1"/>
              <a:t>position: fixed; </a:t>
            </a:r>
            <a:r>
              <a:rPr lang="en-US" sz="1200"/>
              <a:t>// </a:t>
            </a:r>
            <a:r>
              <a:rPr lang="vi-VN" sz="1200"/>
              <a:t>Được định vị so với khung nhìn (viewport), có nghĩa là nó luôn ở một vị trí cố định ngay cả khi trang được cuộn. Các thuộc tính top, right, bottom và left được sử dụng để định vị element.</a:t>
            </a:r>
            <a:endParaRPr lang="en-US" sz="1200"/>
          </a:p>
          <a:p>
            <a:pPr marL="457200" lvl="0" indent="-317500" algn="l" rtl="0">
              <a:lnSpc>
                <a:spcPct val="150000"/>
              </a:lnSpc>
              <a:spcBef>
                <a:spcPts val="0"/>
              </a:spcBef>
              <a:spcAft>
                <a:spcPts val="0"/>
              </a:spcAft>
              <a:buSzPts val="1400"/>
              <a:buChar char="●"/>
            </a:pPr>
            <a:r>
              <a:rPr lang="en-US" sz="1200" b="1"/>
              <a:t>position: sticky; </a:t>
            </a:r>
            <a:r>
              <a:rPr lang="en-US" sz="1200"/>
              <a:t>// </a:t>
            </a:r>
            <a:r>
              <a:rPr lang="vi-VN" sz="1200"/>
              <a:t>Có thể hiểu đơn giản là sự kết hợp của position: relative và position: fixed. Nó cũng na ná relative nhưng mà khi các bạn scroll đến vị trí của nó sẽ giống hệt như fixed và khi các bạn scroll lên ra khỏi nó thì nó sẽ quay lại vị trí ban đầu dưới dạng relative.</a:t>
            </a:r>
            <a:endParaRPr lang="en-US" sz="120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Position (Vị trí)</a:t>
            </a:r>
            <a:endParaRPr b="0"/>
          </a:p>
        </p:txBody>
      </p:sp>
      <p:sp>
        <p:nvSpPr>
          <p:cNvPr id="1500" name="Google Shape;1500;p40"/>
          <p:cNvSpPr txBox="1">
            <a:spLocks noGrp="1"/>
          </p:cNvSpPr>
          <p:nvPr>
            <p:ph type="subTitle" idx="1"/>
          </p:nvPr>
        </p:nvSpPr>
        <p:spPr>
          <a:xfrm>
            <a:off x="837930" y="1263438"/>
            <a:ext cx="7003152"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position để xác định vị trí element muốn hiển thị. Có 5 giá trị khác nhau</a:t>
            </a:r>
          </a:p>
        </p:txBody>
      </p:sp>
    </p:spTree>
    <p:extLst>
      <p:ext uri="{BB962C8B-B14F-4D97-AF65-F5344CB8AC3E}">
        <p14:creationId xmlns:p14="http://schemas.microsoft.com/office/powerpoint/2010/main" val="156648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412287"/>
            <a:ext cx="4376197"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err="1">
                <a:solidFill>
                  <a:schemeClr val="dk1"/>
                </a:solidFill>
              </a:rPr>
              <a:t>Thuộc</a:t>
            </a:r>
            <a:r>
              <a:rPr lang="vi-VN" dirty="0">
                <a:solidFill>
                  <a:schemeClr val="dk1"/>
                </a:solidFill>
              </a:rPr>
              <a:t> </a:t>
            </a:r>
            <a:r>
              <a:rPr lang="vi-VN" dirty="0" err="1">
                <a:solidFill>
                  <a:schemeClr val="dk1"/>
                </a:solidFill>
              </a:rPr>
              <a:t>tính</a:t>
            </a:r>
            <a:r>
              <a:rPr lang="vi-VN" dirty="0">
                <a:solidFill>
                  <a:schemeClr val="dk1"/>
                </a:solidFill>
              </a:rPr>
              <a:t> </a:t>
            </a:r>
            <a:r>
              <a:rPr lang="vi-VN" b="1" dirty="0">
                <a:solidFill>
                  <a:schemeClr val="dk1"/>
                </a:solidFill>
              </a:rPr>
              <a:t>z-</a:t>
            </a:r>
            <a:r>
              <a:rPr lang="vi-VN" b="1" dirty="0" err="1">
                <a:solidFill>
                  <a:schemeClr val="dk1"/>
                </a:solidFill>
              </a:rPr>
              <a:t>index</a:t>
            </a:r>
            <a:r>
              <a:rPr lang="vi-VN" dirty="0">
                <a:solidFill>
                  <a:schemeClr val="dk1"/>
                </a:solidFill>
              </a:rPr>
              <a:t> </a:t>
            </a:r>
            <a:r>
              <a:rPr lang="vi-VN" dirty="0" err="1">
                <a:solidFill>
                  <a:schemeClr val="dk1"/>
                </a:solidFill>
              </a:rPr>
              <a:t>thiết</a:t>
            </a:r>
            <a:r>
              <a:rPr lang="vi-VN" dirty="0">
                <a:solidFill>
                  <a:schemeClr val="dk1"/>
                </a:solidFill>
              </a:rPr>
              <a:t> </a:t>
            </a:r>
            <a:r>
              <a:rPr lang="vi-VN" dirty="0" err="1">
                <a:solidFill>
                  <a:schemeClr val="dk1"/>
                </a:solidFill>
              </a:rPr>
              <a:t>lập</a:t>
            </a:r>
            <a:r>
              <a:rPr lang="vi-VN" dirty="0">
                <a:solidFill>
                  <a:schemeClr val="dk1"/>
                </a:solidFill>
              </a:rPr>
              <a:t> </a:t>
            </a:r>
            <a:r>
              <a:rPr lang="vi-VN" dirty="0" err="1">
                <a:solidFill>
                  <a:schemeClr val="dk1"/>
                </a:solidFill>
              </a:rPr>
              <a:t>thứ</a:t>
            </a:r>
            <a:r>
              <a:rPr lang="vi-VN" dirty="0">
                <a:solidFill>
                  <a:schemeClr val="dk1"/>
                </a:solidFill>
              </a:rPr>
              <a:t> </a:t>
            </a:r>
            <a:r>
              <a:rPr lang="vi-VN" dirty="0" err="1">
                <a:solidFill>
                  <a:schemeClr val="dk1"/>
                </a:solidFill>
              </a:rPr>
              <a:t>tự</a:t>
            </a:r>
            <a:r>
              <a:rPr lang="vi-VN" dirty="0">
                <a:solidFill>
                  <a:schemeClr val="dk1"/>
                </a:solidFill>
              </a:rPr>
              <a:t> </a:t>
            </a:r>
            <a:r>
              <a:rPr lang="vi-VN" dirty="0" err="1">
                <a:solidFill>
                  <a:schemeClr val="dk1"/>
                </a:solidFill>
              </a:rPr>
              <a:t>xếp</a:t>
            </a:r>
            <a:r>
              <a:rPr lang="vi-VN" dirty="0">
                <a:solidFill>
                  <a:schemeClr val="dk1"/>
                </a:solidFill>
              </a:rPr>
              <a:t> </a:t>
            </a:r>
            <a:r>
              <a:rPr lang="vi-VN" dirty="0" err="1">
                <a:solidFill>
                  <a:schemeClr val="dk1"/>
                </a:solidFill>
              </a:rPr>
              <a:t>chồng</a:t>
            </a:r>
            <a:r>
              <a:rPr lang="vi-VN" dirty="0">
                <a:solidFill>
                  <a:schemeClr val="dk1"/>
                </a:solidFill>
              </a:rPr>
              <a:t> nhau </a:t>
            </a:r>
            <a:r>
              <a:rPr lang="vi-VN" dirty="0" err="1">
                <a:solidFill>
                  <a:schemeClr val="dk1"/>
                </a:solidFill>
              </a:rPr>
              <a:t>của</a:t>
            </a:r>
            <a:r>
              <a:rPr lang="vi-VN" dirty="0">
                <a:solidFill>
                  <a:schemeClr val="dk1"/>
                </a:solidFill>
              </a:rPr>
              <a:t> </a:t>
            </a:r>
            <a:r>
              <a:rPr lang="vi-VN" dirty="0" err="1">
                <a:solidFill>
                  <a:schemeClr val="dk1"/>
                </a:solidFill>
              </a:rPr>
              <a:t>một</a:t>
            </a:r>
            <a:r>
              <a:rPr lang="vi-VN" dirty="0">
                <a:solidFill>
                  <a:schemeClr val="dk1"/>
                </a:solidFill>
              </a:rPr>
              <a:t> </a:t>
            </a:r>
            <a:r>
              <a:rPr lang="vi-VN" dirty="0" err="1">
                <a:solidFill>
                  <a:schemeClr val="dk1"/>
                </a:solidFill>
              </a:rPr>
              <a:t>thành</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vị</a:t>
            </a:r>
            <a:r>
              <a:rPr lang="vi-VN" dirty="0">
                <a:solidFill>
                  <a:schemeClr val="dk1"/>
                </a:solidFill>
              </a:rPr>
              <a:t> </a:t>
            </a:r>
            <a:r>
              <a:rPr lang="vi-VN" dirty="0" err="1">
                <a:solidFill>
                  <a:schemeClr val="dk1"/>
                </a:solidFill>
              </a:rPr>
              <a:t>trí</a:t>
            </a:r>
            <a:r>
              <a:rPr lang="vi-VN" dirty="0">
                <a:solidFill>
                  <a:schemeClr val="dk1"/>
                </a:solidFill>
              </a:rPr>
              <a:t>.</a:t>
            </a:r>
          </a:p>
          <a:p>
            <a:pPr marL="457200" lvl="0" indent="-317500" algn="l" rtl="0">
              <a:lnSpc>
                <a:spcPct val="150000"/>
              </a:lnSpc>
              <a:spcBef>
                <a:spcPts val="0"/>
              </a:spcBef>
              <a:spcAft>
                <a:spcPts val="0"/>
              </a:spcAft>
              <a:buSzPts val="1400"/>
              <a:buChar char="●"/>
            </a:pPr>
            <a:r>
              <a:rPr lang="vi-VN" dirty="0" err="1">
                <a:solidFill>
                  <a:schemeClr val="dk1"/>
                </a:solidFill>
              </a:rPr>
              <a:t>Giá</a:t>
            </a:r>
            <a:r>
              <a:rPr lang="vi-VN" dirty="0">
                <a:solidFill>
                  <a:schemeClr val="dk1"/>
                </a:solidFill>
              </a:rPr>
              <a:t> </a:t>
            </a:r>
            <a:r>
              <a:rPr lang="vi-VN" dirty="0" err="1">
                <a:solidFill>
                  <a:schemeClr val="dk1"/>
                </a:solidFill>
              </a:rPr>
              <a:t>trị</a:t>
            </a:r>
            <a:r>
              <a:rPr lang="vi-VN" dirty="0">
                <a:solidFill>
                  <a:schemeClr val="dk1"/>
                </a:solidFill>
              </a:rPr>
              <a:t> </a:t>
            </a:r>
            <a:r>
              <a:rPr lang="vi-VN" dirty="0" err="1">
                <a:solidFill>
                  <a:schemeClr val="dk1"/>
                </a:solidFill>
              </a:rPr>
              <a:t>mặc</a:t>
            </a:r>
            <a:r>
              <a:rPr lang="vi-VN" dirty="0">
                <a:solidFill>
                  <a:schemeClr val="dk1"/>
                </a:solidFill>
              </a:rPr>
              <a:t> </a:t>
            </a:r>
            <a:r>
              <a:rPr lang="vi-VN" dirty="0" err="1">
                <a:solidFill>
                  <a:schemeClr val="dk1"/>
                </a:solidFill>
              </a:rPr>
              <a:t>định</a:t>
            </a:r>
            <a:r>
              <a:rPr lang="vi-VN" dirty="0">
                <a:solidFill>
                  <a:schemeClr val="dk1"/>
                </a:solidFill>
              </a:rPr>
              <a:t> </a:t>
            </a:r>
            <a:r>
              <a:rPr lang="vi-VN" dirty="0" err="1">
                <a:solidFill>
                  <a:schemeClr val="dk1"/>
                </a:solidFill>
              </a:rPr>
              <a:t>là</a:t>
            </a:r>
            <a:r>
              <a:rPr lang="vi-VN" dirty="0">
                <a:solidFill>
                  <a:schemeClr val="dk1"/>
                </a:solidFill>
              </a:rPr>
              <a:t> 0.</a:t>
            </a:r>
            <a:endParaRPr lang="en-US" dirty="0">
              <a:solidFill>
                <a:schemeClr val="dk1"/>
              </a:solidFill>
            </a:endParaRPr>
          </a:p>
          <a:p>
            <a:pPr marL="457200" lvl="0" indent="-317500" algn="l" rtl="0">
              <a:lnSpc>
                <a:spcPct val="150000"/>
              </a:lnSpc>
              <a:spcBef>
                <a:spcPts val="0"/>
              </a:spcBef>
              <a:spcAft>
                <a:spcPts val="0"/>
              </a:spcAft>
              <a:buSzPts val="1400"/>
              <a:buChar char="●"/>
            </a:pPr>
            <a:r>
              <a:rPr lang="vi-VN" dirty="0">
                <a:solidFill>
                  <a:schemeClr val="dk1"/>
                </a:solidFill>
              </a:rPr>
              <a:t>z-</a:t>
            </a:r>
            <a:r>
              <a:rPr lang="vi-VN" dirty="0" err="1">
                <a:solidFill>
                  <a:schemeClr val="dk1"/>
                </a:solidFill>
              </a:rPr>
              <a:t>index</a:t>
            </a:r>
            <a:r>
              <a:rPr lang="vi-VN" dirty="0">
                <a:solidFill>
                  <a:schemeClr val="dk1"/>
                </a:solidFill>
              </a:rPr>
              <a:t> </a:t>
            </a:r>
            <a:r>
              <a:rPr lang="vi-VN" dirty="0" err="1">
                <a:solidFill>
                  <a:schemeClr val="dk1"/>
                </a:solidFill>
              </a:rPr>
              <a:t>càng</a:t>
            </a:r>
            <a:r>
              <a:rPr lang="vi-VN" dirty="0">
                <a:solidFill>
                  <a:schemeClr val="dk1"/>
                </a:solidFill>
              </a:rPr>
              <a:t> cao </a:t>
            </a:r>
            <a:r>
              <a:rPr lang="vi-VN" dirty="0" err="1">
                <a:solidFill>
                  <a:schemeClr val="dk1"/>
                </a:solidFill>
              </a:rPr>
              <a:t>thì</a:t>
            </a:r>
            <a:r>
              <a:rPr lang="vi-VN" dirty="0">
                <a:solidFill>
                  <a:schemeClr val="dk1"/>
                </a:solidFill>
              </a:rPr>
              <a:t> </a:t>
            </a:r>
            <a:r>
              <a:rPr lang="vi-VN" dirty="0" err="1">
                <a:solidFill>
                  <a:schemeClr val="dk1"/>
                </a:solidFill>
              </a:rPr>
              <a:t>element</a:t>
            </a:r>
            <a:r>
              <a:rPr lang="vi-VN" dirty="0">
                <a:solidFill>
                  <a:schemeClr val="dk1"/>
                </a:solidFill>
              </a:rPr>
              <a:t> </a:t>
            </a:r>
            <a:r>
              <a:rPr lang="vi-VN" dirty="0" err="1">
                <a:solidFill>
                  <a:schemeClr val="dk1"/>
                </a:solidFill>
              </a:rPr>
              <a:t>đó</a:t>
            </a:r>
            <a:r>
              <a:rPr lang="vi-VN" dirty="0">
                <a:solidFill>
                  <a:schemeClr val="dk1"/>
                </a:solidFill>
              </a:rPr>
              <a:t> </a:t>
            </a:r>
            <a:r>
              <a:rPr lang="vi-VN" dirty="0" err="1">
                <a:solidFill>
                  <a:schemeClr val="dk1"/>
                </a:solidFill>
              </a:rPr>
              <a:t>càng</a:t>
            </a:r>
            <a:r>
              <a:rPr lang="vi-VN" dirty="0">
                <a:solidFill>
                  <a:schemeClr val="dk1"/>
                </a:solidFill>
              </a:rPr>
              <a:t> </a:t>
            </a:r>
            <a:r>
              <a:rPr lang="vi-VN" dirty="0" err="1">
                <a:solidFill>
                  <a:schemeClr val="dk1"/>
                </a:solidFill>
              </a:rPr>
              <a:t>nằm</a:t>
            </a:r>
            <a:r>
              <a:rPr lang="vi-VN" dirty="0">
                <a:solidFill>
                  <a:schemeClr val="dk1"/>
                </a:solidFill>
              </a:rPr>
              <a:t> trên.</a:t>
            </a:r>
          </a:p>
          <a:p>
            <a:pPr marL="457200" lvl="0" indent="-317500" algn="l" rtl="0">
              <a:lnSpc>
                <a:spcPct val="150000"/>
              </a:lnSpc>
              <a:spcBef>
                <a:spcPts val="0"/>
              </a:spcBef>
              <a:spcAft>
                <a:spcPts val="0"/>
              </a:spcAft>
              <a:buSzPts val="1400"/>
              <a:buChar char="●"/>
            </a:pPr>
            <a:r>
              <a:rPr lang="vi-VN" b="1" dirty="0" err="1">
                <a:solidFill>
                  <a:schemeClr val="dk1"/>
                </a:solidFill>
              </a:rPr>
              <a:t>Chú</a:t>
            </a:r>
            <a:r>
              <a:rPr lang="vi-VN" b="1" dirty="0">
                <a:solidFill>
                  <a:schemeClr val="dk1"/>
                </a:solidFill>
              </a:rPr>
              <a:t> ý</a:t>
            </a:r>
            <a:r>
              <a:rPr lang="vi-VN" dirty="0">
                <a:solidFill>
                  <a:schemeClr val="dk1"/>
                </a:solidFill>
              </a:rPr>
              <a:t>: z-</a:t>
            </a:r>
            <a:r>
              <a:rPr lang="vi-VN" dirty="0" err="1">
                <a:solidFill>
                  <a:schemeClr val="dk1"/>
                </a:solidFill>
              </a:rPr>
              <a:t>index</a:t>
            </a:r>
            <a:r>
              <a:rPr lang="vi-VN" dirty="0">
                <a:solidFill>
                  <a:schemeClr val="dk1"/>
                </a:solidFill>
              </a:rPr>
              <a:t> </a:t>
            </a:r>
            <a:r>
              <a:rPr lang="vi-VN" dirty="0" err="1">
                <a:solidFill>
                  <a:schemeClr val="dk1"/>
                </a:solidFill>
              </a:rPr>
              <a:t>chỉ</a:t>
            </a:r>
            <a:r>
              <a:rPr lang="vi-VN" dirty="0">
                <a:solidFill>
                  <a:schemeClr val="dk1"/>
                </a:solidFill>
              </a:rPr>
              <a:t> </a:t>
            </a:r>
            <a:r>
              <a:rPr lang="vi-VN" dirty="0" err="1">
                <a:solidFill>
                  <a:schemeClr val="dk1"/>
                </a:solidFill>
              </a:rPr>
              <a:t>làm</a:t>
            </a:r>
            <a:r>
              <a:rPr lang="vi-VN" dirty="0">
                <a:solidFill>
                  <a:schemeClr val="dk1"/>
                </a:solidFill>
              </a:rPr>
              <a:t> </a:t>
            </a:r>
            <a:r>
              <a:rPr lang="vi-VN" dirty="0" err="1">
                <a:solidFill>
                  <a:schemeClr val="dk1"/>
                </a:solidFill>
              </a:rPr>
              <a:t>việc</a:t>
            </a:r>
            <a:r>
              <a:rPr lang="vi-VN" dirty="0">
                <a:solidFill>
                  <a:schemeClr val="dk1"/>
                </a:solidFill>
              </a:rPr>
              <a:t> </a:t>
            </a:r>
            <a:r>
              <a:rPr lang="vi-VN" dirty="0" err="1">
                <a:solidFill>
                  <a:schemeClr val="dk1"/>
                </a:solidFill>
              </a:rPr>
              <a:t>cùng</a:t>
            </a:r>
            <a:r>
              <a:rPr lang="vi-VN" dirty="0">
                <a:solidFill>
                  <a:schemeClr val="dk1"/>
                </a:solidFill>
              </a:rPr>
              <a:t> </a:t>
            </a:r>
            <a:r>
              <a:rPr lang="vi-VN" dirty="0" err="1">
                <a:solidFill>
                  <a:schemeClr val="dk1"/>
                </a:solidFill>
              </a:rPr>
              <a:t>với</a:t>
            </a:r>
            <a:r>
              <a:rPr lang="vi-VN" dirty="0">
                <a:solidFill>
                  <a:schemeClr val="dk1"/>
                </a:solidFill>
              </a:rPr>
              <a:t> </a:t>
            </a:r>
            <a:r>
              <a:rPr lang="vi-VN" dirty="0" err="1">
                <a:solidFill>
                  <a:schemeClr val="dk1"/>
                </a:solidFill>
              </a:rPr>
              <a:t>thuộc</a:t>
            </a:r>
            <a:r>
              <a:rPr lang="vi-VN" dirty="0">
                <a:solidFill>
                  <a:schemeClr val="dk1"/>
                </a:solidFill>
              </a:rPr>
              <a:t> </a:t>
            </a:r>
            <a:r>
              <a:rPr lang="vi-VN" dirty="0" err="1">
                <a:solidFill>
                  <a:schemeClr val="dk1"/>
                </a:solidFill>
              </a:rPr>
              <a:t>tính</a:t>
            </a:r>
            <a:r>
              <a:rPr lang="vi-VN" dirty="0">
                <a:solidFill>
                  <a:schemeClr val="dk1"/>
                </a:solidFill>
              </a:rPr>
              <a:t> </a:t>
            </a:r>
            <a:r>
              <a:rPr lang="vi-VN" dirty="0" err="1">
                <a:solidFill>
                  <a:schemeClr val="dk1"/>
                </a:solidFill>
              </a:rPr>
              <a:t>position</a:t>
            </a:r>
            <a:r>
              <a:rPr lang="vi-VN" dirty="0">
                <a:solidFill>
                  <a:schemeClr val="dk1"/>
                </a:solidFill>
              </a:rPr>
              <a:t> </a:t>
            </a:r>
            <a:r>
              <a:rPr lang="vi-VN" dirty="0" err="1">
                <a:solidFill>
                  <a:schemeClr val="dk1"/>
                </a:solidFill>
              </a:rPr>
              <a:t>có</a:t>
            </a:r>
            <a:r>
              <a:rPr lang="vi-VN" dirty="0">
                <a:solidFill>
                  <a:schemeClr val="dk1"/>
                </a:solidFill>
              </a:rPr>
              <a:t> </a:t>
            </a:r>
            <a:r>
              <a:rPr lang="vi-VN" dirty="0" err="1">
                <a:solidFill>
                  <a:schemeClr val="dk1"/>
                </a:solidFill>
              </a:rPr>
              <a:t>giá</a:t>
            </a:r>
            <a:r>
              <a:rPr lang="vi-VN" dirty="0">
                <a:solidFill>
                  <a:schemeClr val="dk1"/>
                </a:solidFill>
              </a:rPr>
              <a:t> </a:t>
            </a:r>
            <a:r>
              <a:rPr lang="vi-VN" dirty="0" err="1">
                <a:solidFill>
                  <a:schemeClr val="dk1"/>
                </a:solidFill>
              </a:rPr>
              <a:t>trị</a:t>
            </a:r>
            <a:r>
              <a:rPr lang="vi-VN" dirty="0">
                <a:solidFill>
                  <a:schemeClr val="dk1"/>
                </a:solidFill>
              </a:rPr>
              <a:t> sau: </a:t>
            </a:r>
            <a:r>
              <a:rPr lang="vi-VN" dirty="0" err="1">
                <a:solidFill>
                  <a:schemeClr val="dk1"/>
                </a:solidFill>
              </a:rPr>
              <a:t>absolute</a:t>
            </a:r>
            <a:r>
              <a:rPr lang="vi-VN" dirty="0">
                <a:solidFill>
                  <a:schemeClr val="dk1"/>
                </a:solidFill>
              </a:rPr>
              <a:t>, </a:t>
            </a:r>
            <a:r>
              <a:rPr lang="vi-VN" dirty="0" err="1">
                <a:solidFill>
                  <a:schemeClr val="dk1"/>
                </a:solidFill>
              </a:rPr>
              <a:t>fixed</a:t>
            </a:r>
            <a:r>
              <a:rPr lang="vi-VN" dirty="0">
                <a:solidFill>
                  <a:schemeClr val="dk1"/>
                </a:solidFill>
              </a:rPr>
              <a:t>, </a:t>
            </a:r>
            <a:r>
              <a:rPr lang="vi-VN" dirty="0" err="1">
                <a:solidFill>
                  <a:schemeClr val="dk1"/>
                </a:solidFill>
              </a:rPr>
              <a:t>relative</a:t>
            </a:r>
            <a:r>
              <a:rPr lang="vi-VN" dirty="0">
                <a:solidFill>
                  <a:schemeClr val="dk1"/>
                </a:solidFill>
              </a:rPr>
              <a:t>, </a:t>
            </a:r>
            <a:r>
              <a:rPr lang="vi-VN" dirty="0" err="1">
                <a:solidFill>
                  <a:schemeClr val="dk1"/>
                </a:solidFill>
              </a:rPr>
              <a:t>sticky</a:t>
            </a:r>
            <a:r>
              <a:rPr lang="vi-VN" dirty="0">
                <a:solidFill>
                  <a:schemeClr val="dk1"/>
                </a:solidFill>
              </a:rPr>
              <a:t>. </a:t>
            </a:r>
            <a:r>
              <a:rPr lang="vi-VN" dirty="0" err="1">
                <a:solidFill>
                  <a:schemeClr val="dk1"/>
                </a:solidFill>
              </a:rPr>
              <a:t>Đối</a:t>
            </a:r>
            <a:r>
              <a:rPr lang="vi-VN" dirty="0">
                <a:solidFill>
                  <a:schemeClr val="dk1"/>
                </a:solidFill>
              </a:rPr>
              <a:t> </a:t>
            </a:r>
            <a:r>
              <a:rPr lang="vi-VN" dirty="0" err="1">
                <a:solidFill>
                  <a:schemeClr val="dk1"/>
                </a:solidFill>
              </a:rPr>
              <a:t>với</a:t>
            </a:r>
            <a:r>
              <a:rPr lang="vi-VN" dirty="0">
                <a:solidFill>
                  <a:schemeClr val="dk1"/>
                </a:solidFill>
              </a:rPr>
              <a:t> </a:t>
            </a:r>
            <a:r>
              <a:rPr lang="vi-VN" dirty="0" err="1">
                <a:solidFill>
                  <a:schemeClr val="dk1"/>
                </a:solidFill>
              </a:rPr>
              <a:t>giá</a:t>
            </a:r>
            <a:r>
              <a:rPr lang="vi-VN" dirty="0">
                <a:solidFill>
                  <a:schemeClr val="dk1"/>
                </a:solidFill>
              </a:rPr>
              <a:t> </a:t>
            </a:r>
            <a:r>
              <a:rPr lang="vi-VN" dirty="0" err="1">
                <a:solidFill>
                  <a:schemeClr val="dk1"/>
                </a:solidFill>
              </a:rPr>
              <a:t>trị</a:t>
            </a:r>
            <a:r>
              <a:rPr lang="vi-VN" dirty="0">
                <a:solidFill>
                  <a:schemeClr val="dk1"/>
                </a:solidFill>
              </a:rPr>
              <a:t> </a:t>
            </a:r>
            <a:r>
              <a:rPr lang="vi-VN" dirty="0" err="1">
                <a:solidFill>
                  <a:schemeClr val="dk1"/>
                </a:solidFill>
              </a:rPr>
              <a:t>static</a:t>
            </a:r>
            <a:r>
              <a:rPr lang="vi-VN" dirty="0">
                <a:solidFill>
                  <a:schemeClr val="dk1"/>
                </a:solidFill>
              </a:rPr>
              <a:t> </a:t>
            </a:r>
            <a:r>
              <a:rPr lang="vi-VN" dirty="0" err="1">
                <a:solidFill>
                  <a:schemeClr val="dk1"/>
                </a:solidFill>
              </a:rPr>
              <a:t>thì</a:t>
            </a:r>
            <a:r>
              <a:rPr lang="vi-VN" dirty="0">
                <a:solidFill>
                  <a:schemeClr val="dk1"/>
                </a:solidFill>
              </a:rPr>
              <a:t> z-</a:t>
            </a:r>
            <a:r>
              <a:rPr lang="vi-VN" dirty="0" err="1">
                <a:solidFill>
                  <a:schemeClr val="dk1"/>
                </a:solidFill>
              </a:rPr>
              <a:t>index</a:t>
            </a:r>
            <a:r>
              <a:rPr lang="vi-VN" dirty="0">
                <a:solidFill>
                  <a:schemeClr val="dk1"/>
                </a:solidFill>
              </a:rPr>
              <a:t> không </a:t>
            </a:r>
            <a:r>
              <a:rPr lang="vi-VN" dirty="0" err="1">
                <a:solidFill>
                  <a:schemeClr val="dk1"/>
                </a:solidFill>
              </a:rPr>
              <a:t>áp</a:t>
            </a:r>
            <a:r>
              <a:rPr lang="vi-VN" dirty="0">
                <a:solidFill>
                  <a:schemeClr val="dk1"/>
                </a:solidFill>
              </a:rPr>
              <a:t> </a:t>
            </a:r>
            <a:r>
              <a:rPr lang="vi-VN" dirty="0" err="1">
                <a:solidFill>
                  <a:schemeClr val="dk1"/>
                </a:solidFill>
              </a:rPr>
              <a:t>dụng</a:t>
            </a:r>
            <a:r>
              <a:rPr lang="vi-VN" dirty="0">
                <a:solidFill>
                  <a:schemeClr val="dk1"/>
                </a:solidFill>
              </a:rPr>
              <a:t> </a:t>
            </a:r>
            <a:r>
              <a:rPr lang="vi-VN" dirty="0" err="1">
                <a:solidFill>
                  <a:schemeClr val="dk1"/>
                </a:solidFill>
              </a:rPr>
              <a:t>được</a:t>
            </a:r>
            <a:r>
              <a:rPr lang="vi-VN" dirty="0">
                <a:solidFill>
                  <a:schemeClr val="dk1"/>
                </a:solidFill>
              </a:rPr>
              <a:t>.</a:t>
            </a:r>
            <a:endParaRPr lang="en-US" dirty="0">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Z-index</a:t>
            </a:r>
            <a:endParaRPr b="0"/>
          </a:p>
        </p:txBody>
      </p:sp>
      <p:grpSp>
        <p:nvGrpSpPr>
          <p:cNvPr id="1491" name="Google Shape;1491;p40"/>
          <p:cNvGrpSpPr/>
          <p:nvPr/>
        </p:nvGrpSpPr>
        <p:grpSpPr>
          <a:xfrm rot="10800000">
            <a:off x="3821561" y="4761552"/>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A2B6805-15BE-460C-19D8-D7E40FD18422}"/>
              </a:ext>
            </a:extLst>
          </p:cNvPr>
          <p:cNvPicPr>
            <a:picLocks noChangeAspect="1"/>
          </p:cNvPicPr>
          <p:nvPr/>
        </p:nvPicPr>
        <p:blipFill>
          <a:blip r:embed="rId3"/>
          <a:stretch>
            <a:fillRect/>
          </a:stretch>
        </p:blipFill>
        <p:spPr>
          <a:xfrm>
            <a:off x="5083816" y="1101665"/>
            <a:ext cx="3822654" cy="3372037"/>
          </a:xfrm>
          <a:prstGeom prst="rect">
            <a:avLst/>
          </a:prstGeom>
        </p:spPr>
      </p:pic>
    </p:spTree>
    <p:extLst>
      <p:ext uri="{BB962C8B-B14F-4D97-AF65-F5344CB8AC3E}">
        <p14:creationId xmlns:p14="http://schemas.microsoft.com/office/powerpoint/2010/main" val="51792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2041118"/>
            <a:ext cx="3982629"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dirty="0">
                <a:solidFill>
                  <a:schemeClr val="dk1"/>
                </a:solidFill>
              </a:rPr>
              <a:t>overflow: </a:t>
            </a:r>
            <a:r>
              <a:rPr lang="vi-VN" b="1" dirty="0" err="1">
                <a:solidFill>
                  <a:schemeClr val="dk1"/>
                </a:solidFill>
              </a:rPr>
              <a:t>visible</a:t>
            </a:r>
            <a:r>
              <a:rPr lang="en-US" b="1" dirty="0">
                <a:solidFill>
                  <a:schemeClr val="dk1"/>
                </a:solidFill>
              </a:rPr>
              <a:t>; </a:t>
            </a:r>
            <a:r>
              <a:rPr lang="en-US" dirty="0">
                <a:solidFill>
                  <a:schemeClr val="dk1"/>
                </a:solidFill>
              </a:rPr>
              <a:t>//</a:t>
            </a:r>
            <a:r>
              <a:rPr lang="vi-VN" dirty="0">
                <a:solidFill>
                  <a:schemeClr val="dk1"/>
                </a:solidFill>
              </a:rPr>
              <a:t> Khi </a:t>
            </a:r>
            <a:r>
              <a:rPr lang="vi-VN" dirty="0" err="1">
                <a:solidFill>
                  <a:schemeClr val="dk1"/>
                </a:solidFill>
              </a:rPr>
              <a:t>chiều</a:t>
            </a:r>
            <a:r>
              <a:rPr lang="vi-VN" dirty="0">
                <a:solidFill>
                  <a:schemeClr val="dk1"/>
                </a:solidFill>
              </a:rPr>
              <a:t> cao </a:t>
            </a:r>
            <a:r>
              <a:rPr lang="vi-VN" dirty="0" err="1">
                <a:solidFill>
                  <a:schemeClr val="dk1"/>
                </a:solidFill>
              </a:rPr>
              <a:t>của</a:t>
            </a:r>
            <a:r>
              <a:rPr lang="vi-VN" dirty="0">
                <a:solidFill>
                  <a:schemeClr val="dk1"/>
                </a:solidFill>
              </a:rPr>
              <a:t> </a:t>
            </a:r>
            <a:r>
              <a:rPr lang="vi-VN" dirty="0" err="1">
                <a:solidFill>
                  <a:schemeClr val="dk1"/>
                </a:solidFill>
              </a:rPr>
              <a:t>box</a:t>
            </a:r>
            <a:r>
              <a:rPr lang="vi-VN" dirty="0">
                <a:solidFill>
                  <a:schemeClr val="dk1"/>
                </a:solidFill>
              </a:rPr>
              <a:t> không </a:t>
            </a:r>
            <a:r>
              <a:rPr lang="vi-VN" dirty="0" err="1">
                <a:solidFill>
                  <a:schemeClr val="dk1"/>
                </a:solidFill>
              </a:rPr>
              <a:t>đủ</a:t>
            </a:r>
            <a:r>
              <a:rPr lang="vi-VN" dirty="0">
                <a:solidFill>
                  <a:schemeClr val="dk1"/>
                </a:solidFill>
              </a:rPr>
              <a:t> </a:t>
            </a:r>
            <a:r>
              <a:rPr lang="vi-VN" dirty="0" err="1">
                <a:solidFill>
                  <a:schemeClr val="dk1"/>
                </a:solidFill>
              </a:rPr>
              <a:t>chứa</a:t>
            </a:r>
            <a:r>
              <a:rPr lang="vi-VN" dirty="0">
                <a:solidFill>
                  <a:schemeClr val="dk1"/>
                </a:solidFill>
              </a:rPr>
              <a:t> </a:t>
            </a:r>
            <a:r>
              <a:rPr lang="vi-VN" dirty="0" err="1">
                <a:solidFill>
                  <a:schemeClr val="dk1"/>
                </a:solidFill>
              </a:rPr>
              <a:t>text</a:t>
            </a:r>
            <a:r>
              <a:rPr lang="vi-VN" dirty="0">
                <a:solidFill>
                  <a:schemeClr val="dk1"/>
                </a:solidFill>
              </a:rPr>
              <a:t>, </a:t>
            </a:r>
            <a:r>
              <a:rPr lang="vi-VN" dirty="0" err="1">
                <a:solidFill>
                  <a:schemeClr val="dk1"/>
                </a:solidFill>
              </a:rPr>
              <a:t>thì</a:t>
            </a:r>
            <a:r>
              <a:rPr lang="vi-VN" dirty="0">
                <a:solidFill>
                  <a:schemeClr val="dk1"/>
                </a:solidFill>
              </a:rPr>
              <a:t> </a:t>
            </a:r>
            <a:r>
              <a:rPr lang="vi-VN" dirty="0" err="1">
                <a:solidFill>
                  <a:schemeClr val="dk1"/>
                </a:solidFill>
              </a:rPr>
              <a:t>text</a:t>
            </a:r>
            <a:r>
              <a:rPr lang="vi-VN" dirty="0">
                <a:solidFill>
                  <a:schemeClr val="dk1"/>
                </a:solidFill>
              </a:rPr>
              <a:t> </a:t>
            </a:r>
            <a:r>
              <a:rPr lang="vi-VN" dirty="0" err="1">
                <a:solidFill>
                  <a:schemeClr val="dk1"/>
                </a:solidFill>
              </a:rPr>
              <a:t>vẫn</a:t>
            </a:r>
            <a:r>
              <a:rPr lang="vi-VN" dirty="0">
                <a:solidFill>
                  <a:schemeClr val="dk1"/>
                </a:solidFill>
              </a:rPr>
              <a:t> </a:t>
            </a:r>
            <a:r>
              <a:rPr lang="vi-VN" dirty="0" err="1">
                <a:solidFill>
                  <a:schemeClr val="dk1"/>
                </a:solidFill>
              </a:rPr>
              <a:t>hiển</a:t>
            </a:r>
            <a:r>
              <a:rPr lang="vi-VN" dirty="0">
                <a:solidFill>
                  <a:schemeClr val="dk1"/>
                </a:solidFill>
              </a:rPr>
              <a:t> </a:t>
            </a:r>
            <a:r>
              <a:rPr lang="vi-VN" dirty="0" err="1">
                <a:solidFill>
                  <a:schemeClr val="dk1"/>
                </a:solidFill>
              </a:rPr>
              <a:t>thị</a:t>
            </a:r>
            <a:r>
              <a:rPr lang="vi-VN" dirty="0">
                <a:solidFill>
                  <a:schemeClr val="dk1"/>
                </a:solidFill>
              </a:rPr>
              <a:t> </a:t>
            </a:r>
            <a:r>
              <a:rPr lang="vi-VN" dirty="0" err="1">
                <a:solidFill>
                  <a:schemeClr val="dk1"/>
                </a:solidFill>
              </a:rPr>
              <a:t>tràn</a:t>
            </a:r>
            <a:r>
              <a:rPr lang="vi-VN" dirty="0">
                <a:solidFill>
                  <a:schemeClr val="dk1"/>
                </a:solidFill>
              </a:rPr>
              <a:t> qua </a:t>
            </a:r>
            <a:r>
              <a:rPr lang="vi-VN" dirty="0" err="1">
                <a:solidFill>
                  <a:schemeClr val="dk1"/>
                </a:solidFill>
              </a:rPr>
              <a:t>box</a:t>
            </a:r>
            <a:r>
              <a:rPr lang="vi-VN" dirty="0">
                <a:solidFill>
                  <a:schemeClr val="dk1"/>
                </a:solidFill>
              </a:rPr>
              <a:t>, đây </a:t>
            </a:r>
            <a:r>
              <a:rPr lang="vi-VN" dirty="0" err="1">
                <a:solidFill>
                  <a:schemeClr val="dk1"/>
                </a:solidFill>
              </a:rPr>
              <a:t>là</a:t>
            </a:r>
            <a:r>
              <a:rPr lang="vi-VN" dirty="0">
                <a:solidFill>
                  <a:schemeClr val="dk1"/>
                </a:solidFill>
              </a:rPr>
              <a:t> </a:t>
            </a:r>
            <a:r>
              <a:rPr lang="vi-VN" dirty="0" err="1">
                <a:solidFill>
                  <a:schemeClr val="dk1"/>
                </a:solidFill>
              </a:rPr>
              <a:t>mặc</a:t>
            </a:r>
            <a:r>
              <a:rPr lang="vi-VN" dirty="0">
                <a:solidFill>
                  <a:schemeClr val="dk1"/>
                </a:solidFill>
              </a:rPr>
              <a:t> </a:t>
            </a:r>
            <a:r>
              <a:rPr lang="vi-VN" dirty="0" err="1">
                <a:solidFill>
                  <a:schemeClr val="dk1"/>
                </a:solidFill>
              </a:rPr>
              <a:t>định</a:t>
            </a:r>
            <a:r>
              <a:rPr lang="vi-VN" dirty="0">
                <a:solidFill>
                  <a:schemeClr val="dk1"/>
                </a:solidFill>
              </a:rPr>
              <a:t>.</a:t>
            </a:r>
          </a:p>
          <a:p>
            <a:pPr marL="457200" lvl="0" indent="-317500" algn="l" rtl="0">
              <a:lnSpc>
                <a:spcPct val="150000"/>
              </a:lnSpc>
              <a:spcBef>
                <a:spcPts val="0"/>
              </a:spcBef>
              <a:spcAft>
                <a:spcPts val="0"/>
              </a:spcAft>
              <a:buSzPts val="1400"/>
              <a:buChar char="●"/>
            </a:pPr>
            <a:r>
              <a:rPr lang="en-US" b="1" dirty="0">
                <a:solidFill>
                  <a:schemeClr val="dk1"/>
                </a:solidFill>
              </a:rPr>
              <a:t>overflow: </a:t>
            </a:r>
            <a:r>
              <a:rPr lang="vi-VN" b="1" dirty="0" err="1">
                <a:solidFill>
                  <a:schemeClr val="dk1"/>
                </a:solidFill>
              </a:rPr>
              <a:t>hidden</a:t>
            </a:r>
            <a:r>
              <a:rPr lang="en-US" b="1" dirty="0">
                <a:solidFill>
                  <a:schemeClr val="dk1"/>
                </a:solidFill>
              </a:rPr>
              <a:t>; </a:t>
            </a:r>
            <a:r>
              <a:rPr lang="en-US" dirty="0">
                <a:solidFill>
                  <a:schemeClr val="dk1"/>
                </a:solidFill>
              </a:rPr>
              <a:t>//</a:t>
            </a:r>
            <a:r>
              <a:rPr lang="vi-VN" dirty="0">
                <a:solidFill>
                  <a:schemeClr val="dk1"/>
                </a:solidFill>
              </a:rPr>
              <a:t> Khi </a:t>
            </a:r>
            <a:r>
              <a:rPr lang="vi-VN" dirty="0" err="1">
                <a:solidFill>
                  <a:schemeClr val="dk1"/>
                </a:solidFill>
              </a:rPr>
              <a:t>chiều</a:t>
            </a:r>
            <a:r>
              <a:rPr lang="vi-VN" dirty="0">
                <a:solidFill>
                  <a:schemeClr val="dk1"/>
                </a:solidFill>
              </a:rPr>
              <a:t> cao </a:t>
            </a:r>
            <a:r>
              <a:rPr lang="vi-VN" dirty="0" err="1">
                <a:solidFill>
                  <a:schemeClr val="dk1"/>
                </a:solidFill>
              </a:rPr>
              <a:t>của</a:t>
            </a:r>
            <a:r>
              <a:rPr lang="vi-VN" dirty="0">
                <a:solidFill>
                  <a:schemeClr val="dk1"/>
                </a:solidFill>
              </a:rPr>
              <a:t> </a:t>
            </a:r>
            <a:r>
              <a:rPr lang="vi-VN" dirty="0" err="1">
                <a:solidFill>
                  <a:schemeClr val="dk1"/>
                </a:solidFill>
              </a:rPr>
              <a:t>box</a:t>
            </a:r>
            <a:r>
              <a:rPr lang="vi-VN" dirty="0">
                <a:solidFill>
                  <a:schemeClr val="dk1"/>
                </a:solidFill>
              </a:rPr>
              <a:t> không </a:t>
            </a:r>
            <a:r>
              <a:rPr lang="vi-VN" dirty="0" err="1">
                <a:solidFill>
                  <a:schemeClr val="dk1"/>
                </a:solidFill>
              </a:rPr>
              <a:t>đủ</a:t>
            </a:r>
            <a:r>
              <a:rPr lang="vi-VN" dirty="0">
                <a:solidFill>
                  <a:schemeClr val="dk1"/>
                </a:solidFill>
              </a:rPr>
              <a:t> </a:t>
            </a:r>
            <a:r>
              <a:rPr lang="vi-VN" dirty="0" err="1">
                <a:solidFill>
                  <a:schemeClr val="dk1"/>
                </a:solidFill>
              </a:rPr>
              <a:t>chứa</a:t>
            </a:r>
            <a:r>
              <a:rPr lang="vi-VN" dirty="0">
                <a:solidFill>
                  <a:schemeClr val="dk1"/>
                </a:solidFill>
              </a:rPr>
              <a:t> </a:t>
            </a:r>
            <a:r>
              <a:rPr lang="vi-VN" dirty="0" err="1">
                <a:solidFill>
                  <a:schemeClr val="dk1"/>
                </a:solidFill>
              </a:rPr>
              <a:t>text</a:t>
            </a:r>
            <a:r>
              <a:rPr lang="vi-VN" dirty="0">
                <a:solidFill>
                  <a:schemeClr val="dk1"/>
                </a:solidFill>
              </a:rPr>
              <a:t>, </a:t>
            </a:r>
            <a:r>
              <a:rPr lang="vi-VN" dirty="0" err="1">
                <a:solidFill>
                  <a:schemeClr val="dk1"/>
                </a:solidFill>
              </a:rPr>
              <a:t>thì</a:t>
            </a:r>
            <a:r>
              <a:rPr lang="vi-VN" dirty="0">
                <a:solidFill>
                  <a:schemeClr val="dk1"/>
                </a:solidFill>
              </a:rPr>
              <a:t> </a:t>
            </a:r>
            <a:r>
              <a:rPr lang="vi-VN" dirty="0" err="1">
                <a:solidFill>
                  <a:schemeClr val="dk1"/>
                </a:solidFill>
              </a:rPr>
              <a:t>text</a:t>
            </a:r>
            <a:r>
              <a:rPr lang="vi-VN" dirty="0">
                <a:solidFill>
                  <a:schemeClr val="dk1"/>
                </a:solidFill>
              </a:rPr>
              <a:t> </a:t>
            </a:r>
            <a:r>
              <a:rPr lang="vi-VN" dirty="0" err="1">
                <a:solidFill>
                  <a:schemeClr val="dk1"/>
                </a:solidFill>
              </a:rPr>
              <a:t>bị</a:t>
            </a:r>
            <a:r>
              <a:rPr lang="vi-VN" dirty="0">
                <a:solidFill>
                  <a:schemeClr val="dk1"/>
                </a:solidFill>
              </a:rPr>
              <a:t> </a:t>
            </a:r>
            <a:r>
              <a:rPr lang="vi-VN" dirty="0" err="1">
                <a:solidFill>
                  <a:schemeClr val="dk1"/>
                </a:solidFill>
              </a:rPr>
              <a:t>tràn</a:t>
            </a:r>
            <a:r>
              <a:rPr lang="vi-VN" dirty="0">
                <a:solidFill>
                  <a:schemeClr val="dk1"/>
                </a:solidFill>
              </a:rPr>
              <a:t> </a:t>
            </a:r>
            <a:r>
              <a:rPr lang="vi-VN" dirty="0" err="1">
                <a:solidFill>
                  <a:schemeClr val="dk1"/>
                </a:solidFill>
              </a:rPr>
              <a:t>sẽ</a:t>
            </a:r>
            <a:r>
              <a:rPr lang="vi-VN" dirty="0">
                <a:solidFill>
                  <a:schemeClr val="dk1"/>
                </a:solidFill>
              </a:rPr>
              <a:t> </a:t>
            </a:r>
            <a:r>
              <a:rPr lang="vi-VN" dirty="0" err="1">
                <a:solidFill>
                  <a:schemeClr val="dk1"/>
                </a:solidFill>
              </a:rPr>
              <a:t>được</a:t>
            </a:r>
            <a:r>
              <a:rPr lang="vi-VN" dirty="0">
                <a:solidFill>
                  <a:schemeClr val="dk1"/>
                </a:solidFill>
              </a:rPr>
              <a:t> </a:t>
            </a:r>
            <a:r>
              <a:rPr lang="vi-VN" dirty="0" err="1">
                <a:solidFill>
                  <a:schemeClr val="dk1"/>
                </a:solidFill>
              </a:rPr>
              <a:t>ẩn</a:t>
            </a:r>
            <a:r>
              <a:rPr lang="vi-VN" dirty="0">
                <a:solidFill>
                  <a:schemeClr val="dk1"/>
                </a:solidFill>
              </a:rPr>
              <a:t> đi.</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Overflow (Tràn ra)</a:t>
            </a:r>
            <a:endParaRPr b="0"/>
          </a:p>
        </p:txBody>
      </p:sp>
      <p:grpSp>
        <p:nvGrpSpPr>
          <p:cNvPr id="1491" name="Google Shape;1491;p40"/>
          <p:cNvGrpSpPr/>
          <p:nvPr/>
        </p:nvGrpSpPr>
        <p:grpSpPr>
          <a:xfrm rot="10800000">
            <a:off x="3821561" y="4761552"/>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56245" y="1519526"/>
            <a:ext cx="4028331"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overflow xác định điều gì sẽ xảy ra nếu một thành phần box tràn nội dung.</a:t>
            </a:r>
          </a:p>
        </p:txBody>
      </p:sp>
      <p:pic>
        <p:nvPicPr>
          <p:cNvPr id="4" name="Picture 3">
            <a:extLst>
              <a:ext uri="{FF2B5EF4-FFF2-40B4-BE49-F238E27FC236}">
                <a16:creationId xmlns:a16="http://schemas.microsoft.com/office/drawing/2014/main" id="{267FF033-BFB8-9A75-1B66-40CB3EA405B1}"/>
              </a:ext>
            </a:extLst>
          </p:cNvPr>
          <p:cNvPicPr>
            <a:picLocks noChangeAspect="1"/>
          </p:cNvPicPr>
          <p:nvPr/>
        </p:nvPicPr>
        <p:blipFill>
          <a:blip r:embed="rId3"/>
          <a:stretch>
            <a:fillRect/>
          </a:stretch>
        </p:blipFill>
        <p:spPr>
          <a:xfrm>
            <a:off x="4978383" y="1158808"/>
            <a:ext cx="4028331" cy="3272083"/>
          </a:xfrm>
          <a:prstGeom prst="rect">
            <a:avLst/>
          </a:prstGeom>
        </p:spPr>
      </p:pic>
      <p:sp>
        <p:nvSpPr>
          <p:cNvPr id="17" name="Google Shape;1500;p40">
            <a:extLst>
              <a:ext uri="{FF2B5EF4-FFF2-40B4-BE49-F238E27FC236}">
                <a16:creationId xmlns:a16="http://schemas.microsoft.com/office/drawing/2014/main" id="{D91468A8-D844-F511-5A53-222455BD948A}"/>
              </a:ext>
            </a:extLst>
          </p:cNvPr>
          <p:cNvSpPr txBox="1">
            <a:spLocks/>
          </p:cNvSpPr>
          <p:nvPr/>
        </p:nvSpPr>
        <p:spPr>
          <a:xfrm>
            <a:off x="856245" y="1894623"/>
            <a:ext cx="402833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pt-BR"/>
              <a:t>Có các giá trị sau:</a:t>
            </a:r>
            <a:endParaRPr lang="en-US"/>
          </a:p>
        </p:txBody>
      </p:sp>
    </p:spTree>
    <p:extLst>
      <p:ext uri="{BB962C8B-B14F-4D97-AF65-F5344CB8AC3E}">
        <p14:creationId xmlns:p14="http://schemas.microsoft.com/office/powerpoint/2010/main" val="118368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962092"/>
            <a:ext cx="3982629" cy="3003365"/>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dirty="0">
                <a:solidFill>
                  <a:schemeClr val="dk1"/>
                </a:solidFill>
              </a:rPr>
              <a:t>overflow: </a:t>
            </a:r>
            <a:r>
              <a:rPr lang="vi-VN" b="1" dirty="0" err="1">
                <a:solidFill>
                  <a:schemeClr val="dk1"/>
                </a:solidFill>
              </a:rPr>
              <a:t>scroll</a:t>
            </a:r>
            <a:r>
              <a:rPr lang="en-US" b="1" dirty="0">
                <a:solidFill>
                  <a:schemeClr val="dk1"/>
                </a:solidFill>
              </a:rPr>
              <a:t>; </a:t>
            </a:r>
            <a:r>
              <a:rPr lang="en-US" dirty="0">
                <a:solidFill>
                  <a:schemeClr val="dk1"/>
                </a:solidFill>
              </a:rPr>
              <a:t>//</a:t>
            </a:r>
            <a:r>
              <a:rPr lang="vi-VN" b="1" dirty="0">
                <a:solidFill>
                  <a:schemeClr val="dk1"/>
                </a:solidFill>
              </a:rPr>
              <a:t> </a:t>
            </a:r>
            <a:r>
              <a:rPr lang="vi-VN" dirty="0">
                <a:solidFill>
                  <a:schemeClr val="dk1"/>
                </a:solidFill>
              </a:rPr>
              <a:t>Khi </a:t>
            </a:r>
            <a:r>
              <a:rPr lang="vi-VN" dirty="0" err="1">
                <a:solidFill>
                  <a:schemeClr val="dk1"/>
                </a:solidFill>
              </a:rPr>
              <a:t>chiều</a:t>
            </a:r>
            <a:r>
              <a:rPr lang="vi-VN" dirty="0">
                <a:solidFill>
                  <a:schemeClr val="dk1"/>
                </a:solidFill>
              </a:rPr>
              <a:t> cao </a:t>
            </a:r>
            <a:r>
              <a:rPr lang="vi-VN" dirty="0" err="1">
                <a:solidFill>
                  <a:schemeClr val="dk1"/>
                </a:solidFill>
              </a:rPr>
              <a:t>của</a:t>
            </a:r>
            <a:r>
              <a:rPr lang="vi-VN" dirty="0">
                <a:solidFill>
                  <a:schemeClr val="dk1"/>
                </a:solidFill>
              </a:rPr>
              <a:t> </a:t>
            </a:r>
            <a:r>
              <a:rPr lang="vi-VN" dirty="0" err="1">
                <a:solidFill>
                  <a:schemeClr val="dk1"/>
                </a:solidFill>
              </a:rPr>
              <a:t>box</a:t>
            </a:r>
            <a:r>
              <a:rPr lang="vi-VN" dirty="0">
                <a:solidFill>
                  <a:schemeClr val="dk1"/>
                </a:solidFill>
              </a:rPr>
              <a:t> không </a:t>
            </a:r>
            <a:r>
              <a:rPr lang="vi-VN" dirty="0" err="1">
                <a:solidFill>
                  <a:schemeClr val="dk1"/>
                </a:solidFill>
              </a:rPr>
              <a:t>đủ</a:t>
            </a:r>
            <a:r>
              <a:rPr lang="vi-VN" dirty="0">
                <a:solidFill>
                  <a:schemeClr val="dk1"/>
                </a:solidFill>
              </a:rPr>
              <a:t> </a:t>
            </a:r>
            <a:r>
              <a:rPr lang="vi-VN" dirty="0" err="1">
                <a:solidFill>
                  <a:schemeClr val="dk1"/>
                </a:solidFill>
              </a:rPr>
              <a:t>chứa</a:t>
            </a:r>
            <a:r>
              <a:rPr lang="vi-VN" dirty="0">
                <a:solidFill>
                  <a:schemeClr val="dk1"/>
                </a:solidFill>
              </a:rPr>
              <a:t> </a:t>
            </a:r>
            <a:r>
              <a:rPr lang="vi-VN" dirty="0" err="1">
                <a:solidFill>
                  <a:schemeClr val="dk1"/>
                </a:solidFill>
              </a:rPr>
              <a:t>text</a:t>
            </a:r>
            <a:r>
              <a:rPr lang="vi-VN" dirty="0">
                <a:solidFill>
                  <a:schemeClr val="dk1"/>
                </a:solidFill>
              </a:rPr>
              <a:t>, </a:t>
            </a:r>
            <a:r>
              <a:rPr lang="vi-VN" dirty="0" err="1">
                <a:solidFill>
                  <a:schemeClr val="dk1"/>
                </a:solidFill>
              </a:rPr>
              <a:t>thì</a:t>
            </a:r>
            <a:r>
              <a:rPr lang="vi-VN" dirty="0">
                <a:solidFill>
                  <a:schemeClr val="dk1"/>
                </a:solidFill>
              </a:rPr>
              <a:t> </a:t>
            </a:r>
            <a:r>
              <a:rPr lang="vi-VN" dirty="0" err="1">
                <a:solidFill>
                  <a:schemeClr val="dk1"/>
                </a:solidFill>
              </a:rPr>
              <a:t>text</a:t>
            </a:r>
            <a:r>
              <a:rPr lang="vi-VN" dirty="0">
                <a:solidFill>
                  <a:schemeClr val="dk1"/>
                </a:solidFill>
              </a:rPr>
              <a:t> </a:t>
            </a:r>
            <a:r>
              <a:rPr lang="vi-VN" dirty="0" err="1">
                <a:solidFill>
                  <a:schemeClr val="dk1"/>
                </a:solidFill>
              </a:rPr>
              <a:t>bị</a:t>
            </a:r>
            <a:r>
              <a:rPr lang="vi-VN" dirty="0">
                <a:solidFill>
                  <a:schemeClr val="dk1"/>
                </a:solidFill>
              </a:rPr>
              <a:t> </a:t>
            </a:r>
            <a:r>
              <a:rPr lang="vi-VN" dirty="0" err="1">
                <a:solidFill>
                  <a:schemeClr val="dk1"/>
                </a:solidFill>
              </a:rPr>
              <a:t>tràn</a:t>
            </a:r>
            <a:r>
              <a:rPr lang="vi-VN" dirty="0">
                <a:solidFill>
                  <a:schemeClr val="dk1"/>
                </a:solidFill>
              </a:rPr>
              <a:t> </a:t>
            </a:r>
            <a:r>
              <a:rPr lang="vi-VN" dirty="0" err="1">
                <a:solidFill>
                  <a:schemeClr val="dk1"/>
                </a:solidFill>
              </a:rPr>
              <a:t>sẽ</a:t>
            </a:r>
            <a:r>
              <a:rPr lang="vi-VN" dirty="0">
                <a:solidFill>
                  <a:schemeClr val="dk1"/>
                </a:solidFill>
              </a:rPr>
              <a:t> </a:t>
            </a:r>
            <a:r>
              <a:rPr lang="vi-VN" dirty="0" err="1">
                <a:solidFill>
                  <a:schemeClr val="dk1"/>
                </a:solidFill>
              </a:rPr>
              <a:t>được</a:t>
            </a:r>
            <a:r>
              <a:rPr lang="vi-VN" dirty="0">
                <a:solidFill>
                  <a:schemeClr val="dk1"/>
                </a:solidFill>
              </a:rPr>
              <a:t> </a:t>
            </a:r>
            <a:r>
              <a:rPr lang="vi-VN" dirty="0" err="1">
                <a:solidFill>
                  <a:schemeClr val="dk1"/>
                </a:solidFill>
              </a:rPr>
              <a:t>ẩn</a:t>
            </a:r>
            <a:r>
              <a:rPr lang="vi-VN" dirty="0">
                <a:solidFill>
                  <a:schemeClr val="dk1"/>
                </a:solidFill>
              </a:rPr>
              <a:t> đi </a:t>
            </a:r>
            <a:r>
              <a:rPr lang="vi-VN" dirty="0" err="1">
                <a:solidFill>
                  <a:schemeClr val="dk1"/>
                </a:solidFill>
              </a:rPr>
              <a:t>và</a:t>
            </a:r>
            <a:r>
              <a:rPr lang="vi-VN" dirty="0">
                <a:solidFill>
                  <a:schemeClr val="dk1"/>
                </a:solidFill>
              </a:rPr>
              <a:t> </a:t>
            </a:r>
            <a:r>
              <a:rPr lang="vi-VN" dirty="0" err="1">
                <a:solidFill>
                  <a:schemeClr val="dk1"/>
                </a:solidFill>
              </a:rPr>
              <a:t>xuất</a:t>
            </a:r>
            <a:r>
              <a:rPr lang="vi-VN" dirty="0">
                <a:solidFill>
                  <a:schemeClr val="dk1"/>
                </a:solidFill>
              </a:rPr>
              <a:t> </a:t>
            </a:r>
            <a:r>
              <a:rPr lang="vi-VN" dirty="0" err="1">
                <a:solidFill>
                  <a:schemeClr val="dk1"/>
                </a:solidFill>
              </a:rPr>
              <a:t>hiện</a:t>
            </a:r>
            <a:r>
              <a:rPr lang="vi-VN" dirty="0">
                <a:solidFill>
                  <a:schemeClr val="dk1"/>
                </a:solidFill>
              </a:rPr>
              <a:t> thanh </a:t>
            </a:r>
            <a:r>
              <a:rPr lang="vi-VN" dirty="0" err="1">
                <a:solidFill>
                  <a:schemeClr val="dk1"/>
                </a:solidFill>
              </a:rPr>
              <a:t>scroll</a:t>
            </a:r>
            <a:r>
              <a:rPr lang="vi-VN" dirty="0">
                <a:solidFill>
                  <a:schemeClr val="dk1"/>
                </a:solidFill>
              </a:rPr>
              <a:t>, khi </a:t>
            </a:r>
            <a:r>
              <a:rPr lang="vi-VN" dirty="0" err="1">
                <a:solidFill>
                  <a:schemeClr val="dk1"/>
                </a:solidFill>
              </a:rPr>
              <a:t>cuộn</a:t>
            </a:r>
            <a:r>
              <a:rPr lang="vi-VN" dirty="0">
                <a:solidFill>
                  <a:schemeClr val="dk1"/>
                </a:solidFill>
              </a:rPr>
              <a:t> </a:t>
            </a:r>
            <a:r>
              <a:rPr lang="vi-VN" dirty="0" err="1">
                <a:solidFill>
                  <a:schemeClr val="dk1"/>
                </a:solidFill>
              </a:rPr>
              <a:t>sẽ</a:t>
            </a:r>
            <a:r>
              <a:rPr lang="vi-VN" dirty="0">
                <a:solidFill>
                  <a:schemeClr val="dk1"/>
                </a:solidFill>
              </a:rPr>
              <a:t> </a:t>
            </a:r>
            <a:r>
              <a:rPr lang="vi-VN" dirty="0" err="1">
                <a:solidFill>
                  <a:schemeClr val="dk1"/>
                </a:solidFill>
              </a:rPr>
              <a:t>hiển</a:t>
            </a:r>
            <a:r>
              <a:rPr lang="vi-VN" dirty="0">
                <a:solidFill>
                  <a:schemeClr val="dk1"/>
                </a:solidFill>
              </a:rPr>
              <a:t> </a:t>
            </a:r>
            <a:r>
              <a:rPr lang="vi-VN" dirty="0" err="1">
                <a:solidFill>
                  <a:schemeClr val="dk1"/>
                </a:solidFill>
              </a:rPr>
              <a:t>thị</a:t>
            </a:r>
            <a:r>
              <a:rPr lang="vi-VN" dirty="0">
                <a:solidFill>
                  <a:schemeClr val="dk1"/>
                </a:solidFill>
              </a:rPr>
              <a:t> </a:t>
            </a:r>
            <a:r>
              <a:rPr lang="vi-VN" dirty="0" err="1">
                <a:solidFill>
                  <a:schemeClr val="dk1"/>
                </a:solidFill>
              </a:rPr>
              <a:t>text</a:t>
            </a:r>
            <a:r>
              <a:rPr lang="vi-VN" dirty="0">
                <a:solidFill>
                  <a:schemeClr val="dk1"/>
                </a:solidFill>
              </a:rPr>
              <a:t>. Khi </a:t>
            </a:r>
            <a:r>
              <a:rPr lang="vi-VN" dirty="0" err="1">
                <a:solidFill>
                  <a:schemeClr val="dk1"/>
                </a:solidFill>
              </a:rPr>
              <a:t>sử</a:t>
            </a:r>
            <a:r>
              <a:rPr lang="vi-VN" dirty="0">
                <a:solidFill>
                  <a:schemeClr val="dk1"/>
                </a:solidFill>
              </a:rPr>
              <a:t> </a:t>
            </a:r>
            <a:r>
              <a:rPr lang="vi-VN" dirty="0" err="1">
                <a:solidFill>
                  <a:schemeClr val="dk1"/>
                </a:solidFill>
              </a:rPr>
              <a:t>dụng</a:t>
            </a:r>
            <a:r>
              <a:rPr lang="vi-VN" dirty="0">
                <a:solidFill>
                  <a:schemeClr val="dk1"/>
                </a:solidFill>
              </a:rPr>
              <a:t> </a:t>
            </a:r>
            <a:r>
              <a:rPr lang="vi-VN" dirty="0" err="1">
                <a:solidFill>
                  <a:schemeClr val="dk1"/>
                </a:solidFill>
              </a:rPr>
              <a:t>thành</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này</a:t>
            </a:r>
            <a:r>
              <a:rPr lang="vi-VN" dirty="0">
                <a:solidFill>
                  <a:schemeClr val="dk1"/>
                </a:solidFill>
              </a:rPr>
              <a:t> </a:t>
            </a:r>
            <a:r>
              <a:rPr lang="vi-VN" dirty="0" err="1">
                <a:solidFill>
                  <a:schemeClr val="dk1"/>
                </a:solidFill>
              </a:rPr>
              <a:t>sẽ</a:t>
            </a:r>
            <a:r>
              <a:rPr lang="vi-VN" dirty="0">
                <a:solidFill>
                  <a:schemeClr val="dk1"/>
                </a:solidFill>
              </a:rPr>
              <a:t> </a:t>
            </a:r>
            <a:r>
              <a:rPr lang="vi-VN" dirty="0" err="1">
                <a:solidFill>
                  <a:schemeClr val="dk1"/>
                </a:solidFill>
              </a:rPr>
              <a:t>xuất</a:t>
            </a:r>
            <a:r>
              <a:rPr lang="vi-VN" dirty="0">
                <a:solidFill>
                  <a:schemeClr val="dk1"/>
                </a:solidFill>
              </a:rPr>
              <a:t> </a:t>
            </a:r>
            <a:r>
              <a:rPr lang="vi-VN" dirty="0" err="1">
                <a:solidFill>
                  <a:schemeClr val="dk1"/>
                </a:solidFill>
              </a:rPr>
              <a:t>hiện</a:t>
            </a:r>
            <a:r>
              <a:rPr lang="vi-VN" dirty="0">
                <a:solidFill>
                  <a:schemeClr val="dk1"/>
                </a:solidFill>
              </a:rPr>
              <a:t> </a:t>
            </a:r>
            <a:r>
              <a:rPr lang="vi-VN" dirty="0" err="1">
                <a:solidFill>
                  <a:schemeClr val="dk1"/>
                </a:solidFill>
              </a:rPr>
              <a:t>cả</a:t>
            </a:r>
            <a:r>
              <a:rPr lang="vi-VN" dirty="0">
                <a:solidFill>
                  <a:schemeClr val="dk1"/>
                </a:solidFill>
              </a:rPr>
              <a:t> thanh </a:t>
            </a:r>
            <a:r>
              <a:rPr lang="vi-VN" dirty="0" err="1">
                <a:solidFill>
                  <a:schemeClr val="dk1"/>
                </a:solidFill>
              </a:rPr>
              <a:t>scroll</a:t>
            </a:r>
            <a:r>
              <a:rPr lang="vi-VN" dirty="0">
                <a:solidFill>
                  <a:schemeClr val="dk1"/>
                </a:solidFill>
              </a:rPr>
              <a:t> ngang </a:t>
            </a:r>
            <a:r>
              <a:rPr lang="vi-VN" dirty="0" err="1">
                <a:solidFill>
                  <a:schemeClr val="dk1"/>
                </a:solidFill>
              </a:rPr>
              <a:t>và</a:t>
            </a:r>
            <a:r>
              <a:rPr lang="vi-VN" dirty="0">
                <a:solidFill>
                  <a:schemeClr val="dk1"/>
                </a:solidFill>
              </a:rPr>
              <a:t> </a:t>
            </a:r>
            <a:r>
              <a:rPr lang="vi-VN" dirty="0" err="1">
                <a:solidFill>
                  <a:schemeClr val="dk1"/>
                </a:solidFill>
              </a:rPr>
              <a:t>dọc</a:t>
            </a:r>
            <a:r>
              <a:rPr lang="vi-VN" dirty="0">
                <a:solidFill>
                  <a:schemeClr val="dk1"/>
                </a:solidFill>
              </a:rPr>
              <a:t>.</a:t>
            </a:r>
          </a:p>
          <a:p>
            <a:pPr marL="457200" lvl="0" indent="-317500" algn="l" rtl="0">
              <a:lnSpc>
                <a:spcPct val="150000"/>
              </a:lnSpc>
              <a:spcBef>
                <a:spcPts val="0"/>
              </a:spcBef>
              <a:spcAft>
                <a:spcPts val="0"/>
              </a:spcAft>
              <a:buSzPts val="1400"/>
              <a:buChar char="●"/>
            </a:pPr>
            <a:r>
              <a:rPr lang="en-US" b="1" dirty="0">
                <a:solidFill>
                  <a:schemeClr val="dk1"/>
                </a:solidFill>
              </a:rPr>
              <a:t>overflow: </a:t>
            </a:r>
            <a:r>
              <a:rPr lang="vi-VN" b="1" dirty="0" err="1">
                <a:solidFill>
                  <a:schemeClr val="dk1"/>
                </a:solidFill>
              </a:rPr>
              <a:t>auto</a:t>
            </a:r>
            <a:r>
              <a:rPr lang="en-US" b="1" dirty="0">
                <a:solidFill>
                  <a:schemeClr val="dk1"/>
                </a:solidFill>
              </a:rPr>
              <a:t>; </a:t>
            </a:r>
            <a:r>
              <a:rPr lang="en-US" dirty="0"/>
              <a:t>//</a:t>
            </a:r>
            <a:r>
              <a:rPr lang="vi-VN" dirty="0">
                <a:solidFill>
                  <a:schemeClr val="dk1"/>
                </a:solidFill>
              </a:rPr>
              <a:t> Khi </a:t>
            </a:r>
            <a:r>
              <a:rPr lang="vi-VN" dirty="0" err="1">
                <a:solidFill>
                  <a:schemeClr val="dk1"/>
                </a:solidFill>
              </a:rPr>
              <a:t>chiều</a:t>
            </a:r>
            <a:r>
              <a:rPr lang="vi-VN" dirty="0">
                <a:solidFill>
                  <a:schemeClr val="dk1"/>
                </a:solidFill>
              </a:rPr>
              <a:t> cao </a:t>
            </a:r>
            <a:r>
              <a:rPr lang="vi-VN" dirty="0" err="1">
                <a:solidFill>
                  <a:schemeClr val="dk1"/>
                </a:solidFill>
              </a:rPr>
              <a:t>của</a:t>
            </a:r>
            <a:r>
              <a:rPr lang="vi-VN" dirty="0">
                <a:solidFill>
                  <a:schemeClr val="dk1"/>
                </a:solidFill>
              </a:rPr>
              <a:t> </a:t>
            </a:r>
            <a:r>
              <a:rPr lang="vi-VN" dirty="0" err="1">
                <a:solidFill>
                  <a:schemeClr val="dk1"/>
                </a:solidFill>
              </a:rPr>
              <a:t>box</a:t>
            </a:r>
            <a:r>
              <a:rPr lang="vi-VN" dirty="0">
                <a:solidFill>
                  <a:schemeClr val="dk1"/>
                </a:solidFill>
              </a:rPr>
              <a:t> không </a:t>
            </a:r>
            <a:r>
              <a:rPr lang="vi-VN" dirty="0" err="1">
                <a:solidFill>
                  <a:schemeClr val="dk1"/>
                </a:solidFill>
              </a:rPr>
              <a:t>đủ</a:t>
            </a:r>
            <a:r>
              <a:rPr lang="vi-VN" dirty="0">
                <a:solidFill>
                  <a:schemeClr val="dk1"/>
                </a:solidFill>
              </a:rPr>
              <a:t> </a:t>
            </a:r>
            <a:r>
              <a:rPr lang="vi-VN" dirty="0" err="1">
                <a:solidFill>
                  <a:schemeClr val="dk1"/>
                </a:solidFill>
              </a:rPr>
              <a:t>chứa</a:t>
            </a:r>
            <a:r>
              <a:rPr lang="vi-VN" dirty="0">
                <a:solidFill>
                  <a:schemeClr val="dk1"/>
                </a:solidFill>
              </a:rPr>
              <a:t> </a:t>
            </a:r>
            <a:r>
              <a:rPr lang="vi-VN" dirty="0" err="1">
                <a:solidFill>
                  <a:schemeClr val="dk1"/>
                </a:solidFill>
              </a:rPr>
              <a:t>text</a:t>
            </a:r>
            <a:r>
              <a:rPr lang="vi-VN" dirty="0">
                <a:solidFill>
                  <a:schemeClr val="dk1"/>
                </a:solidFill>
              </a:rPr>
              <a:t>, </a:t>
            </a:r>
            <a:r>
              <a:rPr lang="vi-VN" dirty="0" err="1">
                <a:solidFill>
                  <a:schemeClr val="dk1"/>
                </a:solidFill>
              </a:rPr>
              <a:t>thì</a:t>
            </a:r>
            <a:r>
              <a:rPr lang="vi-VN" dirty="0">
                <a:solidFill>
                  <a:schemeClr val="dk1"/>
                </a:solidFill>
              </a:rPr>
              <a:t> thanh </a:t>
            </a:r>
            <a:r>
              <a:rPr lang="vi-VN" dirty="0" err="1">
                <a:solidFill>
                  <a:schemeClr val="dk1"/>
                </a:solidFill>
              </a:rPr>
              <a:t>scroll</a:t>
            </a:r>
            <a:r>
              <a:rPr lang="vi-VN" dirty="0">
                <a:solidFill>
                  <a:schemeClr val="dk1"/>
                </a:solidFill>
              </a:rPr>
              <a:t> </a:t>
            </a:r>
            <a:r>
              <a:rPr lang="vi-VN" dirty="0" err="1">
                <a:solidFill>
                  <a:schemeClr val="dk1"/>
                </a:solidFill>
              </a:rPr>
              <a:t>sẽ</a:t>
            </a:r>
            <a:r>
              <a:rPr lang="vi-VN" dirty="0">
                <a:solidFill>
                  <a:schemeClr val="dk1"/>
                </a:solidFill>
              </a:rPr>
              <a:t> </a:t>
            </a:r>
            <a:r>
              <a:rPr lang="vi-VN" dirty="0" err="1">
                <a:solidFill>
                  <a:schemeClr val="dk1"/>
                </a:solidFill>
              </a:rPr>
              <a:t>tự</a:t>
            </a:r>
            <a:r>
              <a:rPr lang="vi-VN" dirty="0">
                <a:solidFill>
                  <a:schemeClr val="dk1"/>
                </a:solidFill>
              </a:rPr>
              <a:t> </a:t>
            </a:r>
            <a:r>
              <a:rPr lang="vi-VN" dirty="0" err="1">
                <a:solidFill>
                  <a:schemeClr val="dk1"/>
                </a:solidFill>
              </a:rPr>
              <a:t>động</a:t>
            </a:r>
            <a:r>
              <a:rPr lang="vi-VN" dirty="0">
                <a:solidFill>
                  <a:schemeClr val="dk1"/>
                </a:solidFill>
              </a:rPr>
              <a:t> </a:t>
            </a:r>
            <a:r>
              <a:rPr lang="vi-VN" dirty="0" err="1">
                <a:solidFill>
                  <a:schemeClr val="dk1"/>
                </a:solidFill>
              </a:rPr>
              <a:t>hiển</a:t>
            </a:r>
            <a:r>
              <a:rPr lang="vi-VN" dirty="0">
                <a:solidFill>
                  <a:schemeClr val="dk1"/>
                </a:solidFill>
              </a:rPr>
              <a:t> </a:t>
            </a:r>
            <a:r>
              <a:rPr lang="vi-VN" dirty="0" err="1">
                <a:solidFill>
                  <a:schemeClr val="dk1"/>
                </a:solidFill>
              </a:rPr>
              <a:t>thị</a:t>
            </a:r>
            <a:r>
              <a:rPr lang="vi-VN" dirty="0">
                <a:solidFill>
                  <a:schemeClr val="dk1"/>
                </a:solidFill>
              </a:rPr>
              <a:t>. Khi </a:t>
            </a:r>
            <a:r>
              <a:rPr lang="vi-VN" dirty="0" err="1">
                <a:solidFill>
                  <a:schemeClr val="dk1"/>
                </a:solidFill>
              </a:rPr>
              <a:t>sử</a:t>
            </a:r>
            <a:r>
              <a:rPr lang="vi-VN" dirty="0">
                <a:solidFill>
                  <a:schemeClr val="dk1"/>
                </a:solidFill>
              </a:rPr>
              <a:t> </a:t>
            </a:r>
            <a:r>
              <a:rPr lang="vi-VN" dirty="0" err="1">
                <a:solidFill>
                  <a:schemeClr val="dk1"/>
                </a:solidFill>
              </a:rPr>
              <a:t>dụng</a:t>
            </a:r>
            <a:r>
              <a:rPr lang="vi-VN" dirty="0">
                <a:solidFill>
                  <a:schemeClr val="dk1"/>
                </a:solidFill>
              </a:rPr>
              <a:t> </a:t>
            </a:r>
            <a:r>
              <a:rPr lang="vi-VN" dirty="0" err="1">
                <a:solidFill>
                  <a:schemeClr val="dk1"/>
                </a:solidFill>
              </a:rPr>
              <a:t>thành</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này</a:t>
            </a:r>
            <a:r>
              <a:rPr lang="vi-VN" dirty="0">
                <a:solidFill>
                  <a:schemeClr val="dk1"/>
                </a:solidFill>
              </a:rPr>
              <a:t> </a:t>
            </a:r>
            <a:r>
              <a:rPr lang="vi-VN" dirty="0" err="1">
                <a:solidFill>
                  <a:schemeClr val="dk1"/>
                </a:solidFill>
              </a:rPr>
              <a:t>sẽ</a:t>
            </a:r>
            <a:r>
              <a:rPr lang="vi-VN" dirty="0">
                <a:solidFill>
                  <a:schemeClr val="dk1"/>
                </a:solidFill>
              </a:rPr>
              <a:t> </a:t>
            </a:r>
            <a:r>
              <a:rPr lang="vi-VN" dirty="0" err="1">
                <a:solidFill>
                  <a:schemeClr val="dk1"/>
                </a:solidFill>
              </a:rPr>
              <a:t>xuất</a:t>
            </a:r>
            <a:r>
              <a:rPr lang="vi-VN" dirty="0">
                <a:solidFill>
                  <a:schemeClr val="dk1"/>
                </a:solidFill>
              </a:rPr>
              <a:t> </a:t>
            </a:r>
            <a:r>
              <a:rPr lang="vi-VN" dirty="0" err="1">
                <a:solidFill>
                  <a:schemeClr val="dk1"/>
                </a:solidFill>
              </a:rPr>
              <a:t>hiện</a:t>
            </a:r>
            <a:r>
              <a:rPr lang="vi-VN" dirty="0">
                <a:solidFill>
                  <a:schemeClr val="dk1"/>
                </a:solidFill>
              </a:rPr>
              <a:t> thanh </a:t>
            </a:r>
            <a:r>
              <a:rPr lang="vi-VN" dirty="0" err="1">
                <a:solidFill>
                  <a:schemeClr val="dk1"/>
                </a:solidFill>
              </a:rPr>
              <a:t>scroll</a:t>
            </a:r>
            <a:r>
              <a:rPr lang="vi-VN" dirty="0">
                <a:solidFill>
                  <a:schemeClr val="dk1"/>
                </a:solidFill>
              </a:rPr>
              <a:t> </a:t>
            </a:r>
            <a:r>
              <a:rPr lang="vi-VN" dirty="0" err="1">
                <a:solidFill>
                  <a:schemeClr val="dk1"/>
                </a:solidFill>
              </a:rPr>
              <a:t>dọc</a:t>
            </a:r>
            <a:r>
              <a:rPr lang="vi-VN" dirty="0">
                <a:solidFill>
                  <a:schemeClr val="dk1"/>
                </a:solidFill>
              </a:rPr>
              <a: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06. </a:t>
            </a:r>
            <a:r>
              <a:rPr lang="en-US" b="0" dirty="0"/>
              <a:t>Overflow (</a:t>
            </a:r>
            <a:r>
              <a:rPr lang="en-US" b="0" dirty="0" err="1"/>
              <a:t>Tràn</a:t>
            </a:r>
            <a:r>
              <a:rPr lang="en-US" b="0" dirty="0"/>
              <a:t> ra)</a:t>
            </a:r>
            <a:endParaRPr b="0" dirty="0"/>
          </a:p>
        </p:txBody>
      </p:sp>
      <p:grpSp>
        <p:nvGrpSpPr>
          <p:cNvPr id="1491" name="Google Shape;1491;p40"/>
          <p:cNvGrpSpPr/>
          <p:nvPr/>
        </p:nvGrpSpPr>
        <p:grpSpPr>
          <a:xfrm rot="10800000">
            <a:off x="3834750" y="4932692"/>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56245" y="1519526"/>
            <a:ext cx="4028331"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err="1"/>
              <a:t>Thuộc</a:t>
            </a:r>
            <a:r>
              <a:rPr lang="en-US" dirty="0"/>
              <a:t> </a:t>
            </a:r>
            <a:r>
              <a:rPr lang="en-US" dirty="0" err="1"/>
              <a:t>tính</a:t>
            </a:r>
            <a:r>
              <a:rPr lang="en-US" dirty="0"/>
              <a:t> overflow </a:t>
            </a:r>
            <a:r>
              <a:rPr lang="en-US" dirty="0" err="1"/>
              <a:t>xác</a:t>
            </a:r>
            <a:r>
              <a:rPr lang="en-US" dirty="0"/>
              <a:t> </a:t>
            </a:r>
            <a:r>
              <a:rPr lang="en-US" dirty="0" err="1"/>
              <a:t>định</a:t>
            </a:r>
            <a:r>
              <a:rPr lang="en-US" dirty="0"/>
              <a:t> </a:t>
            </a:r>
            <a:r>
              <a:rPr lang="en-US" dirty="0" err="1"/>
              <a:t>điều</a:t>
            </a:r>
            <a:r>
              <a:rPr lang="en-US" dirty="0"/>
              <a:t> </a:t>
            </a:r>
            <a:r>
              <a:rPr lang="en-US" dirty="0" err="1"/>
              <a:t>gì</a:t>
            </a:r>
            <a:r>
              <a:rPr lang="en-US" dirty="0"/>
              <a:t> </a:t>
            </a:r>
            <a:r>
              <a:rPr lang="en-US" dirty="0" err="1"/>
              <a:t>sẽ</a:t>
            </a:r>
            <a:r>
              <a:rPr lang="en-US" dirty="0"/>
              <a:t> </a:t>
            </a:r>
            <a:r>
              <a:rPr lang="en-US" dirty="0" err="1"/>
              <a:t>xảy</a:t>
            </a:r>
            <a:r>
              <a:rPr lang="en-US" dirty="0"/>
              <a:t> ra </a:t>
            </a:r>
            <a:r>
              <a:rPr lang="en-US" dirty="0" err="1"/>
              <a:t>nếu</a:t>
            </a:r>
            <a:r>
              <a:rPr lang="en-US" dirty="0"/>
              <a:t> </a:t>
            </a:r>
            <a:r>
              <a:rPr lang="en-US" dirty="0" err="1"/>
              <a:t>một</a:t>
            </a:r>
            <a:r>
              <a:rPr lang="en-US" dirty="0"/>
              <a:t> </a:t>
            </a:r>
            <a:r>
              <a:rPr lang="en-US" dirty="0" err="1"/>
              <a:t>thành</a:t>
            </a:r>
            <a:r>
              <a:rPr lang="en-US" dirty="0"/>
              <a:t> </a:t>
            </a:r>
            <a:r>
              <a:rPr lang="en-US" dirty="0" err="1"/>
              <a:t>phần</a:t>
            </a:r>
            <a:r>
              <a:rPr lang="en-US" dirty="0"/>
              <a:t> box </a:t>
            </a:r>
            <a:r>
              <a:rPr lang="en-US" dirty="0" err="1"/>
              <a:t>tràn</a:t>
            </a:r>
            <a:r>
              <a:rPr lang="en-US" dirty="0"/>
              <a:t> </a:t>
            </a:r>
            <a:r>
              <a:rPr lang="en-US" dirty="0" err="1"/>
              <a:t>nội</a:t>
            </a:r>
            <a:r>
              <a:rPr lang="en-US" dirty="0"/>
              <a:t> dung.</a:t>
            </a:r>
          </a:p>
        </p:txBody>
      </p:sp>
      <p:pic>
        <p:nvPicPr>
          <p:cNvPr id="4" name="Picture 3">
            <a:extLst>
              <a:ext uri="{FF2B5EF4-FFF2-40B4-BE49-F238E27FC236}">
                <a16:creationId xmlns:a16="http://schemas.microsoft.com/office/drawing/2014/main" id="{267FF033-BFB8-9A75-1B66-40CB3EA405B1}"/>
              </a:ext>
            </a:extLst>
          </p:cNvPr>
          <p:cNvPicPr>
            <a:picLocks noChangeAspect="1"/>
          </p:cNvPicPr>
          <p:nvPr/>
        </p:nvPicPr>
        <p:blipFill>
          <a:blip r:embed="rId3"/>
          <a:stretch>
            <a:fillRect/>
          </a:stretch>
        </p:blipFill>
        <p:spPr>
          <a:xfrm>
            <a:off x="4978383" y="1158808"/>
            <a:ext cx="4028331" cy="3272083"/>
          </a:xfrm>
          <a:prstGeom prst="rect">
            <a:avLst/>
          </a:prstGeom>
        </p:spPr>
      </p:pic>
      <p:sp>
        <p:nvSpPr>
          <p:cNvPr id="17" name="Google Shape;1500;p40">
            <a:extLst>
              <a:ext uri="{FF2B5EF4-FFF2-40B4-BE49-F238E27FC236}">
                <a16:creationId xmlns:a16="http://schemas.microsoft.com/office/drawing/2014/main" id="{D91468A8-D844-F511-5A53-222455BD948A}"/>
              </a:ext>
            </a:extLst>
          </p:cNvPr>
          <p:cNvSpPr txBox="1">
            <a:spLocks/>
          </p:cNvSpPr>
          <p:nvPr/>
        </p:nvSpPr>
        <p:spPr>
          <a:xfrm>
            <a:off x="856244" y="1899690"/>
            <a:ext cx="402833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pt-BR" dirty="0"/>
              <a:t>Có các giá trị sau:</a:t>
            </a:r>
            <a:endParaRPr lang="en-US" dirty="0"/>
          </a:p>
        </p:txBody>
      </p:sp>
    </p:spTree>
    <p:extLst>
      <p:ext uri="{BB962C8B-B14F-4D97-AF65-F5344CB8AC3E}">
        <p14:creationId xmlns:p14="http://schemas.microsoft.com/office/powerpoint/2010/main" val="23105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err="1">
                <a:solidFill>
                  <a:schemeClr val="dk1"/>
                </a:solidFill>
              </a:rPr>
              <a:t>Chọn</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tag02 </a:t>
            </a:r>
            <a:r>
              <a:rPr lang="vi-VN" dirty="0" err="1">
                <a:solidFill>
                  <a:schemeClr val="dk1"/>
                </a:solidFill>
              </a:rPr>
              <a:t>được</a:t>
            </a:r>
            <a:r>
              <a:rPr lang="vi-VN" dirty="0">
                <a:solidFill>
                  <a:schemeClr val="dk1"/>
                </a:solidFill>
              </a:rPr>
              <a:t> </a:t>
            </a:r>
            <a:r>
              <a:rPr lang="vi-VN" dirty="0" err="1">
                <a:solidFill>
                  <a:schemeClr val="dk1"/>
                </a:solidFill>
              </a:rPr>
              <a:t>đặt</a:t>
            </a:r>
            <a:r>
              <a:rPr lang="vi-VN" dirty="0">
                <a:solidFill>
                  <a:schemeClr val="dk1"/>
                </a:solidFill>
              </a:rPr>
              <a:t> </a:t>
            </a:r>
            <a:r>
              <a:rPr lang="vi-VN" dirty="0" err="1">
                <a:solidFill>
                  <a:schemeClr val="dk1"/>
                </a:solidFill>
              </a:rPr>
              <a:t>cùng</a:t>
            </a:r>
            <a:r>
              <a:rPr lang="vi-VN" dirty="0">
                <a:solidFill>
                  <a:schemeClr val="dk1"/>
                </a:solidFill>
              </a:rPr>
              <a:t> </a:t>
            </a:r>
            <a:r>
              <a:rPr lang="vi-VN" dirty="0" err="1">
                <a:solidFill>
                  <a:schemeClr val="dk1"/>
                </a:solidFill>
              </a:rPr>
              <a:t>cấp</a:t>
            </a:r>
            <a:r>
              <a:rPr lang="vi-VN" dirty="0">
                <a:solidFill>
                  <a:schemeClr val="dk1"/>
                </a:solidFill>
              </a:rPr>
              <a:t> </a:t>
            </a:r>
            <a:r>
              <a:rPr lang="vi-VN" dirty="0" err="1">
                <a:solidFill>
                  <a:schemeClr val="dk1"/>
                </a:solidFill>
              </a:rPr>
              <a:t>và</a:t>
            </a:r>
            <a:r>
              <a:rPr lang="vi-VN" dirty="0">
                <a:solidFill>
                  <a:schemeClr val="dk1"/>
                </a:solidFill>
              </a:rPr>
              <a:t> </a:t>
            </a:r>
            <a:r>
              <a:rPr lang="vi-VN" dirty="0" err="1">
                <a:solidFill>
                  <a:schemeClr val="dk1"/>
                </a:solidFill>
              </a:rPr>
              <a:t>phải</a:t>
            </a:r>
            <a:r>
              <a:rPr lang="vi-VN" dirty="0">
                <a:solidFill>
                  <a:schemeClr val="dk1"/>
                </a:solidFill>
              </a:rPr>
              <a:t> </a:t>
            </a:r>
            <a:r>
              <a:rPr lang="vi-VN" dirty="0" err="1">
                <a:solidFill>
                  <a:schemeClr val="dk1"/>
                </a:solidFill>
              </a:rPr>
              <a:t>kề</a:t>
            </a:r>
            <a:r>
              <a:rPr lang="vi-VN" dirty="0">
                <a:solidFill>
                  <a:schemeClr val="dk1"/>
                </a:solidFill>
              </a:rPr>
              <a:t> ngay sau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tag01 (</a:t>
            </a:r>
            <a:r>
              <a:rPr lang="vi-VN" dirty="0" err="1">
                <a:solidFill>
                  <a:schemeClr val="dk1"/>
                </a:solidFill>
              </a:rPr>
              <a:t>mỗi</a:t>
            </a:r>
            <a:r>
              <a:rPr lang="vi-VN" dirty="0">
                <a:solidFill>
                  <a:schemeClr val="dk1"/>
                </a:solidFill>
              </a:rPr>
              <a:t> tag01 </a:t>
            </a:r>
            <a:r>
              <a:rPr lang="vi-VN" dirty="0" err="1">
                <a:solidFill>
                  <a:schemeClr val="dk1"/>
                </a:solidFill>
              </a:rPr>
              <a:t>chỉ</a:t>
            </a:r>
            <a:r>
              <a:rPr lang="vi-VN" dirty="0">
                <a:solidFill>
                  <a:schemeClr val="dk1"/>
                </a:solidFill>
              </a:rPr>
              <a:t> </a:t>
            </a:r>
            <a:r>
              <a:rPr lang="vi-VN" dirty="0" err="1">
                <a:solidFill>
                  <a:schemeClr val="dk1"/>
                </a:solidFill>
              </a:rPr>
              <a:t>có</a:t>
            </a:r>
            <a:r>
              <a:rPr lang="vi-VN" dirty="0">
                <a:solidFill>
                  <a:schemeClr val="dk1"/>
                </a:solidFill>
              </a:rPr>
              <a:t> </a:t>
            </a:r>
            <a:r>
              <a:rPr lang="vi-VN" dirty="0" err="1">
                <a:solidFill>
                  <a:schemeClr val="dk1"/>
                </a:solidFill>
              </a:rPr>
              <a:t>một</a:t>
            </a:r>
            <a:r>
              <a:rPr lang="vi-VN" dirty="0">
                <a:solidFill>
                  <a:schemeClr val="dk1"/>
                </a:solidFill>
              </a:rPr>
              <a:t> tag02 </a:t>
            </a:r>
            <a:r>
              <a:rPr lang="vi-VN" dirty="0" err="1">
                <a:solidFill>
                  <a:schemeClr val="dk1"/>
                </a:solidFill>
              </a:rPr>
              <a:t>kề</a:t>
            </a:r>
            <a:r>
              <a:rPr lang="vi-VN" dirty="0">
                <a:solidFill>
                  <a:schemeClr val="dk1"/>
                </a:solidFill>
              </a:rPr>
              <a:t> ngay sau).</a:t>
            </a:r>
            <a:endParaRPr lang="en-US" dirty="0">
              <a:solidFill>
                <a:schemeClr val="dk1"/>
              </a:solidFill>
            </a:endParaRPr>
          </a:p>
          <a:p>
            <a:pPr marL="457200" lvl="0" indent="-317500" algn="l" rtl="0">
              <a:lnSpc>
                <a:spcPct val="150000"/>
              </a:lnSpc>
              <a:spcBef>
                <a:spcPts val="0"/>
              </a:spcBef>
              <a:spcAft>
                <a:spcPts val="0"/>
              </a:spcAft>
              <a:buSzPts val="1400"/>
              <a:buChar char="●"/>
            </a:pPr>
            <a:r>
              <a:rPr lang="en-US" dirty="0" err="1">
                <a:solidFill>
                  <a:schemeClr val="dk1"/>
                </a:solidFill>
              </a:rPr>
              <a:t>Cú</a:t>
            </a:r>
            <a:r>
              <a:rPr lang="en-US" dirty="0">
                <a:solidFill>
                  <a:schemeClr val="dk1"/>
                </a:solidFill>
              </a:rPr>
              <a:t> </a:t>
            </a:r>
            <a:r>
              <a:rPr lang="en-US" dirty="0" err="1">
                <a:solidFill>
                  <a:schemeClr val="dk1"/>
                </a:solidFill>
              </a:rPr>
              <a:t>pháp</a:t>
            </a:r>
            <a:r>
              <a:rPr lang="en-US" dirty="0">
                <a:solidFill>
                  <a:schemeClr val="dk1"/>
                </a:solidFill>
              </a:rPr>
              <a:t>:</a:t>
            </a:r>
          </a:p>
          <a:p>
            <a:pPr lvl="1" algn="l">
              <a:lnSpc>
                <a:spcPct val="150000"/>
              </a:lnSpc>
              <a:buChar char="●"/>
            </a:pPr>
            <a:r>
              <a:rPr lang="sv-SE" dirty="0">
                <a:solidFill>
                  <a:schemeClr val="dk1"/>
                </a:solidFill>
              </a:rPr>
              <a:t>tag01 + tag02 { /*Viết css trong này*/ }</a:t>
            </a:r>
            <a:endParaRPr lang="en-US" dirty="0">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Adjacent sibling selectors (</a:t>
            </a:r>
            <a:r>
              <a:rPr lang="en-US" dirty="0" err="1"/>
              <a:t>Bộ</a:t>
            </a:r>
            <a:r>
              <a:rPr lang="en-US" dirty="0"/>
              <a:t> </a:t>
            </a:r>
            <a:r>
              <a:rPr lang="en-US" dirty="0" err="1"/>
              <a:t>chọn</a:t>
            </a:r>
            <a:r>
              <a:rPr lang="en-US" dirty="0"/>
              <a:t> </a:t>
            </a:r>
            <a:r>
              <a:rPr lang="en-US" dirty="0" err="1"/>
              <a:t>anh</a:t>
            </a:r>
            <a:r>
              <a:rPr lang="en-US" dirty="0"/>
              <a:t> </a:t>
            </a:r>
            <a:r>
              <a:rPr lang="en-US" dirty="0" err="1"/>
              <a:t>chị</a:t>
            </a:r>
            <a:r>
              <a:rPr lang="en-US" dirty="0"/>
              <a:t> </a:t>
            </a:r>
            <a:r>
              <a:rPr lang="en-US" dirty="0" err="1"/>
              <a:t>em</a:t>
            </a:r>
            <a:r>
              <a:rPr lang="en-US" dirty="0"/>
              <a:t> </a:t>
            </a:r>
            <a:r>
              <a:rPr lang="en-US" dirty="0" err="1"/>
              <a:t>liền</a:t>
            </a:r>
            <a:r>
              <a:rPr lang="en-US" dirty="0"/>
              <a:t> </a:t>
            </a:r>
            <a:r>
              <a:rPr lang="en-US" dirty="0" err="1"/>
              <a:t>kề</a:t>
            </a:r>
            <a:r>
              <a:rPr lang="en-US" dirty="0"/>
              <a:t>)</a:t>
            </a:r>
          </a:p>
        </p:txBody>
      </p:sp>
    </p:spTree>
    <p:extLst>
      <p:ext uri="{BB962C8B-B14F-4D97-AF65-F5344CB8AC3E}">
        <p14:creationId xmlns:p14="http://schemas.microsoft.com/office/powerpoint/2010/main" val="230185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err="1">
                <a:solidFill>
                  <a:schemeClr val="dk1"/>
                </a:solidFill>
              </a:rPr>
              <a:t>Chọn</a:t>
            </a:r>
            <a:r>
              <a:rPr lang="vi-VN" dirty="0">
                <a:solidFill>
                  <a:schemeClr val="dk1"/>
                </a:solidFill>
              </a:rPr>
              <a:t> </a:t>
            </a:r>
            <a:r>
              <a:rPr lang="vi-VN" dirty="0" err="1">
                <a:solidFill>
                  <a:schemeClr val="dk1"/>
                </a:solidFill>
              </a:rPr>
              <a:t>tất</a:t>
            </a:r>
            <a:r>
              <a:rPr lang="vi-VN" dirty="0">
                <a:solidFill>
                  <a:schemeClr val="dk1"/>
                </a:solidFill>
              </a:rPr>
              <a:t> </a:t>
            </a:r>
            <a:r>
              <a:rPr lang="vi-VN" dirty="0" err="1">
                <a:solidFill>
                  <a:schemeClr val="dk1"/>
                </a:solidFill>
              </a:rPr>
              <a:t>cả</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tag02 </a:t>
            </a:r>
            <a:r>
              <a:rPr lang="vi-VN" dirty="0" err="1">
                <a:solidFill>
                  <a:schemeClr val="dk1"/>
                </a:solidFill>
              </a:rPr>
              <a:t>cùng</a:t>
            </a:r>
            <a:r>
              <a:rPr lang="vi-VN" dirty="0">
                <a:solidFill>
                  <a:schemeClr val="dk1"/>
                </a:solidFill>
              </a:rPr>
              <a:t> </a:t>
            </a:r>
            <a:r>
              <a:rPr lang="vi-VN" dirty="0" err="1">
                <a:solidFill>
                  <a:schemeClr val="dk1"/>
                </a:solidFill>
              </a:rPr>
              <a:t>cấp</a:t>
            </a:r>
            <a:r>
              <a:rPr lang="vi-VN" dirty="0">
                <a:solidFill>
                  <a:schemeClr val="dk1"/>
                </a:solidFill>
              </a:rPr>
              <a:t> </a:t>
            </a:r>
            <a:r>
              <a:rPr lang="vi-VN" dirty="0" err="1">
                <a:solidFill>
                  <a:schemeClr val="dk1"/>
                </a:solidFill>
              </a:rPr>
              <a:t>với</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tag01, </a:t>
            </a:r>
            <a:r>
              <a:rPr lang="vi-VN" dirty="0" err="1">
                <a:solidFill>
                  <a:schemeClr val="dk1"/>
                </a:solidFill>
              </a:rPr>
              <a:t>và</a:t>
            </a:r>
            <a:r>
              <a:rPr lang="vi-VN" dirty="0">
                <a:solidFill>
                  <a:schemeClr val="dk1"/>
                </a:solidFill>
              </a:rPr>
              <a:t> </a:t>
            </a:r>
            <a:r>
              <a:rPr lang="vi-VN" dirty="0" err="1">
                <a:solidFill>
                  <a:schemeClr val="dk1"/>
                </a:solidFill>
              </a:rPr>
              <a:t>những</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tag02 </a:t>
            </a:r>
            <a:r>
              <a:rPr lang="vi-VN" dirty="0" err="1">
                <a:solidFill>
                  <a:schemeClr val="dk1"/>
                </a:solidFill>
              </a:rPr>
              <a:t>phải</a:t>
            </a:r>
            <a:r>
              <a:rPr lang="vi-VN" dirty="0">
                <a:solidFill>
                  <a:schemeClr val="dk1"/>
                </a:solidFill>
              </a:rPr>
              <a:t> </a:t>
            </a:r>
            <a:r>
              <a:rPr lang="vi-VN" dirty="0" err="1">
                <a:solidFill>
                  <a:schemeClr val="dk1"/>
                </a:solidFill>
              </a:rPr>
              <a:t>nằm</a:t>
            </a:r>
            <a:r>
              <a:rPr lang="vi-VN" dirty="0">
                <a:solidFill>
                  <a:schemeClr val="dk1"/>
                </a:solidFill>
              </a:rPr>
              <a:t> sau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tag01.</a:t>
            </a:r>
            <a:endParaRPr lang="en-US" dirty="0">
              <a:solidFill>
                <a:schemeClr val="dk1"/>
              </a:solidFill>
            </a:endParaRPr>
          </a:p>
          <a:p>
            <a:pPr marL="457200" lvl="0" indent="-317500" algn="l" rtl="0">
              <a:lnSpc>
                <a:spcPct val="150000"/>
              </a:lnSpc>
              <a:spcBef>
                <a:spcPts val="0"/>
              </a:spcBef>
              <a:spcAft>
                <a:spcPts val="0"/>
              </a:spcAft>
              <a:buSzPts val="1400"/>
              <a:buChar char="●"/>
            </a:pPr>
            <a:r>
              <a:rPr lang="en-US" dirty="0" err="1">
                <a:solidFill>
                  <a:schemeClr val="dk1"/>
                </a:solidFill>
              </a:rPr>
              <a:t>Cú</a:t>
            </a:r>
            <a:r>
              <a:rPr lang="en-US" dirty="0">
                <a:solidFill>
                  <a:schemeClr val="dk1"/>
                </a:solidFill>
              </a:rPr>
              <a:t> </a:t>
            </a:r>
            <a:r>
              <a:rPr lang="en-US" dirty="0" err="1">
                <a:solidFill>
                  <a:schemeClr val="dk1"/>
                </a:solidFill>
              </a:rPr>
              <a:t>pháp</a:t>
            </a:r>
            <a:r>
              <a:rPr lang="en-US" dirty="0">
                <a:solidFill>
                  <a:schemeClr val="dk1"/>
                </a:solidFill>
              </a:rPr>
              <a:t>:</a:t>
            </a:r>
          </a:p>
          <a:p>
            <a:pPr lvl="1" algn="l">
              <a:lnSpc>
                <a:spcPct val="150000"/>
              </a:lnSpc>
              <a:buChar char="●"/>
            </a:pPr>
            <a:r>
              <a:rPr lang="sv-SE" dirty="0">
                <a:solidFill>
                  <a:schemeClr val="dk1"/>
                </a:solidFill>
              </a:rPr>
              <a:t>tag01 ~ tag02 { /*Viết css trong này*/ }</a:t>
            </a:r>
            <a:endParaRPr lang="en-US" dirty="0">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General sibling selectors (</a:t>
            </a:r>
            <a:r>
              <a:rPr lang="en-US" dirty="0" err="1"/>
              <a:t>Bộ</a:t>
            </a:r>
            <a:r>
              <a:rPr lang="en-US" dirty="0"/>
              <a:t> </a:t>
            </a:r>
            <a:r>
              <a:rPr lang="en-US" dirty="0" err="1"/>
              <a:t>chọn</a:t>
            </a:r>
            <a:r>
              <a:rPr lang="en-US" dirty="0"/>
              <a:t> </a:t>
            </a:r>
            <a:r>
              <a:rPr lang="en-US" dirty="0" err="1"/>
              <a:t>anh</a:t>
            </a:r>
            <a:r>
              <a:rPr lang="en-US" dirty="0"/>
              <a:t> </a:t>
            </a:r>
            <a:r>
              <a:rPr lang="en-US" dirty="0" err="1"/>
              <a:t>chị</a:t>
            </a:r>
            <a:r>
              <a:rPr lang="en-US" dirty="0"/>
              <a:t> </a:t>
            </a:r>
            <a:r>
              <a:rPr lang="en-US" dirty="0" err="1"/>
              <a:t>em</a:t>
            </a:r>
            <a:r>
              <a:rPr lang="en-US" dirty="0"/>
              <a:t> </a:t>
            </a:r>
            <a:r>
              <a:rPr lang="en-US" dirty="0" err="1"/>
              <a:t>chung</a:t>
            </a:r>
            <a:r>
              <a:rPr lang="en-US" dirty="0"/>
              <a:t>)</a:t>
            </a:r>
          </a:p>
        </p:txBody>
      </p:sp>
    </p:spTree>
    <p:extLst>
      <p:ext uri="{BB962C8B-B14F-4D97-AF65-F5344CB8AC3E}">
        <p14:creationId xmlns:p14="http://schemas.microsoft.com/office/powerpoint/2010/main" val="276393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err="1">
                <a:solidFill>
                  <a:schemeClr val="dk1"/>
                </a:solidFill>
              </a:rPr>
              <a:t>Chọn</a:t>
            </a:r>
            <a:r>
              <a:rPr lang="vi-VN" dirty="0">
                <a:solidFill>
                  <a:schemeClr val="dk1"/>
                </a:solidFill>
              </a:rPr>
              <a:t> </a:t>
            </a:r>
            <a:r>
              <a:rPr lang="vi-VN" dirty="0" err="1">
                <a:solidFill>
                  <a:schemeClr val="dk1"/>
                </a:solidFill>
              </a:rPr>
              <a:t>tất</a:t>
            </a:r>
            <a:r>
              <a:rPr lang="vi-VN" dirty="0">
                <a:solidFill>
                  <a:schemeClr val="dk1"/>
                </a:solidFill>
              </a:rPr>
              <a:t> </a:t>
            </a:r>
            <a:r>
              <a:rPr lang="vi-VN" dirty="0" err="1">
                <a:solidFill>
                  <a:schemeClr val="dk1"/>
                </a:solidFill>
              </a:rPr>
              <a:t>cả</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tag02 </a:t>
            </a:r>
            <a:r>
              <a:rPr lang="vi-VN" dirty="0" err="1">
                <a:solidFill>
                  <a:schemeClr val="dk1"/>
                </a:solidFill>
              </a:rPr>
              <a:t>là</a:t>
            </a:r>
            <a:r>
              <a:rPr lang="vi-VN" dirty="0">
                <a:solidFill>
                  <a:schemeClr val="dk1"/>
                </a:solidFill>
              </a:rPr>
              <a:t> </a:t>
            </a:r>
            <a:r>
              <a:rPr lang="vi-VN" dirty="0" err="1">
                <a:solidFill>
                  <a:schemeClr val="dk1"/>
                </a:solidFill>
              </a:rPr>
              <a:t>cấp</a:t>
            </a:r>
            <a:r>
              <a:rPr lang="vi-VN" dirty="0">
                <a:solidFill>
                  <a:schemeClr val="dk1"/>
                </a:solidFill>
              </a:rPr>
              <a:t> con </a:t>
            </a:r>
            <a:r>
              <a:rPr lang="vi-VN" dirty="0" err="1">
                <a:solidFill>
                  <a:schemeClr val="dk1"/>
                </a:solidFill>
              </a:rPr>
              <a:t>đầu</a:t>
            </a:r>
            <a:r>
              <a:rPr lang="vi-VN" dirty="0">
                <a:solidFill>
                  <a:schemeClr val="dk1"/>
                </a:solidFill>
              </a:rPr>
              <a:t> tiên (</a:t>
            </a:r>
            <a:r>
              <a:rPr lang="vi-VN" dirty="0" err="1">
                <a:solidFill>
                  <a:schemeClr val="dk1"/>
                </a:solidFill>
              </a:rPr>
              <a:t>cấp</a:t>
            </a:r>
            <a:r>
              <a:rPr lang="vi-VN" dirty="0">
                <a:solidFill>
                  <a:schemeClr val="dk1"/>
                </a:solidFill>
              </a:rPr>
              <a:t> 1) </a:t>
            </a:r>
            <a:r>
              <a:rPr lang="vi-VN" dirty="0" err="1">
                <a:solidFill>
                  <a:schemeClr val="dk1"/>
                </a:solidFill>
              </a:rPr>
              <a:t>của</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tag01.</a:t>
            </a:r>
            <a:endParaRPr lang="en-US" dirty="0">
              <a:solidFill>
                <a:schemeClr val="dk1"/>
              </a:solidFill>
            </a:endParaRPr>
          </a:p>
          <a:p>
            <a:pPr marL="457200" lvl="0" indent="-317500" algn="l" rtl="0">
              <a:lnSpc>
                <a:spcPct val="150000"/>
              </a:lnSpc>
              <a:spcBef>
                <a:spcPts val="0"/>
              </a:spcBef>
              <a:spcAft>
                <a:spcPts val="0"/>
              </a:spcAft>
              <a:buSzPts val="1400"/>
              <a:buChar char="●"/>
            </a:pPr>
            <a:r>
              <a:rPr lang="en-US" dirty="0" err="1">
                <a:solidFill>
                  <a:schemeClr val="dk1"/>
                </a:solidFill>
              </a:rPr>
              <a:t>Cú</a:t>
            </a:r>
            <a:r>
              <a:rPr lang="en-US" dirty="0">
                <a:solidFill>
                  <a:schemeClr val="dk1"/>
                </a:solidFill>
              </a:rPr>
              <a:t> </a:t>
            </a:r>
            <a:r>
              <a:rPr lang="en-US" dirty="0" err="1">
                <a:solidFill>
                  <a:schemeClr val="dk1"/>
                </a:solidFill>
              </a:rPr>
              <a:t>pháp</a:t>
            </a:r>
            <a:r>
              <a:rPr lang="en-US" dirty="0">
                <a:solidFill>
                  <a:schemeClr val="dk1"/>
                </a:solidFill>
              </a:rPr>
              <a:t>:</a:t>
            </a:r>
          </a:p>
          <a:p>
            <a:pPr lvl="1" algn="l">
              <a:lnSpc>
                <a:spcPct val="150000"/>
              </a:lnSpc>
              <a:buChar char="●"/>
            </a:pPr>
            <a:r>
              <a:rPr lang="sv-SE" dirty="0">
                <a:solidFill>
                  <a:schemeClr val="dk1"/>
                </a:solidFill>
              </a:rPr>
              <a:t>tag01 &gt; tag02 { /*Viết css trong này*/ }</a:t>
            </a:r>
            <a:endParaRPr lang="en-US" dirty="0">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a:t>Child selectors (</a:t>
            </a:r>
            <a:r>
              <a:rPr lang="en-US" dirty="0" err="1"/>
              <a:t>Bộ</a:t>
            </a:r>
            <a:r>
              <a:rPr lang="en-US" dirty="0"/>
              <a:t> </a:t>
            </a:r>
            <a:r>
              <a:rPr lang="en-US" dirty="0" err="1"/>
              <a:t>chọn</a:t>
            </a:r>
            <a:r>
              <a:rPr lang="en-US" dirty="0"/>
              <a:t> con)</a:t>
            </a:r>
          </a:p>
        </p:txBody>
      </p:sp>
    </p:spTree>
    <p:extLst>
      <p:ext uri="{BB962C8B-B14F-4D97-AF65-F5344CB8AC3E}">
        <p14:creationId xmlns:p14="http://schemas.microsoft.com/office/powerpoint/2010/main" val="423631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err="1">
                <a:solidFill>
                  <a:schemeClr val="dk1"/>
                </a:solidFill>
              </a:rPr>
              <a:t>Chọn</a:t>
            </a:r>
            <a:r>
              <a:rPr lang="vi-VN" dirty="0">
                <a:solidFill>
                  <a:schemeClr val="dk1"/>
                </a:solidFill>
              </a:rPr>
              <a:t> </a:t>
            </a:r>
            <a:r>
              <a:rPr lang="vi-VN" dirty="0" err="1">
                <a:solidFill>
                  <a:schemeClr val="dk1"/>
                </a:solidFill>
              </a:rPr>
              <a:t>tất</a:t>
            </a:r>
            <a:r>
              <a:rPr lang="vi-VN" dirty="0">
                <a:solidFill>
                  <a:schemeClr val="dk1"/>
                </a:solidFill>
              </a:rPr>
              <a:t> </a:t>
            </a:r>
            <a:r>
              <a:rPr lang="vi-VN" dirty="0" err="1">
                <a:solidFill>
                  <a:schemeClr val="dk1"/>
                </a:solidFill>
              </a:rPr>
              <a:t>cả</a:t>
            </a:r>
            <a:r>
              <a:rPr lang="vi-VN" dirty="0">
                <a:solidFill>
                  <a:schemeClr val="dk1"/>
                </a:solidFill>
              </a:rPr>
              <a:t>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tag02 bên trong </a:t>
            </a:r>
            <a:r>
              <a:rPr lang="vi-VN" dirty="0" err="1">
                <a:solidFill>
                  <a:schemeClr val="dk1"/>
                </a:solidFill>
              </a:rPr>
              <a:t>phần</a:t>
            </a:r>
            <a:r>
              <a:rPr lang="vi-VN" dirty="0">
                <a:solidFill>
                  <a:schemeClr val="dk1"/>
                </a:solidFill>
              </a:rPr>
              <a:t> </a:t>
            </a:r>
            <a:r>
              <a:rPr lang="vi-VN" dirty="0" err="1">
                <a:solidFill>
                  <a:schemeClr val="dk1"/>
                </a:solidFill>
              </a:rPr>
              <a:t>tử</a:t>
            </a:r>
            <a:r>
              <a:rPr lang="vi-VN" dirty="0">
                <a:solidFill>
                  <a:schemeClr val="dk1"/>
                </a:solidFill>
              </a:rPr>
              <a:t> tag01.</a:t>
            </a:r>
            <a:endParaRPr lang="en-US" dirty="0">
              <a:solidFill>
                <a:schemeClr val="dk1"/>
              </a:solidFill>
            </a:endParaRPr>
          </a:p>
          <a:p>
            <a:pPr marL="457200" lvl="0" indent="-317500" algn="l" rtl="0">
              <a:lnSpc>
                <a:spcPct val="150000"/>
              </a:lnSpc>
              <a:spcBef>
                <a:spcPts val="0"/>
              </a:spcBef>
              <a:spcAft>
                <a:spcPts val="0"/>
              </a:spcAft>
              <a:buSzPts val="1400"/>
              <a:buChar char="●"/>
            </a:pPr>
            <a:r>
              <a:rPr lang="en-US" dirty="0" err="1">
                <a:solidFill>
                  <a:schemeClr val="dk1"/>
                </a:solidFill>
              </a:rPr>
              <a:t>Cú</a:t>
            </a:r>
            <a:r>
              <a:rPr lang="en-US" dirty="0">
                <a:solidFill>
                  <a:schemeClr val="dk1"/>
                </a:solidFill>
              </a:rPr>
              <a:t> </a:t>
            </a:r>
            <a:r>
              <a:rPr lang="en-US" dirty="0" err="1">
                <a:solidFill>
                  <a:schemeClr val="dk1"/>
                </a:solidFill>
              </a:rPr>
              <a:t>pháp</a:t>
            </a:r>
            <a:r>
              <a:rPr lang="en-US" dirty="0">
                <a:solidFill>
                  <a:schemeClr val="dk1"/>
                </a:solidFill>
              </a:rPr>
              <a:t>:</a:t>
            </a:r>
          </a:p>
          <a:p>
            <a:pPr lvl="1" algn="l">
              <a:lnSpc>
                <a:spcPct val="150000"/>
              </a:lnSpc>
              <a:buChar char="●"/>
            </a:pPr>
            <a:r>
              <a:rPr lang="sv-SE" dirty="0">
                <a:solidFill>
                  <a:schemeClr val="dk1"/>
                </a:solidFill>
              </a:rPr>
              <a:t>tag01 tag02 { /*Viết css trong này*/ }</a:t>
            </a:r>
            <a:endParaRPr lang="en-US" dirty="0">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dirty="0"/>
              <a:t>Descendant </a:t>
            </a:r>
            <a:r>
              <a:rPr lang="fr-FR" dirty="0" err="1"/>
              <a:t>selectors</a:t>
            </a:r>
            <a:r>
              <a:rPr lang="fr-FR" dirty="0"/>
              <a:t> (</a:t>
            </a:r>
            <a:r>
              <a:rPr lang="fr-FR" dirty="0" err="1"/>
              <a:t>Bộ</a:t>
            </a:r>
            <a:r>
              <a:rPr lang="fr-FR" dirty="0"/>
              <a:t> </a:t>
            </a:r>
            <a:r>
              <a:rPr lang="fr-FR" dirty="0" err="1"/>
              <a:t>chọn</a:t>
            </a:r>
            <a:r>
              <a:rPr lang="fr-FR" dirty="0"/>
              <a:t> </a:t>
            </a:r>
            <a:r>
              <a:rPr lang="fr-FR" dirty="0" err="1"/>
              <a:t>hậu</a:t>
            </a:r>
            <a:r>
              <a:rPr lang="fr-FR" dirty="0"/>
              <a:t> </a:t>
            </a:r>
            <a:r>
              <a:rPr lang="fr-FR" dirty="0" err="1"/>
              <a:t>duệ</a:t>
            </a:r>
            <a:r>
              <a:rPr lang="fr-FR" dirty="0"/>
              <a:t>)</a:t>
            </a:r>
            <a:endParaRPr lang="en-US" dirty="0"/>
          </a:p>
        </p:txBody>
      </p:sp>
    </p:spTree>
    <p:extLst>
      <p:ext uri="{BB962C8B-B14F-4D97-AF65-F5344CB8AC3E}">
        <p14:creationId xmlns:p14="http://schemas.microsoft.com/office/powerpoint/2010/main" val="294121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Cú pháp:</a:t>
            </a:r>
          </a:p>
          <a:p>
            <a:pPr marL="596900" lvl="1" indent="0" algn="l">
              <a:lnSpc>
                <a:spcPct val="150000"/>
              </a:lnSpc>
              <a:buNone/>
            </a:pPr>
            <a:r>
              <a:rPr lang="en-US">
                <a:solidFill>
                  <a:schemeClr val="dk1"/>
                </a:solidFill>
              </a:rPr>
              <a:t>selector</a:t>
            </a:r>
            <a:r>
              <a:rPr lang="en-US" b="1">
                <a:solidFill>
                  <a:schemeClr val="dk1"/>
                </a:solidFill>
              </a:rPr>
              <a:t>:pseudo-class </a:t>
            </a:r>
            <a:r>
              <a:rPr lang="en-US">
                <a:solidFill>
                  <a:schemeClr val="dk1"/>
                </a:solidFill>
              </a:rPr>
              <a:t>{</a:t>
            </a:r>
          </a:p>
          <a:p>
            <a:pPr marL="596900" lvl="1" indent="0" algn="l">
              <a:lnSpc>
                <a:spcPct val="150000"/>
              </a:lnSpc>
              <a:buNone/>
            </a:pPr>
            <a:r>
              <a:rPr lang="en-US">
                <a:solidFill>
                  <a:schemeClr val="dk1"/>
                </a:solidFill>
              </a:rPr>
              <a:t>	property: value;</a:t>
            </a:r>
          </a:p>
          <a:p>
            <a:pPr marL="596900" lvl="1" indent="0" algn="l">
              <a:lnSpc>
                <a:spcPct val="150000"/>
              </a:lnSpc>
              <a:buNone/>
            </a:pPr>
            <a:r>
              <a:rPr lang="en-US">
                <a:solidFill>
                  <a:schemeClr val="dk1"/>
                </a:solidFill>
              </a:rPr>
              <a: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Pseudo-class selectors (Bộ chọn lớp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a:t>Dùng để xác định trạng thái đặc biệt của một element.</a:t>
            </a:r>
            <a:endParaRPr lang="en-US"/>
          </a:p>
        </p:txBody>
      </p:sp>
    </p:spTree>
    <p:extLst>
      <p:ext uri="{BB962C8B-B14F-4D97-AF65-F5344CB8AC3E}">
        <p14:creationId xmlns:p14="http://schemas.microsoft.com/office/powerpoint/2010/main" val="377199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3152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List (</a:t>
            </a:r>
            <a:r>
              <a:rPr lang="en-US" sz="1600" err="1"/>
              <a:t>Danh</a:t>
            </a:r>
            <a:r>
              <a:rPr lang="en-US" sz="1600"/>
              <a:t> </a:t>
            </a:r>
            <a:r>
              <a:rPr lang="en-US" sz="1600" err="1"/>
              <a:t>sách</a:t>
            </a:r>
            <a:r>
              <a:rPr lang="en-US" sz="1600"/>
              <a:t>)</a:t>
            </a:r>
            <a:endParaRPr sz="1600"/>
          </a:p>
        </p:txBody>
      </p:sp>
      <p:sp>
        <p:nvSpPr>
          <p:cNvPr id="1127" name="Google Shape;1127;p29"/>
          <p:cNvSpPr txBox="1">
            <a:spLocks noGrp="1"/>
          </p:cNvSpPr>
          <p:nvPr>
            <p:ph type="subTitle" idx="2"/>
          </p:nvPr>
        </p:nvSpPr>
        <p:spPr>
          <a:xfrm>
            <a:off x="5516100" y="1003730"/>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Table (</a:t>
            </a:r>
            <a:r>
              <a:rPr lang="en-US" err="1"/>
              <a:t>Bảng</a:t>
            </a:r>
            <a:r>
              <a:rPr lang="en-US"/>
              <a:t>)</a:t>
            </a:r>
            <a:endParaRPr/>
          </a:p>
        </p:txBody>
      </p:sp>
      <p:sp>
        <p:nvSpPr>
          <p:cNvPr id="1128" name="Google Shape;1128;p29"/>
          <p:cNvSpPr txBox="1">
            <a:spLocks noGrp="1"/>
          </p:cNvSpPr>
          <p:nvPr>
            <p:ph type="subTitle" idx="3"/>
          </p:nvPr>
        </p:nvSpPr>
        <p:spPr>
          <a:xfrm>
            <a:off x="1701987" y="1611391"/>
            <a:ext cx="2907900" cy="87399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Display (</a:t>
            </a:r>
            <a:r>
              <a:rPr lang="en-US" sz="1600" err="1"/>
              <a:t>Hiển</a:t>
            </a:r>
            <a:r>
              <a:rPr lang="en-US" sz="1600"/>
              <a:t> </a:t>
            </a:r>
            <a:r>
              <a:rPr lang="en-US" sz="1600" err="1"/>
              <a:t>thị</a:t>
            </a:r>
            <a:r>
              <a:rPr lang="en-US" sz="1600"/>
              <a:t>)</a:t>
            </a:r>
            <a:endParaRPr sz="1600"/>
          </a:p>
        </p:txBody>
      </p:sp>
      <p:sp>
        <p:nvSpPr>
          <p:cNvPr id="1129" name="Google Shape;1129;p29"/>
          <p:cNvSpPr txBox="1">
            <a:spLocks noGrp="1"/>
          </p:cNvSpPr>
          <p:nvPr>
            <p:ph type="subTitle" idx="4"/>
          </p:nvPr>
        </p:nvSpPr>
        <p:spPr>
          <a:xfrm>
            <a:off x="5511275" y="1751012"/>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Position (</a:t>
            </a:r>
            <a:r>
              <a:rPr lang="en-US" sz="1600" err="1"/>
              <a:t>Vị</a:t>
            </a:r>
            <a:r>
              <a:rPr lang="en-US" sz="1600"/>
              <a:t> </a:t>
            </a:r>
            <a:r>
              <a:rPr lang="en-US" sz="1600" err="1"/>
              <a:t>trí</a:t>
            </a:r>
            <a:r>
              <a:rPr lang="en-US" sz="1600"/>
              <a:t>)</a:t>
            </a:r>
            <a:endParaRPr sz="1600"/>
          </a:p>
        </p:txBody>
      </p:sp>
      <p:sp>
        <p:nvSpPr>
          <p:cNvPr id="1130" name="Google Shape;1130;p29"/>
          <p:cNvSpPr txBox="1">
            <a:spLocks noGrp="1"/>
          </p:cNvSpPr>
          <p:nvPr>
            <p:ph type="subTitle" idx="5"/>
          </p:nvPr>
        </p:nvSpPr>
        <p:spPr>
          <a:xfrm>
            <a:off x="1701987" y="2582334"/>
            <a:ext cx="2907900" cy="6414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Z-index</a:t>
            </a:r>
            <a:endParaRPr sz="1600"/>
          </a:p>
        </p:txBody>
      </p:sp>
      <p:sp>
        <p:nvSpPr>
          <p:cNvPr id="1131" name="Google Shape;1131;p29"/>
          <p:cNvSpPr txBox="1">
            <a:spLocks noGrp="1"/>
          </p:cNvSpPr>
          <p:nvPr>
            <p:ph type="subTitle" idx="6"/>
          </p:nvPr>
        </p:nvSpPr>
        <p:spPr>
          <a:xfrm>
            <a:off x="5511275" y="2530361"/>
            <a:ext cx="2907900" cy="696602"/>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Overflow (</a:t>
            </a:r>
            <a:r>
              <a:rPr lang="en-US" sz="1600" err="1"/>
              <a:t>Tràn</a:t>
            </a:r>
            <a:r>
              <a:rPr lang="en-US" sz="1600"/>
              <a:t> </a:t>
            </a:r>
            <a:r>
              <a:rPr lang="en-US" sz="1600" err="1"/>
              <a:t>ra</a:t>
            </a:r>
            <a:r>
              <a:rPr lang="en-US" sz="1600"/>
              <a:t>)</a:t>
            </a:r>
            <a:endParaRPr sz="160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3" name="Google Shape;1133;p29"/>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06</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6" name="Google Shape;1136;p29"/>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
        <p:nvSpPr>
          <p:cNvPr id="15" name="Google Shape;1130;p29">
            <a:extLst>
              <a:ext uri="{FF2B5EF4-FFF2-40B4-BE49-F238E27FC236}">
                <a16:creationId xmlns:a16="http://schemas.microsoft.com/office/drawing/2014/main" id="{46C77A5E-71DF-7775-5EB7-9E1B49C0C60B}"/>
              </a:ext>
            </a:extLst>
          </p:cNvPr>
          <p:cNvSpPr txBox="1">
            <a:spLocks/>
          </p:cNvSpPr>
          <p:nvPr/>
        </p:nvSpPr>
        <p:spPr>
          <a:xfrm>
            <a:off x="1701987" y="3550963"/>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Combinator selectors (</a:t>
            </a:r>
            <a:r>
              <a:rPr lang="en-US" sz="1600" err="1"/>
              <a:t>Bộ</a:t>
            </a:r>
            <a:r>
              <a:rPr lang="en-US" sz="1600"/>
              <a:t> </a:t>
            </a:r>
            <a:r>
              <a:rPr lang="en-US" sz="1600" err="1"/>
              <a:t>chọn</a:t>
            </a:r>
            <a:r>
              <a:rPr lang="en-US" sz="1600"/>
              <a:t> </a:t>
            </a:r>
            <a:r>
              <a:rPr lang="en-US" sz="1600" err="1"/>
              <a:t>tổ</a:t>
            </a:r>
            <a:r>
              <a:rPr lang="en-US" sz="1600"/>
              <a:t> </a:t>
            </a:r>
            <a:r>
              <a:rPr lang="en-US" sz="1600" err="1"/>
              <a:t>hợp</a:t>
            </a:r>
            <a:r>
              <a:rPr lang="en-US" sz="1600"/>
              <a:t>)</a:t>
            </a:r>
          </a:p>
        </p:txBody>
      </p:sp>
      <p:sp>
        <p:nvSpPr>
          <p:cNvPr id="16" name="Google Shape;1131;p29">
            <a:extLst>
              <a:ext uri="{FF2B5EF4-FFF2-40B4-BE49-F238E27FC236}">
                <a16:creationId xmlns:a16="http://schemas.microsoft.com/office/drawing/2014/main" id="{DF222272-4B79-C58C-FC18-0C2A89EFAC3D}"/>
              </a:ext>
            </a:extLst>
          </p:cNvPr>
          <p:cNvSpPr txBox="1">
            <a:spLocks/>
          </p:cNvSpPr>
          <p:nvPr/>
        </p:nvSpPr>
        <p:spPr>
          <a:xfrm>
            <a:off x="5511275" y="3492707"/>
            <a:ext cx="2907900" cy="6966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Pseudo-class selectors (</a:t>
            </a:r>
            <a:r>
              <a:rPr lang="en-US" sz="1600" err="1"/>
              <a:t>Bộ</a:t>
            </a:r>
            <a:r>
              <a:rPr lang="en-US" sz="1600"/>
              <a:t> </a:t>
            </a:r>
            <a:r>
              <a:rPr lang="en-US" sz="1600" err="1"/>
              <a:t>chọn</a:t>
            </a:r>
            <a:r>
              <a:rPr lang="en-US" sz="1600"/>
              <a:t> </a:t>
            </a:r>
            <a:r>
              <a:rPr lang="en-US" sz="1600" err="1"/>
              <a:t>lớp</a:t>
            </a:r>
            <a:r>
              <a:rPr lang="en-US" sz="1600"/>
              <a:t> </a:t>
            </a:r>
            <a:r>
              <a:rPr lang="en-US" sz="1600" err="1"/>
              <a:t>giả</a:t>
            </a:r>
            <a:r>
              <a:rPr lang="en-US" sz="1600"/>
              <a:t>)</a:t>
            </a:r>
          </a:p>
        </p:txBody>
      </p:sp>
      <p:sp>
        <p:nvSpPr>
          <p:cNvPr id="17" name="Google Shape;1133;p29">
            <a:extLst>
              <a:ext uri="{FF2B5EF4-FFF2-40B4-BE49-F238E27FC236}">
                <a16:creationId xmlns:a16="http://schemas.microsoft.com/office/drawing/2014/main" id="{E1CA613E-5534-390F-2D8F-9F43EDDCCC4C}"/>
              </a:ext>
            </a:extLst>
          </p:cNvPr>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08</a:t>
            </a:r>
            <a:endParaRPr>
              <a:latin typeface="Barlow Condensed SemiBold"/>
              <a:ea typeface="Barlow Condensed SemiBold"/>
              <a:cs typeface="Barlow Condensed SemiBold"/>
              <a:sym typeface="Barlow Condensed SemiBold"/>
            </a:endParaRPr>
          </a:p>
        </p:txBody>
      </p:sp>
      <p:sp>
        <p:nvSpPr>
          <p:cNvPr id="18" name="Google Shape;1136;p29">
            <a:extLst>
              <a:ext uri="{FF2B5EF4-FFF2-40B4-BE49-F238E27FC236}">
                <a16:creationId xmlns:a16="http://schemas.microsoft.com/office/drawing/2014/main" id="{9A5325F4-C955-3BF0-A9BB-9246B2E56B21}"/>
              </a:ext>
            </a:extLst>
          </p:cNvPr>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07</a:t>
            </a:r>
            <a:endParaRPr>
              <a:latin typeface="Barlow Condensed SemiBold"/>
              <a:ea typeface="Barlow Condensed SemiBold"/>
              <a:cs typeface="Barlow Condensed SemiBold"/>
              <a:sym typeface="Barlow Condensed SemiBold"/>
            </a:endParaRPr>
          </a:p>
        </p:txBody>
      </p:sp>
      <p:sp>
        <p:nvSpPr>
          <p:cNvPr id="19" name="Google Shape;1130;p29">
            <a:extLst>
              <a:ext uri="{FF2B5EF4-FFF2-40B4-BE49-F238E27FC236}">
                <a16:creationId xmlns:a16="http://schemas.microsoft.com/office/drawing/2014/main" id="{F727ED8A-626F-16DD-D02F-FEA5CC91921F}"/>
              </a:ext>
            </a:extLst>
          </p:cNvPr>
          <p:cNvSpPr txBox="1">
            <a:spLocks/>
          </p:cNvSpPr>
          <p:nvPr/>
        </p:nvSpPr>
        <p:spPr>
          <a:xfrm>
            <a:off x="1701987" y="4301484"/>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Pseudo-elements selectors (</a:t>
            </a:r>
            <a:r>
              <a:rPr lang="en-US" sz="1600" err="1"/>
              <a:t>Bộ</a:t>
            </a:r>
            <a:r>
              <a:rPr lang="en-US" sz="1600"/>
              <a:t> </a:t>
            </a:r>
            <a:r>
              <a:rPr lang="en-US" sz="1600" err="1"/>
              <a:t>chọn</a:t>
            </a:r>
            <a:r>
              <a:rPr lang="en-US" sz="1600"/>
              <a:t> </a:t>
            </a:r>
            <a:r>
              <a:rPr lang="en-US" sz="1600" err="1"/>
              <a:t>phần</a:t>
            </a:r>
            <a:r>
              <a:rPr lang="en-US" sz="1600"/>
              <a:t> </a:t>
            </a:r>
            <a:r>
              <a:rPr lang="en-US" sz="1600" err="1"/>
              <a:t>tử</a:t>
            </a:r>
            <a:r>
              <a:rPr lang="en-US" sz="1600"/>
              <a:t> </a:t>
            </a:r>
            <a:r>
              <a:rPr lang="en-US" sz="1600" err="1"/>
              <a:t>giả</a:t>
            </a:r>
            <a:r>
              <a:rPr lang="en-US" sz="1600"/>
              <a:t>)</a:t>
            </a:r>
          </a:p>
        </p:txBody>
      </p:sp>
      <p:sp>
        <p:nvSpPr>
          <p:cNvPr id="20" name="Google Shape;1131;p29">
            <a:extLst>
              <a:ext uri="{FF2B5EF4-FFF2-40B4-BE49-F238E27FC236}">
                <a16:creationId xmlns:a16="http://schemas.microsoft.com/office/drawing/2014/main" id="{3D917F33-2E8A-7974-5E01-99E30B0CF229}"/>
              </a:ext>
            </a:extLst>
          </p:cNvPr>
          <p:cNvSpPr txBox="1">
            <a:spLocks/>
          </p:cNvSpPr>
          <p:nvPr/>
        </p:nvSpPr>
        <p:spPr>
          <a:xfrm>
            <a:off x="5511275" y="4107115"/>
            <a:ext cx="2907900" cy="6966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Opacity (</a:t>
            </a:r>
            <a:r>
              <a:rPr lang="en-US" sz="1600" err="1"/>
              <a:t>Độ</a:t>
            </a:r>
            <a:r>
              <a:rPr lang="en-US" sz="1600"/>
              <a:t> </a:t>
            </a:r>
            <a:r>
              <a:rPr lang="en-US" sz="1600" err="1"/>
              <a:t>mờ</a:t>
            </a:r>
            <a:r>
              <a:rPr lang="en-US" sz="1600"/>
              <a:t>)</a:t>
            </a:r>
          </a:p>
        </p:txBody>
      </p:sp>
      <p:sp>
        <p:nvSpPr>
          <p:cNvPr id="21" name="Google Shape;1133;p29">
            <a:extLst>
              <a:ext uri="{FF2B5EF4-FFF2-40B4-BE49-F238E27FC236}">
                <a16:creationId xmlns:a16="http://schemas.microsoft.com/office/drawing/2014/main" id="{8F531D3B-3B21-9938-8CC8-3F9EEB4C8730}"/>
              </a:ext>
            </a:extLst>
          </p:cNvPr>
          <p:cNvSpPr/>
          <p:nvPr/>
        </p:nvSpPr>
        <p:spPr>
          <a:xfrm>
            <a:off x="4759325" y="4090886"/>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10</a:t>
            </a:r>
            <a:endParaRPr>
              <a:latin typeface="Barlow Condensed SemiBold"/>
              <a:ea typeface="Barlow Condensed SemiBold"/>
              <a:cs typeface="Barlow Condensed SemiBold"/>
              <a:sym typeface="Barlow Condensed SemiBold"/>
            </a:endParaRPr>
          </a:p>
        </p:txBody>
      </p:sp>
      <p:sp>
        <p:nvSpPr>
          <p:cNvPr id="22" name="Google Shape;1136;p29">
            <a:extLst>
              <a:ext uri="{FF2B5EF4-FFF2-40B4-BE49-F238E27FC236}">
                <a16:creationId xmlns:a16="http://schemas.microsoft.com/office/drawing/2014/main" id="{B4AD175E-7672-6057-87A3-20225744DC7B}"/>
              </a:ext>
            </a:extLst>
          </p:cNvPr>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09</a:t>
            </a:r>
            <a:endParaRPr>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dk1"/>
                </a:solidFill>
              </a:rPr>
              <a:t>:link</a:t>
            </a:r>
            <a:r>
              <a:rPr lang="vi-VN">
                <a:solidFill>
                  <a:schemeClr val="dk1"/>
                </a:solidFill>
              </a:rPr>
              <a:t>: khi liên kết chưa được truy cập lần nào. (Chỉ dùng cho thẻ a)</a:t>
            </a:r>
          </a:p>
          <a:p>
            <a:pPr marL="457200" lvl="0" indent="-317500" algn="l" rtl="0">
              <a:lnSpc>
                <a:spcPct val="150000"/>
              </a:lnSpc>
              <a:spcBef>
                <a:spcPts val="0"/>
              </a:spcBef>
              <a:spcAft>
                <a:spcPts val="0"/>
              </a:spcAft>
              <a:buSzPts val="1400"/>
              <a:buChar char="●"/>
            </a:pPr>
            <a:r>
              <a:rPr lang="vi-VN" b="1">
                <a:solidFill>
                  <a:schemeClr val="dk1"/>
                </a:solidFill>
              </a:rPr>
              <a:t>:visited</a:t>
            </a:r>
            <a:r>
              <a:rPr lang="vi-VN">
                <a:solidFill>
                  <a:schemeClr val="dk1"/>
                </a:solidFill>
              </a:rPr>
              <a:t>: khi liên kết đã được truy cập sau lần đầu tiên. (Chỉ dùng cho thẻ a)</a:t>
            </a:r>
          </a:p>
          <a:p>
            <a:pPr marL="457200" lvl="0" indent="-317500" algn="l" rtl="0">
              <a:lnSpc>
                <a:spcPct val="150000"/>
              </a:lnSpc>
              <a:spcBef>
                <a:spcPts val="0"/>
              </a:spcBef>
              <a:spcAft>
                <a:spcPts val="0"/>
              </a:spcAft>
              <a:buSzPts val="1400"/>
              <a:buChar char="●"/>
            </a:pPr>
            <a:r>
              <a:rPr lang="vi-VN" b="1">
                <a:solidFill>
                  <a:schemeClr val="dk1"/>
                </a:solidFill>
              </a:rPr>
              <a:t>:hover</a:t>
            </a:r>
            <a:r>
              <a:rPr lang="vi-VN">
                <a:solidFill>
                  <a:schemeClr val="dk1"/>
                </a:solidFill>
              </a:rPr>
              <a:t>: khi di chuyển chuột lên element.</a:t>
            </a:r>
          </a:p>
          <a:p>
            <a:pPr marL="457200" lvl="0" indent="-317500" algn="l" rtl="0">
              <a:lnSpc>
                <a:spcPct val="150000"/>
              </a:lnSpc>
              <a:spcBef>
                <a:spcPts val="0"/>
              </a:spcBef>
              <a:spcAft>
                <a:spcPts val="0"/>
              </a:spcAft>
              <a:buSzPts val="1400"/>
              <a:buChar char="●"/>
            </a:pPr>
            <a:r>
              <a:rPr lang="vi-VN" b="1">
                <a:solidFill>
                  <a:schemeClr val="dk1"/>
                </a:solidFill>
              </a:rPr>
              <a:t>:active</a:t>
            </a:r>
            <a:r>
              <a:rPr lang="vi-VN">
                <a:solidFill>
                  <a:schemeClr val="dk1"/>
                </a:solidFill>
              </a:rPr>
              <a:t>: khi phần tử được click vào, áp dụng cho tất cả các thẻ.</a:t>
            </a:r>
          </a:p>
          <a:p>
            <a:pPr marL="457200" lvl="0" indent="-317500" algn="l" rtl="0">
              <a:lnSpc>
                <a:spcPct val="150000"/>
              </a:lnSpc>
              <a:spcBef>
                <a:spcPts val="0"/>
              </a:spcBef>
              <a:spcAft>
                <a:spcPts val="0"/>
              </a:spcAft>
              <a:buSzPts val="1400"/>
              <a:buChar char="●"/>
            </a:pPr>
            <a:r>
              <a:rPr lang="vi-VN" b="1">
                <a:solidFill>
                  <a:schemeClr val="dk1"/>
                </a:solidFill>
              </a:rPr>
              <a:t>:first-child</a:t>
            </a:r>
            <a:r>
              <a:rPr lang="vi-VN">
                <a:solidFill>
                  <a:schemeClr val="dk1"/>
                </a:solidFill>
              </a:rPr>
              <a:t>: thiết lập thuộc tính cho element đầu tiên.</a:t>
            </a:r>
          </a:p>
          <a:p>
            <a:pPr marL="457200" lvl="0" indent="-317500" algn="l" rtl="0">
              <a:lnSpc>
                <a:spcPct val="150000"/>
              </a:lnSpc>
              <a:spcBef>
                <a:spcPts val="0"/>
              </a:spcBef>
              <a:spcAft>
                <a:spcPts val="0"/>
              </a:spcAft>
              <a:buSzPts val="1400"/>
              <a:buChar char="●"/>
            </a:pPr>
            <a:r>
              <a:rPr lang="vi-VN" b="1">
                <a:solidFill>
                  <a:schemeClr val="dk1"/>
                </a:solidFill>
              </a:rPr>
              <a:t>:last-child</a:t>
            </a:r>
            <a:r>
              <a:rPr lang="vi-VN">
                <a:solidFill>
                  <a:schemeClr val="dk1"/>
                </a:solidFill>
              </a:rPr>
              <a:t>: thiết lập thuộc tính cho element cuối cùng.</a:t>
            </a:r>
          </a:p>
          <a:p>
            <a:pPr marL="457200" lvl="0" indent="-317500" algn="l" rtl="0">
              <a:lnSpc>
                <a:spcPct val="150000"/>
              </a:lnSpc>
              <a:spcBef>
                <a:spcPts val="0"/>
              </a:spcBef>
              <a:spcAft>
                <a:spcPts val="0"/>
              </a:spcAft>
              <a:buSzPts val="1400"/>
              <a:buChar char="●"/>
            </a:pPr>
            <a:r>
              <a:rPr lang="vi-VN" b="1">
                <a:solidFill>
                  <a:schemeClr val="dk1"/>
                </a:solidFill>
              </a:rPr>
              <a:t>:nth-child(n)</a:t>
            </a:r>
            <a:r>
              <a:rPr lang="vi-VN">
                <a:solidFill>
                  <a:schemeClr val="dk1"/>
                </a:solidFill>
              </a:rPr>
              <a:t>:</a:t>
            </a:r>
            <a:r>
              <a:rPr lang="vi-VN" b="1">
                <a:solidFill>
                  <a:schemeClr val="dk1"/>
                </a:solidFill>
              </a:rPr>
              <a:t> </a:t>
            </a:r>
            <a:r>
              <a:rPr lang="vi-VN">
                <a:solidFill>
                  <a:schemeClr val="dk1"/>
                </a:solidFill>
              </a:rPr>
              <a:t>n có thể là các giá trị even (chẵn), odd (lẻ), một số, một biểu thức (an + b).</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Pseudo-class selectors (Bộ chọn lớp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a:t>Một số pseudo-class phổ biến:</a:t>
            </a:r>
            <a:endParaRPr lang="en-US"/>
          </a:p>
        </p:txBody>
      </p:sp>
    </p:spTree>
    <p:extLst>
      <p:ext uri="{BB962C8B-B14F-4D97-AF65-F5344CB8AC3E}">
        <p14:creationId xmlns:p14="http://schemas.microsoft.com/office/powerpoint/2010/main" val="389635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888029"/>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Cú pháp:</a:t>
            </a:r>
          </a:p>
          <a:p>
            <a:pPr marL="596900" lvl="1" indent="0" algn="l">
              <a:lnSpc>
                <a:spcPct val="150000"/>
              </a:lnSpc>
              <a:buNone/>
            </a:pPr>
            <a:r>
              <a:rPr lang="en-US">
                <a:solidFill>
                  <a:schemeClr val="dk1"/>
                </a:solidFill>
              </a:rPr>
              <a:t>selector</a:t>
            </a:r>
            <a:r>
              <a:rPr lang="en-US" b="1">
                <a:solidFill>
                  <a:schemeClr val="dk1"/>
                </a:solidFill>
              </a:rPr>
              <a:t>::pseudo-element </a:t>
            </a:r>
            <a:r>
              <a:rPr lang="en-US">
                <a:solidFill>
                  <a:schemeClr val="dk1"/>
                </a:solidFill>
              </a:rPr>
              <a:t>{</a:t>
            </a:r>
          </a:p>
          <a:p>
            <a:pPr marL="596900" lvl="1" indent="0" algn="l">
              <a:lnSpc>
                <a:spcPct val="150000"/>
              </a:lnSpc>
              <a:buNone/>
            </a:pPr>
            <a:r>
              <a:rPr lang="en-US">
                <a:solidFill>
                  <a:schemeClr val="dk1"/>
                </a:solidFill>
              </a:rPr>
              <a:t>	property: value;</a:t>
            </a:r>
          </a:p>
          <a:p>
            <a:pPr marL="596900" lvl="1" indent="0" algn="l">
              <a:lnSpc>
                <a:spcPct val="150000"/>
              </a:lnSpc>
              <a:buNone/>
            </a:pPr>
            <a:r>
              <a:rPr lang="en-US">
                <a:solidFill>
                  <a:schemeClr val="dk1"/>
                </a:solidFill>
              </a:rPr>
              <a: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Pseudo-elements selectors (Bộ chọn phần tử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683129"/>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Được sử dụng để tạo ra một phần tử giả và định kiểu (style) cho phần tử giả đó mà không cần tạo ra một phần tử thật.</a:t>
            </a:r>
            <a:endParaRPr lang="en-US"/>
          </a:p>
        </p:txBody>
      </p:sp>
    </p:spTree>
    <p:extLst>
      <p:ext uri="{BB962C8B-B14F-4D97-AF65-F5344CB8AC3E}">
        <p14:creationId xmlns:p14="http://schemas.microsoft.com/office/powerpoint/2010/main" val="403844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19999" y="1680812"/>
            <a:ext cx="8164627"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dk1"/>
                </a:solidFill>
              </a:rPr>
              <a:t>::before</a:t>
            </a:r>
            <a:r>
              <a:rPr lang="vi-VN">
                <a:solidFill>
                  <a:schemeClr val="dk1"/>
                </a:solidFill>
              </a:rPr>
              <a:t>: Chèn nội dung nào đó trước nội dung của mỗi element. (Phải thêm content: "";)</a:t>
            </a:r>
          </a:p>
          <a:p>
            <a:pPr marL="457200" lvl="0" indent="-317500" algn="l" rtl="0">
              <a:lnSpc>
                <a:spcPct val="150000"/>
              </a:lnSpc>
              <a:spcBef>
                <a:spcPts val="0"/>
              </a:spcBef>
              <a:spcAft>
                <a:spcPts val="0"/>
              </a:spcAft>
              <a:buSzPts val="1400"/>
              <a:buChar char="●"/>
            </a:pPr>
            <a:r>
              <a:rPr lang="vi-VN" b="1">
                <a:solidFill>
                  <a:schemeClr val="dk1"/>
                </a:solidFill>
              </a:rPr>
              <a:t>::after</a:t>
            </a:r>
            <a:r>
              <a:rPr lang="vi-VN">
                <a:solidFill>
                  <a:schemeClr val="dk1"/>
                </a:solidFill>
              </a:rPr>
              <a:t>: Chèn nội dung nào đó sau nội dung của mỗi element. (Phải thêm content: "";)</a:t>
            </a:r>
          </a:p>
          <a:p>
            <a:pPr marL="457200" lvl="0" indent="-317500" algn="l" rtl="0">
              <a:lnSpc>
                <a:spcPct val="150000"/>
              </a:lnSpc>
              <a:spcBef>
                <a:spcPts val="0"/>
              </a:spcBef>
              <a:spcAft>
                <a:spcPts val="0"/>
              </a:spcAft>
              <a:buSzPts val="1400"/>
              <a:buChar char="●"/>
            </a:pPr>
            <a:r>
              <a:rPr lang="vi-VN" b="1">
                <a:solidFill>
                  <a:schemeClr val="dk1"/>
                </a:solidFill>
              </a:rPr>
              <a:t>::first-letter</a:t>
            </a:r>
            <a:r>
              <a:rPr lang="vi-VN">
                <a:solidFill>
                  <a:schemeClr val="dk1"/>
                </a:solidFill>
              </a:rPr>
              <a:t>: Chọn chữ cái đầu tiên của mỗi element.</a:t>
            </a:r>
          </a:p>
          <a:p>
            <a:pPr marL="457200" lvl="0" indent="-317500" algn="l" rtl="0">
              <a:lnSpc>
                <a:spcPct val="150000"/>
              </a:lnSpc>
              <a:spcBef>
                <a:spcPts val="0"/>
              </a:spcBef>
              <a:spcAft>
                <a:spcPts val="0"/>
              </a:spcAft>
              <a:buSzPts val="1400"/>
              <a:buChar char="●"/>
            </a:pPr>
            <a:r>
              <a:rPr lang="vi-VN" b="1">
                <a:solidFill>
                  <a:schemeClr val="dk1"/>
                </a:solidFill>
              </a:rPr>
              <a:t>::first-line</a:t>
            </a:r>
            <a:r>
              <a:rPr lang="vi-VN">
                <a:solidFill>
                  <a:schemeClr val="dk1"/>
                </a:solidFill>
              </a:rPr>
              <a:t>: Chọn dòng đầu tiên của mỗi element.</a:t>
            </a:r>
          </a:p>
          <a:p>
            <a:pPr marL="457200" lvl="0" indent="-317500" algn="l" rtl="0">
              <a:lnSpc>
                <a:spcPct val="150000"/>
              </a:lnSpc>
              <a:spcBef>
                <a:spcPts val="0"/>
              </a:spcBef>
              <a:spcAft>
                <a:spcPts val="0"/>
              </a:spcAft>
              <a:buSzPts val="1400"/>
              <a:buChar char="●"/>
            </a:pPr>
            <a:r>
              <a:rPr lang="vi-VN" b="1">
                <a:solidFill>
                  <a:schemeClr val="dk1"/>
                </a:solidFill>
              </a:rPr>
              <a:t>::marker</a:t>
            </a:r>
            <a:r>
              <a:rPr lang="vi-VN">
                <a:solidFill>
                  <a:schemeClr val="dk1"/>
                </a:solidFill>
              </a:rPr>
              <a:t>: Chọn các điểm đánh dấu của các mục danh sách (thẻ &lt;ul&gt; và &lt;ol&gt;)</a:t>
            </a:r>
          </a:p>
          <a:p>
            <a:pPr marL="457200" lvl="0" indent="-317500" algn="l" rtl="0">
              <a:lnSpc>
                <a:spcPct val="150000"/>
              </a:lnSpc>
              <a:spcBef>
                <a:spcPts val="0"/>
              </a:spcBef>
              <a:spcAft>
                <a:spcPts val="0"/>
              </a:spcAft>
              <a:buSzPts val="1400"/>
              <a:buChar char="●"/>
            </a:pPr>
            <a:r>
              <a:rPr lang="vi-VN" b="1">
                <a:solidFill>
                  <a:schemeClr val="dk1"/>
                </a:solidFill>
              </a:rPr>
              <a:t>::selection</a:t>
            </a:r>
            <a:r>
              <a:rPr lang="vi-VN">
                <a:solidFill>
                  <a:schemeClr val="dk1"/>
                </a:solidFill>
              </a:rPr>
              <a:t>: Được dùng để style cho một vùng văn bản được người dùng chọn (hay còn gọi là "bôi đen"). Chỉ có một số thuộc tính css khả dụng với ::selection là color, background, cursor, và outline.</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Pseudo-elements selectors (Bộ chọn phần tử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478229"/>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Danh sách pseudo-element:</a:t>
            </a:r>
            <a:endParaRPr lang="en-US"/>
          </a:p>
        </p:txBody>
      </p:sp>
    </p:spTree>
    <p:extLst>
      <p:ext uri="{BB962C8B-B14F-4D97-AF65-F5344CB8AC3E}">
        <p14:creationId xmlns:p14="http://schemas.microsoft.com/office/powerpoint/2010/main" val="318692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Thuộc tính opacity chỉ định độ mờ/độ trong suốt của một element.</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Thuộc tính opacity có thể nhận giá trị từ 0 đến 1. Giá trị càng thấp thì element càng mờ.</a:t>
            </a:r>
            <a:endParaRPr lang="en-US"/>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en-US"/>
              <a:t>opacity: 0.6; // Element sẽ mờ đi 40%</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10. </a:t>
            </a:r>
            <a:r>
              <a:rPr lang="en-US" b="0"/>
              <a:t>Opacity (Độ mờ)</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6926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a:t>Bài tập</a:t>
            </a:r>
            <a:endParaRPr b="0" dirty="0"/>
          </a:p>
        </p:txBody>
      </p:sp>
      <p:sp>
        <p:nvSpPr>
          <p:cNvPr id="13" name="Google Shape;1500;p40">
            <a:extLst>
              <a:ext uri="{FF2B5EF4-FFF2-40B4-BE49-F238E27FC236}">
                <a16:creationId xmlns:a16="http://schemas.microsoft.com/office/drawing/2014/main" id="{084561F8-6971-5C9F-65A6-EE8D39E81ECC}"/>
              </a:ext>
            </a:extLst>
          </p:cNvPr>
          <p:cNvSpPr txBox="1">
            <a:spLocks noGrp="1"/>
          </p:cNvSpPr>
          <p:nvPr>
            <p:ph type="subTitle" idx="1"/>
          </p:nvPr>
        </p:nvSpPr>
        <p:spPr>
          <a:xfrm>
            <a:off x="839227" y="1112227"/>
            <a:ext cx="6713365" cy="117437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Link bài tập:</a:t>
            </a:r>
          </a:p>
          <a:p>
            <a:pPr marL="0" lvl="0" indent="0" algn="l" rtl="0">
              <a:spcBef>
                <a:spcPts val="0"/>
              </a:spcBef>
              <a:spcAft>
                <a:spcPts val="1200"/>
              </a:spcAft>
              <a:buNone/>
            </a:pPr>
            <a:r>
              <a:rPr lang="en-US"/>
              <a:t>https://frontend.daca.vn/lessons/lesson-5/index.html</a:t>
            </a:r>
            <a:endParaRPr lang="en-US" dirty="0"/>
          </a:p>
        </p:txBody>
      </p:sp>
    </p:spTree>
    <p:extLst>
      <p:ext uri="{BB962C8B-B14F-4D97-AF65-F5344CB8AC3E}">
        <p14:creationId xmlns:p14="http://schemas.microsoft.com/office/powerpoint/2010/main" val="321380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7"/>
            <a:ext cx="7239012" cy="33399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list-style-type: disc; </a:t>
            </a:r>
            <a:r>
              <a:rPr lang="en-US"/>
              <a:t>// </a:t>
            </a:r>
            <a:r>
              <a:rPr lang="en-US" err="1"/>
              <a:t>Hình</a:t>
            </a:r>
            <a:r>
              <a:rPr lang="en-US"/>
              <a:t> </a:t>
            </a:r>
            <a:r>
              <a:rPr lang="en-US" err="1"/>
              <a:t>tròn</a:t>
            </a:r>
            <a:r>
              <a:rPr lang="en-US"/>
              <a:t> </a:t>
            </a:r>
            <a:r>
              <a:rPr lang="en-US" err="1"/>
              <a:t>đen</a:t>
            </a:r>
            <a:r>
              <a:rPr lang="en-US"/>
              <a:t>. </a:t>
            </a:r>
            <a:r>
              <a:rPr lang="en-US" err="1"/>
              <a:t>Mặc</a:t>
            </a:r>
            <a:r>
              <a:rPr lang="en-US"/>
              <a:t> </a:t>
            </a:r>
            <a:r>
              <a:rPr lang="en-US" err="1"/>
              <a:t>định</a:t>
            </a:r>
            <a:r>
              <a:rPr lang="en-US"/>
              <a:t>.</a:t>
            </a:r>
          </a:p>
          <a:p>
            <a:pPr marL="457200" lvl="0" indent="-317500" algn="l" rtl="0">
              <a:lnSpc>
                <a:spcPct val="150000"/>
              </a:lnSpc>
              <a:spcBef>
                <a:spcPts val="0"/>
              </a:spcBef>
              <a:spcAft>
                <a:spcPts val="0"/>
              </a:spcAft>
              <a:buSzPts val="1400"/>
              <a:buChar char="●"/>
            </a:pPr>
            <a:r>
              <a:rPr lang="en-US" b="1">
                <a:solidFill>
                  <a:schemeClr val="dk1"/>
                </a:solidFill>
              </a:rPr>
              <a:t>list-style-type: circle; </a:t>
            </a:r>
            <a:r>
              <a:rPr lang="en-US">
                <a:solidFill>
                  <a:schemeClr val="dk1"/>
                </a:solidFill>
              </a:rPr>
              <a:t>// </a:t>
            </a:r>
            <a:r>
              <a:rPr lang="en-US" err="1">
                <a:solidFill>
                  <a:schemeClr val="dk1"/>
                </a:solidFill>
              </a:rPr>
              <a:t>Hình</a:t>
            </a:r>
            <a:r>
              <a:rPr lang="en-US">
                <a:solidFill>
                  <a:schemeClr val="dk1"/>
                </a:solidFill>
              </a:rPr>
              <a:t> </a:t>
            </a:r>
            <a:r>
              <a:rPr lang="en-US" err="1">
                <a:solidFill>
                  <a:schemeClr val="dk1"/>
                </a:solidFill>
              </a:rPr>
              <a:t>tròn</a:t>
            </a:r>
            <a:r>
              <a:rPr lang="en-US">
                <a:solidFill>
                  <a:schemeClr val="dk1"/>
                </a:solidFill>
              </a:rPr>
              <a:t> </a:t>
            </a:r>
            <a:r>
              <a:rPr lang="en-US" err="1">
                <a:solidFill>
                  <a:schemeClr val="dk1"/>
                </a:solidFill>
              </a:rPr>
              <a:t>có</a:t>
            </a:r>
            <a:r>
              <a:rPr lang="en-US">
                <a:solidFill>
                  <a:schemeClr val="dk1"/>
                </a:solidFill>
              </a:rPr>
              <a:t> </a:t>
            </a:r>
            <a:r>
              <a:rPr lang="en-US" err="1">
                <a:solidFill>
                  <a:schemeClr val="dk1"/>
                </a:solidFill>
              </a:rPr>
              <a:t>viền</a:t>
            </a:r>
            <a:r>
              <a:rPr lang="en-US">
                <a:solidFill>
                  <a:schemeClr val="dk1"/>
                </a:solidFill>
              </a:rPr>
              <a:t> </a:t>
            </a:r>
            <a:r>
              <a:rPr lang="en-US" err="1">
                <a:solidFill>
                  <a:schemeClr val="dk1"/>
                </a:solidFill>
              </a:rPr>
              <a:t>đen</a:t>
            </a:r>
            <a:r>
              <a:rPr lang="en-US">
                <a:solidFill>
                  <a:schemeClr val="dk1"/>
                </a:solidFill>
              </a:rPr>
              <a:t> </a:t>
            </a:r>
            <a:r>
              <a:rPr lang="en-US" err="1">
                <a:solidFill>
                  <a:schemeClr val="dk1"/>
                </a:solidFill>
              </a:rPr>
              <a:t>và</a:t>
            </a:r>
            <a:r>
              <a:rPr lang="en-US">
                <a:solidFill>
                  <a:schemeClr val="dk1"/>
                </a:solidFill>
              </a:rPr>
              <a:t> </a:t>
            </a:r>
            <a:r>
              <a:rPr lang="en-US" err="1">
                <a:solidFill>
                  <a:schemeClr val="dk1"/>
                </a:solidFill>
              </a:rPr>
              <a:t>trống</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trong</a:t>
            </a:r>
            <a:r>
              <a:rPr lang="en-US">
                <a:solidFill>
                  <a:schemeClr val="dk1"/>
                </a:solidFill>
              </a:rPr>
              <a:t>.</a:t>
            </a:r>
          </a:p>
          <a:p>
            <a:pPr marL="457200" lvl="0" indent="-317500" algn="l" rtl="0">
              <a:lnSpc>
                <a:spcPct val="150000"/>
              </a:lnSpc>
              <a:spcBef>
                <a:spcPts val="0"/>
              </a:spcBef>
              <a:spcAft>
                <a:spcPts val="0"/>
              </a:spcAft>
              <a:buSzPts val="1400"/>
              <a:buChar char="●"/>
            </a:pPr>
            <a:r>
              <a:rPr lang="en-US" b="1"/>
              <a:t>list-style-type: square; </a:t>
            </a:r>
            <a:r>
              <a:rPr lang="en-US"/>
              <a:t>// </a:t>
            </a:r>
            <a:r>
              <a:rPr lang="en-US" err="1"/>
              <a:t>Hình</a:t>
            </a:r>
            <a:r>
              <a:rPr lang="en-US"/>
              <a:t> </a:t>
            </a:r>
            <a:r>
              <a:rPr lang="en-US" err="1"/>
              <a:t>vuông</a:t>
            </a:r>
            <a:endParaRPr lang="en-US"/>
          </a:p>
          <a:p>
            <a:pPr marL="457200" lvl="0" indent="-317500" algn="l" rtl="0">
              <a:lnSpc>
                <a:spcPct val="150000"/>
              </a:lnSpc>
              <a:spcBef>
                <a:spcPts val="0"/>
              </a:spcBef>
              <a:spcAft>
                <a:spcPts val="0"/>
              </a:spcAft>
              <a:buSzPts val="1400"/>
              <a:buChar char="●"/>
            </a:pPr>
            <a:r>
              <a:rPr lang="en-US" b="1"/>
              <a:t>list-style-type: disclosure-closed; </a:t>
            </a:r>
            <a:r>
              <a:rPr lang="en-US"/>
              <a:t>// </a:t>
            </a:r>
            <a:r>
              <a:rPr lang="en-US" err="1"/>
              <a:t>Hình</a:t>
            </a:r>
            <a:r>
              <a:rPr lang="en-US"/>
              <a:t> tam </a:t>
            </a:r>
            <a:r>
              <a:rPr lang="en-US" err="1"/>
              <a:t>giác</a:t>
            </a:r>
            <a:r>
              <a:rPr lang="en-US"/>
              <a:t> </a:t>
            </a:r>
            <a:r>
              <a:rPr lang="en-US" err="1"/>
              <a:t>trỏ</a:t>
            </a:r>
            <a:r>
              <a:rPr lang="en-US"/>
              <a:t> sang </a:t>
            </a:r>
            <a:r>
              <a:rPr lang="en-US" err="1"/>
              <a:t>phải</a:t>
            </a:r>
            <a:endParaRPr lang="en-US"/>
          </a:p>
          <a:p>
            <a:pPr marL="457200" lvl="0" indent="-317500" algn="l" rtl="0">
              <a:lnSpc>
                <a:spcPct val="150000"/>
              </a:lnSpc>
              <a:spcBef>
                <a:spcPts val="0"/>
              </a:spcBef>
              <a:spcAft>
                <a:spcPts val="0"/>
              </a:spcAft>
              <a:buSzPts val="1400"/>
              <a:buChar char="●"/>
            </a:pPr>
            <a:r>
              <a:rPr lang="en-US" b="1"/>
              <a:t>list-style-type: none; </a:t>
            </a:r>
            <a:r>
              <a:rPr lang="en-US"/>
              <a:t>// </a:t>
            </a:r>
            <a:r>
              <a:rPr lang="en-US" err="1"/>
              <a:t>Bị</a:t>
            </a:r>
            <a:r>
              <a:rPr lang="en-US"/>
              <a:t> </a:t>
            </a:r>
            <a:r>
              <a:rPr lang="en-US" err="1"/>
              <a:t>ẩn</a:t>
            </a:r>
            <a:endParaRPr lang="en-US"/>
          </a:p>
          <a:p>
            <a:pPr marL="457200" lvl="0" indent="-317500" algn="l" rtl="0">
              <a:lnSpc>
                <a:spcPct val="150000"/>
              </a:lnSpc>
              <a:spcBef>
                <a:spcPts val="0"/>
              </a:spcBef>
              <a:spcAft>
                <a:spcPts val="0"/>
              </a:spcAft>
              <a:buSzPts val="1400"/>
              <a:buChar char="●"/>
            </a:pPr>
            <a:r>
              <a:rPr lang="fr-FR" b="1" err="1">
                <a:solidFill>
                  <a:schemeClr val="dk1"/>
                </a:solidFill>
              </a:rPr>
              <a:t>list</a:t>
            </a:r>
            <a:r>
              <a:rPr lang="fr-FR" b="1">
                <a:solidFill>
                  <a:schemeClr val="dk1"/>
                </a:solidFill>
              </a:rPr>
              <a:t>-style-type: </a:t>
            </a:r>
            <a:r>
              <a:rPr lang="fr-FR" b="1" err="1">
                <a:solidFill>
                  <a:schemeClr val="dk1"/>
                </a:solidFill>
              </a:rPr>
              <a:t>upper</a:t>
            </a:r>
            <a:r>
              <a:rPr lang="fr-FR" b="1">
                <a:solidFill>
                  <a:schemeClr val="dk1"/>
                </a:solidFill>
              </a:rPr>
              <a:t>-roman; </a:t>
            </a:r>
            <a:r>
              <a:rPr lang="fr-FR">
                <a:solidFill>
                  <a:schemeClr val="dk1"/>
                </a:solidFill>
              </a:rPr>
              <a:t>// </a:t>
            </a:r>
            <a:r>
              <a:rPr lang="fr-FR" err="1">
                <a:solidFill>
                  <a:schemeClr val="dk1"/>
                </a:solidFill>
              </a:rPr>
              <a:t>Chữ</a:t>
            </a:r>
            <a:r>
              <a:rPr lang="fr-FR">
                <a:solidFill>
                  <a:schemeClr val="dk1"/>
                </a:solidFill>
              </a:rPr>
              <a:t> la </a:t>
            </a:r>
            <a:r>
              <a:rPr lang="fr-FR" err="1">
                <a:solidFill>
                  <a:schemeClr val="dk1"/>
                </a:solidFill>
              </a:rPr>
              <a:t>mã</a:t>
            </a:r>
            <a:r>
              <a:rPr lang="fr-FR">
                <a:solidFill>
                  <a:schemeClr val="dk1"/>
                </a:solidFill>
              </a:rPr>
              <a:t> I, II, III</a:t>
            </a:r>
          </a:p>
          <a:p>
            <a:pPr marL="457200" lvl="0" indent="-317500" algn="l" rtl="0">
              <a:lnSpc>
                <a:spcPct val="150000"/>
              </a:lnSpc>
              <a:spcBef>
                <a:spcPts val="0"/>
              </a:spcBef>
              <a:spcAft>
                <a:spcPts val="0"/>
              </a:spcAft>
              <a:buSzPts val="1400"/>
              <a:buChar char="●"/>
            </a:pPr>
            <a:r>
              <a:rPr lang="en-US" b="1">
                <a:solidFill>
                  <a:schemeClr val="dk1"/>
                </a:solidFill>
              </a:rPr>
              <a:t>list-style-type: lower-alpha; </a:t>
            </a:r>
            <a:r>
              <a:rPr lang="en-US">
                <a:solidFill>
                  <a:schemeClr val="dk1"/>
                </a:solidFill>
              </a:rPr>
              <a:t>// </a:t>
            </a:r>
            <a:r>
              <a:rPr lang="en-US" err="1">
                <a:solidFill>
                  <a:schemeClr val="dk1"/>
                </a:solidFill>
              </a:rPr>
              <a:t>Chữ</a:t>
            </a:r>
            <a:r>
              <a:rPr lang="en-US">
                <a:solidFill>
                  <a:schemeClr val="dk1"/>
                </a:solidFill>
              </a:rPr>
              <a:t> </a:t>
            </a:r>
            <a:r>
              <a:rPr lang="en-US" err="1">
                <a:solidFill>
                  <a:schemeClr val="dk1"/>
                </a:solidFill>
              </a:rPr>
              <a:t>cái</a:t>
            </a:r>
            <a:r>
              <a:rPr lang="en-US">
                <a:solidFill>
                  <a:schemeClr val="dk1"/>
                </a:solidFill>
              </a:rPr>
              <a:t> a, b, c</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List (</a:t>
            </a:r>
            <a:r>
              <a:rPr lang="en-US" b="0" err="1"/>
              <a:t>Danh</a:t>
            </a:r>
            <a:r>
              <a:rPr lang="en-US" b="0"/>
              <a:t> </a:t>
            </a:r>
            <a:r>
              <a:rPr lang="en-US" b="0" err="1"/>
              <a:t>sách</a:t>
            </a:r>
            <a:r>
              <a:rPr lang="en-US" b="0"/>
              <a:t>)</a:t>
            </a:r>
            <a:endParaRPr b="0"/>
          </a:p>
        </p:txBody>
      </p:sp>
      <p:grpSp>
        <p:nvGrpSpPr>
          <p:cNvPr id="1491" name="Google Shape;1491;p40"/>
          <p:cNvGrpSpPr/>
          <p:nvPr/>
        </p:nvGrpSpPr>
        <p:grpSpPr>
          <a:xfrm rot="10800000">
            <a:off x="3876895" y="4698475"/>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list-style-type: </a:t>
            </a:r>
            <a:r>
              <a:rPr lang="en-US" err="1"/>
              <a:t>chỉ</a:t>
            </a:r>
            <a:r>
              <a:rPr lang="en-US"/>
              <a:t> </a:t>
            </a:r>
            <a:r>
              <a:rPr lang="en-US" err="1"/>
              <a:t>định</a:t>
            </a:r>
            <a:r>
              <a:rPr lang="en-US"/>
              <a:t> </a:t>
            </a:r>
            <a:r>
              <a:rPr lang="en-US" err="1"/>
              <a:t>kiểu</a:t>
            </a:r>
            <a:r>
              <a:rPr lang="en-US"/>
              <a:t> </a:t>
            </a:r>
            <a:r>
              <a:rPr lang="en-US" err="1"/>
              <a:t>đánh</a:t>
            </a:r>
            <a:r>
              <a:rPr lang="en-US"/>
              <a:t> </a:t>
            </a:r>
            <a:r>
              <a:rPr lang="en-US" err="1"/>
              <a:t>dấu</a:t>
            </a:r>
            <a:r>
              <a:rPr lang="en-US"/>
              <a:t> </a:t>
            </a:r>
            <a:r>
              <a:rPr lang="en-US" err="1"/>
              <a:t>mục</a:t>
            </a:r>
            <a:r>
              <a:rPr lang="en-US"/>
              <a:t> </a:t>
            </a:r>
            <a:r>
              <a:rPr lang="en-US" err="1"/>
              <a:t>danh</a:t>
            </a:r>
            <a:r>
              <a:rPr lang="en-US"/>
              <a:t> </a:t>
            </a:r>
            <a:r>
              <a:rPr lang="en-US" err="1"/>
              <a:t>sách</a:t>
            </a:r>
            <a:r>
              <a:rPr lang="en-US"/>
              <a:t>.</a:t>
            </a:r>
          </a:p>
        </p:txBody>
      </p:sp>
      <p:sp>
        <p:nvSpPr>
          <p:cNvPr id="14" name="Google Shape;1500;p40">
            <a:extLst>
              <a:ext uri="{FF2B5EF4-FFF2-40B4-BE49-F238E27FC236}">
                <a16:creationId xmlns:a16="http://schemas.microsoft.com/office/drawing/2014/main" id="{FB22983A-1286-CFBA-4E5A-105335E56355}"/>
              </a:ext>
            </a:extLst>
          </p:cNvPr>
          <p:cNvSpPr txBox="1">
            <a:spLocks/>
          </p:cNvSpPr>
          <p:nvPr/>
        </p:nvSpPr>
        <p:spPr>
          <a:xfrm>
            <a:off x="839710" y="3767994"/>
            <a:ext cx="7670290" cy="7622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Link </a:t>
            </a:r>
            <a:r>
              <a:rPr lang="en-US" err="1"/>
              <a:t>nghiên</a:t>
            </a:r>
            <a:r>
              <a:rPr lang="en-US"/>
              <a:t> </a:t>
            </a:r>
            <a:r>
              <a:rPr lang="en-US" err="1"/>
              <a:t>cứu</a:t>
            </a:r>
            <a:r>
              <a:rPr lang="en-US"/>
              <a:t> </a:t>
            </a:r>
            <a:r>
              <a:rPr lang="en-US" err="1"/>
              <a:t>thêm</a:t>
            </a:r>
            <a:r>
              <a:rPr lang="en-US"/>
              <a:t>: https://developer.mozilla.org/en-US/docs/Web/CSS/list-style-type</a:t>
            </a:r>
          </a:p>
        </p:txBody>
      </p:sp>
    </p:spTree>
    <p:extLst>
      <p:ext uri="{BB962C8B-B14F-4D97-AF65-F5344CB8AC3E}">
        <p14:creationId xmlns:p14="http://schemas.microsoft.com/office/powerpoint/2010/main" val="320838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list-style-position: outside; </a:t>
            </a:r>
            <a:r>
              <a:rPr lang="en-US">
                <a:solidFill>
                  <a:schemeClr val="dk1"/>
                </a:solidFill>
              </a:rPr>
              <a:t>// </a:t>
            </a:r>
            <a:r>
              <a:rPr lang="en-US" err="1">
                <a:solidFill>
                  <a:schemeClr val="dk1"/>
                </a:solidFill>
              </a:rPr>
              <a:t>Các</a:t>
            </a:r>
            <a:r>
              <a:rPr lang="en-US">
                <a:solidFill>
                  <a:schemeClr val="dk1"/>
                </a:solidFill>
              </a:rPr>
              <a:t> </a:t>
            </a:r>
            <a:r>
              <a:rPr lang="en-US" err="1">
                <a:solidFill>
                  <a:schemeClr val="dk1"/>
                </a:solidFill>
              </a:rPr>
              <a:t>điểm</a:t>
            </a:r>
            <a:r>
              <a:rPr lang="en-US">
                <a:solidFill>
                  <a:schemeClr val="dk1"/>
                </a:solidFill>
              </a:rPr>
              <a:t> </a:t>
            </a:r>
            <a:r>
              <a:rPr lang="en-US" err="1">
                <a:solidFill>
                  <a:schemeClr val="dk1"/>
                </a:solidFill>
              </a:rPr>
              <a:t>đánh</a:t>
            </a:r>
            <a:r>
              <a:rPr lang="en-US">
                <a:solidFill>
                  <a:schemeClr val="dk1"/>
                </a:solidFill>
              </a:rPr>
              <a:t> </a:t>
            </a:r>
            <a:r>
              <a:rPr lang="en-US" err="1">
                <a:solidFill>
                  <a:schemeClr val="dk1"/>
                </a:solidFill>
              </a:rPr>
              <a:t>dấu</a:t>
            </a:r>
            <a:r>
              <a:rPr lang="en-US">
                <a:solidFill>
                  <a:schemeClr val="dk1"/>
                </a:solidFill>
              </a:rPr>
              <a:t> </a:t>
            </a:r>
            <a:r>
              <a:rPr lang="en-US" err="1">
                <a:solidFill>
                  <a:schemeClr val="dk1"/>
                </a:solidFill>
              </a:rPr>
              <a:t>nằm</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ngoài</a:t>
            </a:r>
            <a:endParaRPr lang="en-US">
              <a:solidFill>
                <a:schemeClr val="dk1"/>
              </a:solidFill>
            </a:endParaRPr>
          </a:p>
          <a:p>
            <a:pPr>
              <a:lnSpc>
                <a:spcPct val="150000"/>
              </a:lnSpc>
            </a:pPr>
            <a:r>
              <a:rPr lang="en-US" b="1">
                <a:solidFill>
                  <a:schemeClr val="dk1"/>
                </a:solidFill>
              </a:rPr>
              <a:t>list-style-position: inside; </a:t>
            </a:r>
            <a:r>
              <a:rPr lang="en-US">
                <a:solidFill>
                  <a:schemeClr val="dk1"/>
                </a:solidFill>
              </a:rPr>
              <a:t>// </a:t>
            </a:r>
            <a:r>
              <a:rPr lang="en-US" err="1">
                <a:solidFill>
                  <a:schemeClr val="dk1"/>
                </a:solidFill>
              </a:rPr>
              <a:t>Các</a:t>
            </a:r>
            <a:r>
              <a:rPr lang="en-US">
                <a:solidFill>
                  <a:schemeClr val="dk1"/>
                </a:solidFill>
              </a:rPr>
              <a:t> </a:t>
            </a:r>
            <a:r>
              <a:rPr lang="en-US" err="1">
                <a:solidFill>
                  <a:schemeClr val="dk1"/>
                </a:solidFill>
              </a:rPr>
              <a:t>điểm</a:t>
            </a:r>
            <a:r>
              <a:rPr lang="en-US">
                <a:solidFill>
                  <a:schemeClr val="dk1"/>
                </a:solidFill>
              </a:rPr>
              <a:t> </a:t>
            </a:r>
            <a:r>
              <a:rPr lang="en-US" err="1">
                <a:solidFill>
                  <a:schemeClr val="dk1"/>
                </a:solidFill>
              </a:rPr>
              <a:t>đánh</a:t>
            </a:r>
            <a:r>
              <a:rPr lang="en-US">
                <a:solidFill>
                  <a:schemeClr val="dk1"/>
                </a:solidFill>
              </a:rPr>
              <a:t> </a:t>
            </a:r>
            <a:r>
              <a:rPr lang="en-US" err="1">
                <a:solidFill>
                  <a:schemeClr val="dk1"/>
                </a:solidFill>
              </a:rPr>
              <a:t>dấu</a:t>
            </a:r>
            <a:r>
              <a:rPr lang="en-US">
                <a:solidFill>
                  <a:schemeClr val="dk1"/>
                </a:solidFill>
              </a:rPr>
              <a:t> </a:t>
            </a:r>
            <a:r>
              <a:rPr lang="en-US" err="1">
                <a:solidFill>
                  <a:schemeClr val="dk1"/>
                </a:solidFill>
              </a:rPr>
              <a:t>nằm</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trong</a:t>
            </a:r>
            <a:endParaRPr lang="en-US">
              <a:solidFill>
                <a:schemeClr val="dk1"/>
              </a:solidFill>
            </a:endParaRPr>
          </a:p>
          <a:p>
            <a:pPr marL="139700" lvl="0" indent="0" algn="l" rtl="0">
              <a:lnSpc>
                <a:spcPct val="150000"/>
              </a:lnSpc>
              <a:spcBef>
                <a:spcPts val="0"/>
              </a:spcBef>
              <a:spcAft>
                <a:spcPts val="0"/>
              </a:spcAft>
              <a:buSzPts val="1400"/>
              <a:buNone/>
            </a:pP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List (</a:t>
            </a:r>
            <a:r>
              <a:rPr lang="en-US" b="0" err="1"/>
              <a:t>Danh</a:t>
            </a:r>
            <a:r>
              <a:rPr lang="en-US" b="0"/>
              <a:t> </a:t>
            </a:r>
            <a:r>
              <a:rPr lang="en-US" b="0" err="1"/>
              <a:t>sách</a:t>
            </a:r>
            <a:r>
              <a:rPr lang="en-US" b="0"/>
              <a:t>)</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list-style-position: </a:t>
            </a:r>
            <a:r>
              <a:rPr lang="en-US" err="1"/>
              <a:t>chỉ</a:t>
            </a:r>
            <a:r>
              <a:rPr lang="en-US"/>
              <a:t> </a:t>
            </a:r>
            <a:r>
              <a:rPr lang="en-US" err="1"/>
              <a:t>định</a:t>
            </a:r>
            <a:r>
              <a:rPr lang="en-US"/>
              <a:t> </a:t>
            </a:r>
            <a:r>
              <a:rPr lang="en-US" err="1"/>
              <a:t>vị</a:t>
            </a:r>
            <a:r>
              <a:rPr lang="en-US"/>
              <a:t> </a:t>
            </a:r>
            <a:r>
              <a:rPr lang="en-US" err="1"/>
              <a:t>trí</a:t>
            </a:r>
            <a:r>
              <a:rPr lang="en-US"/>
              <a:t> </a:t>
            </a:r>
            <a:r>
              <a:rPr lang="en-US" err="1"/>
              <a:t>của</a:t>
            </a:r>
            <a:r>
              <a:rPr lang="en-US"/>
              <a:t> </a:t>
            </a:r>
            <a:r>
              <a:rPr lang="en-US" err="1"/>
              <a:t>các</a:t>
            </a:r>
            <a:r>
              <a:rPr lang="en-US"/>
              <a:t> </a:t>
            </a:r>
            <a:r>
              <a:rPr lang="en-US" err="1"/>
              <a:t>điểm</a:t>
            </a:r>
            <a:r>
              <a:rPr lang="en-US"/>
              <a:t> </a:t>
            </a:r>
            <a:r>
              <a:rPr lang="en-US" err="1"/>
              <a:t>đánh</a:t>
            </a:r>
            <a:r>
              <a:rPr lang="en-US"/>
              <a:t> </a:t>
            </a:r>
            <a:r>
              <a:rPr lang="en-US" err="1"/>
              <a:t>dấu</a:t>
            </a:r>
            <a:r>
              <a:rPr lang="en-US"/>
              <a:t> </a:t>
            </a:r>
            <a:r>
              <a:rPr lang="en-US" err="1"/>
              <a:t>mục</a:t>
            </a:r>
            <a:r>
              <a:rPr lang="en-US"/>
              <a:t> </a:t>
            </a:r>
            <a:r>
              <a:rPr lang="en-US" err="1"/>
              <a:t>danh</a:t>
            </a:r>
            <a:r>
              <a:rPr lang="en-US"/>
              <a:t> </a:t>
            </a:r>
            <a:r>
              <a:rPr lang="en-US" err="1"/>
              <a:t>sách</a:t>
            </a:r>
            <a:r>
              <a:rPr lang="en-US"/>
              <a:t>.</a:t>
            </a:r>
          </a:p>
        </p:txBody>
      </p:sp>
    </p:spTree>
    <p:extLst>
      <p:ext uri="{BB962C8B-B14F-4D97-AF65-F5344CB8AC3E}">
        <p14:creationId xmlns:p14="http://schemas.microsoft.com/office/powerpoint/2010/main" val="164571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Table (Bảng)</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Code các bảng sau, sử dụng HTML, CSS:</a:t>
            </a:r>
          </a:p>
        </p:txBody>
      </p:sp>
      <p:pic>
        <p:nvPicPr>
          <p:cNvPr id="6" name="Picture 5">
            <a:extLst>
              <a:ext uri="{FF2B5EF4-FFF2-40B4-BE49-F238E27FC236}">
                <a16:creationId xmlns:a16="http://schemas.microsoft.com/office/drawing/2014/main" id="{FB69BA47-B37F-28DF-27BC-01AFB518747F}"/>
              </a:ext>
            </a:extLst>
          </p:cNvPr>
          <p:cNvPicPr>
            <a:picLocks noChangeAspect="1"/>
          </p:cNvPicPr>
          <p:nvPr/>
        </p:nvPicPr>
        <p:blipFill>
          <a:blip r:embed="rId3"/>
          <a:stretch>
            <a:fillRect/>
          </a:stretch>
        </p:blipFill>
        <p:spPr>
          <a:xfrm>
            <a:off x="537959" y="2187139"/>
            <a:ext cx="3872544" cy="1431422"/>
          </a:xfrm>
          <a:prstGeom prst="rect">
            <a:avLst/>
          </a:prstGeom>
        </p:spPr>
      </p:pic>
      <p:pic>
        <p:nvPicPr>
          <p:cNvPr id="8" name="Picture 7">
            <a:extLst>
              <a:ext uri="{FF2B5EF4-FFF2-40B4-BE49-F238E27FC236}">
                <a16:creationId xmlns:a16="http://schemas.microsoft.com/office/drawing/2014/main" id="{9E8355EF-D7BD-3B5C-D38B-B09CE402F000}"/>
              </a:ext>
            </a:extLst>
          </p:cNvPr>
          <p:cNvPicPr>
            <a:picLocks noChangeAspect="1"/>
          </p:cNvPicPr>
          <p:nvPr/>
        </p:nvPicPr>
        <p:blipFill>
          <a:blip r:embed="rId4"/>
          <a:stretch>
            <a:fillRect/>
          </a:stretch>
        </p:blipFill>
        <p:spPr>
          <a:xfrm>
            <a:off x="4572000" y="2180209"/>
            <a:ext cx="4137416" cy="1506750"/>
          </a:xfrm>
          <a:prstGeom prst="rect">
            <a:avLst/>
          </a:prstGeom>
        </p:spPr>
      </p:pic>
      <p:sp>
        <p:nvSpPr>
          <p:cNvPr id="13" name="TextBox 12">
            <a:extLst>
              <a:ext uri="{FF2B5EF4-FFF2-40B4-BE49-F238E27FC236}">
                <a16:creationId xmlns:a16="http://schemas.microsoft.com/office/drawing/2014/main" id="{CC5F47CC-6B9D-D837-1662-4D755DE30590}"/>
              </a:ext>
            </a:extLst>
          </p:cNvPr>
          <p:cNvSpPr txBox="1"/>
          <p:nvPr/>
        </p:nvSpPr>
        <p:spPr>
          <a:xfrm>
            <a:off x="438316" y="1803867"/>
            <a:ext cx="801823" cy="307777"/>
          </a:xfrm>
          <a:prstGeom prst="rect">
            <a:avLst/>
          </a:prstGeom>
          <a:noFill/>
        </p:spPr>
        <p:txBody>
          <a:bodyPr wrap="none" rtlCol="0">
            <a:spAutoFit/>
          </a:bodyPr>
          <a:lstStyle/>
          <a:p>
            <a:r>
              <a:rPr lang="en-US">
                <a:solidFill>
                  <a:schemeClr val="tx1"/>
                </a:solidFill>
              </a:rPr>
              <a:t>Ví dụ 1:</a:t>
            </a:r>
          </a:p>
        </p:txBody>
      </p:sp>
      <p:sp>
        <p:nvSpPr>
          <p:cNvPr id="27" name="TextBox 26">
            <a:extLst>
              <a:ext uri="{FF2B5EF4-FFF2-40B4-BE49-F238E27FC236}">
                <a16:creationId xmlns:a16="http://schemas.microsoft.com/office/drawing/2014/main" id="{669DA8B2-AD37-FFC2-8ECB-12B00DB1C3E8}"/>
              </a:ext>
            </a:extLst>
          </p:cNvPr>
          <p:cNvSpPr txBox="1"/>
          <p:nvPr/>
        </p:nvSpPr>
        <p:spPr>
          <a:xfrm>
            <a:off x="4472400" y="1816536"/>
            <a:ext cx="801823" cy="307777"/>
          </a:xfrm>
          <a:prstGeom prst="rect">
            <a:avLst/>
          </a:prstGeom>
          <a:noFill/>
        </p:spPr>
        <p:txBody>
          <a:bodyPr wrap="none" rtlCol="0">
            <a:spAutoFit/>
          </a:bodyPr>
          <a:lstStyle/>
          <a:p>
            <a:r>
              <a:rPr lang="en-US">
                <a:solidFill>
                  <a:schemeClr val="tx1"/>
                </a:solidFill>
              </a:rPr>
              <a:t>Ví dụ 2:</a:t>
            </a:r>
          </a:p>
        </p:txBody>
      </p:sp>
    </p:spTree>
    <p:extLst>
      <p:ext uri="{BB962C8B-B14F-4D97-AF65-F5344CB8AC3E}">
        <p14:creationId xmlns:p14="http://schemas.microsoft.com/office/powerpoint/2010/main" val="2689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Table (Bảng)</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Code các bảng sau, sử dụng HTML, CSS:</a:t>
            </a:r>
          </a:p>
        </p:txBody>
      </p:sp>
      <p:sp>
        <p:nvSpPr>
          <p:cNvPr id="13" name="TextBox 12">
            <a:extLst>
              <a:ext uri="{FF2B5EF4-FFF2-40B4-BE49-F238E27FC236}">
                <a16:creationId xmlns:a16="http://schemas.microsoft.com/office/drawing/2014/main" id="{CC5F47CC-6B9D-D837-1662-4D755DE30590}"/>
              </a:ext>
            </a:extLst>
          </p:cNvPr>
          <p:cNvSpPr txBox="1"/>
          <p:nvPr/>
        </p:nvSpPr>
        <p:spPr>
          <a:xfrm>
            <a:off x="438316" y="1803867"/>
            <a:ext cx="801823" cy="307777"/>
          </a:xfrm>
          <a:prstGeom prst="rect">
            <a:avLst/>
          </a:prstGeom>
          <a:noFill/>
        </p:spPr>
        <p:txBody>
          <a:bodyPr wrap="none" rtlCol="0">
            <a:spAutoFit/>
          </a:bodyPr>
          <a:lstStyle/>
          <a:p>
            <a:r>
              <a:rPr lang="en-US">
                <a:solidFill>
                  <a:schemeClr val="tx1"/>
                </a:solidFill>
              </a:rPr>
              <a:t>Ví dụ 3:</a:t>
            </a:r>
          </a:p>
        </p:txBody>
      </p:sp>
      <p:pic>
        <p:nvPicPr>
          <p:cNvPr id="3" name="Picture 2">
            <a:extLst>
              <a:ext uri="{FF2B5EF4-FFF2-40B4-BE49-F238E27FC236}">
                <a16:creationId xmlns:a16="http://schemas.microsoft.com/office/drawing/2014/main" id="{5AAD7BAC-75DE-B6F8-CA54-AA58ABC2BA01}"/>
              </a:ext>
            </a:extLst>
          </p:cNvPr>
          <p:cNvPicPr>
            <a:picLocks noChangeAspect="1"/>
          </p:cNvPicPr>
          <p:nvPr/>
        </p:nvPicPr>
        <p:blipFill>
          <a:blip r:embed="rId3"/>
          <a:stretch>
            <a:fillRect/>
          </a:stretch>
        </p:blipFill>
        <p:spPr>
          <a:xfrm>
            <a:off x="498296" y="2127545"/>
            <a:ext cx="8147408" cy="2161491"/>
          </a:xfrm>
          <a:prstGeom prst="rect">
            <a:avLst/>
          </a:prstGeom>
        </p:spPr>
      </p:pic>
    </p:spTree>
    <p:extLst>
      <p:ext uri="{BB962C8B-B14F-4D97-AF65-F5344CB8AC3E}">
        <p14:creationId xmlns:p14="http://schemas.microsoft.com/office/powerpoint/2010/main" val="271106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Table (Bảng)</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Code các bảng sau, sử dụng HTML, CSS:</a:t>
            </a:r>
          </a:p>
        </p:txBody>
      </p:sp>
      <p:sp>
        <p:nvSpPr>
          <p:cNvPr id="13" name="TextBox 12">
            <a:extLst>
              <a:ext uri="{FF2B5EF4-FFF2-40B4-BE49-F238E27FC236}">
                <a16:creationId xmlns:a16="http://schemas.microsoft.com/office/drawing/2014/main" id="{CC5F47CC-6B9D-D837-1662-4D755DE30590}"/>
              </a:ext>
            </a:extLst>
          </p:cNvPr>
          <p:cNvSpPr txBox="1"/>
          <p:nvPr/>
        </p:nvSpPr>
        <p:spPr>
          <a:xfrm>
            <a:off x="839228" y="1836731"/>
            <a:ext cx="801823" cy="307777"/>
          </a:xfrm>
          <a:prstGeom prst="rect">
            <a:avLst/>
          </a:prstGeom>
          <a:noFill/>
        </p:spPr>
        <p:txBody>
          <a:bodyPr wrap="none" rtlCol="0">
            <a:spAutoFit/>
          </a:bodyPr>
          <a:lstStyle/>
          <a:p>
            <a:r>
              <a:rPr lang="en-US">
                <a:solidFill>
                  <a:schemeClr val="tx1"/>
                </a:solidFill>
              </a:rPr>
              <a:t>Ví dụ 4:</a:t>
            </a:r>
          </a:p>
        </p:txBody>
      </p:sp>
      <p:pic>
        <p:nvPicPr>
          <p:cNvPr id="4" name="Picture 3">
            <a:extLst>
              <a:ext uri="{FF2B5EF4-FFF2-40B4-BE49-F238E27FC236}">
                <a16:creationId xmlns:a16="http://schemas.microsoft.com/office/drawing/2014/main" id="{53326FAD-9C02-2D33-5111-A6F2A5D7FC28}"/>
              </a:ext>
            </a:extLst>
          </p:cNvPr>
          <p:cNvPicPr>
            <a:picLocks noChangeAspect="1"/>
          </p:cNvPicPr>
          <p:nvPr/>
        </p:nvPicPr>
        <p:blipFill>
          <a:blip r:embed="rId3"/>
          <a:stretch>
            <a:fillRect/>
          </a:stretch>
        </p:blipFill>
        <p:spPr>
          <a:xfrm>
            <a:off x="947731" y="2189916"/>
            <a:ext cx="5859624" cy="2265721"/>
          </a:xfrm>
          <a:prstGeom prst="rect">
            <a:avLst/>
          </a:prstGeom>
        </p:spPr>
      </p:pic>
    </p:spTree>
    <p:extLst>
      <p:ext uri="{BB962C8B-B14F-4D97-AF65-F5344CB8AC3E}">
        <p14:creationId xmlns:p14="http://schemas.microsoft.com/office/powerpoint/2010/main" val="89784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Display (Hiển thị)</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488;p40">
            <a:extLst>
              <a:ext uri="{FF2B5EF4-FFF2-40B4-BE49-F238E27FC236}">
                <a16:creationId xmlns:a16="http://schemas.microsoft.com/office/drawing/2014/main" id="{E86B9E40-2574-801B-222B-2DEF8CA7A52E}"/>
              </a:ext>
            </a:extLst>
          </p:cNvPr>
          <p:cNvSpPr txBox="1">
            <a:spLocks/>
          </p:cNvSpPr>
          <p:nvPr/>
        </p:nvSpPr>
        <p:spPr>
          <a:xfrm>
            <a:off x="742022" y="1050491"/>
            <a:ext cx="7239012" cy="3520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b="1"/>
              <a:t>display: inline; </a:t>
            </a:r>
            <a:r>
              <a:rPr lang="vi-VN"/>
              <a:t>(không đặt được chiều rộng và chiều cao, không thêm được margin và padding cho bên trên và bên dưới)</a:t>
            </a:r>
            <a:endParaRPr lang="en-US"/>
          </a:p>
          <a:p>
            <a:pPr>
              <a:lnSpc>
                <a:spcPct val="150000"/>
              </a:lnSpc>
            </a:pPr>
            <a:r>
              <a:rPr lang="vi-VN" b="1"/>
              <a:t>display: block; </a:t>
            </a:r>
            <a:r>
              <a:rPr lang="vi-VN"/>
              <a:t>(Chiều rộng kéo dài từ trái sang phải, luôn bắt đầu ở một hàng mới. Cho phép đặt chiều rộng và chiều cao, cho phép đặt margin, padding cho bên trên và bên dưới)</a:t>
            </a:r>
          </a:p>
          <a:p>
            <a:pPr>
              <a:lnSpc>
                <a:spcPct val="150000"/>
              </a:lnSpc>
            </a:pPr>
            <a:r>
              <a:rPr lang="vi-VN" b="1"/>
              <a:t>display: inline-block; </a:t>
            </a:r>
            <a:r>
              <a:rPr lang="vi-VN"/>
              <a:t>(Chiều rộng mặc định bằng chiều rộng của element, không bắt đầu ở một hàng mới. Cho phép đặt chiều rộng và chiều cao, cho phép đặt margin, padding cho bên trên và bên dưới)</a:t>
            </a:r>
          </a:p>
          <a:p>
            <a:pPr>
              <a:lnSpc>
                <a:spcPct val="150000"/>
              </a:lnSpc>
            </a:pPr>
            <a:r>
              <a:rPr lang="vi-VN" b="1"/>
              <a:t>display: none; </a:t>
            </a:r>
            <a:r>
              <a:rPr lang="vi-VN"/>
              <a:t>(Ẩn đi hoàn toàn)</a:t>
            </a:r>
          </a:p>
        </p:txBody>
      </p:sp>
    </p:spTree>
    <p:extLst>
      <p:ext uri="{BB962C8B-B14F-4D97-AF65-F5344CB8AC3E}">
        <p14:creationId xmlns:p14="http://schemas.microsoft.com/office/powerpoint/2010/main" val="177216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Visibility (Hiển thị)</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488;p40">
            <a:extLst>
              <a:ext uri="{FF2B5EF4-FFF2-40B4-BE49-F238E27FC236}">
                <a16:creationId xmlns:a16="http://schemas.microsoft.com/office/drawing/2014/main" id="{E86B9E40-2574-801B-222B-2DEF8CA7A52E}"/>
              </a:ext>
            </a:extLst>
          </p:cNvPr>
          <p:cNvSpPr txBox="1">
            <a:spLocks/>
          </p:cNvSpPr>
          <p:nvPr/>
        </p:nvSpPr>
        <p:spPr>
          <a:xfrm>
            <a:off x="742022" y="1050491"/>
            <a:ext cx="7239012" cy="2417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b="1"/>
              <a:t>visibility: hidden; </a:t>
            </a:r>
            <a:r>
              <a:rPr lang="vi-VN"/>
              <a:t>// Ẩn nhưng vẫn chiếm một khoảng trống</a:t>
            </a:r>
          </a:p>
          <a:p>
            <a:pPr>
              <a:lnSpc>
                <a:spcPct val="150000"/>
              </a:lnSpc>
            </a:pPr>
            <a:r>
              <a:rPr lang="vi-VN" b="1"/>
              <a:t>visibility: visible; </a:t>
            </a:r>
            <a:r>
              <a:rPr lang="vi-VN"/>
              <a:t>// Hiển thị. mặc định.</a:t>
            </a:r>
          </a:p>
        </p:txBody>
      </p:sp>
    </p:spTree>
    <p:extLst>
      <p:ext uri="{BB962C8B-B14F-4D97-AF65-F5344CB8AC3E}">
        <p14:creationId xmlns:p14="http://schemas.microsoft.com/office/powerpoint/2010/main" val="1304355168"/>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TotalTime>
  <Words>1690</Words>
  <Application>Microsoft Office PowerPoint</Application>
  <PresentationFormat>On-screen Show (16:9)</PresentationFormat>
  <Paragraphs>135</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Barlow</vt:lpstr>
      <vt:lpstr>Montserrat</vt:lpstr>
      <vt:lpstr>Anaheim</vt:lpstr>
      <vt:lpstr>Barlow Condensed SemiBold</vt:lpstr>
      <vt:lpstr>Barlow Condensed</vt:lpstr>
      <vt:lpstr>Arial</vt:lpstr>
      <vt:lpstr>Software Developer Engineer Job Description by Slidesgo</vt:lpstr>
      <vt:lpstr>KHÓA HỌC FRONT-END  Bài 05: Học CSS, CSS3 cơ bản (Tiết 2)</vt:lpstr>
      <vt:lpstr>Nội dung</vt:lpstr>
      <vt:lpstr>01. List (Danh sách)</vt:lpstr>
      <vt:lpstr>01. List (Danh sách)</vt:lpstr>
      <vt:lpstr>02. Table (Bảng)</vt:lpstr>
      <vt:lpstr>02. Table (Bảng)</vt:lpstr>
      <vt:lpstr>02. Table (Bảng)</vt:lpstr>
      <vt:lpstr>03. Display (Hiển thị)</vt:lpstr>
      <vt:lpstr>03. Visibility (Hiển thị)</vt:lpstr>
      <vt:lpstr>04. Position (Vị trí)</vt:lpstr>
      <vt:lpstr>04. Position (Vị trí)</vt:lpstr>
      <vt:lpstr>05. Z-index</vt:lpstr>
      <vt:lpstr>06. Overflow (Tràn ra)</vt:lpstr>
      <vt:lpstr>06. Overflow (Tràn ra)</vt:lpstr>
      <vt:lpstr>07. Combinator selectors (Bộ chọn tổ hợp)</vt:lpstr>
      <vt:lpstr>07. Combinator selectors (Bộ chọn tổ hợp)</vt:lpstr>
      <vt:lpstr>07. Combinator selectors (Bộ chọn tổ hợp)</vt:lpstr>
      <vt:lpstr>07. Combinator selectors (Bộ chọn tổ hợp)</vt:lpstr>
      <vt:lpstr>08. Pseudo-class selectors (Bộ chọn lớp giả)</vt:lpstr>
      <vt:lpstr>08. Pseudo-class selectors (Bộ chọn lớp giả)</vt:lpstr>
      <vt:lpstr>09. Pseudo-elements selectors (Bộ chọn phần tử giả)</vt:lpstr>
      <vt:lpstr>09. Pseudo-elements selectors (Bộ chọn phần tử giả)</vt:lpstr>
      <vt:lpstr>10. Opacity (Độ mờ)</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vun334708@gmail.com</cp:lastModifiedBy>
  <cp:revision>32</cp:revision>
  <dcterms:modified xsi:type="dcterms:W3CDTF">2024-12-11T07:20:33Z</dcterms:modified>
</cp:coreProperties>
</file>