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9" r:id="rId3"/>
    <p:sldId id="287" r:id="rId4"/>
    <p:sldId id="257" r:id="rId5"/>
    <p:sldId id="258" r:id="rId6"/>
    <p:sldId id="259" r:id="rId7"/>
    <p:sldId id="260" r:id="rId8"/>
    <p:sldId id="261" r:id="rId9"/>
    <p:sldId id="262" r:id="rId10"/>
    <p:sldId id="266" r:id="rId11"/>
    <p:sldId id="290" r:id="rId12"/>
    <p:sldId id="263" r:id="rId13"/>
    <p:sldId id="264" r:id="rId14"/>
    <p:sldId id="265" r:id="rId15"/>
    <p:sldId id="291" r:id="rId16"/>
    <p:sldId id="270" r:id="rId17"/>
    <p:sldId id="271" r:id="rId18"/>
    <p:sldId id="272" r:id="rId19"/>
    <p:sldId id="273" r:id="rId20"/>
    <p:sldId id="274" r:id="rId21"/>
    <p:sldId id="275" r:id="rId22"/>
    <p:sldId id="276" r:id="rId23"/>
    <p:sldId id="277" r:id="rId24"/>
    <p:sldId id="278" r:id="rId25"/>
    <p:sldId id="279" r:id="rId26"/>
    <p:sldId id="284" r:id="rId27"/>
    <p:sldId id="285" r:id="rId28"/>
    <p:sldId id="280" r:id="rId29"/>
    <p:sldId id="283"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64" userDrawn="1">
          <p15:clr>
            <a:srgbClr val="A4A3A4"/>
          </p15:clr>
        </p15:guide>
        <p15:guide id="3" orient="horz" pos="4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6071" autoAdjust="0"/>
    <p:restoredTop sz="86402" autoAdjust="0"/>
  </p:normalViewPr>
  <p:slideViewPr>
    <p:cSldViewPr snapToGrid="0" showGuides="1">
      <p:cViewPr varScale="1">
        <p:scale>
          <a:sx n="76" d="100"/>
          <a:sy n="76" d="100"/>
        </p:scale>
        <p:origin x="-533" y="-86"/>
      </p:cViewPr>
      <p:guideLst>
        <p:guide orient="horz" pos="456"/>
        <p:guide pos="3864"/>
      </p:guideLst>
    </p:cSldViewPr>
  </p:slideViewPr>
  <p:outlineViewPr>
    <p:cViewPr>
      <p:scale>
        <a:sx n="33" d="100"/>
        <a:sy n="33" d="100"/>
      </p:scale>
      <p:origin x="0" y="1618"/>
    </p:cViewPr>
  </p:outlin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09/09/2018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09/09/2018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In order to get better advantage of the software testing, they implement important acceptance test scenarios while development is in-progress. This approach is commonly known as Behavior Driven Development (BDD).</a:t>
            </a:r>
          </a:p>
          <a:p>
            <a:pPr marL="0" indent="0" algn="l">
              <a:buFont typeface="Wingdings" pitchFamily="2" charset="2"/>
              <a:buNone/>
            </a:pPr>
            <a:r>
              <a:rPr lang="en-US" sz="1200" smtClean="0"/>
              <a:t>- In the beginning, developers, project managers, QAs, user acceptance testers and the product owner, all get together and brainstorm about which test scenarios should be passed in order to call this software/application successful. </a:t>
            </a:r>
          </a:p>
          <a:p>
            <a:pPr marL="0" indent="0" algn="l">
              <a:buFont typeface="Wingdings" pitchFamily="2" charset="2"/>
              <a:buNone/>
            </a:pPr>
            <a:r>
              <a:rPr lang="en-US" sz="1200" smtClean="0"/>
              <a:t>- This way they come up with a set of test scenarios by the simple English language, and serves the purpose of documentation also.</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4</a:t>
            </a:fld>
            <a:endParaRPr lang="en-GB"/>
          </a:p>
        </p:txBody>
      </p:sp>
    </p:spTree>
    <p:extLst>
      <p:ext uri="{BB962C8B-B14F-4D97-AF65-F5344CB8AC3E}">
        <p14:creationId xmlns:p14="http://schemas.microsoft.com/office/powerpoint/2010/main" val="55774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15</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It is the open source tool, which supports behavior driven development. It can be defined as a testing framework, driven by plain English text.</a:t>
            </a:r>
          </a:p>
          <a:p>
            <a:pPr marL="0" indent="0" algn="l">
              <a:buFont typeface="Wingdings" pitchFamily="2" charset="2"/>
              <a:buNone/>
            </a:pPr>
            <a:r>
              <a:rPr lang="en-US" sz="1200" smtClean="0"/>
              <a:t>- Cucumber supports many different software platforms like Ruby on Rails, Selenium, PicoContainer, Spring Framework, Watir ... And because this, it has become the reason for Cucumber's popularity over other frameworks, like JBehave, JDave, Easyb ....</a:t>
            </a:r>
          </a:p>
          <a:p>
            <a:pPr marL="0" indent="0" algn="l">
              <a:buFont typeface="Wingdings" pitchFamily="2" charset="2"/>
              <a:buNone/>
            </a:pPr>
            <a:r>
              <a:rPr lang="en-US" sz="1200" smtClean="0"/>
              <a:t>- Cucumber has three important sections </a:t>
            </a:r>
            <a:r>
              <a:rPr lang="en-US" sz="1200" b="1" i="1" smtClean="0"/>
              <a:t>Feature File, Step Definition and Runner Class</a:t>
            </a: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5</a:t>
            </a:fld>
            <a:endParaRPr lang="en-GB"/>
          </a:p>
        </p:txBody>
      </p:sp>
    </p:spTree>
    <p:extLst>
      <p:ext uri="{BB962C8B-B14F-4D97-AF65-F5344CB8AC3E}">
        <p14:creationId xmlns:p14="http://schemas.microsoft.com/office/powerpoint/2010/main" val="228536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Wingdings" pitchFamily="2" charset="2"/>
              <a:buChar char="q"/>
            </a:pPr>
            <a:r>
              <a:rPr lang="en-US" sz="1200" smtClean="0"/>
              <a:t>Cucumber supports different languages like Java, .Net and Ruby</a:t>
            </a:r>
          </a:p>
          <a:p>
            <a:pPr marL="342900" indent="-342900" algn="l">
              <a:buFont typeface="Wingdings" pitchFamily="2" charset="2"/>
              <a:buChar char="q"/>
            </a:pPr>
            <a:r>
              <a:rPr lang="en-US" sz="1200" smtClean="0"/>
              <a:t>It acts as a bridge between the business and technical language</a:t>
            </a:r>
          </a:p>
          <a:p>
            <a:pPr marL="342900" indent="-342900" algn="l">
              <a:buFont typeface="Wingdings" pitchFamily="2" charset="2"/>
              <a:buChar char="q"/>
            </a:pPr>
            <a:r>
              <a:rPr lang="en-US" sz="1200" smtClean="0"/>
              <a:t>It allows the test script to be written without knowledge of any code</a:t>
            </a:r>
          </a:p>
          <a:p>
            <a:pPr marL="342900" indent="-342900" algn="l">
              <a:buFont typeface="Wingdings" pitchFamily="2" charset="2"/>
              <a:buChar char="q"/>
            </a:pPr>
            <a:r>
              <a:rPr lang="en-US" sz="1200" smtClean="0"/>
              <a:t>It serves the purpose of end-to-end test framework</a:t>
            </a:r>
          </a:p>
          <a:p>
            <a:pPr marL="342900" indent="-342900" algn="l">
              <a:buFont typeface="Wingdings" pitchFamily="2" charset="2"/>
              <a:buChar char="q"/>
            </a:pPr>
            <a:r>
              <a:rPr lang="en-US" sz="1200" smtClean="0"/>
              <a:t>Due to simple test script architecture, Cucumber provides code reusability</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6</a:t>
            </a:fld>
            <a:endParaRPr lang="en-GB"/>
          </a:p>
        </p:txBody>
      </p:sp>
    </p:spTree>
    <p:extLst>
      <p:ext uri="{BB962C8B-B14F-4D97-AF65-F5344CB8AC3E}">
        <p14:creationId xmlns:p14="http://schemas.microsoft.com/office/powerpoint/2010/main" val="396452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Java SE — Java 8 (Java 9 is not yet supported by Cucumber)</a:t>
            </a:r>
          </a:p>
          <a:p>
            <a:pPr algn="l"/>
            <a:r>
              <a:rPr lang="en-US" sz="1200" baseline="0" smtClean="0"/>
              <a:t>  </a:t>
            </a:r>
            <a:r>
              <a:rPr lang="en-US" sz="1200" smtClean="0"/>
              <a:t>http://www.oracle.com/technetwork/java/javase/downloads/index.html</a:t>
            </a:r>
          </a:p>
          <a:p>
            <a:pPr marL="0" indent="0" algn="l">
              <a:buFont typeface="Wingdings" pitchFamily="2" charset="2"/>
              <a:buNone/>
            </a:pPr>
            <a:r>
              <a:rPr lang="en-US" sz="1200" smtClean="0"/>
              <a:t>- Maven — Version 3.3.1 or higher</a:t>
            </a:r>
          </a:p>
          <a:p>
            <a:pPr algn="l"/>
            <a:r>
              <a:rPr lang="en-US" sz="1200" smtClean="0"/>
              <a:t>  https://maven.apache.org/download.cgi</a:t>
            </a:r>
          </a:p>
          <a:p>
            <a:pPr marL="0" indent="0" algn="l">
              <a:buFont typeface="Wingdings" pitchFamily="2" charset="2"/>
              <a:buNone/>
            </a:pPr>
            <a:r>
              <a:rPr lang="en-US" sz="1200" smtClean="0"/>
              <a:t>- Eclipse IDE</a:t>
            </a:r>
          </a:p>
          <a:p>
            <a:pPr algn="l"/>
            <a:r>
              <a:rPr lang="en-US" sz="1200" smtClean="0"/>
              <a:t>  https://eclipse.org/downloads/</a:t>
            </a:r>
          </a:p>
          <a:p>
            <a:pPr marL="0" indent="0" algn="l">
              <a:buFont typeface="Wingdings" pitchFamily="2" charset="2"/>
              <a:buNone/>
            </a:pPr>
            <a:r>
              <a:rPr lang="en-US" sz="1200" smtClean="0"/>
              <a:t>- A Cucumber plugin for your IDE</a:t>
            </a:r>
          </a:p>
          <a:p>
            <a:pPr algn="l"/>
            <a:r>
              <a:rPr lang="en-US" sz="1200" smtClean="0"/>
              <a:t>  http://cucumber.github.com/cucumber-eclipse/update-site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sz="1200" smtClean="0"/>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7</a:t>
            </a:fld>
            <a:endParaRPr lang="en-GB"/>
          </a:p>
        </p:txBody>
      </p:sp>
    </p:spTree>
    <p:extLst>
      <p:ext uri="{BB962C8B-B14F-4D97-AF65-F5344CB8AC3E}">
        <p14:creationId xmlns:p14="http://schemas.microsoft.com/office/powerpoint/2010/main" val="3395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8</a:t>
            </a:fld>
            <a:endParaRPr lang="en-GB"/>
          </a:p>
        </p:txBody>
      </p:sp>
    </p:spTree>
    <p:extLst>
      <p:ext uri="{BB962C8B-B14F-4D97-AF65-F5344CB8AC3E}">
        <p14:creationId xmlns:p14="http://schemas.microsoft.com/office/powerpoint/2010/main" val="13893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The test runner class also acts as an interlink between feature files and step definition classes.</a:t>
            </a:r>
          </a:p>
          <a:p>
            <a:pPr marL="0" indent="0" algn="l">
              <a:buFont typeface="Wingdings" pitchFamily="2" charset="2"/>
              <a:buNone/>
            </a:pPr>
            <a:r>
              <a:rPr lang="en-US" sz="1200" smtClean="0"/>
              <a:t>- There are multiple types of test runners such as JUnit runner, CLI runner, Android runner etc, that you can use to run Cucumber feature file.</a:t>
            </a:r>
          </a:p>
          <a:p>
            <a:pPr marL="0" indent="0" algn="l">
              <a:buFont typeface="Wingdings" pitchFamily="2" charset="2"/>
              <a:buNone/>
            </a:pPr>
            <a:r>
              <a:rPr lang="en-US" sz="1200" smtClean="0"/>
              <a:t>- With a test runner class, you have the option to run either a single feature file, or multiple feature files as well</a:t>
            </a:r>
          </a:p>
          <a:p>
            <a:pPr marL="0" indent="0" algn="l">
              <a:buFont typeface="Wingdings" pitchFamily="2" charset="2"/>
              <a:buNone/>
            </a:pPr>
            <a:r>
              <a:rPr lang="en-US" sz="1200" smtClean="0"/>
              <a:t>- In simple terms, this can be referred as main class in typical java program from where the execution starts. In Cucumber, the execution starts from the RunnerClass</a:t>
            </a:r>
          </a:p>
          <a:p>
            <a:pPr marL="0" indent="0" algn="l">
              <a:buFont typeface="Wingdings" pitchFamily="2" charset="2"/>
              <a:buNone/>
            </a:pPr>
            <a:r>
              <a:rPr lang="en-US" sz="1200" smtClean="0"/>
              <a:t>- With a cucumber-based framework, you cannot run a feature file on its own.</a:t>
            </a:r>
          </a:p>
          <a:p>
            <a:pPr marL="0" indent="0" algn="l">
              <a:buFont typeface="Wingdings" pitchFamily="2" charset="2"/>
              <a:buNone/>
            </a:pPr>
            <a:r>
              <a:rPr lang="en-US" sz="1200" smtClean="0"/>
              <a:t>- You will need to create a java class, which in turn will run this cucumber feature file. </a:t>
            </a:r>
          </a:p>
          <a:p>
            <a:pPr marL="0" indent="0" algn="l">
              <a:buFont typeface="Wingdings" pitchFamily="2" charset="2"/>
              <a:buNone/>
            </a:pPr>
            <a:r>
              <a:rPr lang="en-US" sz="1200" smtClean="0"/>
              <a:t>- We call this class as </a:t>
            </a:r>
            <a:r>
              <a:rPr lang="en-US" sz="1200" b="0" smtClean="0"/>
              <a:t>cucumber test runner class.</a:t>
            </a:r>
            <a:endParaRPr lang="en-US" sz="1200" b="0" i="1" smtClean="0"/>
          </a:p>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11</a:t>
            </a:fld>
            <a:endParaRPr lang="en-GB"/>
          </a:p>
        </p:txBody>
      </p:sp>
    </p:spTree>
    <p:extLst>
      <p:ext uri="{BB962C8B-B14F-4D97-AF65-F5344CB8AC3E}">
        <p14:creationId xmlns:p14="http://schemas.microsoft.com/office/powerpoint/2010/main" val="351753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12</a:t>
            </a:fld>
            <a:endParaRPr lang="en-GB"/>
          </a:p>
        </p:txBody>
      </p:sp>
    </p:spTree>
    <p:extLst>
      <p:ext uri="{BB962C8B-B14F-4D97-AF65-F5344CB8AC3E}">
        <p14:creationId xmlns:p14="http://schemas.microsoft.com/office/powerpoint/2010/main" val="122802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b="1" smtClean="0"/>
              <a:t>- Feature</a:t>
            </a:r>
            <a:r>
              <a:rPr lang="en-US" sz="1200" smtClean="0"/>
              <a:t>: Name of the feature under test.</a:t>
            </a:r>
          </a:p>
          <a:p>
            <a:pPr marL="0" indent="0" algn="l">
              <a:buFont typeface="Wingdings" pitchFamily="2" charset="2"/>
              <a:buNone/>
            </a:pPr>
            <a:r>
              <a:rPr lang="en-US" sz="1200" b="1" smtClean="0"/>
              <a:t>- Description </a:t>
            </a:r>
            <a:r>
              <a:rPr lang="en-US" sz="1200" smtClean="0"/>
              <a:t>(optional): Describe about feature under test.</a:t>
            </a:r>
          </a:p>
          <a:p>
            <a:pPr marL="0" indent="0" algn="l">
              <a:buFont typeface="Wingdings" pitchFamily="2" charset="2"/>
              <a:buNone/>
            </a:pPr>
            <a:r>
              <a:rPr lang="en-US" sz="1200" b="1" smtClean="0"/>
              <a:t>- Scenario</a:t>
            </a:r>
            <a:r>
              <a:rPr lang="en-US" sz="1200" smtClean="0"/>
              <a:t>: What is the test scenario.</a:t>
            </a:r>
          </a:p>
          <a:p>
            <a:pPr marL="0" indent="0" algn="l">
              <a:buFont typeface="Wingdings" pitchFamily="2" charset="2"/>
              <a:buNone/>
            </a:pPr>
            <a:r>
              <a:rPr lang="en-US" sz="1200" b="1" smtClean="0"/>
              <a:t>- Given</a:t>
            </a:r>
            <a:r>
              <a:rPr lang="en-US" sz="1200" smtClean="0"/>
              <a:t>: Prerequisite before the test steps get executed.</a:t>
            </a:r>
          </a:p>
          <a:p>
            <a:pPr marL="0" indent="0" algn="l">
              <a:buFont typeface="Wingdings" pitchFamily="2" charset="2"/>
              <a:buNone/>
            </a:pPr>
            <a:r>
              <a:rPr lang="en-US" sz="1200" b="1" smtClean="0"/>
              <a:t>- When</a:t>
            </a:r>
            <a:r>
              <a:rPr lang="en-US" sz="1200" smtClean="0"/>
              <a:t>: Specific condition which should match in order to execute the next step.</a:t>
            </a:r>
          </a:p>
          <a:p>
            <a:pPr marL="0" indent="0" algn="l">
              <a:buFont typeface="Wingdings" pitchFamily="2" charset="2"/>
              <a:buNone/>
            </a:pPr>
            <a:r>
              <a:rPr lang="en-US" sz="1200" b="1" smtClean="0"/>
              <a:t>- Then</a:t>
            </a:r>
            <a:r>
              <a:rPr lang="en-US" sz="1200" smtClean="0"/>
              <a:t>: What should happen if the condition mentioned in WHEN is satisfied.</a:t>
            </a:r>
          </a:p>
          <a:p>
            <a:pPr marL="0" indent="0" algn="l">
              <a:buFont typeface="Wingdings" pitchFamily="2" charset="2"/>
              <a:buNone/>
            </a:pPr>
            <a:r>
              <a:rPr lang="en-US" sz="1200" b="1" smtClean="0"/>
              <a:t>- AND </a:t>
            </a:r>
            <a:r>
              <a:rPr lang="en-US" sz="1200" smtClean="0"/>
              <a:t>keyword is used to show conjunction between two conditions. </a:t>
            </a:r>
            <a:r>
              <a:rPr lang="en-US" sz="1200" b="1" smtClean="0"/>
              <a:t>AND </a:t>
            </a:r>
            <a:r>
              <a:rPr lang="en-US" sz="1200" smtClean="0"/>
              <a:t>can be used with any other keywords like </a:t>
            </a:r>
            <a:r>
              <a:rPr lang="en-US" sz="1200" b="1" smtClean="0"/>
              <a:t>GIVEN</a:t>
            </a:r>
            <a:r>
              <a:rPr lang="en-US" sz="1200" smtClean="0"/>
              <a:t>, </a:t>
            </a:r>
            <a:r>
              <a:rPr lang="en-US" sz="1200" b="1" smtClean="0"/>
              <a:t>WHEN </a:t>
            </a:r>
            <a:r>
              <a:rPr lang="en-US" sz="1200" smtClean="0"/>
              <a:t>and </a:t>
            </a:r>
            <a:r>
              <a:rPr lang="en-US" sz="1200" b="1" smtClean="0"/>
              <a:t>THEN</a:t>
            </a:r>
            <a:r>
              <a:rPr lang="en-US" sz="1200" smtClean="0"/>
              <a:t/>
            </a:r>
            <a:br>
              <a:rPr lang="en-US" sz="1200" smtClean="0"/>
            </a:b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13</a:t>
            </a:fld>
            <a:endParaRPr lang="en-GB"/>
          </a:p>
        </p:txBody>
      </p:sp>
    </p:spTree>
    <p:extLst>
      <p:ext uri="{BB962C8B-B14F-4D97-AF65-F5344CB8AC3E}">
        <p14:creationId xmlns:p14="http://schemas.microsoft.com/office/powerpoint/2010/main" val="16134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14</a:t>
            </a:fld>
            <a:endParaRPr lang="en-GB"/>
          </a:p>
        </p:txBody>
      </p:sp>
    </p:spTree>
    <p:extLst>
      <p:ext uri="{BB962C8B-B14F-4D97-AF65-F5344CB8AC3E}">
        <p14:creationId xmlns:p14="http://schemas.microsoft.com/office/powerpoint/2010/main" val="333265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hoaivunguyenpham@gmail.com" TargetMode="External"/><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toolsqa.com/" TargetMode="External"/><Relationship Id="rId7" Type="http://schemas.openxmlformats.org/officeDocument/2006/relationships/hyperlink" Target="https://www.slideshare.net/"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www.tutorialspoint.com/" TargetMode="External"/><Relationship Id="rId5" Type="http://schemas.openxmlformats.org/officeDocument/2006/relationships/hyperlink" Target="https://stackoverflow.com/" TargetMode="External"/><Relationship Id="rId4" Type="http://schemas.openxmlformats.org/officeDocument/2006/relationships/hyperlink" Target="http://www.automationtestingh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US" sz="3600"/>
              <a:t>Sexy Using Cucumber - BDD in your project</a:t>
            </a:r>
            <a:endParaRPr lang="en-GB" sz="3400" dirty="0">
              <a:solidFill>
                <a:schemeClr val="accent1"/>
              </a:solidFill>
            </a:endParaRP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50819" y="1875063"/>
            <a:ext cx="5309754" cy="3970318"/>
          </a:xfrm>
          <a:prstGeom prst="rect">
            <a:avLst/>
          </a:prstGeom>
        </p:spPr>
        <p:txBody>
          <a:bodyPr wrap="square">
            <a:spAutoFit/>
          </a:bodyPr>
          <a:lstStyle/>
          <a:p>
            <a:r>
              <a:rPr lang="en-US" i="1"/>
              <a:t>package sample;</a:t>
            </a:r>
          </a:p>
          <a:p>
            <a:r>
              <a:rPr lang="en-US" i="1"/>
              <a:t>import org.junit.runner.RunWith;</a:t>
            </a:r>
          </a:p>
          <a:p>
            <a:r>
              <a:rPr lang="en-US" i="1"/>
              <a:t>import cucumber.api.CucumberOptions;</a:t>
            </a:r>
          </a:p>
          <a:p>
            <a:r>
              <a:rPr lang="en-US" i="1"/>
              <a:t>import cucumber.api.junit.Cucumber;</a:t>
            </a:r>
          </a:p>
          <a:p>
            <a:endParaRPr lang="en-US" i="1"/>
          </a:p>
          <a:p>
            <a:r>
              <a:rPr lang="en-US" i="1"/>
              <a:t>@RunWith(Cucumber.class)</a:t>
            </a:r>
          </a:p>
          <a:p>
            <a:r>
              <a:rPr lang="en-US" i="1"/>
              <a:t>@CucumberOptions(</a:t>
            </a:r>
          </a:p>
          <a:p>
            <a:r>
              <a:rPr lang="en-US" i="1"/>
              <a:t>features </a:t>
            </a:r>
            <a:r>
              <a:rPr lang="en-US" i="1" smtClean="0"/>
              <a:t>= src/test/java/sample/Demo.feature</a:t>
            </a:r>
            <a:r>
              <a:rPr lang="en-US" i="1"/>
              <a:t>",</a:t>
            </a:r>
          </a:p>
          <a:p>
            <a:r>
              <a:rPr lang="en-US" i="1"/>
              <a:t>format = { "pretty", "html:target/cucumber-reports" } </a:t>
            </a:r>
          </a:p>
          <a:p>
            <a:r>
              <a:rPr lang="en-US" i="1"/>
              <a:t>)</a:t>
            </a:r>
          </a:p>
          <a:p>
            <a:endParaRPr lang="en-US" i="1"/>
          </a:p>
          <a:p>
            <a:r>
              <a:rPr lang="en-US" i="1"/>
              <a:t>public class RunnerClass {</a:t>
            </a:r>
          </a:p>
          <a:p>
            <a:endParaRPr lang="en-US" i="1"/>
          </a:p>
          <a:p>
            <a:r>
              <a:rPr lang="en-US" i="1"/>
              <a:t>}</a:t>
            </a:r>
          </a:p>
        </p:txBody>
      </p:sp>
      <p:cxnSp>
        <p:nvCxnSpPr>
          <p:cNvPr id="5" name="Elbow Connector 4"/>
          <p:cNvCxnSpPr/>
          <p:nvPr/>
        </p:nvCxnSpPr>
        <p:spPr>
          <a:xfrm flipV="1">
            <a:off x="4187536" y="1974273"/>
            <a:ext cx="2192482" cy="154141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73536" y="1274898"/>
            <a:ext cx="284698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T</a:t>
            </a:r>
            <a:r>
              <a:rPr lang="en-US" smtClean="0"/>
              <a:t>ells</a:t>
            </a:r>
            <a:r>
              <a:rPr lang="en-US"/>
              <a:t> JUnit that tests should run using Cucumber class present in </a:t>
            </a:r>
            <a:r>
              <a:rPr lang="en-US" smtClean="0"/>
              <a:t>cucumber.api.junit package</a:t>
            </a:r>
            <a:endParaRPr lang="en-US"/>
          </a:p>
        </p:txBody>
      </p:sp>
      <p:cxnSp>
        <p:nvCxnSpPr>
          <p:cNvPr id="20" name="Elbow Connector 19"/>
          <p:cNvCxnSpPr/>
          <p:nvPr/>
        </p:nvCxnSpPr>
        <p:spPr>
          <a:xfrm flipV="1">
            <a:off x="3950676" y="3361459"/>
            <a:ext cx="3792681" cy="3377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3357" y="2733092"/>
            <a:ext cx="3397889" cy="1200329"/>
          </a:xfrm>
          <a:prstGeom prst="rect">
            <a:avLst/>
          </a:prstGeom>
          <a:solidFill>
            <a:srgbClr val="0070C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t>T</a:t>
            </a:r>
            <a:r>
              <a:rPr lang="en-US" smtClean="0"/>
              <a:t>ells </a:t>
            </a:r>
            <a:r>
              <a:rPr lang="en-US"/>
              <a:t>Cucumber a lot of things like where to look for feature files, what reporting system to use and some other things also</a:t>
            </a:r>
          </a:p>
        </p:txBody>
      </p:sp>
      <p:sp>
        <p:nvSpPr>
          <p:cNvPr id="24" name="TextBox 23"/>
          <p:cNvSpPr txBox="1"/>
          <p:nvPr/>
        </p:nvSpPr>
        <p:spPr>
          <a:xfrm>
            <a:off x="4482058" y="4723094"/>
            <a:ext cx="6086007" cy="1477328"/>
          </a:xfrm>
          <a:prstGeom prst="rect">
            <a:avLst/>
          </a:prstGeom>
          <a:solidFill>
            <a:srgbClr val="FFC000"/>
          </a:solidFill>
        </p:spPr>
        <p:txBody>
          <a:bodyPr wrap="square" rtlCol="0">
            <a:spAutoFit/>
          </a:bodyPr>
          <a:lstStyle/>
          <a:p>
            <a:pPr marL="285750" indent="-285750">
              <a:buFont typeface="Wingdings" pitchFamily="2" charset="2"/>
              <a:buChar char="Ø"/>
            </a:pPr>
            <a:r>
              <a:rPr lang="en-US" smtClean="0"/>
              <a:t>features: provides </a:t>
            </a:r>
            <a:r>
              <a:rPr lang="en-US"/>
              <a:t>the location of the feature </a:t>
            </a:r>
            <a:r>
              <a:rPr lang="en-US" smtClean="0"/>
              <a:t>file</a:t>
            </a:r>
          </a:p>
          <a:p>
            <a:pPr marL="285750" indent="-285750">
              <a:buFont typeface="Wingdings" pitchFamily="2" charset="2"/>
              <a:buChar char="Ø"/>
            </a:pPr>
            <a:r>
              <a:rPr lang="en-US" smtClean="0"/>
              <a:t>glue: </a:t>
            </a:r>
            <a:r>
              <a:rPr lang="en-US"/>
              <a:t>provides the path of the step definition </a:t>
            </a:r>
            <a:r>
              <a:rPr lang="en-US" smtClean="0"/>
              <a:t>class</a:t>
            </a:r>
          </a:p>
          <a:p>
            <a:pPr marL="285750" indent="-285750">
              <a:buFont typeface="Wingdings" pitchFamily="2" charset="2"/>
              <a:buChar char="Ø"/>
            </a:pPr>
            <a:r>
              <a:rPr lang="en-US"/>
              <a:t>format: </a:t>
            </a:r>
            <a:r>
              <a:rPr lang="en-US" smtClean="0"/>
              <a:t>all </a:t>
            </a:r>
            <a:r>
              <a:rPr lang="en-US"/>
              <a:t>report formaters to </a:t>
            </a:r>
            <a:r>
              <a:rPr lang="en-US" smtClean="0"/>
              <a:t>use</a:t>
            </a:r>
          </a:p>
          <a:p>
            <a:pPr marL="285750" indent="-285750">
              <a:buFont typeface="Wingdings" pitchFamily="2" charset="2"/>
              <a:buChar char="Ø"/>
            </a:pPr>
            <a:r>
              <a:rPr lang="en-US"/>
              <a:t>tags: what tags in the features file should be executed</a:t>
            </a:r>
            <a:br>
              <a:rPr lang="en-US"/>
            </a:br>
            <a:endParaRPr lang="en-US"/>
          </a:p>
        </p:txBody>
      </p:sp>
      <p:cxnSp>
        <p:nvCxnSpPr>
          <p:cNvPr id="28" name="Straight Arrow Connector 27"/>
          <p:cNvCxnSpPr/>
          <p:nvPr/>
        </p:nvCxnSpPr>
        <p:spPr>
          <a:xfrm>
            <a:off x="6380018" y="4018547"/>
            <a:ext cx="1043466" cy="67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2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ircle(in)">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circle(in)">
                                      <p:cBhvr>
                                        <p:cTn id="3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flipH="1">
            <a:off x="2718134" y="2807813"/>
            <a:ext cx="6995491"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 interlink between feature files and step definition classes</a:t>
            </a:r>
            <a:endParaRPr lang="en-US"/>
          </a:p>
        </p:txBody>
      </p:sp>
      <p:sp>
        <p:nvSpPr>
          <p:cNvPr id="6" name="Rectangle 5"/>
          <p:cNvSpPr/>
          <p:nvPr/>
        </p:nvSpPr>
        <p:spPr>
          <a:xfrm flipH="1">
            <a:off x="4151945" y="3864112"/>
            <a:ext cx="6857380"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Multiple types of test runners such as JUnit runner, CLI runner, Android runner ...</a:t>
            </a:r>
            <a:endParaRPr lang="en-US"/>
          </a:p>
        </p:txBody>
      </p:sp>
      <p:sp>
        <p:nvSpPr>
          <p:cNvPr id="7" name="Rectangle 6"/>
          <p:cNvSpPr/>
          <p:nvPr/>
        </p:nvSpPr>
        <p:spPr>
          <a:xfrm flipH="1">
            <a:off x="1324050" y="1804144"/>
            <a:ext cx="6972324"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As </a:t>
            </a:r>
            <a:r>
              <a:rPr lang="en-US"/>
              <a:t>main class in typical java program from where the execution starts</a:t>
            </a:r>
          </a:p>
        </p:txBody>
      </p:sp>
    </p:spTree>
    <p:extLst>
      <p:ext uri="{BB962C8B-B14F-4D97-AF65-F5344CB8AC3E}">
        <p14:creationId xmlns:p14="http://schemas.microsoft.com/office/powerpoint/2010/main" val="281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723" y="652447"/>
            <a:ext cx="9144000" cy="594359"/>
          </a:xfrm>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Oval 2"/>
          <p:cNvSpPr/>
          <p:nvPr/>
        </p:nvSpPr>
        <p:spPr>
          <a:xfrm>
            <a:off x="4630994" y="1607574"/>
            <a:ext cx="2787445" cy="1946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a:t>
            </a:r>
            <a:endParaRPr lang="en-US"/>
          </a:p>
        </p:txBody>
      </p:sp>
      <p:sp>
        <p:nvSpPr>
          <p:cNvPr id="4" name="Rectangle 3"/>
          <p:cNvSpPr/>
          <p:nvPr/>
        </p:nvSpPr>
        <p:spPr>
          <a:xfrm>
            <a:off x="1021799" y="1246806"/>
            <a:ext cx="2477729" cy="12536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functionality </a:t>
            </a:r>
            <a:r>
              <a:rPr lang="en-US"/>
              <a:t>of a project</a:t>
            </a:r>
          </a:p>
        </p:txBody>
      </p:sp>
      <p:sp>
        <p:nvSpPr>
          <p:cNvPr id="5" name="Rectangle 4"/>
          <p:cNvSpPr/>
          <p:nvPr/>
        </p:nvSpPr>
        <p:spPr>
          <a:xfrm>
            <a:off x="8052619" y="1371600"/>
            <a:ext cx="2964426" cy="14453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US" smtClean="0"/>
              <a:t> </a:t>
            </a:r>
            <a:r>
              <a:rPr lang="en-US"/>
              <a:t>list of scenarios to be tested</a:t>
            </a:r>
          </a:p>
        </p:txBody>
      </p:sp>
      <p:sp>
        <p:nvSpPr>
          <p:cNvPr id="6" name="Rectangle 5"/>
          <p:cNvSpPr/>
          <p:nvPr/>
        </p:nvSpPr>
        <p:spPr>
          <a:xfrm>
            <a:off x="1324050" y="3554361"/>
            <a:ext cx="2997227" cy="17698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keyword </a:t>
            </a:r>
            <a:r>
              <a:rPr lang="en-US" smtClean="0"/>
              <a:t>in </a:t>
            </a:r>
            <a:r>
              <a:rPr lang="en-US"/>
              <a:t>Gherkins is </a:t>
            </a:r>
            <a:r>
              <a:rPr lang="en-US" smtClean="0"/>
              <a:t>‘Feature’</a:t>
            </a:r>
            <a:endParaRPr lang="en-US"/>
          </a:p>
          <a:p>
            <a:pPr algn="ctr"/>
            <a:endParaRPr lang="en-US"/>
          </a:p>
        </p:txBody>
      </p:sp>
      <p:sp>
        <p:nvSpPr>
          <p:cNvPr id="7" name="Rectangle 6"/>
          <p:cNvSpPr/>
          <p:nvPr/>
        </p:nvSpPr>
        <p:spPr>
          <a:xfrm>
            <a:off x="8052619" y="3347883"/>
            <a:ext cx="3215149" cy="16960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extension of the feature file </a:t>
            </a:r>
            <a:r>
              <a:rPr lang="en-US" smtClean="0"/>
              <a:t>is ‘.</a:t>
            </a:r>
            <a:r>
              <a:rPr lang="en-US"/>
              <a:t>feature’</a:t>
            </a:r>
          </a:p>
        </p:txBody>
      </p:sp>
      <p:cxnSp>
        <p:nvCxnSpPr>
          <p:cNvPr id="11" name="Straight Arrow Connector 10"/>
          <p:cNvCxnSpPr/>
          <p:nvPr/>
        </p:nvCxnSpPr>
        <p:spPr>
          <a:xfrm flipH="1" flipV="1">
            <a:off x="3499528" y="2004646"/>
            <a:ext cx="1131466" cy="187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flipV="1">
            <a:off x="7418439" y="2094271"/>
            <a:ext cx="634180" cy="4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5"/>
            <a:endCxn id="7" idx="1"/>
          </p:cNvCxnSpPr>
          <p:nvPr/>
        </p:nvCxnSpPr>
        <p:spPr>
          <a:xfrm>
            <a:off x="7010227" y="3269261"/>
            <a:ext cx="1042392" cy="926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321277" y="3458308"/>
            <a:ext cx="1071338" cy="737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527538" y="1489391"/>
            <a:ext cx="4712677" cy="3416320"/>
          </a:xfrm>
          <a:prstGeom prst="rect">
            <a:avLst/>
          </a:prstGeom>
        </p:spPr>
        <p:txBody>
          <a:bodyPr wrap="square">
            <a:spAutoFit/>
          </a:bodyPr>
          <a:lstStyle/>
          <a:p>
            <a:r>
              <a:rPr lang="en-US" i="1">
                <a:solidFill>
                  <a:srgbClr val="FF0000"/>
                </a:solidFill>
              </a:rPr>
              <a:t>Feature</a:t>
            </a:r>
            <a:r>
              <a:rPr lang="en-US" i="1"/>
              <a:t>:</a:t>
            </a:r>
          </a:p>
          <a:p>
            <a:r>
              <a:rPr lang="en-US" i="1"/>
              <a:t>   As a user</a:t>
            </a:r>
          </a:p>
          <a:p>
            <a:r>
              <a:rPr lang="en-US" i="1"/>
              <a:t>   I want to be able to login to gmail</a:t>
            </a:r>
          </a:p>
          <a:p>
            <a:r>
              <a:rPr lang="en-US" i="1"/>
              <a:t>   So that i can view my email</a:t>
            </a:r>
          </a:p>
          <a:p>
            <a:endParaRPr lang="en-US" i="1"/>
          </a:p>
          <a:p>
            <a:r>
              <a:rPr lang="en-US" i="1">
                <a:solidFill>
                  <a:srgbClr val="FF0000"/>
                </a:solidFill>
              </a:rPr>
              <a:t>Scenario</a:t>
            </a:r>
            <a:r>
              <a:rPr lang="en-US" i="1"/>
              <a:t>: The user login to gmail</a:t>
            </a:r>
          </a:p>
          <a:p>
            <a:r>
              <a:rPr lang="en-US" i="1"/>
              <a:t>   </a:t>
            </a:r>
            <a:r>
              <a:rPr lang="en-US" i="1">
                <a:solidFill>
                  <a:srgbClr val="FF0000"/>
                </a:solidFill>
              </a:rPr>
              <a:t>Given</a:t>
            </a:r>
            <a:r>
              <a:rPr lang="en-US" i="1"/>
              <a:t> The user navigate to gmail page</a:t>
            </a:r>
          </a:p>
          <a:p>
            <a:r>
              <a:rPr lang="en-US" i="1"/>
              <a:t>   </a:t>
            </a:r>
            <a:r>
              <a:rPr lang="en-US" i="1">
                <a:solidFill>
                  <a:srgbClr val="FF0000"/>
                </a:solidFill>
              </a:rPr>
              <a:t>When</a:t>
            </a:r>
            <a:r>
              <a:rPr lang="en-US" i="1"/>
              <a:t> The user click on Sign in button</a:t>
            </a:r>
          </a:p>
          <a:p>
            <a:r>
              <a:rPr lang="en-US" i="1"/>
              <a:t>   </a:t>
            </a:r>
            <a:r>
              <a:rPr lang="en-US" i="1">
                <a:solidFill>
                  <a:srgbClr val="FF0000"/>
                </a:solidFill>
              </a:rPr>
              <a:t>And</a:t>
            </a:r>
            <a:r>
              <a:rPr lang="en-US" i="1"/>
              <a:t> The user input the </a:t>
            </a:r>
            <a:r>
              <a:rPr lang="en-US" i="1" smtClean="0"/>
              <a:t>right username</a:t>
            </a:r>
            <a:endParaRPr lang="en-US" i="1"/>
          </a:p>
          <a:p>
            <a:r>
              <a:rPr lang="en-US" i="1"/>
              <a:t>   </a:t>
            </a:r>
            <a:r>
              <a:rPr lang="en-US" i="1">
                <a:solidFill>
                  <a:srgbClr val="FF0000"/>
                </a:solidFill>
              </a:rPr>
              <a:t>And</a:t>
            </a:r>
            <a:r>
              <a:rPr lang="en-US" i="1"/>
              <a:t> The user input the </a:t>
            </a:r>
            <a:r>
              <a:rPr lang="en-US" i="1" smtClean="0"/>
              <a:t>right password</a:t>
            </a:r>
            <a:endParaRPr lang="en-US" i="1"/>
          </a:p>
          <a:p>
            <a:r>
              <a:rPr lang="en-US" i="1"/>
              <a:t>   </a:t>
            </a:r>
            <a:r>
              <a:rPr lang="en-US" i="1">
                <a:solidFill>
                  <a:srgbClr val="FF0000"/>
                </a:solidFill>
              </a:rPr>
              <a:t>And</a:t>
            </a:r>
            <a:r>
              <a:rPr lang="en-US" i="1"/>
              <a:t> The user click on Login button</a:t>
            </a:r>
          </a:p>
          <a:p>
            <a:r>
              <a:rPr lang="en-US" i="1"/>
              <a:t>   </a:t>
            </a:r>
            <a:r>
              <a:rPr lang="en-US" i="1">
                <a:solidFill>
                  <a:srgbClr val="FF0000"/>
                </a:solidFill>
              </a:rPr>
              <a:t>Then</a:t>
            </a:r>
            <a:r>
              <a:rPr lang="en-US" i="1"/>
              <a:t> The user login to gmail successfully</a:t>
            </a:r>
          </a:p>
        </p:txBody>
      </p:sp>
      <p:sp>
        <p:nvSpPr>
          <p:cNvPr id="4" name="Rectangle 3"/>
          <p:cNvSpPr/>
          <p:nvPr/>
        </p:nvSpPr>
        <p:spPr>
          <a:xfrm>
            <a:off x="5240215" y="1406769"/>
            <a:ext cx="5720862" cy="468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of the feature under test</a:t>
            </a:r>
          </a:p>
        </p:txBody>
      </p:sp>
      <p:cxnSp>
        <p:nvCxnSpPr>
          <p:cNvPr id="6" name="Straight Arrow Connector 5"/>
          <p:cNvCxnSpPr/>
          <p:nvPr/>
        </p:nvCxnSpPr>
        <p:spPr>
          <a:xfrm>
            <a:off x="1535723" y="1641230"/>
            <a:ext cx="37044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40367" y="2025134"/>
            <a:ext cx="4378763" cy="369332"/>
          </a:xfrm>
          <a:prstGeom prst="rect">
            <a:avLst/>
          </a:prstGeom>
          <a:solidFill>
            <a:schemeClr val="tx2">
              <a:lumMod val="60000"/>
              <a:lumOff val="40000"/>
            </a:schemeClr>
          </a:solidFill>
        </p:spPr>
        <p:txBody>
          <a:bodyPr wrap="none">
            <a:spAutoFit/>
          </a:bodyPr>
          <a:lstStyle/>
          <a:p>
            <a:r>
              <a:rPr lang="en-US"/>
              <a:t>Describe about feature under </a:t>
            </a:r>
            <a:r>
              <a:rPr lang="en-US" smtClean="0"/>
              <a:t>test - optional</a:t>
            </a:r>
            <a:endParaRPr lang="en-US"/>
          </a:p>
        </p:txBody>
      </p:sp>
      <p:cxnSp>
        <p:nvCxnSpPr>
          <p:cNvPr id="11" name="Straight Arrow Connector 10"/>
          <p:cNvCxnSpPr>
            <a:endCxn id="7" idx="1"/>
          </p:cNvCxnSpPr>
          <p:nvPr/>
        </p:nvCxnSpPr>
        <p:spPr>
          <a:xfrm flipV="1">
            <a:off x="3938954" y="2209800"/>
            <a:ext cx="801413"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94888" y="2801815"/>
            <a:ext cx="2509854" cy="369332"/>
          </a:xfrm>
          <a:prstGeom prst="rect">
            <a:avLst/>
          </a:prstGeom>
          <a:solidFill>
            <a:srgbClr val="92D050"/>
          </a:solidFill>
        </p:spPr>
        <p:txBody>
          <a:bodyPr wrap="none">
            <a:spAutoFit/>
          </a:bodyPr>
          <a:lstStyle/>
          <a:p>
            <a:r>
              <a:rPr lang="en-US"/>
              <a:t>What is the test scenario</a:t>
            </a:r>
          </a:p>
        </p:txBody>
      </p:sp>
      <p:cxnSp>
        <p:nvCxnSpPr>
          <p:cNvPr id="14" name="Straight Arrow Connector 13"/>
          <p:cNvCxnSpPr/>
          <p:nvPr/>
        </p:nvCxnSpPr>
        <p:spPr>
          <a:xfrm>
            <a:off x="3786554" y="2986481"/>
            <a:ext cx="715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90866" y="3197551"/>
            <a:ext cx="4555991" cy="369332"/>
          </a:xfrm>
          <a:prstGeom prst="rect">
            <a:avLst/>
          </a:prstGeom>
          <a:solidFill>
            <a:schemeClr val="accent2">
              <a:lumMod val="60000"/>
              <a:lumOff val="40000"/>
            </a:schemeClr>
          </a:solidFill>
        </p:spPr>
        <p:txBody>
          <a:bodyPr wrap="none">
            <a:spAutoFit/>
          </a:bodyPr>
          <a:lstStyle/>
          <a:p>
            <a:r>
              <a:rPr lang="en-US"/>
              <a:t>Prerequisite before the test steps get executed</a:t>
            </a:r>
          </a:p>
        </p:txBody>
      </p:sp>
      <p:cxnSp>
        <p:nvCxnSpPr>
          <p:cNvPr id="18" name="Straight Arrow Connector 17"/>
          <p:cNvCxnSpPr/>
          <p:nvPr/>
        </p:nvCxnSpPr>
        <p:spPr>
          <a:xfrm>
            <a:off x="4339660" y="3382217"/>
            <a:ext cx="2061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01662" y="3752166"/>
            <a:ext cx="7045569" cy="369332"/>
          </a:xfrm>
          <a:prstGeom prst="rect">
            <a:avLst/>
          </a:prstGeom>
          <a:solidFill>
            <a:schemeClr val="accent1">
              <a:lumMod val="40000"/>
              <a:lumOff val="60000"/>
            </a:schemeClr>
          </a:solidFill>
        </p:spPr>
        <p:txBody>
          <a:bodyPr wrap="square">
            <a:spAutoFit/>
          </a:bodyPr>
          <a:lstStyle/>
          <a:p>
            <a:r>
              <a:rPr lang="en-US"/>
              <a:t>Specific condition which should match in order to execute the next step</a:t>
            </a:r>
          </a:p>
        </p:txBody>
      </p:sp>
      <p:cxnSp>
        <p:nvCxnSpPr>
          <p:cNvPr id="21" name="Straight Arrow Connector 20"/>
          <p:cNvCxnSpPr/>
          <p:nvPr/>
        </p:nvCxnSpPr>
        <p:spPr>
          <a:xfrm>
            <a:off x="4339660" y="3566883"/>
            <a:ext cx="795048" cy="1852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33618" y="4252519"/>
            <a:ext cx="6062942" cy="369332"/>
          </a:xfrm>
          <a:prstGeom prst="rect">
            <a:avLst/>
          </a:prstGeom>
          <a:solidFill>
            <a:schemeClr val="accent3">
              <a:lumMod val="40000"/>
              <a:lumOff val="60000"/>
            </a:schemeClr>
          </a:solidFill>
        </p:spPr>
        <p:txBody>
          <a:bodyPr wrap="none">
            <a:spAutoFit/>
          </a:bodyPr>
          <a:lstStyle/>
          <a:p>
            <a:r>
              <a:rPr lang="en-US"/>
              <a:t>K</a:t>
            </a:r>
            <a:r>
              <a:rPr lang="en-US" smtClean="0"/>
              <a:t>eyword </a:t>
            </a:r>
            <a:r>
              <a:rPr lang="en-US"/>
              <a:t>is used to show conjunction between two conditions</a:t>
            </a:r>
          </a:p>
        </p:txBody>
      </p:sp>
      <p:cxnSp>
        <p:nvCxnSpPr>
          <p:cNvPr id="24" name="Straight Arrow Connector 23"/>
          <p:cNvCxnSpPr>
            <a:endCxn id="22" idx="1"/>
          </p:cNvCxnSpPr>
          <p:nvPr/>
        </p:nvCxnSpPr>
        <p:spPr>
          <a:xfrm>
            <a:off x="3938954" y="4252519"/>
            <a:ext cx="99466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33618" y="4905711"/>
            <a:ext cx="2199128" cy="369332"/>
          </a:xfrm>
          <a:prstGeom prst="rect">
            <a:avLst/>
          </a:prstGeom>
          <a:solidFill>
            <a:schemeClr val="tx2">
              <a:lumMod val="60000"/>
              <a:lumOff val="40000"/>
            </a:schemeClr>
          </a:solidFill>
        </p:spPr>
        <p:txBody>
          <a:bodyPr wrap="none">
            <a:spAutoFit/>
          </a:bodyPr>
          <a:lstStyle/>
          <a:p>
            <a:r>
              <a:rPr lang="en-US"/>
              <a:t>What should happen </a:t>
            </a:r>
          </a:p>
        </p:txBody>
      </p:sp>
      <p:cxnSp>
        <p:nvCxnSpPr>
          <p:cNvPr id="27" name="Straight Arrow Connector 26"/>
          <p:cNvCxnSpPr>
            <a:endCxn id="25" idx="1"/>
          </p:cNvCxnSpPr>
          <p:nvPr/>
        </p:nvCxnSpPr>
        <p:spPr>
          <a:xfrm>
            <a:off x="3387969" y="4806462"/>
            <a:ext cx="1545649" cy="28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56" y="1444109"/>
            <a:ext cx="805290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81446" y="1444109"/>
            <a:ext cx="2930769" cy="118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 </a:t>
            </a:r>
            <a:r>
              <a:rPr lang="en-US"/>
              <a:t>mapping between each step of the scenario defined in the feature file with a code of function to be executed</a:t>
            </a:r>
          </a:p>
        </p:txBody>
      </p:sp>
      <p:sp>
        <p:nvSpPr>
          <p:cNvPr id="4" name="Rectangle 3"/>
          <p:cNvSpPr/>
          <p:nvPr/>
        </p:nvSpPr>
        <p:spPr>
          <a:xfrm>
            <a:off x="6283569" y="3130062"/>
            <a:ext cx="2977662" cy="961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This function can be written both Java and  Selenium commands</a:t>
            </a:r>
            <a:endParaRPr lang="en-US"/>
          </a:p>
        </p:txBody>
      </p:sp>
    </p:spTree>
    <p:extLst>
      <p:ext uri="{BB962C8B-B14F-4D97-AF65-F5344CB8AC3E}">
        <p14:creationId xmlns:p14="http://schemas.microsoft.com/office/powerpoint/2010/main" val="3667979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endParaRPr lang="en-US" b="1"/>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endParaRPr lang="en-US" b="1"/>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endParaRPr lang="en-US" b="1"/>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endParaRPr lang="en-US" b="1"/>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endParaRPr lang="en-US" b="1"/>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endParaRPr lang="en-US" b="1"/>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endParaRPr lang="en-US" b="1"/>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05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007" y="2341633"/>
            <a:ext cx="62674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129116" y="1698171"/>
            <a:ext cx="2592475" cy="81391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“(string)”</a:t>
            </a:r>
            <a:endParaRPr lang="en-US">
              <a:solidFill>
                <a:srgbClr val="FF0000"/>
              </a:solidFill>
            </a:endParaRPr>
          </a:p>
        </p:txBody>
      </p:sp>
      <p:sp>
        <p:nvSpPr>
          <p:cNvPr id="4" name="Rounded Rectangle 3"/>
          <p:cNvSpPr/>
          <p:nvPr/>
        </p:nvSpPr>
        <p:spPr>
          <a:xfrm>
            <a:off x="7611940" y="3878663"/>
            <a:ext cx="3109651" cy="758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step definition file, we use </a:t>
            </a:r>
            <a:r>
              <a:rPr lang="en-US" smtClean="0">
                <a:solidFill>
                  <a:srgbClr val="FF0000"/>
                </a:solidFill>
              </a:rPr>
              <a:t>\”([^\”]*)\”</a:t>
            </a:r>
            <a:endParaRPr lang="en-US">
              <a:solidFill>
                <a:srgbClr val="FF0000"/>
              </a:solidFill>
            </a:endParaRPr>
          </a:p>
        </p:txBody>
      </p:sp>
      <p:cxnSp>
        <p:nvCxnSpPr>
          <p:cNvPr id="6" name="Straight Arrow Connector 5"/>
          <p:cNvCxnSpPr/>
          <p:nvPr/>
        </p:nvCxnSpPr>
        <p:spPr>
          <a:xfrm flipV="1">
            <a:off x="5566787" y="2019720"/>
            <a:ext cx="2471894" cy="622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21864" y="3215473"/>
            <a:ext cx="889593" cy="904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19" y="2528260"/>
            <a:ext cx="7304366"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551147" y="2100105"/>
            <a:ext cx="2512088" cy="86415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(int)</a:t>
            </a:r>
            <a:endParaRPr lang="en-US">
              <a:solidFill>
                <a:srgbClr val="FF0000"/>
              </a:solidFill>
            </a:endParaRPr>
          </a:p>
        </p:txBody>
      </p:sp>
      <p:sp>
        <p:nvSpPr>
          <p:cNvPr id="4" name="Rounded Rectangle 3"/>
          <p:cNvSpPr/>
          <p:nvPr/>
        </p:nvSpPr>
        <p:spPr>
          <a:xfrm>
            <a:off x="7596554" y="4119824"/>
            <a:ext cx="2813538" cy="914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a:t>
            </a:r>
            <a:r>
              <a:rPr lang="en-US"/>
              <a:t>we </a:t>
            </a:r>
            <a:r>
              <a:rPr lang="en-US" smtClean="0"/>
              <a:t>use </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813160" y="2528260"/>
            <a:ext cx="3657600" cy="315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189785" y="3599822"/>
            <a:ext cx="1406769" cy="771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76" y="2081841"/>
            <a:ext cx="84867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842549" y="1868993"/>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a:t>
            </a:r>
            <a:r>
              <a:rPr lang="en-US"/>
              <a:t>use </a:t>
            </a:r>
            <a:r>
              <a:rPr lang="en-US" smtClean="0">
                <a:solidFill>
                  <a:srgbClr val="FF0000"/>
                </a:solidFill>
              </a:rPr>
              <a:t>(double)</a:t>
            </a:r>
            <a:endParaRPr lang="en-US">
              <a:solidFill>
                <a:srgbClr val="FF0000"/>
              </a:solidFill>
            </a:endParaRPr>
          </a:p>
          <a:p>
            <a:pPr algn="ctr"/>
            <a:endParaRPr lang="en-US"/>
          </a:p>
        </p:txBody>
      </p:sp>
      <p:sp>
        <p:nvSpPr>
          <p:cNvPr id="4" name="Rounded Rectangle 3"/>
          <p:cNvSpPr/>
          <p:nvPr/>
        </p:nvSpPr>
        <p:spPr>
          <a:xfrm>
            <a:off x="6943411" y="3858567"/>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a:solidFill>
                  <a:srgbClr val="FF0000"/>
                </a:solidFill>
              </a:rPr>
              <a:t>(\\</a:t>
            </a:r>
            <a:r>
              <a:rPr lang="en-US">
                <a:solidFill>
                  <a:srgbClr val="FF0000"/>
                </a:solidFill>
              </a:rPr>
              <a:t>d</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994031" y="2296048"/>
            <a:ext cx="3848518" cy="18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30945" y="3014505"/>
            <a:ext cx="512466" cy="954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18" y="2584311"/>
            <a:ext cx="59721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a:t>
            </a:r>
            <a:r>
              <a:rPr lang="en-US"/>
              <a:t>use </a:t>
            </a:r>
            <a:r>
              <a:rPr lang="en-US" smtClean="0">
                <a:solidFill>
                  <a:srgbClr val="FF0000"/>
                </a:solidFill>
              </a:rPr>
              <a:t>(string)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a:t>
            </a:r>
            <a:r>
              <a:rPr lang="en-US"/>
              <a:t>use </a:t>
            </a:r>
            <a:r>
              <a:rPr lang="en-US" smtClean="0">
                <a:solidFill>
                  <a:srgbClr val="FF0000"/>
                </a:solidFill>
              </a:rPr>
              <a:t>(.*)</a:t>
            </a:r>
            <a:endParaRPr lang="en-US">
              <a:solidFill>
                <a:srgbClr val="FF0000"/>
              </a:solidFill>
            </a:endParaRPr>
          </a:p>
        </p:txBody>
      </p:sp>
      <p:cxnSp>
        <p:nvCxnSpPr>
          <p:cNvPr id="4" name="Straight Arrow Connector 3"/>
          <p:cNvCxnSpPr>
            <a:endCxn id="6" idx="1"/>
          </p:cNvCxnSpPr>
          <p:nvPr/>
        </p:nvCxnSpPr>
        <p:spPr>
          <a:xfrm flipV="1">
            <a:off x="5174901" y="2584311"/>
            <a:ext cx="2090057" cy="500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23209" y="3670161"/>
            <a:ext cx="1698172" cy="65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
        <p:nvSpPr>
          <p:cNvPr id="28" name="Text Placeholder 27"/>
          <p:cNvSpPr>
            <a:spLocks noGrp="1"/>
          </p:cNvSpPr>
          <p:nvPr>
            <p:ph type="body" sz="half" idx="2"/>
          </p:nvPr>
        </p:nvSpPr>
        <p:spPr>
          <a:xfrm>
            <a:off x="4565327" y="1827450"/>
            <a:ext cx="6472005" cy="1888934"/>
          </a:xfrm>
        </p:spPr>
        <p:txBody>
          <a:bodyPr>
            <a:normAutofit/>
          </a:bodyPr>
          <a:lstStyle/>
          <a:p>
            <a:r>
              <a:rPr lang="en-US" sz="1800" smtClean="0"/>
              <a:t>- Working as an QA Automation</a:t>
            </a:r>
          </a:p>
          <a:p>
            <a:r>
              <a:rPr lang="en-US" sz="1800" smtClean="0"/>
              <a:t>- Over 8 years experience in software engineering experience</a:t>
            </a:r>
          </a:p>
          <a:p>
            <a:r>
              <a:rPr lang="en-US" sz="1800" smtClean="0"/>
              <a:t>- Skype ID: vunguyen2588</a:t>
            </a:r>
          </a:p>
          <a:p>
            <a:r>
              <a:rPr lang="en-US" sz="1800" smtClean="0"/>
              <a:t>- Email: </a:t>
            </a:r>
            <a:r>
              <a:rPr lang="en-US" sz="1800" smtClean="0">
                <a:hlinkClick r:id="rId3"/>
              </a:rPr>
              <a:t>hoaivunguyenpham@gmail.com</a:t>
            </a:r>
            <a:endParaRPr lang="en-US" sz="180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02" y="1856021"/>
            <a:ext cx="2238491" cy="26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7051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51" y="2189965"/>
            <a:ext cx="62960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a:t>
            </a:r>
            <a:r>
              <a:rPr lang="en-US"/>
              <a:t>use </a:t>
            </a:r>
            <a:r>
              <a:rPr lang="en-US" smtClean="0">
                <a:solidFill>
                  <a:srgbClr val="FF0000"/>
                </a:solidFill>
              </a:rPr>
              <a:t>(String|String|....)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a:t>
            </a:r>
            <a:r>
              <a:rPr lang="en-US"/>
              <a:t>use </a:t>
            </a:r>
            <a:r>
              <a:rPr lang="en-US" smtClean="0">
                <a:solidFill>
                  <a:srgbClr val="FF0000"/>
                </a:solidFill>
              </a:rPr>
              <a:t>(String)</a:t>
            </a:r>
            <a:endParaRPr lang="en-US">
              <a:solidFill>
                <a:srgbClr val="FF0000"/>
              </a:solidFill>
            </a:endParaRPr>
          </a:p>
        </p:txBody>
      </p:sp>
      <p:cxnSp>
        <p:nvCxnSpPr>
          <p:cNvPr id="4" name="Straight Arrow Connector 3"/>
          <p:cNvCxnSpPr>
            <a:endCxn id="6" idx="1"/>
          </p:cNvCxnSpPr>
          <p:nvPr/>
        </p:nvCxnSpPr>
        <p:spPr>
          <a:xfrm>
            <a:off x="4572000" y="2584311"/>
            <a:ext cx="2692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24659" y="3326004"/>
            <a:ext cx="1396722" cy="827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05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With Cucumber data tables, you can pass parameters from feature files in tabular format.</a:t>
            </a:r>
          </a:p>
          <a:p>
            <a:pPr marL="285750" indent="-285750" algn="l">
              <a:buFont typeface="Wingdings" pitchFamily="2" charset="2"/>
              <a:buChar char="q"/>
            </a:pPr>
            <a:r>
              <a:rPr lang="en-US" sz="1800"/>
              <a:t>In Cucumber, you can add data tables in two different formats</a:t>
            </a:r>
          </a:p>
          <a:p>
            <a:pPr marL="285750" indent="-285750" algn="l">
              <a:buFont typeface="Wingdings" pitchFamily="2" charset="2"/>
              <a:buChar char="Ø"/>
            </a:pPr>
            <a:r>
              <a:rPr lang="en-US" sz="1800" smtClean="0"/>
              <a:t>Data </a:t>
            </a:r>
            <a:r>
              <a:rPr lang="en-US" sz="1800"/>
              <a:t>table with a header</a:t>
            </a:r>
          </a:p>
          <a:p>
            <a:pPr marL="285750" indent="-285750" algn="l">
              <a:buFont typeface="Wingdings" pitchFamily="2" charset="2"/>
              <a:buChar char="Ø"/>
            </a:pPr>
            <a:r>
              <a:rPr lang="en-US" sz="1800" smtClean="0"/>
              <a:t>Data </a:t>
            </a:r>
            <a:r>
              <a:rPr lang="en-US" sz="1800"/>
              <a:t>table without a header</a:t>
            </a:r>
          </a:p>
          <a:p>
            <a:pPr algn="l"/>
            <a:endParaRPr lang="en-US" sz="1800"/>
          </a:p>
        </p:txBody>
      </p:sp>
    </p:spTree>
    <p:extLst>
      <p:ext uri="{BB962C8B-B14F-4D97-AF65-F5344CB8AC3E}">
        <p14:creationId xmlns:p14="http://schemas.microsoft.com/office/powerpoint/2010/main" val="240120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t>Scenario</a:t>
            </a:r>
            <a:r>
              <a:rPr lang="en-US" sz="1800" dirty="0"/>
              <a:t>: Login to application</a:t>
            </a:r>
          </a:p>
          <a:p>
            <a:pPr algn="l"/>
            <a:r>
              <a:rPr lang="en-US" sz="1800" dirty="0" smtClean="0"/>
              <a:t>Given </a:t>
            </a:r>
            <a:r>
              <a:rPr lang="en-US" sz="1800" dirty="0"/>
              <a:t>I open my application</a:t>
            </a:r>
          </a:p>
          <a:p>
            <a:pPr algn="l"/>
            <a:r>
              <a:rPr lang="en-US" sz="1800" dirty="0" smtClean="0"/>
              <a:t>And </a:t>
            </a:r>
            <a:r>
              <a:rPr lang="en-US" sz="1800" dirty="0"/>
              <a:t>I login with following credentials </a:t>
            </a:r>
          </a:p>
          <a:p>
            <a:pPr algn="l"/>
            <a:r>
              <a:rPr lang="en-US" sz="1800" dirty="0" smtClean="0"/>
              <a:t>	| </a:t>
            </a:r>
            <a:r>
              <a:rPr lang="en-US" sz="1800" dirty="0"/>
              <a:t>admin | pass1234 |</a:t>
            </a:r>
          </a:p>
          <a:p>
            <a:pPr algn="l"/>
            <a:r>
              <a:rPr lang="en-US" sz="1800" dirty="0"/>
              <a:t>@When("^I login with following credentials$")</a:t>
            </a:r>
          </a:p>
          <a:p>
            <a:pPr algn="l"/>
            <a:r>
              <a:rPr lang="en-US" sz="1800" dirty="0"/>
              <a:t>public void </a:t>
            </a:r>
            <a:r>
              <a:rPr lang="en-US" sz="1800" dirty="0" err="1"/>
              <a:t>i_login_with_following_credentials</a:t>
            </a:r>
            <a:r>
              <a:rPr lang="en-US" sz="1800" dirty="0"/>
              <a:t>(</a:t>
            </a:r>
            <a:r>
              <a:rPr lang="en-US" sz="1800" dirty="0" err="1"/>
              <a:t>DataTable</a:t>
            </a:r>
            <a:r>
              <a:rPr lang="en-US" sz="1800" dirty="0"/>
              <a:t> </a:t>
            </a:r>
            <a:r>
              <a:rPr lang="en-US" sz="1800" dirty="0" err="1"/>
              <a:t>dt</a:t>
            </a:r>
            <a:r>
              <a:rPr lang="en-US" sz="1800" dirty="0"/>
              <a:t>) {</a:t>
            </a:r>
          </a:p>
          <a:p>
            <a:pPr algn="l"/>
            <a:r>
              <a:rPr lang="en-US" sz="1800" dirty="0"/>
              <a:t>	List&lt;String&gt; list = </a:t>
            </a:r>
            <a:r>
              <a:rPr lang="en-US" sz="1800" dirty="0" err="1"/>
              <a:t>dt.asList</a:t>
            </a:r>
            <a:r>
              <a:rPr lang="en-US" sz="1800" dirty="0"/>
              <a:t>(</a:t>
            </a:r>
            <a:r>
              <a:rPr lang="en-US" sz="1800" dirty="0" err="1"/>
              <a:t>String.class</a:t>
            </a:r>
            <a:r>
              <a:rPr lang="en-US" sz="1800" dirty="0"/>
              <a:t>);</a:t>
            </a:r>
          </a:p>
          <a:p>
            <a:pPr algn="l"/>
            <a:r>
              <a:rPr lang="en-US" sz="1800" dirty="0"/>
              <a:t>	</a:t>
            </a:r>
            <a:r>
              <a:rPr lang="en-US" sz="1800" dirty="0" err="1"/>
              <a:t>System.out.println</a:t>
            </a:r>
            <a:r>
              <a:rPr lang="en-US" sz="1800" dirty="0"/>
              <a:t>("Username - " + </a:t>
            </a:r>
            <a:r>
              <a:rPr lang="en-US" sz="1800" dirty="0" err="1"/>
              <a:t>list.get</a:t>
            </a:r>
            <a:r>
              <a:rPr lang="en-US" sz="1800" dirty="0"/>
              <a:t>(0));</a:t>
            </a:r>
          </a:p>
          <a:p>
            <a:pPr algn="l"/>
            <a:r>
              <a:rPr lang="en-US" sz="1800" dirty="0"/>
              <a:t>	</a:t>
            </a:r>
            <a:r>
              <a:rPr lang="en-US" sz="1800" dirty="0" err="1"/>
              <a:t>System.out.println</a:t>
            </a:r>
            <a:r>
              <a:rPr lang="en-US" sz="1800" dirty="0"/>
              <a:t>("Password - " + </a:t>
            </a:r>
            <a:r>
              <a:rPr lang="en-US" sz="1800" dirty="0" err="1"/>
              <a:t>list.get</a:t>
            </a:r>
            <a:r>
              <a:rPr lang="en-US" sz="1800" dirty="0"/>
              <a:t>(1));</a:t>
            </a:r>
          </a:p>
          <a:p>
            <a:pPr algn="l"/>
            <a:r>
              <a:rPr lang="en-US" sz="1800" dirty="0"/>
              <a:t>}</a:t>
            </a:r>
          </a:p>
        </p:txBody>
      </p:sp>
    </p:spTree>
    <p:extLst>
      <p:ext uri="{BB962C8B-B14F-4D97-AF65-F5344CB8AC3E}">
        <p14:creationId xmlns:p14="http://schemas.microsoft.com/office/powerpoint/2010/main" val="3635352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new account in Facebook</a:t>
            </a:r>
          </a:p>
          <a:p>
            <a:pPr algn="l"/>
            <a:r>
              <a:rPr lang="en-US" sz="1300"/>
              <a:t>Given I open Facebook URL</a:t>
            </a:r>
          </a:p>
          <a:p>
            <a:pPr algn="l"/>
            <a:r>
              <a:rPr lang="en-US" sz="1300"/>
              <a:t>And fill up the new account form with the following data</a:t>
            </a:r>
          </a:p>
          <a:p>
            <a:pPr algn="l"/>
            <a:r>
              <a:rPr lang="en-US" sz="1300"/>
              <a:t>| First Name | Last Name | Phone No    </a:t>
            </a:r>
            <a:r>
              <a:rPr lang="en-US" sz="1300" smtClean="0"/>
              <a:t>      | </a:t>
            </a:r>
            <a:r>
              <a:rPr lang="en-US" sz="1300"/>
              <a:t>Password | DOB Day  </a:t>
            </a:r>
            <a:r>
              <a:rPr lang="en-US" sz="1300" smtClean="0"/>
              <a:t>| </a:t>
            </a:r>
            <a:r>
              <a:rPr lang="en-US" sz="1300"/>
              <a:t>DOB Month  | DOB Year  | Gender |</a:t>
            </a:r>
          </a:p>
          <a:p>
            <a:pPr algn="l"/>
            <a:r>
              <a:rPr lang="en-US" sz="1300"/>
              <a:t>| Test FN 	 | Test LN 	 | 0123123123  </a:t>
            </a:r>
            <a:r>
              <a:rPr lang="en-US" sz="1300" smtClean="0"/>
              <a:t>    | </a:t>
            </a:r>
            <a:r>
              <a:rPr lang="en-US" sz="1300"/>
              <a:t>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  |</a:t>
            </a:r>
            <a:endParaRPr lang="en-US" sz="1300"/>
          </a:p>
          <a:p>
            <a:pPr algn="l"/>
            <a:r>
              <a:rPr lang="en-US" sz="1300"/>
              <a:t>@Given("^fill up the new account form with the following data$")</a:t>
            </a:r>
          </a:p>
          <a:p>
            <a:pPr algn="l"/>
            <a:r>
              <a:rPr lang="en-US" sz="1300"/>
              <a:t>public void fill_up_the_new_account_form_with_the_following_data(DataTable dt) {</a:t>
            </a:r>
          </a:p>
          <a:p>
            <a:pPr algn="l"/>
            <a:r>
              <a:rPr lang="en-US" sz="1300"/>
              <a:t>    List&lt;Map&lt;String, String&gt;&gt; list = dt.asMaps(String.class, String.class);</a:t>
            </a:r>
          </a:p>
          <a:p>
            <a:pPr algn="l"/>
            <a:r>
              <a:rPr lang="en-US" sz="1300"/>
              <a:t>    System.out.println(list.get(0).get("First Name"));</a:t>
            </a:r>
          </a:p>
          <a:p>
            <a:pPr algn="l"/>
            <a:r>
              <a:rPr lang="en-US" sz="1300"/>
              <a:t>    System.out.println(list.get(0).get("Last Name"));</a:t>
            </a:r>
          </a:p>
          <a:p>
            <a:pPr algn="l"/>
            <a:r>
              <a:rPr lang="en-US" sz="1300"/>
              <a:t>    System.out.println(list.get(0).get("Phone No"));</a:t>
            </a:r>
          </a:p>
          <a:p>
            <a:pPr algn="l"/>
            <a:r>
              <a:rPr lang="en-US" sz="1300"/>
              <a:t>    //Fetch remaining data using same logic</a:t>
            </a:r>
          </a:p>
          <a:p>
            <a:pPr algn="l"/>
            <a:r>
              <a:rPr lang="en-US" sz="1300"/>
              <a:t>}</a:t>
            </a:r>
          </a:p>
        </p:txBody>
      </p:sp>
    </p:spTree>
    <p:extLst>
      <p:ext uri="{BB962C8B-B14F-4D97-AF65-F5344CB8AC3E}">
        <p14:creationId xmlns:p14="http://schemas.microsoft.com/office/powerpoint/2010/main" val="401579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multiple new accounts in Facebook</a:t>
            </a:r>
          </a:p>
          <a:p>
            <a:pPr algn="l"/>
            <a:r>
              <a:rPr lang="en-US" sz="1300"/>
              <a:t>Given I open Facebook URL and create new accounts with below data</a:t>
            </a:r>
          </a:p>
          <a:p>
            <a:pPr algn="l"/>
            <a:r>
              <a:rPr lang="en-US" sz="1300"/>
              <a:t>| First Name | Last Name | Phone No   </a:t>
            </a:r>
            <a:r>
              <a:rPr lang="en-US" sz="1300" smtClean="0"/>
              <a:t>  | </a:t>
            </a:r>
            <a:r>
              <a:rPr lang="en-US" sz="1300"/>
              <a:t>Password | DOB Day  | DOB Month  | DOB Year  | Gender </a:t>
            </a:r>
            <a:r>
              <a:rPr lang="en-US" sz="1300" smtClean="0"/>
              <a:t>|</a:t>
            </a:r>
            <a:endParaRPr lang="en-US" sz="1300"/>
          </a:p>
          <a:p>
            <a:pPr algn="l"/>
            <a:r>
              <a:rPr lang="en-US" sz="1300"/>
              <a:t>| Abc FN 	 | Abc LN 	 | 0123123123 | 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a:t>
            </a:r>
            <a:endParaRPr lang="en-US" sz="1300"/>
          </a:p>
          <a:p>
            <a:pPr algn="l"/>
            <a:r>
              <a:rPr lang="en-US" sz="1300"/>
              <a:t>| Def FN 	 | Def LN 	 | 0456456456 | Abcd1234 | 01 	</a:t>
            </a:r>
            <a:r>
              <a:rPr lang="en-US" sz="1300" smtClean="0"/>
              <a:t>  | </a:t>
            </a:r>
            <a:r>
              <a:rPr lang="en-US" sz="1300"/>
              <a:t>Feb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 Xyz FN 	 | Xyz LN 	 | 0789789789 | Pass2018 | 01 	</a:t>
            </a:r>
            <a:r>
              <a:rPr lang="en-US" sz="1300" smtClean="0"/>
              <a:t>  | </a:t>
            </a:r>
            <a:r>
              <a:rPr lang="en-US" sz="1300"/>
              <a:t>Mar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List&lt;Map&lt;String, String&gt;&gt; list = dt.asMaps(String.class, String.class);</a:t>
            </a:r>
          </a:p>
          <a:p>
            <a:pPr algn="l"/>
            <a:r>
              <a:rPr lang="en-US" sz="1300"/>
              <a:t>	for(int i=0; i&lt;list.size(); i++) {</a:t>
            </a:r>
          </a:p>
          <a:p>
            <a:pPr algn="l"/>
            <a:r>
              <a:rPr lang="en-US" sz="1300"/>
              <a:t>		System.out.println(list.get(i).get("First Name"));</a:t>
            </a:r>
          </a:p>
          <a:p>
            <a:pPr algn="l"/>
            <a:r>
              <a:rPr lang="en-US" sz="1300"/>
              <a:t>		System.out.println(list.get(i).get("Last Name"));</a:t>
            </a:r>
          </a:p>
          <a:p>
            <a:pPr algn="l"/>
            <a:r>
              <a:rPr lang="en-US" sz="1300"/>
              <a:t>	}</a:t>
            </a:r>
          </a:p>
          <a:p>
            <a:pPr algn="l"/>
            <a:r>
              <a:rPr lang="en-US" sz="1300"/>
              <a:t>}</a:t>
            </a:r>
          </a:p>
        </p:txBody>
      </p:sp>
    </p:spTree>
    <p:extLst>
      <p:ext uri="{BB962C8B-B14F-4D97-AF65-F5344CB8AC3E}">
        <p14:creationId xmlns:p14="http://schemas.microsoft.com/office/powerpoint/2010/main" val="2545583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List&lt;List&lt;String&gt;&gt; list = dt.asLists(String.class);</a:t>
            </a:r>
          </a:p>
          <a:p>
            <a:pPr algn="l"/>
            <a:r>
              <a:rPr lang="en-US" sz="1300"/>
              <a:t>	for(int i=1; i&lt;list.size(); i++) { //i starts from 1 because i=0 represents the header</a:t>
            </a:r>
          </a:p>
          <a:p>
            <a:pPr algn="l"/>
            <a:r>
              <a:rPr lang="en-US" sz="1300"/>
              <a:t>		System.out.println(list.get(i).get(0)); </a:t>
            </a:r>
          </a:p>
          <a:p>
            <a:pPr algn="l"/>
            <a:r>
              <a:rPr lang="en-US" sz="1300"/>
              <a:t>		System.out.println(list.get(i).get(1));</a:t>
            </a:r>
          </a:p>
          <a:p>
            <a:pPr algn="l"/>
            <a:r>
              <a:rPr lang="en-US" sz="1300"/>
              <a:t>	}</a:t>
            </a:r>
          </a:p>
          <a:p>
            <a:pPr algn="l"/>
            <a:r>
              <a:rPr lang="en-US" sz="1300"/>
              <a:t>}</a:t>
            </a:r>
          </a:p>
        </p:txBody>
      </p:sp>
    </p:spTree>
    <p:extLst>
      <p:ext uri="{BB962C8B-B14F-4D97-AF65-F5344CB8AC3E}">
        <p14:creationId xmlns:p14="http://schemas.microsoft.com/office/powerpoint/2010/main" val="947592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Cucumber </a:t>
            </a:r>
            <a:r>
              <a:rPr lang="en-US" dirty="0" smtClean="0"/>
              <a:t>Reports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When we execute Cucumber Scenarios, it automatically generates an output in the eclipse console. There is a default behavior associated with that output and we can also configure that output as per our needs also. </a:t>
            </a:r>
            <a:endParaRPr lang="en-US" b="1" i="1" dirty="0" smtClean="0"/>
          </a:p>
          <a:p>
            <a:pPr algn="l"/>
            <a:r>
              <a:rPr lang="en-US" b="1" i="1" dirty="0" smtClean="0"/>
              <a:t>Pretty Report</a:t>
            </a:r>
          </a:p>
          <a:p>
            <a:pPr algn="l"/>
            <a:r>
              <a:rPr lang="en-US" b="1" i="1" dirty="0"/>
              <a:t>Monochrome Mode Reporting</a:t>
            </a:r>
            <a:endParaRPr lang="en-US" b="1" dirty="0"/>
          </a:p>
          <a:p>
            <a:pPr algn="l"/>
            <a:r>
              <a:rPr lang="en-US" b="1" i="1" dirty="0"/>
              <a:t>Usage Report</a:t>
            </a:r>
            <a:endParaRPr lang="en-US" b="1" dirty="0"/>
          </a:p>
          <a:p>
            <a:pPr algn="l"/>
            <a:endParaRPr lang="en-US" b="1" dirty="0"/>
          </a:p>
        </p:txBody>
      </p:sp>
    </p:spTree>
    <p:extLst>
      <p:ext uri="{BB962C8B-B14F-4D97-AF65-F5344CB8AC3E}">
        <p14:creationId xmlns:p14="http://schemas.microsoft.com/office/powerpoint/2010/main" val="2935731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Cucumber Report Output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dirty="0"/>
              <a:t>Cucumber gives us capability to generate reports as well in the form of </a:t>
            </a:r>
            <a:r>
              <a:rPr lang="en-US" b="1" i="1" dirty="0"/>
              <a:t>HTML, XML, JSON &amp; TXT. </a:t>
            </a:r>
            <a:r>
              <a:rPr lang="en-US" dirty="0"/>
              <a:t>Cucumber frameworks generate very good and detailed reports, which can be shared with all stake holders. There are multiple options available for reports which can be used depending on the requirement. </a:t>
            </a:r>
            <a:endParaRPr lang="en-US" dirty="0" smtClean="0"/>
          </a:p>
          <a:p>
            <a:pPr algn="l"/>
            <a:r>
              <a:rPr lang="en-US" b="1" i="1" dirty="0"/>
              <a:t>Cucumber HTML Reports</a:t>
            </a:r>
            <a:endParaRPr lang="en-US" b="1" dirty="0"/>
          </a:p>
          <a:p>
            <a:pPr algn="l"/>
            <a:r>
              <a:rPr lang="en-US" b="1" i="1" dirty="0"/>
              <a:t>Cucumber JSON Report</a:t>
            </a:r>
            <a:endParaRPr lang="en-US" b="1" dirty="0"/>
          </a:p>
          <a:p>
            <a:pPr algn="l"/>
            <a:r>
              <a:rPr lang="en-US" b="1" i="1" dirty="0"/>
              <a:t>Cucumber JUNIT XML Report</a:t>
            </a:r>
            <a:endParaRPr lang="en-US" b="1" dirty="0"/>
          </a:p>
          <a:p>
            <a:pPr algn="l"/>
            <a:endParaRPr lang="en-US" dirty="0"/>
          </a:p>
        </p:txBody>
      </p:sp>
    </p:spTree>
    <p:extLst>
      <p:ext uri="{BB962C8B-B14F-4D97-AF65-F5344CB8AC3E}">
        <p14:creationId xmlns:p14="http://schemas.microsoft.com/office/powerpoint/2010/main" val="821048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Step 1</a:t>
            </a:r>
            <a:r>
              <a:rPr lang="en-US" sz="1400" dirty="0"/>
              <a:t> − Create a Maven project</a:t>
            </a:r>
            <a:r>
              <a:rPr lang="en-US" sz="1400" dirty="0" smtClean="0"/>
              <a:t>.</a:t>
            </a:r>
          </a:p>
          <a:p>
            <a:pPr marL="285750" indent="-285750" algn="l">
              <a:buFont typeface="Wingdings" pitchFamily="2" charset="2"/>
              <a:buChar char="Ø"/>
            </a:pPr>
            <a:r>
              <a:rPr lang="en-US" sz="1400" dirty="0"/>
              <a:t>Go to File → New → Others → Maven → Maven Project → Next</a:t>
            </a:r>
            <a:r>
              <a:rPr lang="en-US" sz="1400" dirty="0" smtClean="0"/>
              <a:t>.</a:t>
            </a:r>
          </a:p>
          <a:p>
            <a:pPr algn="l"/>
            <a:r>
              <a:rPr lang="en-US" sz="1400" b="1" dirty="0"/>
              <a:t>Step 2</a:t>
            </a:r>
            <a:r>
              <a:rPr lang="en-US" sz="1400" dirty="0"/>
              <a:t> − Open pom.xml and add </a:t>
            </a:r>
            <a:r>
              <a:rPr lang="en-US" sz="1400" dirty="0" smtClean="0"/>
              <a:t>dependencies: </a:t>
            </a:r>
            <a:r>
              <a:rPr lang="en-US" sz="1400" dirty="0"/>
              <a:t>Selenium, Cucumber-Java, Cucumber-JUnit, JUnit</a:t>
            </a:r>
          </a:p>
          <a:p>
            <a:pPr algn="l"/>
            <a:r>
              <a:rPr lang="en-US" sz="1400" b="1" dirty="0"/>
              <a:t>Step </a:t>
            </a:r>
            <a:r>
              <a:rPr lang="en-US" sz="1400" b="1" dirty="0" smtClean="0"/>
              <a:t>3</a:t>
            </a:r>
            <a:r>
              <a:rPr lang="en-US" sz="1400" dirty="0"/>
              <a:t> − Create a feature file</a:t>
            </a:r>
          </a:p>
          <a:p>
            <a:pPr algn="l"/>
            <a:r>
              <a:rPr lang="en-US" sz="1400" b="1" dirty="0"/>
              <a:t>Step 4</a:t>
            </a:r>
            <a:r>
              <a:rPr lang="en-US" sz="1400" dirty="0"/>
              <a:t> − Create a step definition </a:t>
            </a:r>
            <a:r>
              <a:rPr lang="en-US" sz="1400" dirty="0" smtClean="0"/>
              <a:t>file</a:t>
            </a:r>
          </a:p>
          <a:p>
            <a:pPr algn="l"/>
            <a:r>
              <a:rPr lang="en-US" sz="1400" b="1" dirty="0"/>
              <a:t>Step 5</a:t>
            </a:r>
            <a:r>
              <a:rPr lang="en-US" sz="1400" dirty="0"/>
              <a:t> − Create a JUnit runner to run the test</a:t>
            </a:r>
          </a:p>
          <a:p>
            <a:pPr algn="l"/>
            <a:endParaRPr lang="en-US" sz="1300" dirty="0"/>
          </a:p>
        </p:txBody>
      </p:sp>
    </p:spTree>
    <p:extLst>
      <p:ext uri="{BB962C8B-B14F-4D97-AF65-F5344CB8AC3E}">
        <p14:creationId xmlns:p14="http://schemas.microsoft.com/office/powerpoint/2010/main" val="1370870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3"/>
          <a:stretch>
            <a:fillRect/>
          </a:stretch>
        </p:blipFill>
        <p:spPr>
          <a:xfrm>
            <a:off x="3352800" y="2017720"/>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Agenda</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sp>
        <p:nvSpPr>
          <p:cNvPr id="5" name="Content Placeholder 2"/>
          <p:cNvSpPr txBox="1">
            <a:spLocks/>
          </p:cNvSpPr>
          <p:nvPr/>
        </p:nvSpPr>
        <p:spPr>
          <a:xfrm>
            <a:off x="990600" y="142254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400" smtClean="0"/>
          </a:p>
        </p:txBody>
      </p:sp>
    </p:spTree>
    <p:extLst>
      <p:ext uri="{BB962C8B-B14F-4D97-AF65-F5344CB8AC3E}">
        <p14:creationId xmlns:p14="http://schemas.microsoft.com/office/powerpoint/2010/main" val="1889111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smtClean="0"/>
              <a:t>Reference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itchFamily="34" charset="0"/>
              <a:buChar char="•"/>
            </a:pPr>
            <a:r>
              <a:rPr lang="en-US" sz="1400" u="sng" smtClean="0">
                <a:solidFill>
                  <a:schemeClr val="tx1"/>
                </a:solidFill>
              </a:rPr>
              <a:t>htt</a:t>
            </a:r>
            <a:r>
              <a:rPr lang="en-US" sz="1400" u="sng" smtClean="0">
                <a:solidFill>
                  <a:schemeClr val="tx1"/>
                </a:solidFill>
                <a:hlinkClick r:id="rId3"/>
              </a:rPr>
              <a:t>p</a:t>
            </a:r>
            <a:r>
              <a:rPr lang="en-US" sz="1400" u="sng">
                <a:solidFill>
                  <a:schemeClr val="tx1"/>
                </a:solidFill>
                <a:hlinkClick r:id="rId3"/>
              </a:rPr>
              <a:t>://</a:t>
            </a:r>
            <a:r>
              <a:rPr lang="en-US" sz="1400" u="sng" smtClean="0">
                <a:solidFill>
                  <a:schemeClr val="tx1"/>
                </a:solidFill>
                <a:hlinkClick r:id="rId3"/>
              </a:rPr>
              <a:t>toolsqa.com</a:t>
            </a:r>
            <a:endParaRPr lang="en-US" sz="1400" u="sng" smtClean="0">
              <a:solidFill>
                <a:schemeClr val="tx1"/>
              </a:solidFill>
            </a:endParaRPr>
          </a:p>
          <a:p>
            <a:pPr marL="285750" indent="-285750" algn="l">
              <a:buFont typeface="Arial" pitchFamily="34" charset="0"/>
              <a:buChar char="•"/>
            </a:pPr>
            <a:r>
              <a:rPr lang="en-US" sz="1400">
                <a:solidFill>
                  <a:schemeClr val="tx1"/>
                </a:solidFill>
                <a:hlinkClick r:id="rId4"/>
              </a:rPr>
              <a:t>http://</a:t>
            </a:r>
            <a:r>
              <a:rPr lang="en-US" sz="1400" smtClean="0">
                <a:solidFill>
                  <a:schemeClr val="tx1"/>
                </a:solidFill>
                <a:hlinkClick r:id="rId4"/>
              </a:rPr>
              <a:t>www.automationtestinghub.com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5"/>
              </a:rPr>
              <a:t>https://</a:t>
            </a:r>
            <a:r>
              <a:rPr lang="en-US" sz="1400" smtClean="0">
                <a:solidFill>
                  <a:schemeClr val="tx1"/>
                </a:solidFill>
                <a:hlinkClick r:id="rId5"/>
              </a:rPr>
              <a:t>stackoverflow.com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6"/>
              </a:rPr>
              <a:t>https://</a:t>
            </a:r>
            <a:r>
              <a:rPr lang="en-US" sz="1400" smtClean="0">
                <a:solidFill>
                  <a:schemeClr val="tx1"/>
                </a:solidFill>
                <a:hlinkClick r:id="rId6"/>
              </a:rPr>
              <a:t>www.tutorialspoint.com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7"/>
              </a:rPr>
              <a:t>https://</a:t>
            </a:r>
            <a:r>
              <a:rPr lang="en-US" sz="1400">
                <a:solidFill>
                  <a:schemeClr val="tx1"/>
                </a:solidFill>
                <a:hlinkClick r:id="rId7"/>
              </a:rPr>
              <a:t>www.slideshare.net</a:t>
            </a:r>
            <a:r>
              <a:rPr lang="en-US" sz="1400" smtClean="0">
                <a:solidFill>
                  <a:schemeClr val="tx1"/>
                </a:solidFill>
                <a:hlinkClick r:id="rId7"/>
              </a:rPr>
              <a:t>/</a:t>
            </a:r>
            <a:endParaRPr lang="en-US" sz="1400" smtClean="0">
              <a:solidFill>
                <a:schemeClr val="tx1"/>
              </a:solidFill>
            </a:endParaRPr>
          </a:p>
        </p:txBody>
      </p:sp>
    </p:spTree>
    <p:extLst>
      <p:ext uri="{BB962C8B-B14F-4D97-AF65-F5344CB8AC3E}">
        <p14:creationId xmlns:p14="http://schemas.microsoft.com/office/powerpoint/2010/main" val="295941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1026" name="Picture 2" descr="C:\Users\Administrator\Desktop\Slides\B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65817"/>
            <a:ext cx="3370546" cy="27181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409163" y="2068293"/>
            <a:ext cx="1828800"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a:t>
            </a:r>
            <a:r>
              <a:rPr lang="en-US" smtClean="0"/>
              <a:t>Owners</a:t>
            </a:r>
            <a:endParaRPr lang="en-US"/>
          </a:p>
        </p:txBody>
      </p:sp>
      <p:sp>
        <p:nvSpPr>
          <p:cNvPr id="4" name="Oval 3"/>
          <p:cNvSpPr/>
          <p:nvPr/>
        </p:nvSpPr>
        <p:spPr>
          <a:xfrm>
            <a:off x="6438379" y="1933681"/>
            <a:ext cx="1741118" cy="1136693"/>
          </a:xfrm>
          <a:prstGeom prst="ellipse">
            <a:avLst/>
          </a:prstGeom>
          <a:solidFill>
            <a:srgbClr val="00B050"/>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Architects</a:t>
            </a:r>
            <a:endParaRPr lang="en-US"/>
          </a:p>
        </p:txBody>
      </p:sp>
      <p:sp>
        <p:nvSpPr>
          <p:cNvPr id="5" name="Oval 4"/>
          <p:cNvSpPr/>
          <p:nvPr/>
        </p:nvSpPr>
        <p:spPr>
          <a:xfrm>
            <a:off x="4572001" y="3676815"/>
            <a:ext cx="1866378" cy="11071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Developers</a:t>
            </a:r>
            <a:endParaRPr lang="en-US">
              <a:solidFill>
                <a:schemeClr val="tx1"/>
              </a:solidFill>
            </a:endParaRPr>
          </a:p>
        </p:txBody>
      </p:sp>
      <p:sp>
        <p:nvSpPr>
          <p:cNvPr id="6" name="Oval 5"/>
          <p:cNvSpPr/>
          <p:nvPr/>
        </p:nvSpPr>
        <p:spPr>
          <a:xfrm>
            <a:off x="6501009" y="3589607"/>
            <a:ext cx="1741118" cy="11943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Testers</a:t>
            </a:r>
            <a:endParaRPr lang="en-US"/>
          </a:p>
        </p:txBody>
      </p:sp>
      <p:sp>
        <p:nvSpPr>
          <p:cNvPr id="12" name="Right Arrow 11"/>
          <p:cNvSpPr/>
          <p:nvPr/>
        </p:nvSpPr>
        <p:spPr>
          <a:xfrm>
            <a:off x="8367388" y="2386486"/>
            <a:ext cx="1515648" cy="1800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70718" y="2569334"/>
            <a:ext cx="1766170" cy="14154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rPr>
              <a:t>A set of test scenarios with the simple english language</a:t>
            </a:r>
            <a:endParaRPr lang="en-US" b="1">
              <a:solidFill>
                <a:schemeClr val="tx1"/>
              </a:solidFill>
            </a:endParaRPr>
          </a:p>
        </p:txBody>
      </p:sp>
      <p:sp>
        <p:nvSpPr>
          <p:cNvPr id="14" name="Isosceles Triangle 13"/>
          <p:cNvSpPr/>
          <p:nvPr/>
        </p:nvSpPr>
        <p:spPr>
          <a:xfrm>
            <a:off x="5505190" y="2261374"/>
            <a:ext cx="1682663" cy="141544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THE GAP</a:t>
            </a:r>
            <a:endParaRPr lang="en-US" b="1">
              <a:solidFill>
                <a:schemeClr val="tx1"/>
              </a:solidFill>
            </a:endParaRPr>
          </a:p>
        </p:txBody>
      </p:sp>
      <p:sp>
        <p:nvSpPr>
          <p:cNvPr id="15" name="TextBox 14"/>
          <p:cNvSpPr txBox="1"/>
          <p:nvPr/>
        </p:nvSpPr>
        <p:spPr>
          <a:xfrm>
            <a:off x="1515389" y="4986081"/>
            <a:ext cx="9971239" cy="400110"/>
          </a:xfrm>
          <a:prstGeom prst="rect">
            <a:avLst/>
          </a:prstGeom>
          <a:noFill/>
        </p:spPr>
        <p:txBody>
          <a:bodyPr wrap="square" rtlCol="0">
            <a:spAutoFit/>
          </a:bodyPr>
          <a:lstStyle/>
          <a:p>
            <a:r>
              <a:rPr lang="en-US" sz="2000"/>
              <a:t>Implementing an application by describing its behaviour by the perspective of its stakeholders</a:t>
            </a:r>
          </a:p>
        </p:txBody>
      </p:sp>
    </p:spTree>
    <p:extLst>
      <p:ext uri="{BB962C8B-B14F-4D97-AF65-F5344CB8AC3E}">
        <p14:creationId xmlns:p14="http://schemas.microsoft.com/office/powerpoint/2010/main" val="1253183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2050" name="Picture 2" descr="C:\Users\Administrator\Desktop\Slides\cucumb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138" y="4001294"/>
            <a:ext cx="2425188" cy="1437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27409" y="1410678"/>
            <a:ext cx="3018773" cy="82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OPEN SOURCE </a:t>
            </a:r>
            <a:r>
              <a:rPr lang="en-US" smtClean="0"/>
              <a:t>TOOL</a:t>
            </a:r>
            <a:endParaRPr lang="en-US"/>
          </a:p>
        </p:txBody>
      </p:sp>
      <p:cxnSp>
        <p:nvCxnSpPr>
          <p:cNvPr id="5" name="Straight Arrow Connector 4"/>
          <p:cNvCxnSpPr>
            <a:stCxn id="2050" idx="3"/>
          </p:cNvCxnSpPr>
          <p:nvPr/>
        </p:nvCxnSpPr>
        <p:spPr>
          <a:xfrm flipV="1">
            <a:off x="5086326" y="3025594"/>
            <a:ext cx="2505206" cy="1694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427409" y="2375694"/>
            <a:ext cx="3018773" cy="812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BDD</a:t>
            </a:r>
          </a:p>
        </p:txBody>
      </p:sp>
      <p:cxnSp>
        <p:nvCxnSpPr>
          <p:cNvPr id="9" name="Straight Arrow Connector 8"/>
          <p:cNvCxnSpPr>
            <a:stCxn id="2050" idx="3"/>
            <a:endCxn id="6" idx="1"/>
          </p:cNvCxnSpPr>
          <p:nvPr/>
        </p:nvCxnSpPr>
        <p:spPr>
          <a:xfrm flipV="1">
            <a:off x="5086326" y="2782094"/>
            <a:ext cx="2341083" cy="193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27409" y="3344449"/>
            <a:ext cx="3018773" cy="8392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MANY </a:t>
            </a:r>
            <a:r>
              <a:rPr lang="en-US" smtClean="0"/>
              <a:t>DIFFERENT LANGUAGES</a:t>
            </a:r>
            <a:endParaRPr lang="en-US"/>
          </a:p>
        </p:txBody>
      </p:sp>
      <p:cxnSp>
        <p:nvCxnSpPr>
          <p:cNvPr id="14" name="Straight Arrow Connector 13"/>
          <p:cNvCxnSpPr>
            <a:stCxn id="2050" idx="3"/>
            <a:endCxn id="12" idx="1"/>
          </p:cNvCxnSpPr>
          <p:nvPr/>
        </p:nvCxnSpPr>
        <p:spPr>
          <a:xfrm flipV="1">
            <a:off x="5086326" y="3764071"/>
            <a:ext cx="2341083" cy="955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27409" y="4334006"/>
            <a:ext cx="3018773" cy="11523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smtClean="0"/>
              <a:t>FEATURE FILE</a:t>
            </a:r>
          </a:p>
          <a:p>
            <a:pPr marL="285750" indent="-285750">
              <a:buFont typeface="Wingdings" pitchFamily="2" charset="2"/>
              <a:buChar char="Ø"/>
            </a:pPr>
            <a:r>
              <a:rPr lang="en-US" smtClean="0"/>
              <a:t>STEP DEFINITION</a:t>
            </a:r>
          </a:p>
          <a:p>
            <a:pPr marL="285750" indent="-285750">
              <a:buFont typeface="Wingdings" pitchFamily="2" charset="2"/>
              <a:buChar char="Ø"/>
            </a:pPr>
            <a:r>
              <a:rPr lang="en-US" smtClean="0"/>
              <a:t>RUNNER CLASS</a:t>
            </a:r>
            <a:endParaRPr lang="en-US"/>
          </a:p>
        </p:txBody>
      </p:sp>
      <p:cxnSp>
        <p:nvCxnSpPr>
          <p:cNvPr id="17" name="Straight Arrow Connector 16"/>
          <p:cNvCxnSpPr>
            <a:stCxn id="2050" idx="3"/>
            <a:endCxn id="15" idx="1"/>
          </p:cNvCxnSpPr>
          <p:nvPr/>
        </p:nvCxnSpPr>
        <p:spPr>
          <a:xfrm>
            <a:off x="5086326" y="4720028"/>
            <a:ext cx="2341083" cy="190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61" y="1275219"/>
            <a:ext cx="2850447" cy="255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67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Pros and Cons</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594884" y="1509823"/>
            <a:ext cx="3168502" cy="956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Supports  multiple platform, OS and the browsers</a:t>
            </a:r>
            <a:endParaRPr lang="en-US"/>
          </a:p>
        </p:txBody>
      </p:sp>
      <p:sp>
        <p:nvSpPr>
          <p:cNvPr id="4" name="Rectangle 3"/>
          <p:cNvSpPr/>
          <p:nvPr/>
        </p:nvSpPr>
        <p:spPr>
          <a:xfrm>
            <a:off x="1594884" y="2732567"/>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bridge between the business and technical language</a:t>
            </a:r>
            <a:endParaRPr lang="en-US"/>
          </a:p>
        </p:txBody>
      </p:sp>
      <p:sp>
        <p:nvSpPr>
          <p:cNvPr id="5" name="Rectangle 4"/>
          <p:cNvSpPr/>
          <p:nvPr/>
        </p:nvSpPr>
        <p:spPr>
          <a:xfrm>
            <a:off x="1584252" y="3859619"/>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Develop and maintenance easily</a:t>
            </a:r>
            <a:endParaRPr lang="en-US"/>
          </a:p>
        </p:txBody>
      </p:sp>
    </p:spTree>
    <p:extLst>
      <p:ext uri="{BB962C8B-B14F-4D97-AF65-F5344CB8AC3E}">
        <p14:creationId xmlns:p14="http://schemas.microsoft.com/office/powerpoint/2010/main" val="2535766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1504950"/>
            <a:ext cx="112966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887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Gherkins Language</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24050" y="1527464"/>
            <a:ext cx="3923359" cy="11637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Is a language, which is used to write features, scenarios and steps.</a:t>
            </a:r>
          </a:p>
          <a:p>
            <a:pPr algn="ctr"/>
            <a:endParaRPr lang="en-US"/>
          </a:p>
        </p:txBody>
      </p:sp>
      <p:sp>
        <p:nvSpPr>
          <p:cNvPr id="4" name="Rectangle 3"/>
          <p:cNvSpPr/>
          <p:nvPr/>
        </p:nvSpPr>
        <p:spPr>
          <a:xfrm>
            <a:off x="5808518" y="1974273"/>
            <a:ext cx="4031673" cy="8728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Have the extension .feature</a:t>
            </a:r>
          </a:p>
          <a:p>
            <a:pPr algn="ctr"/>
            <a:endParaRPr lang="en-US"/>
          </a:p>
        </p:txBody>
      </p:sp>
      <p:sp>
        <p:nvSpPr>
          <p:cNvPr id="5" name="Rectangle 4"/>
          <p:cNvSpPr/>
          <p:nvPr/>
        </p:nvSpPr>
        <p:spPr>
          <a:xfrm>
            <a:off x="1756064" y="3491346"/>
            <a:ext cx="4353791" cy="8832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Define set of keywords</a:t>
            </a:r>
          </a:p>
          <a:p>
            <a:pPr algn="ctr"/>
            <a:endParaRPr lang="en-US"/>
          </a:p>
        </p:txBody>
      </p:sp>
      <p:sp>
        <p:nvSpPr>
          <p:cNvPr id="6" name="Rectangle 5"/>
          <p:cNvSpPr/>
          <p:nvPr/>
        </p:nvSpPr>
        <p:spPr>
          <a:xfrm>
            <a:off x="4395355" y="4759036"/>
            <a:ext cx="6660572" cy="98713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Each keyword has it own significance: Feature, Scenarios, Given, When, Then, Add, But, Background ...</a:t>
            </a:r>
          </a:p>
        </p:txBody>
      </p:sp>
    </p:spTree>
    <p:extLst>
      <p:ext uri="{BB962C8B-B14F-4D97-AF65-F5344CB8AC3E}">
        <p14:creationId xmlns:p14="http://schemas.microsoft.com/office/powerpoint/2010/main" val="2396046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Execution Flow</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215736" y="1693718"/>
            <a:ext cx="2421082" cy="12884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Runner Class</a:t>
            </a:r>
            <a:endParaRPr lang="en-US"/>
          </a:p>
        </p:txBody>
      </p:sp>
      <p:sp>
        <p:nvSpPr>
          <p:cNvPr id="4" name="Rectangle 3"/>
          <p:cNvSpPr/>
          <p:nvPr/>
        </p:nvSpPr>
        <p:spPr>
          <a:xfrm>
            <a:off x="5164282" y="1693718"/>
            <a:ext cx="2514600" cy="12884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 Files</a:t>
            </a:r>
            <a:endParaRPr lang="en-US"/>
          </a:p>
        </p:txBody>
      </p:sp>
      <p:sp>
        <p:nvSpPr>
          <p:cNvPr id="5" name="Rectangle 4"/>
          <p:cNvSpPr/>
          <p:nvPr/>
        </p:nvSpPr>
        <p:spPr>
          <a:xfrm>
            <a:off x="8593282" y="1693718"/>
            <a:ext cx="2421082" cy="12884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Definitions</a:t>
            </a:r>
            <a:endParaRPr lang="en-US"/>
          </a:p>
        </p:txBody>
      </p:sp>
      <p:sp>
        <p:nvSpPr>
          <p:cNvPr id="6" name="Oval 5"/>
          <p:cNvSpPr/>
          <p:nvPr/>
        </p:nvSpPr>
        <p:spPr>
          <a:xfrm>
            <a:off x="4561609" y="3782291"/>
            <a:ext cx="3325091" cy="1849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Results Reports</a:t>
            </a:r>
            <a:endParaRPr lang="en-US"/>
          </a:p>
        </p:txBody>
      </p:sp>
      <p:cxnSp>
        <p:nvCxnSpPr>
          <p:cNvPr id="9" name="Straight Arrow Connector 8"/>
          <p:cNvCxnSpPr/>
          <p:nvPr/>
        </p:nvCxnSpPr>
        <p:spPr>
          <a:xfrm>
            <a:off x="3803073" y="2301586"/>
            <a:ext cx="1184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51618" y="2202873"/>
            <a:ext cx="737755" cy="20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678882" y="3065318"/>
            <a:ext cx="1917123" cy="1059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5133</TotalTime>
  <Words>1818</Words>
  <Application>Microsoft Office PowerPoint</Application>
  <PresentationFormat>Custom</PresentationFormat>
  <Paragraphs>254</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Sexy Using Cucumber - BDD in your project</vt:lpstr>
      <vt:lpstr>PowerPoint Presentation</vt:lpstr>
      <vt:lpstr>Agenda</vt:lpstr>
      <vt:lpstr>Behavior Driven Development</vt:lpstr>
      <vt:lpstr>Cucumber</vt:lpstr>
      <vt:lpstr>Pros and Cons</vt:lpstr>
      <vt:lpstr>Environment Setup</vt:lpstr>
      <vt:lpstr>Gherkins Language</vt:lpstr>
      <vt:lpstr>Cucumber Execution Flow</vt:lpstr>
      <vt:lpstr>Runner Class</vt:lpstr>
      <vt:lpstr>Runner Class</vt:lpstr>
      <vt:lpstr>Features</vt:lpstr>
      <vt:lpstr>Features</vt:lpstr>
      <vt:lpstr>Steps Definitions</vt:lpstr>
      <vt:lpstr>Cucumber Data</vt:lpstr>
      <vt:lpstr>Passing more than one parameters</vt:lpstr>
      <vt:lpstr>Passing the integer values</vt:lpstr>
      <vt:lpstr>Passing double values</vt:lpstr>
      <vt:lpstr>Passing string parameters without double quotes</vt:lpstr>
      <vt:lpstr>Passing a set of limited values</vt:lpstr>
      <vt:lpstr>Cucumber Data Table</vt:lpstr>
      <vt:lpstr>Cucumber data table without header</vt:lpstr>
      <vt:lpstr>Cucumber data table with header</vt:lpstr>
      <vt:lpstr>Data table with header and multiple rows</vt:lpstr>
      <vt:lpstr>Data table with header and multiple rows</vt:lpstr>
      <vt:lpstr>Cucumber Reports</vt:lpstr>
      <vt:lpstr>Cucumber Report Output</vt:lpstr>
      <vt:lpstr>Creating project cucumber with maven</vt:lpstr>
      <vt:lpstr>Creating project cucumber with maven</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Administrator</cp:lastModifiedBy>
  <cp:revision>686</cp:revision>
  <dcterms:created xsi:type="dcterms:W3CDTF">2015-01-30T02:59:27Z</dcterms:created>
  <dcterms:modified xsi:type="dcterms:W3CDTF">2018-09-09T02:30:58Z</dcterms:modified>
</cp:coreProperties>
</file>