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0" autoAdjust="0"/>
    <p:restoredTop sz="94660"/>
  </p:normalViewPr>
  <p:slideViewPr>
    <p:cSldViewPr snapToGrid="0" showGuides="1">
      <p:cViewPr>
        <p:scale>
          <a:sx n="96" d="100"/>
          <a:sy n="96" d="100"/>
        </p:scale>
        <p:origin x="-350" y="211"/>
      </p:cViewPr>
      <p:guideLst>
        <p:guide orient="horz" pos="456"/>
        <p:guide pos="3864"/>
      </p:guideLst>
    </p:cSldViewPr>
  </p:slid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10/08/2018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10/08/2018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GB" sz="3400" dirty="0">
                <a:solidFill>
                  <a:schemeClr val="accent1"/>
                </a:solidFill>
              </a:rPr>
              <a:t>MULTIPURPOSE BUSINESS PRESENTATION (V.01)</a:t>
            </a: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sp>
        <p:nvSpPr>
          <p:cNvPr id="2" name="Subtitle 1"/>
          <p:cNvSpPr>
            <a:spLocks noGrp="1"/>
          </p:cNvSpPr>
          <p:nvPr>
            <p:ph type="subTitle" idx="1"/>
          </p:nvPr>
        </p:nvSpPr>
        <p:spPr/>
        <p:txBody>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Steps definition file stores the mapping between each step of the scenario defined in the feature file with a code of function to be executed.</a:t>
            </a:r>
          </a:p>
          <a:p>
            <a:pPr marL="285750" indent="-285750" algn="l">
              <a:buFont typeface="Wingdings" pitchFamily="2" charset="2"/>
              <a:buChar char="q"/>
            </a:pPr>
            <a:r>
              <a:rPr lang="en-US" sz="180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800"/>
              <a:t>So with each function, whatever code you want to execute with each test step (i.e. GIVEN/THEN/WHEN), you can write it within Step Definition file. </a:t>
            </a:r>
          </a:p>
          <a:p>
            <a:pPr marL="285750" indent="-285750" algn="l">
              <a:buFont typeface="Wingdings" pitchFamily="2" charset="2"/>
              <a:buChar char="q"/>
            </a:pPr>
            <a:r>
              <a:rPr lang="en-US" sz="1800"/>
              <a:t>Make sure that code/function has been defined for each of the steps.</a:t>
            </a:r>
          </a:p>
          <a:p>
            <a:pPr marL="285750" indent="-285750" algn="l">
              <a:buFont typeface="Wingdings" pitchFamily="2" charset="2"/>
              <a:buChar char="q"/>
            </a:pPr>
            <a:r>
              <a:rPr lang="en-US" sz="1800"/>
              <a:t>This function can be Java functions, where we can use both Java and Selenium commands in order to automate our test </a:t>
            </a:r>
            <a:r>
              <a:rPr lang="en-US" sz="1800"/>
              <a:t>steps</a:t>
            </a:r>
            <a:r>
              <a:rPr lang="en-US" sz="1800" smtClean="0"/>
              <a:t>.</a:t>
            </a:r>
            <a:endParaRPr lang="en-US" sz="1800"/>
          </a:p>
        </p:txBody>
      </p:sp>
    </p:spTree>
    <p:extLst>
      <p:ext uri="{BB962C8B-B14F-4D97-AF65-F5344CB8AC3E}">
        <p14:creationId xmlns:p14="http://schemas.microsoft.com/office/powerpoint/2010/main" val="366797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test runner class also acts as an interlink between feature files and step definition classes.</a:t>
            </a:r>
          </a:p>
          <a:p>
            <a:pPr marL="285750" indent="-285750" algn="l">
              <a:buFont typeface="Wingdings" pitchFamily="2" charset="2"/>
              <a:buChar char="q"/>
            </a:pPr>
            <a:r>
              <a:rPr lang="en-US" sz="1800"/>
              <a:t>There are multiple types of test runners such as JUnit runner, CLI runner, Android runner etc, that you can use to run Cucumber feature file.</a:t>
            </a:r>
          </a:p>
          <a:p>
            <a:pPr marL="285750" indent="-285750" algn="l">
              <a:buFont typeface="Wingdings" pitchFamily="2" charset="2"/>
              <a:buChar char="q"/>
            </a:pPr>
            <a:r>
              <a:rPr lang="en-US" sz="1800"/>
              <a:t>With a test runner class, you have the option to run either a single feature file, or multiple feature files as well.</a:t>
            </a:r>
            <a:endParaRPr lang="en-US" sz="1800"/>
          </a:p>
        </p:txBody>
      </p:sp>
    </p:spTree>
    <p:extLst>
      <p:ext uri="{BB962C8B-B14F-4D97-AF65-F5344CB8AC3E}">
        <p14:creationId xmlns:p14="http://schemas.microsoft.com/office/powerpoint/2010/main" val="212625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In simple terms, this can be referred as main class in typical java program from where the execution starts. In Cucumber, the execution starts from the RunnerClass</a:t>
            </a:r>
          </a:p>
          <a:p>
            <a:pPr marL="285750" indent="-285750" algn="l">
              <a:buFont typeface="Wingdings" pitchFamily="2" charset="2"/>
              <a:buChar char="q"/>
            </a:pPr>
            <a:r>
              <a:rPr lang="en-US" sz="1800"/>
              <a:t>With a cucumber-based framework, you cannot run a feature file on its own.</a:t>
            </a:r>
          </a:p>
          <a:p>
            <a:pPr marL="285750" indent="-285750" algn="l">
              <a:buFont typeface="Wingdings" pitchFamily="2" charset="2"/>
              <a:buChar char="q"/>
            </a:pPr>
            <a:r>
              <a:rPr lang="en-US" sz="1800"/>
              <a:t>You will need to create a java class, which in turn will run this cucumber feature file. </a:t>
            </a:r>
          </a:p>
          <a:p>
            <a:pPr marL="285750" indent="-285750" algn="l">
              <a:buFont typeface="Wingdings" pitchFamily="2" charset="2"/>
              <a:buChar char="q"/>
            </a:pPr>
            <a:r>
              <a:rPr lang="en-US" sz="1800"/>
              <a:t>We call this class as </a:t>
            </a:r>
            <a:r>
              <a:rPr lang="en-US" sz="1800" b="1"/>
              <a:t>cucumber test runner class</a:t>
            </a:r>
            <a:r>
              <a:rPr lang="en-US" sz="1800"/>
              <a:t>.</a:t>
            </a:r>
            <a:endParaRPr lang="en-US" sz="1800" b="1" i="1"/>
          </a:p>
          <a:p>
            <a:pPr marL="285750" indent="-285750" algn="l">
              <a:buFont typeface="Wingdings" pitchFamily="2" charset="2"/>
              <a:buChar char="q"/>
            </a:pPr>
            <a:r>
              <a:rPr lang="en-US" sz="1800" b="1" i="1"/>
              <a:t>@RunWith</a:t>
            </a:r>
            <a:r>
              <a:rPr lang="en-US" sz="1800"/>
              <a:t> tells </a:t>
            </a:r>
            <a:r>
              <a:rPr lang="en-US" sz="1800" i="1"/>
              <a:t>JUnit</a:t>
            </a:r>
            <a:r>
              <a:rPr lang="en-US" sz="1800"/>
              <a:t> that tests should run using </a:t>
            </a:r>
            <a:r>
              <a:rPr lang="en-US" sz="1800" b="1" i="1"/>
              <a:t>Cucumber class</a:t>
            </a:r>
            <a:r>
              <a:rPr lang="en-US" sz="1800"/>
              <a:t> present in ‘</a:t>
            </a:r>
            <a:r>
              <a:rPr lang="en-US" sz="1800" b="1" i="1"/>
              <a:t>Cucumber.api.junit</a:t>
            </a:r>
            <a:r>
              <a:rPr lang="en-US" sz="1800"/>
              <a:t>‘ package</a:t>
            </a:r>
          </a:p>
          <a:p>
            <a:pPr marL="285750" indent="-285750" algn="l">
              <a:buFont typeface="Wingdings" pitchFamily="2" charset="2"/>
              <a:buChar char="q"/>
            </a:pPr>
            <a:r>
              <a:rPr lang="en-US" sz="1800" b="1" i="1"/>
              <a:t>@CucumberOptions</a:t>
            </a:r>
            <a:r>
              <a:rPr lang="en-US" sz="1800"/>
              <a:t> tells Cucumber a lot of things like where to look for feature files, what reporting system to use and some other </a:t>
            </a:r>
            <a:r>
              <a:rPr lang="en-US" sz="1800"/>
              <a:t>things </a:t>
            </a:r>
            <a:r>
              <a:rPr lang="en-US" sz="1800" smtClean="0"/>
              <a:t>also</a:t>
            </a:r>
            <a:endParaRPr lang="en-US" sz="1800"/>
          </a:p>
        </p:txBody>
      </p:sp>
    </p:spTree>
    <p:extLst>
      <p:ext uri="{BB962C8B-B14F-4D97-AF65-F5344CB8AC3E}">
        <p14:creationId xmlns:p14="http://schemas.microsoft.com/office/powerpoint/2010/main" val="107834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first parameter, called </a:t>
            </a:r>
            <a:r>
              <a:rPr lang="en-US" sz="1800" b="1"/>
              <a:t>features</a:t>
            </a:r>
            <a:r>
              <a:rPr lang="en-US" sz="1800"/>
              <a:t>, provides the location of the feature file. </a:t>
            </a:r>
          </a:p>
          <a:p>
            <a:pPr marL="285750" indent="-285750" algn="l">
              <a:buFont typeface="Wingdings" pitchFamily="2" charset="2"/>
              <a:buChar char="q"/>
            </a:pPr>
            <a:r>
              <a:rPr lang="en-US" sz="1800"/>
              <a:t>Similarly, the second parameter, called </a:t>
            </a:r>
            <a:r>
              <a:rPr lang="en-US" sz="1800" b="1"/>
              <a:t>glue</a:t>
            </a:r>
            <a:r>
              <a:rPr lang="en-US" sz="1800"/>
              <a:t>, provides the path of the step definition class.</a:t>
            </a:r>
            <a:endParaRPr lang="en-US" sz="1800"/>
          </a:p>
        </p:txBody>
      </p:sp>
      <p:pic>
        <p:nvPicPr>
          <p:cNvPr id="5" name="Picture 4"/>
          <p:cNvPicPr>
            <a:picLocks noChangeAspect="1"/>
          </p:cNvPicPr>
          <p:nvPr/>
        </p:nvPicPr>
        <p:blipFill>
          <a:blip r:embed="rId3"/>
          <a:stretch>
            <a:fillRect/>
          </a:stretch>
        </p:blipFill>
        <p:spPr>
          <a:xfrm>
            <a:off x="4166483" y="2681443"/>
            <a:ext cx="4342517" cy="3380852"/>
          </a:xfrm>
          <a:prstGeom prst="rect">
            <a:avLst/>
          </a:prstGeom>
        </p:spPr>
      </p:pic>
    </p:spTree>
    <p:extLst>
      <p:ext uri="{BB962C8B-B14F-4D97-AF65-F5344CB8AC3E}">
        <p14:creationId xmlns:p14="http://schemas.microsoft.com/office/powerpoint/2010/main" val="373353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Cucumber data driven testing means that you can pass data from cucumber feature files to your test cases. </a:t>
            </a:r>
          </a:p>
          <a:p>
            <a:pPr marL="285750" indent="-285750" algn="l">
              <a:buFont typeface="Wingdings" pitchFamily="2" charset="2"/>
              <a:buChar char="q"/>
            </a:pPr>
            <a:r>
              <a:rPr lang="en-US" sz="1800"/>
              <a:t>There are multiple types of data that you can pass through feature files.</a:t>
            </a:r>
          </a:p>
          <a:p>
            <a:pPr marL="285750" indent="-285750" algn="l">
              <a:buFont typeface="Wingdings" pitchFamily="2" charset="2"/>
              <a:buChar char="Ø"/>
            </a:pPr>
            <a:r>
              <a:rPr lang="en-US" sz="1800" b="1" smtClean="0"/>
              <a:t>Passing </a:t>
            </a:r>
            <a:r>
              <a:rPr lang="en-US" sz="1800" b="1"/>
              <a:t>more than one parameters</a:t>
            </a:r>
          </a:p>
          <a:p>
            <a:pPr marL="285750" indent="-285750" algn="l">
              <a:buFont typeface="Wingdings" pitchFamily="2" charset="2"/>
              <a:buChar char="Ø"/>
            </a:pPr>
            <a:r>
              <a:rPr lang="en-US" sz="1800" b="1" smtClean="0"/>
              <a:t>Passing </a:t>
            </a:r>
            <a:r>
              <a:rPr lang="en-US" sz="1800" b="1"/>
              <a:t>the integer values</a:t>
            </a:r>
          </a:p>
          <a:p>
            <a:pPr marL="285750" indent="-285750" algn="l">
              <a:buFont typeface="Wingdings" pitchFamily="2" charset="2"/>
              <a:buChar char="Ø"/>
            </a:pPr>
            <a:r>
              <a:rPr lang="en-US" sz="1800" b="1" smtClean="0"/>
              <a:t>Passing </a:t>
            </a:r>
            <a:r>
              <a:rPr lang="en-US" sz="1800" b="1"/>
              <a:t>double values</a:t>
            </a:r>
          </a:p>
          <a:p>
            <a:pPr marL="285750" indent="-285750" algn="l">
              <a:buFont typeface="Wingdings" pitchFamily="2" charset="2"/>
              <a:buChar char="Ø"/>
            </a:pPr>
            <a:r>
              <a:rPr lang="en-US" sz="1800" b="1" smtClean="0"/>
              <a:t>Passing </a:t>
            </a:r>
            <a:r>
              <a:rPr lang="en-US" sz="1800" b="1"/>
              <a:t>string parameters without double quotes</a:t>
            </a:r>
          </a:p>
          <a:p>
            <a:pPr marL="285750" indent="-285750" algn="l">
              <a:buFont typeface="Wingdings" pitchFamily="2" charset="2"/>
              <a:buChar char="Ø"/>
            </a:pPr>
            <a:r>
              <a:rPr lang="en-US" sz="1800" b="1" smtClean="0"/>
              <a:t>Passing </a:t>
            </a:r>
            <a:r>
              <a:rPr lang="en-US" sz="1800" b="1"/>
              <a:t>a set of limited values instead of (.*)</a:t>
            </a:r>
            <a:endParaRPr lang="en-US" sz="1800" b="1"/>
          </a:p>
        </p:txBody>
      </p:sp>
    </p:spTree>
    <p:extLst>
      <p:ext uri="{BB962C8B-B14F-4D97-AF65-F5344CB8AC3E}">
        <p14:creationId xmlns:p14="http://schemas.microsoft.com/office/powerpoint/2010/main" val="95861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p>
          <a:p>
            <a:pPr algn="l"/>
            <a:r>
              <a:rPr lang="en-US" sz="1800"/>
              <a:t>@Given("^I login with credentials \"([^\"]*)\" and \"([^\"]*)\"$")</a:t>
            </a:r>
          </a:p>
          <a:p>
            <a:pPr algn="l"/>
            <a:r>
              <a:rPr lang="en-US" sz="1800"/>
              <a:t>public void i_login_with_credentials(String username, String password) {</a:t>
            </a:r>
          </a:p>
          <a:p>
            <a:pPr algn="l"/>
            <a:r>
              <a:rPr lang="en-US" sz="1800"/>
              <a:t>    //Add code to enter username, password and click on Login button</a:t>
            </a:r>
          </a:p>
          <a:p>
            <a:pPr algn="l"/>
            <a:r>
              <a:rPr lang="en-US" sz="1800"/>
              <a:t>    //Add code to verify that login is successful</a:t>
            </a:r>
          </a:p>
          <a:p>
            <a:pPr algn="l"/>
            <a:r>
              <a:rPr lang="en-US" sz="1800"/>
              <a:t>}</a:t>
            </a:r>
            <a:endParaRPr lang="en-US" sz="1800"/>
          </a:p>
        </p:txBody>
      </p:sp>
    </p:spTree>
    <p:extLst>
      <p:ext uri="{BB962C8B-B14F-4D97-AF65-F5344CB8AC3E}">
        <p14:creationId xmlns:p14="http://schemas.microsoft.com/office/powerpoint/2010/main" val="9586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While passing the integer values, just make sure that you don’t write it within double quotes. </a:t>
            </a:r>
          </a:p>
          <a:p>
            <a:pPr algn="l"/>
            <a:r>
              <a:rPr lang="en-US" sz="1800"/>
              <a:t>@Given("^I want to verify that (\\d+) plus (\\d+) equals (\\d+)$")</a:t>
            </a:r>
          </a:p>
          <a:p>
            <a:pPr algn="l"/>
            <a:r>
              <a:rPr lang="en-US" sz="1800"/>
              <a:t>public void i_want_to_verify_sum_of_numbers(int firstNum, int secondNum, int sum</a:t>
            </a:r>
            <a:r>
              <a:rPr lang="en-US" sz="1800"/>
              <a:t>) </a:t>
            </a:r>
            <a:r>
              <a:rPr lang="en-US" sz="1800" smtClean="0"/>
              <a:t>{</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smtClean="0"/>
              <a:t>	}</a:t>
            </a:r>
            <a:endParaRPr lang="en-US" sz="1800"/>
          </a:p>
          <a:p>
            <a:pPr algn="l"/>
            <a:r>
              <a:rPr lang="en-US" sz="1800"/>
              <a:t>}</a:t>
            </a:r>
          </a:p>
          <a:p>
            <a:pPr algn="l"/>
            <a:r>
              <a:rPr lang="en-US" sz="1800"/>
              <a:t>Then I want to verify that 2 plus 3 equals 5</a:t>
            </a:r>
          </a:p>
        </p:txBody>
      </p:sp>
    </p:spTree>
    <p:extLst>
      <p:ext uri="{BB962C8B-B14F-4D97-AF65-F5344CB8AC3E}">
        <p14:creationId xmlns:p14="http://schemas.microsoft.com/office/powerpoint/2010/main" val="95861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Given </a:t>
            </a:r>
            <a:r>
              <a:rPr lang="en-US" sz="1800"/>
              <a:t>I want to verify that 2.2 plus 3.3 equals 5.5</a:t>
            </a:r>
          </a:p>
          <a:p>
            <a:pPr algn="l"/>
            <a:r>
              <a:rPr lang="en-US" sz="1800"/>
              <a:t>@Given("^I want to verify that (\\d+.\\d+) plus (\\d+.\\d+) equals (\\d+.\\d+)$")</a:t>
            </a:r>
          </a:p>
          <a:p>
            <a:pPr algn="l"/>
            <a:r>
              <a:rPr lang="en-US" sz="1800"/>
              <a:t>public void i_want_to_verify_sum_of_numbers(double firstNum, double secondNum, double sum) {</a:t>
            </a:r>
          </a:p>
          <a:p>
            <a:pPr algn="l"/>
            <a:r>
              <a:rPr lang="en-US" sz="1800" smtClean="0"/>
              <a:t>	if</a:t>
            </a:r>
            <a:r>
              <a:rPr lang="en-US" sz="1800"/>
              <a:t>((firstNum + secondNum) == sum) {</a:t>
            </a:r>
          </a:p>
          <a:p>
            <a:pPr algn="l"/>
            <a:r>
              <a:rPr lang="en-US" sz="1800"/>
              <a:t>   </a:t>
            </a:r>
            <a:r>
              <a:rPr lang="en-US" sz="1800"/>
              <a:t>	</a:t>
            </a:r>
            <a:r>
              <a:rPr lang="en-US" sz="1800" smtClean="0"/>
              <a:t>	System.out.println</a:t>
            </a:r>
            <a:r>
              <a:rPr lang="en-US" sz="1800"/>
              <a:t>("Sum matches");</a:t>
            </a:r>
          </a:p>
          <a:p>
            <a:pPr algn="l"/>
            <a:r>
              <a:rPr lang="en-US" sz="1800"/>
              <a:t>    </a:t>
            </a:r>
            <a:r>
              <a:rPr lang="en-US" sz="1800" smtClean="0"/>
              <a:t>	} </a:t>
            </a:r>
            <a:r>
              <a:rPr lang="en-US" sz="1800"/>
              <a:t>else {</a:t>
            </a:r>
          </a:p>
          <a:p>
            <a:pPr algn="l"/>
            <a:r>
              <a:rPr lang="en-US" sz="1800"/>
              <a:t>    </a:t>
            </a:r>
            <a:r>
              <a:rPr lang="en-US" sz="1800"/>
              <a:t>	</a:t>
            </a:r>
            <a:r>
              <a:rPr lang="en-US" sz="1800" smtClean="0"/>
              <a:t>	System.out.println</a:t>
            </a:r>
            <a:r>
              <a:rPr lang="en-US" sz="1800"/>
              <a:t>("Sum doesn't match");</a:t>
            </a:r>
          </a:p>
          <a:p>
            <a:pPr algn="l"/>
            <a:r>
              <a:rPr lang="en-US" sz="1800"/>
              <a:t>    </a:t>
            </a:r>
            <a:r>
              <a:rPr lang="en-US" sz="1800" smtClean="0"/>
              <a:t>	}</a:t>
            </a:r>
            <a:endParaRPr lang="en-US" sz="1800"/>
          </a:p>
          <a:p>
            <a:pPr algn="l"/>
            <a:r>
              <a:rPr lang="en-US" sz="1800"/>
              <a:t>}</a:t>
            </a:r>
            <a:endParaRPr lang="en-US" sz="1800"/>
          </a:p>
        </p:txBody>
      </p:sp>
    </p:spTree>
    <p:extLst>
      <p:ext uri="{BB962C8B-B14F-4D97-AF65-F5344CB8AC3E}">
        <p14:creationId xmlns:p14="http://schemas.microsoft.com/office/powerpoint/2010/main" val="355919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endParaRPr lang="en-US" sz="1800" b="1"/>
          </a:p>
          <a:p>
            <a:pPr algn="l"/>
            <a:r>
              <a:rPr lang="en-US" sz="1800"/>
              <a:t>@Given("^I login with credentials (.*) and (.*)$")</a:t>
            </a:r>
          </a:p>
          <a:p>
            <a:pPr algn="l"/>
            <a:r>
              <a:rPr lang="en-US" sz="1800"/>
              <a:t>public void i_login_with(String username, String password) {</a:t>
            </a:r>
          </a:p>
          <a:p>
            <a:pPr algn="l"/>
            <a:r>
              <a:rPr lang="en-US" sz="1800"/>
              <a:t>    //Add code to login to application</a:t>
            </a:r>
          </a:p>
          <a:p>
            <a:pPr algn="l"/>
            <a:r>
              <a:rPr lang="en-US" sz="1800"/>
              <a:t>}</a:t>
            </a:r>
            <a:endParaRPr lang="en-US" sz="1800"/>
          </a:p>
        </p:txBody>
      </p:sp>
    </p:spTree>
    <p:extLst>
      <p:ext uri="{BB962C8B-B14F-4D97-AF65-F5344CB8AC3E}">
        <p14:creationId xmlns:p14="http://schemas.microsoft.com/office/powerpoint/2010/main" val="355919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Passing a set of </a:t>
            </a:r>
            <a:r>
              <a:rPr lang="en-US"/>
              <a:t>limited </a:t>
            </a:r>
            <a:r>
              <a:rPr lang="en-US" smtClean="0"/>
              <a:t>values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When I open application in Chrome browser</a:t>
            </a:r>
            <a:endParaRPr lang="en-US" sz="1800" b="1"/>
          </a:p>
          <a:p>
            <a:pPr algn="l"/>
            <a:r>
              <a:rPr lang="en-US" sz="1800"/>
              <a:t>@When("^I open application in (Chrome|Firefox|Safari) browser$")</a:t>
            </a:r>
          </a:p>
          <a:p>
            <a:pPr algn="l"/>
            <a:r>
              <a:rPr lang="en-US" sz="1800"/>
              <a:t>public void i_open_application_in_browser(String browser) {</a:t>
            </a:r>
          </a:p>
          <a:p>
            <a:pPr algn="l"/>
            <a:r>
              <a:rPr lang="en-US" sz="1800"/>
              <a:t>    if(browser.equalsIgnoreCase("chrome")) {</a:t>
            </a:r>
          </a:p>
          <a:p>
            <a:pPr algn="l"/>
            <a:r>
              <a:rPr lang="en-US" sz="1800"/>
              <a:t>    	//code to launch Chrome</a:t>
            </a:r>
          </a:p>
          <a:p>
            <a:pPr algn="l"/>
            <a:r>
              <a:rPr lang="en-US" sz="1800"/>
              <a:t>    } else if(browser.equalsIgnoreCase("firefox")) {</a:t>
            </a:r>
          </a:p>
          <a:p>
            <a:pPr algn="l"/>
            <a:r>
              <a:rPr lang="en-US" sz="1800"/>
              <a:t>    	//code to launch Firefox</a:t>
            </a:r>
          </a:p>
          <a:p>
            <a:pPr algn="l"/>
            <a:r>
              <a:rPr lang="en-US" sz="1800"/>
              <a:t>    } else if(browser.equalsIgnoreCase("safari")) {</a:t>
            </a:r>
          </a:p>
          <a:p>
            <a:pPr algn="l"/>
            <a:r>
              <a:rPr lang="en-US" sz="1800"/>
              <a:t>    	//code to launch Safari</a:t>
            </a:r>
          </a:p>
          <a:p>
            <a:pPr algn="l"/>
            <a:r>
              <a:rPr lang="en-US" sz="1800"/>
              <a:t>    }</a:t>
            </a:r>
          </a:p>
          <a:p>
            <a:pPr algn="l"/>
            <a:r>
              <a:rPr lang="en-US" sz="1800"/>
              <a:t>}</a:t>
            </a:r>
            <a:endParaRPr lang="en-US" sz="1800"/>
          </a:p>
        </p:txBody>
      </p:sp>
    </p:spTree>
    <p:extLst>
      <p:ext uri="{BB962C8B-B14F-4D97-AF65-F5344CB8AC3E}">
        <p14:creationId xmlns:p14="http://schemas.microsoft.com/office/powerpoint/2010/main" val="278330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300" smtClean="0"/>
              <a:t>In order to get better advantage of the software testing, they implement important acceptance test scenarios while development is in-progress. This approach is commonly known as Behavior Driven Development (BDD).</a:t>
            </a:r>
          </a:p>
          <a:p>
            <a:pPr marL="342900" indent="-342900" algn="l">
              <a:buFont typeface="Wingdings" pitchFamily="2" charset="2"/>
              <a:buChar char="q"/>
            </a:pPr>
            <a:r>
              <a:rPr lang="en-US" sz="2300" smtClean="0"/>
              <a:t>In the beginning, developers, project managers, QAs, user acceptance testers and the product owner (stockholder), all get together and brainstorm about which test scenarios should be passed in order to call this software/application successful. </a:t>
            </a:r>
          </a:p>
          <a:p>
            <a:pPr marL="342900" indent="-342900" algn="l">
              <a:buFont typeface="Wingdings" pitchFamily="2" charset="2"/>
              <a:buChar char="q"/>
            </a:pPr>
            <a:r>
              <a:rPr lang="en-US" sz="2300" smtClean="0"/>
              <a:t>This way they come up with a set of test scenarios by the simple English language, and serves the purpose of documentation also.</a:t>
            </a:r>
            <a:endParaRPr lang="en-US" sz="2300" smtClean="0"/>
          </a:p>
        </p:txBody>
      </p:sp>
    </p:spTree>
    <p:extLst>
      <p:ext uri="{BB962C8B-B14F-4D97-AF65-F5344CB8AC3E}">
        <p14:creationId xmlns:p14="http://schemas.microsoft.com/office/powerpoint/2010/main" val="125318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Scenario</a:t>
            </a:r>
            <a:r>
              <a:rPr lang="en-US" sz="1800"/>
              <a:t>: Login to application</a:t>
            </a:r>
          </a:p>
          <a:p>
            <a:pPr algn="l"/>
            <a:r>
              <a:rPr lang="en-US" sz="1800" smtClean="0"/>
              <a:t>Given </a:t>
            </a:r>
            <a:r>
              <a:rPr lang="en-US" sz="1800"/>
              <a:t>I open my application</a:t>
            </a:r>
          </a:p>
          <a:p>
            <a:pPr algn="l"/>
            <a:r>
              <a:rPr lang="en-US" sz="1800" smtClean="0"/>
              <a:t>And </a:t>
            </a:r>
            <a:r>
              <a:rPr lang="en-US" sz="1800"/>
              <a:t>I login with following credentials </a:t>
            </a:r>
          </a:p>
          <a:p>
            <a:pPr algn="l"/>
            <a:r>
              <a:rPr lang="en-US" sz="1800" smtClean="0"/>
              <a:t>	| </a:t>
            </a:r>
            <a:r>
              <a:rPr lang="en-US" sz="1800"/>
              <a:t>admin | pass1234 |</a:t>
            </a:r>
          </a:p>
          <a:p>
            <a:pPr algn="l"/>
            <a:r>
              <a:rPr lang="en-US" sz="1800"/>
              <a:t>@When("^I login with following credentials$")</a:t>
            </a:r>
          </a:p>
          <a:p>
            <a:pPr algn="l"/>
            <a:r>
              <a:rPr lang="en-US" sz="1800"/>
              <a:t>public void i_login_with_following_credentials(DataTable dt) {</a:t>
            </a:r>
          </a:p>
          <a:p>
            <a:pPr algn="l"/>
            <a:r>
              <a:rPr lang="en-US" sz="1800"/>
              <a:t>	List&lt;String&gt; list = dt.asList(String.class);</a:t>
            </a:r>
          </a:p>
          <a:p>
            <a:pPr algn="l"/>
            <a:r>
              <a:rPr lang="en-US" sz="1800"/>
              <a:t>	System.out.println("Username - " + list.get(0));</a:t>
            </a:r>
          </a:p>
          <a:p>
            <a:pPr algn="l"/>
            <a:r>
              <a:rPr lang="en-US" sz="1800"/>
              <a:t>	System.out.println("Password - " + list.get(1));</a:t>
            </a:r>
          </a:p>
          <a:p>
            <a:pPr algn="l"/>
            <a:r>
              <a:rPr lang="en-US" sz="1800"/>
              <a:t>}</a:t>
            </a:r>
            <a:endParaRPr lang="en-US" sz="1800"/>
          </a:p>
        </p:txBody>
      </p:sp>
    </p:spTree>
    <p:extLst>
      <p:ext uri="{BB962C8B-B14F-4D97-AF65-F5344CB8AC3E}">
        <p14:creationId xmlns:p14="http://schemas.microsoft.com/office/powerpoint/2010/main" val="363535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a:t>
            </a:r>
            <a:r>
              <a:rPr lang="en-US" sz="1300"/>
              <a:t>No    </a:t>
            </a:r>
            <a:r>
              <a:rPr lang="en-US" sz="1300" smtClean="0"/>
              <a:t>      | </a:t>
            </a:r>
            <a:r>
              <a:rPr lang="en-US" sz="1300"/>
              <a:t>Password | DOB </a:t>
            </a:r>
            <a:r>
              <a:rPr lang="en-US" sz="1300"/>
              <a:t>Day  </a:t>
            </a:r>
            <a:r>
              <a:rPr lang="en-US" sz="1300" smtClean="0"/>
              <a:t>| </a:t>
            </a:r>
            <a:r>
              <a:rPr lang="en-US" sz="1300"/>
              <a:t>DOB Month  | DOB Year  | Gender |</a:t>
            </a:r>
          </a:p>
          <a:p>
            <a:pPr algn="l"/>
            <a:r>
              <a:rPr lang="en-US" sz="1300"/>
              <a:t>| Test FN 	 | Test LN 	 | </a:t>
            </a:r>
            <a:r>
              <a:rPr lang="en-US" sz="1300"/>
              <a:t>0123123123  </a:t>
            </a:r>
            <a:r>
              <a:rPr lang="en-US" sz="1300" smtClean="0"/>
              <a:t>    | </a:t>
            </a:r>
            <a:r>
              <a:rPr lang="en-US" sz="1300"/>
              <a:t>Pass1234 | </a:t>
            </a:r>
            <a:r>
              <a:rPr lang="en-US" sz="1300"/>
              <a:t>01 </a:t>
            </a:r>
            <a:r>
              <a:rPr lang="en-US" sz="1300" smtClean="0"/>
              <a:t>	        | </a:t>
            </a:r>
            <a:r>
              <a:rPr lang="en-US" sz="1300"/>
              <a:t>Jan </a:t>
            </a:r>
            <a:r>
              <a:rPr lang="en-US" sz="1300"/>
              <a:t>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endParaRPr lang="en-US" sz="1300"/>
          </a:p>
        </p:txBody>
      </p:sp>
    </p:spTree>
    <p:extLst>
      <p:ext uri="{BB962C8B-B14F-4D97-AF65-F5344CB8AC3E}">
        <p14:creationId xmlns:p14="http://schemas.microsoft.com/office/powerpoint/2010/main" val="401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a:t>
            </a:r>
            <a:r>
              <a:rPr lang="en-US" sz="1300"/>
              <a:t>No   </a:t>
            </a:r>
            <a:r>
              <a:rPr lang="en-US" sz="1300" smtClean="0"/>
              <a:t>  | </a:t>
            </a:r>
            <a:r>
              <a:rPr lang="en-US" sz="1300"/>
              <a:t>Password | DOB Day  | DOB Month  | DOB Year  | </a:t>
            </a:r>
            <a:r>
              <a:rPr lang="en-US" sz="1300"/>
              <a:t>Gender </a:t>
            </a:r>
            <a:r>
              <a:rPr lang="en-US" sz="1300" smtClean="0"/>
              <a:t>|</a:t>
            </a:r>
            <a:endParaRPr lang="en-US" sz="1300"/>
          </a:p>
          <a:p>
            <a:pPr algn="l"/>
            <a:r>
              <a:rPr lang="en-US" sz="1300"/>
              <a:t>| Abc FN 	 | Abc LN 	 | 0123123123 | Pass1234 | 01 </a:t>
            </a:r>
            <a:r>
              <a:rPr lang="en-US" sz="1300"/>
              <a:t>	</a:t>
            </a:r>
            <a:r>
              <a:rPr lang="en-US" sz="1300" smtClean="0"/>
              <a:t>  | </a:t>
            </a:r>
            <a:r>
              <a:rPr lang="en-US" sz="1300"/>
              <a:t>Jan </a:t>
            </a:r>
            <a:r>
              <a:rPr lang="en-US" sz="1300"/>
              <a:t>	</a:t>
            </a:r>
            <a:r>
              <a:rPr lang="en-US" sz="1300" smtClean="0"/>
              <a:t>     | </a:t>
            </a:r>
            <a:r>
              <a:rPr lang="en-US" sz="1300"/>
              <a:t>1990 	</a:t>
            </a:r>
            <a:r>
              <a:rPr lang="en-US" sz="1300"/>
              <a:t> </a:t>
            </a:r>
            <a:r>
              <a:rPr lang="en-US" sz="1300" smtClean="0"/>
              <a:t>    | </a:t>
            </a:r>
            <a:r>
              <a:rPr lang="en-US" sz="1300"/>
              <a:t>Male   </a:t>
            </a:r>
            <a:r>
              <a:rPr lang="en-US" sz="1300"/>
              <a:t>	</a:t>
            </a:r>
            <a:r>
              <a:rPr lang="en-US" sz="1300" smtClean="0"/>
              <a:t>|</a:t>
            </a:r>
            <a:endParaRPr lang="en-US" sz="1300"/>
          </a:p>
          <a:p>
            <a:pPr algn="l"/>
            <a:r>
              <a:rPr lang="en-US" sz="1300"/>
              <a:t>| Def FN 	 | Def LN 	 | 0456456456 | Abcd1234 | 01 </a:t>
            </a:r>
            <a:r>
              <a:rPr lang="en-US" sz="1300"/>
              <a:t>	</a:t>
            </a:r>
            <a:r>
              <a:rPr lang="en-US" sz="1300" smtClean="0"/>
              <a:t>  | </a:t>
            </a:r>
            <a:r>
              <a:rPr lang="en-US" sz="1300"/>
              <a:t>Feb </a:t>
            </a:r>
            <a:r>
              <a:rPr lang="en-US" sz="1300"/>
              <a:t>	</a:t>
            </a:r>
            <a:r>
              <a:rPr lang="en-US" sz="1300" smtClean="0"/>
              <a:t>     | </a:t>
            </a:r>
            <a:r>
              <a:rPr lang="en-US" sz="1300"/>
              <a:t>1990 	</a:t>
            </a:r>
            <a:r>
              <a:rPr lang="en-US" sz="1300"/>
              <a:t> </a:t>
            </a:r>
            <a:r>
              <a:rPr lang="en-US" sz="1300" smtClean="0"/>
              <a:t>    | </a:t>
            </a:r>
            <a:r>
              <a:rPr lang="en-US" sz="1300"/>
              <a:t>Female </a:t>
            </a:r>
            <a:r>
              <a:rPr lang="en-US" sz="1300" smtClean="0"/>
              <a:t>|</a:t>
            </a:r>
            <a:endParaRPr lang="en-US" sz="1300"/>
          </a:p>
          <a:p>
            <a:pPr algn="l"/>
            <a:r>
              <a:rPr lang="en-US" sz="1300"/>
              <a:t>| Xyz FN 	 | Xyz LN 	 | 0789789789 | Pass2018 | 01 </a:t>
            </a:r>
            <a:r>
              <a:rPr lang="en-US" sz="1300"/>
              <a:t>	</a:t>
            </a:r>
            <a:r>
              <a:rPr lang="en-US" sz="1300" smtClean="0"/>
              <a:t>  | </a:t>
            </a:r>
            <a:r>
              <a:rPr lang="en-US" sz="1300"/>
              <a:t>Mar </a:t>
            </a:r>
            <a:r>
              <a:rPr lang="en-US" sz="1300"/>
              <a:t>	</a:t>
            </a:r>
            <a:r>
              <a:rPr lang="en-US" sz="1300" smtClean="0"/>
              <a:t>     | </a:t>
            </a:r>
            <a:r>
              <a:rPr lang="en-US" sz="1300"/>
              <a:t>1990 	</a:t>
            </a:r>
            <a:r>
              <a:rPr lang="en-US" sz="1300"/>
              <a:t>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endParaRPr lang="en-US" sz="1300"/>
          </a:p>
        </p:txBody>
      </p:sp>
    </p:spTree>
    <p:extLst>
      <p:ext uri="{BB962C8B-B14F-4D97-AF65-F5344CB8AC3E}">
        <p14:creationId xmlns:p14="http://schemas.microsoft.com/office/powerpoint/2010/main" val="254558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endParaRPr lang="en-US" sz="1300"/>
          </a:p>
        </p:txBody>
      </p:sp>
    </p:spTree>
    <p:extLst>
      <p:ext uri="{BB962C8B-B14F-4D97-AF65-F5344CB8AC3E}">
        <p14:creationId xmlns:p14="http://schemas.microsoft.com/office/powerpoint/2010/main" val="94759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Introduction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It is the open source tool, which supports behavior driven development. It can be defined as a testing framework, driven by plain English text.</a:t>
            </a:r>
          </a:p>
          <a:p>
            <a:pPr marL="342900" indent="-342900" algn="l">
              <a:buFont typeface="Wingdings" pitchFamily="2" charset="2"/>
              <a:buChar char="q"/>
            </a:pPr>
            <a:r>
              <a:rPr lang="en-US" sz="2400"/>
              <a:t>Cucumber supports many different software platforms like Ruby on Rails, Selenium, PicoContainer, Spring Framework, Watir ... And because this, it has become the reason for Cucumber's popularity over other frameworks, like JBehave, JDave, Easyb ....</a:t>
            </a:r>
          </a:p>
          <a:p>
            <a:pPr marL="342900" indent="-342900" algn="l">
              <a:buFont typeface="Wingdings" pitchFamily="2" charset="2"/>
              <a:buChar char="q"/>
            </a:pPr>
            <a:r>
              <a:rPr lang="en-US" sz="2400"/>
              <a:t>Cucumber has three important sections</a:t>
            </a:r>
            <a:r>
              <a:rPr lang="en-US" sz="2400"/>
              <a:t> </a:t>
            </a:r>
            <a:r>
              <a:rPr lang="en-US" sz="2400" b="1" i="1" smtClean="0"/>
              <a:t>Feature File</a:t>
            </a:r>
            <a:r>
              <a:rPr lang="en-US" sz="2400" b="1" i="1"/>
              <a:t>, </a:t>
            </a:r>
            <a:r>
              <a:rPr lang="en-US" sz="2400" b="1" i="1" smtClean="0"/>
              <a:t>Step </a:t>
            </a:r>
            <a:r>
              <a:rPr lang="en-US" sz="2400" b="1" i="1"/>
              <a:t>Definition and Runner Class</a:t>
            </a:r>
            <a:endParaRPr lang="en-US" sz="2300" smtClean="0"/>
          </a:p>
        </p:txBody>
      </p:sp>
    </p:spTree>
    <p:extLst>
      <p:ext uri="{BB962C8B-B14F-4D97-AF65-F5344CB8AC3E}">
        <p14:creationId xmlns:p14="http://schemas.microsoft.com/office/powerpoint/2010/main" val="197367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Advantages </a:t>
            </a:r>
            <a:r>
              <a:rPr lang="en-US" smtClean="0"/>
              <a:t>of Cucumber</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Cucumber supports different languages </a:t>
            </a:r>
            <a:r>
              <a:rPr lang="en-US" sz="2400"/>
              <a:t>like </a:t>
            </a:r>
            <a:r>
              <a:rPr lang="en-US" sz="2400" smtClean="0"/>
              <a:t>Java, .Net </a:t>
            </a:r>
            <a:r>
              <a:rPr lang="en-US" sz="2400"/>
              <a:t>and Ruby</a:t>
            </a:r>
          </a:p>
          <a:p>
            <a:pPr marL="342900" indent="-342900" algn="l">
              <a:buFont typeface="Wingdings" pitchFamily="2" charset="2"/>
              <a:buChar char="q"/>
            </a:pPr>
            <a:r>
              <a:rPr lang="en-US" sz="2400"/>
              <a:t>It acts as a bridge between the business and technical language</a:t>
            </a:r>
          </a:p>
          <a:p>
            <a:pPr marL="342900" indent="-342900" algn="l">
              <a:buFont typeface="Wingdings" pitchFamily="2" charset="2"/>
              <a:buChar char="q"/>
            </a:pPr>
            <a:r>
              <a:rPr lang="en-US" sz="2400"/>
              <a:t>It allows the test script to be written without knowledge of any code</a:t>
            </a:r>
          </a:p>
          <a:p>
            <a:pPr marL="342900" indent="-342900" algn="l">
              <a:buFont typeface="Wingdings" pitchFamily="2" charset="2"/>
              <a:buChar char="q"/>
            </a:pPr>
            <a:r>
              <a:rPr lang="en-US" sz="2400"/>
              <a:t>It serves the purpose of end-to-end test framework</a:t>
            </a:r>
          </a:p>
          <a:p>
            <a:pPr marL="342900" indent="-342900" algn="l">
              <a:buFont typeface="Wingdings" pitchFamily="2" charset="2"/>
              <a:buChar char="q"/>
            </a:pPr>
            <a:r>
              <a:rPr lang="en-US" sz="2400"/>
              <a:t>Due to simple test script architecture, Cucumber provides code reusability.</a:t>
            </a:r>
            <a:endParaRPr lang="en-US" sz="2400"/>
          </a:p>
        </p:txBody>
      </p:sp>
    </p:spTree>
    <p:extLst>
      <p:ext uri="{BB962C8B-B14F-4D97-AF65-F5344CB8AC3E}">
        <p14:creationId xmlns:p14="http://schemas.microsoft.com/office/powerpoint/2010/main" val="253576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smtClean="0"/>
              <a:t>To </a:t>
            </a:r>
            <a:r>
              <a:rPr lang="en-US" sz="2400"/>
              <a:t>get started with Cucumber in Java, you will need the following:</a:t>
            </a:r>
          </a:p>
          <a:p>
            <a:pPr marL="342900" indent="-342900" algn="l">
              <a:buFont typeface="Wingdings" pitchFamily="2" charset="2"/>
              <a:buChar char="Ø"/>
            </a:pPr>
            <a:r>
              <a:rPr lang="en-US" sz="2400"/>
              <a:t>Java SE — Java 8 (Java 9 is not yet supported by Cucumber)</a:t>
            </a:r>
          </a:p>
          <a:p>
            <a:pPr marL="342900" indent="-342900" algn="l">
              <a:buFont typeface="Wingdings" pitchFamily="2" charset="2"/>
              <a:buChar char="Ø"/>
            </a:pPr>
            <a:r>
              <a:rPr lang="en-US" sz="2400"/>
              <a:t>Maven — Version 3.3.1 or higher</a:t>
            </a:r>
          </a:p>
          <a:p>
            <a:pPr marL="342900" indent="-342900" algn="l">
              <a:buFont typeface="Wingdings" pitchFamily="2" charset="2"/>
              <a:buChar char="Ø"/>
            </a:pPr>
            <a:r>
              <a:rPr lang="en-US" sz="2400"/>
              <a:t>Eclipse IDE, preferably Luna</a:t>
            </a:r>
          </a:p>
          <a:p>
            <a:pPr marL="342900" indent="-342900" algn="l">
              <a:buFont typeface="Wingdings" pitchFamily="2" charset="2"/>
              <a:buChar char="Ø"/>
            </a:pPr>
            <a:r>
              <a:rPr lang="en-US" sz="2400"/>
              <a:t>A Cucumber plugin for your IDE</a:t>
            </a:r>
            <a:endParaRPr lang="en-US" sz="2400"/>
          </a:p>
        </p:txBody>
      </p:sp>
    </p:spTree>
    <p:extLst>
      <p:ext uri="{BB962C8B-B14F-4D97-AF65-F5344CB8AC3E}">
        <p14:creationId xmlns:p14="http://schemas.microsoft.com/office/powerpoint/2010/main" val="39838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Gherkins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Gherkin is a language, which is used to write Features, Scenarios, and Steps. The purpose of Gherkin is to help us write concrete requirements.</a:t>
            </a:r>
          </a:p>
          <a:p>
            <a:pPr marL="342900" indent="-342900" algn="l">
              <a:buFont typeface="Wingdings" pitchFamily="2" charset="2"/>
              <a:buChar char="q"/>
            </a:pPr>
            <a:r>
              <a:rPr lang="en-US" sz="2400"/>
              <a:t>Gherkin files are plain text files and have the extension .feature. Each line has to start with a Gherkin keyword, followed by any text you like.</a:t>
            </a:r>
            <a:endParaRPr lang="en-US" sz="2400"/>
          </a:p>
        </p:txBody>
      </p:sp>
    </p:spTree>
    <p:extLst>
      <p:ext uri="{BB962C8B-B14F-4D97-AF65-F5344CB8AC3E}">
        <p14:creationId xmlns:p14="http://schemas.microsoft.com/office/powerpoint/2010/main" val="239604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Features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A </a:t>
            </a:r>
            <a:r>
              <a:rPr lang="en-US" sz="2400" b="1"/>
              <a:t>Feature </a:t>
            </a:r>
            <a:r>
              <a:rPr lang="en-US" sz="2400"/>
              <a:t>can be defined as a standalone unit or functionality of a project.</a:t>
            </a:r>
          </a:p>
          <a:p>
            <a:pPr marL="342900" indent="-342900" algn="l">
              <a:buFont typeface="Wingdings" pitchFamily="2" charset="2"/>
              <a:buChar char="q"/>
            </a:pPr>
            <a:r>
              <a:rPr lang="en-US" sz="2400"/>
              <a:t>A feature usually contains a list of scenarios to be tested for that feature. </a:t>
            </a:r>
          </a:p>
          <a:p>
            <a:pPr marL="342900" indent="-342900" algn="l">
              <a:buFont typeface="Wingdings" pitchFamily="2" charset="2"/>
              <a:buChar char="q"/>
            </a:pPr>
            <a:r>
              <a:rPr lang="en-US" sz="2400"/>
              <a:t>A file in which we store features, description about the features and scenarios to be tested is known as </a:t>
            </a:r>
            <a:r>
              <a:rPr lang="en-US" sz="2400" b="1"/>
              <a:t>Feature File</a:t>
            </a:r>
            <a:r>
              <a:rPr lang="en-US" sz="2400"/>
              <a:t>.</a:t>
            </a:r>
          </a:p>
          <a:p>
            <a:pPr marL="342900" indent="-342900" algn="l">
              <a:buFont typeface="Wingdings" pitchFamily="2" charset="2"/>
              <a:buChar char="q"/>
            </a:pPr>
            <a:r>
              <a:rPr lang="en-US" sz="2400"/>
              <a:t>The keyword to represent a feature under test in Gherkins is “Feature”</a:t>
            </a:r>
            <a:br>
              <a:rPr lang="en-US" sz="2400"/>
            </a:b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The file, in which Cucumber tests are written, is known as </a:t>
            </a:r>
            <a:r>
              <a:rPr lang="en-US" sz="2400" b="1"/>
              <a:t>feature file</a:t>
            </a:r>
            <a:r>
              <a:rPr lang="en-US" sz="2400"/>
              <a:t>s</a:t>
            </a:r>
          </a:p>
          <a:p>
            <a:pPr marL="342900" indent="-342900" algn="l">
              <a:buFont typeface="Wingdings" pitchFamily="2" charset="2"/>
              <a:buChar char="q"/>
            </a:pPr>
            <a:r>
              <a:rPr lang="en-US" sz="2400"/>
              <a:t>There should be a separate feature file, for each feature under test</a:t>
            </a:r>
          </a:p>
          <a:p>
            <a:pPr marL="342900" indent="-342900" algn="l">
              <a:buFont typeface="Wingdings" pitchFamily="2" charset="2"/>
              <a:buChar char="q"/>
            </a:pPr>
            <a:r>
              <a:rPr lang="en-US" sz="2400"/>
              <a:t>The extension of the feature file needs to be “.feature”.</a:t>
            </a:r>
          </a:p>
          <a:p>
            <a:pPr marL="342900" indent="-342900" algn="l">
              <a:buFont typeface="Wingdings" pitchFamily="2" charset="2"/>
              <a:buChar char="q"/>
            </a:pPr>
            <a:r>
              <a:rPr lang="en-US" sz="2400"/>
              <a:t>To have an organized structure, each feature should have one feature </a:t>
            </a:r>
            <a:r>
              <a:rPr lang="en-US" sz="2400"/>
              <a:t>file</a:t>
            </a:r>
            <a:r>
              <a:rPr lang="en-US" sz="2400" smtClean="0"/>
              <a:t>.</a:t>
            </a:r>
            <a:endParaRPr lang="en-US" sz="2400"/>
          </a:p>
        </p:txBody>
      </p:sp>
    </p:spTree>
    <p:extLst>
      <p:ext uri="{BB962C8B-B14F-4D97-AF65-F5344CB8AC3E}">
        <p14:creationId xmlns:p14="http://schemas.microsoft.com/office/powerpoint/2010/main" val="218335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b="1"/>
              <a:t>Feature</a:t>
            </a:r>
            <a:r>
              <a:rPr lang="en-US" sz="2400"/>
              <a:t>: Name of the feature </a:t>
            </a:r>
            <a:r>
              <a:rPr lang="en-US" sz="2400"/>
              <a:t>under </a:t>
            </a:r>
            <a:r>
              <a:rPr lang="en-US" sz="2400" smtClean="0"/>
              <a:t>test.</a:t>
            </a:r>
          </a:p>
          <a:p>
            <a:pPr marL="342900" indent="-342900" algn="l">
              <a:buFont typeface="Wingdings" pitchFamily="2" charset="2"/>
              <a:buChar char="q"/>
            </a:pPr>
            <a:r>
              <a:rPr lang="en-US" sz="2400" b="1" smtClean="0"/>
              <a:t>Description </a:t>
            </a:r>
            <a:r>
              <a:rPr lang="en-US" sz="2400"/>
              <a:t>(optional): Describe about feature </a:t>
            </a:r>
            <a:r>
              <a:rPr lang="en-US" sz="2400"/>
              <a:t>under </a:t>
            </a:r>
            <a:r>
              <a:rPr lang="en-US" sz="2400" smtClean="0"/>
              <a:t>test.</a:t>
            </a:r>
          </a:p>
          <a:p>
            <a:pPr marL="342900" indent="-342900" algn="l">
              <a:buFont typeface="Wingdings" pitchFamily="2" charset="2"/>
              <a:buChar char="q"/>
            </a:pPr>
            <a:r>
              <a:rPr lang="en-US" sz="2400" b="1" smtClean="0"/>
              <a:t>Scenario</a:t>
            </a:r>
            <a:r>
              <a:rPr lang="en-US" sz="2400"/>
              <a:t>: What is the </a:t>
            </a:r>
            <a:r>
              <a:rPr lang="en-US" sz="2400"/>
              <a:t>test </a:t>
            </a:r>
            <a:r>
              <a:rPr lang="en-US" sz="2400" smtClean="0"/>
              <a:t>scenario.</a:t>
            </a:r>
          </a:p>
          <a:p>
            <a:pPr marL="342900" indent="-342900" algn="l">
              <a:buFont typeface="Wingdings" pitchFamily="2" charset="2"/>
              <a:buChar char="q"/>
            </a:pPr>
            <a:r>
              <a:rPr lang="en-US" sz="2400" b="1" smtClean="0"/>
              <a:t>Given</a:t>
            </a:r>
            <a:r>
              <a:rPr lang="en-US" sz="2400"/>
              <a:t>: Prerequisite before the test steps </a:t>
            </a:r>
            <a:r>
              <a:rPr lang="en-US" sz="2400"/>
              <a:t>get </a:t>
            </a:r>
            <a:r>
              <a:rPr lang="en-US" sz="2400" smtClean="0"/>
              <a:t>executed.</a:t>
            </a:r>
          </a:p>
          <a:p>
            <a:pPr marL="342900" indent="-342900" algn="l">
              <a:buFont typeface="Wingdings" pitchFamily="2" charset="2"/>
              <a:buChar char="q"/>
            </a:pPr>
            <a:r>
              <a:rPr lang="en-US" sz="2400" b="1" smtClean="0"/>
              <a:t>When</a:t>
            </a:r>
            <a:r>
              <a:rPr lang="en-US" sz="2400"/>
              <a:t>: Specific condition which should match in order to execute the </a:t>
            </a:r>
            <a:r>
              <a:rPr lang="en-US" sz="2400"/>
              <a:t>next </a:t>
            </a:r>
            <a:r>
              <a:rPr lang="en-US" sz="2400" smtClean="0"/>
              <a:t>step.</a:t>
            </a:r>
          </a:p>
          <a:p>
            <a:pPr marL="342900" indent="-342900" algn="l">
              <a:buFont typeface="Wingdings" pitchFamily="2" charset="2"/>
              <a:buChar char="q"/>
            </a:pPr>
            <a:r>
              <a:rPr lang="en-US" sz="2400" b="1" smtClean="0"/>
              <a:t>Then</a:t>
            </a:r>
            <a:r>
              <a:rPr lang="en-US" sz="2400"/>
              <a:t>: What should happen if the condition mentioned in WHEN </a:t>
            </a:r>
            <a:r>
              <a:rPr lang="en-US" sz="2400"/>
              <a:t>is </a:t>
            </a:r>
            <a:r>
              <a:rPr lang="en-US" sz="2400" smtClean="0"/>
              <a:t>satisfied.</a:t>
            </a:r>
          </a:p>
          <a:p>
            <a:pPr marL="342900" indent="-342900" algn="l">
              <a:buFont typeface="Wingdings" pitchFamily="2" charset="2"/>
              <a:buChar char="q"/>
            </a:pPr>
            <a:r>
              <a:rPr lang="en-US" sz="2400" b="1" smtClean="0"/>
              <a:t>AND </a:t>
            </a:r>
            <a:r>
              <a:rPr lang="en-US" sz="2400"/>
              <a:t>keyword is used to show conjunction between two conditions. </a:t>
            </a:r>
            <a:r>
              <a:rPr lang="en-US" sz="2400" b="1"/>
              <a:t>AND </a:t>
            </a:r>
            <a:r>
              <a:rPr lang="en-US" sz="2400"/>
              <a:t>can be used with any other keywords like </a:t>
            </a:r>
            <a:r>
              <a:rPr lang="en-US" sz="2400" b="1"/>
              <a:t>GIVEN</a:t>
            </a:r>
            <a:r>
              <a:rPr lang="en-US" sz="2400"/>
              <a:t>, </a:t>
            </a:r>
            <a:r>
              <a:rPr lang="en-US" sz="2400" b="1"/>
              <a:t>WHEN </a:t>
            </a:r>
            <a:r>
              <a:rPr lang="en-US" sz="2400"/>
              <a:t>and </a:t>
            </a:r>
            <a:r>
              <a:rPr lang="en-US" sz="2400" b="1"/>
              <a:t>THEN</a:t>
            </a: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3998</TotalTime>
  <Words>1267</Words>
  <Application>Microsoft Office PowerPoint</Application>
  <PresentationFormat>Custom</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MULTIPURPOSE BUSINESS PRESENTATION (V.01)</vt:lpstr>
      <vt:lpstr>Behavior Driven Development</vt:lpstr>
      <vt:lpstr>Cucumber Introduction</vt:lpstr>
      <vt:lpstr>Advantages of Cucumber</vt:lpstr>
      <vt:lpstr>Environment Setup</vt:lpstr>
      <vt:lpstr>Gherkins</vt:lpstr>
      <vt:lpstr>Features</vt:lpstr>
      <vt:lpstr>Features</vt:lpstr>
      <vt:lpstr>Features</vt:lpstr>
      <vt:lpstr>Steps Definitions</vt:lpstr>
      <vt:lpstr>Runner Class</vt:lpstr>
      <vt:lpstr>Runner Class</vt:lpstr>
      <vt:lpstr>Runner Class</vt:lpstr>
      <vt:lpstr>Runner Class</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543</cp:revision>
  <dcterms:created xsi:type="dcterms:W3CDTF">2015-01-30T02:59:27Z</dcterms:created>
  <dcterms:modified xsi:type="dcterms:W3CDTF">2018-08-10T15:16:36Z</dcterms:modified>
</cp:coreProperties>
</file>