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autoAdjust="0"/>
    <p:restoredTop sz="94660"/>
  </p:normalViewPr>
  <p:slideViewPr>
    <p:cSldViewPr snapToGrid="0" showGuides="1">
      <p:cViewPr>
        <p:scale>
          <a:sx n="96" d="100"/>
          <a:sy n="96" d="100"/>
        </p:scale>
        <p:origin x="-350" y="211"/>
      </p:cViewPr>
      <p:guideLst>
        <p:guide orient="horz" pos="456"/>
        <p:guide pos="3864"/>
      </p:guideLst>
    </p:cSldViewPr>
  </p:slid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10/08/2018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10/08/2018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GB" sz="3400" dirty="0">
                <a:solidFill>
                  <a:schemeClr val="accent1"/>
                </a:solidFill>
              </a:rPr>
              <a:t>MULTIPURPOSE BUSINESS PRESENTATION (V.01)</a:t>
            </a: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test runner class also acts as an interlink between feature files and step definition classes.</a:t>
            </a:r>
          </a:p>
          <a:p>
            <a:pPr marL="285750" indent="-285750" algn="l">
              <a:buFont typeface="Wingdings" pitchFamily="2" charset="2"/>
              <a:buChar char="q"/>
            </a:pPr>
            <a:r>
              <a:rPr lang="en-US" sz="1800"/>
              <a:t>There are multiple types of test runners such as JUnit runner, CLI runner, Android runner etc, that you can use to run Cucumber feature file.</a:t>
            </a:r>
          </a:p>
          <a:p>
            <a:pPr marL="285750" indent="-285750" algn="l">
              <a:buFont typeface="Wingdings" pitchFamily="2" charset="2"/>
              <a:buChar char="q"/>
            </a:pPr>
            <a:r>
              <a:rPr lang="en-US" sz="1800"/>
              <a:t>With a test runner class, you have the option to run either a single feature file, or multiple feature files as well.</a:t>
            </a:r>
          </a:p>
        </p:txBody>
      </p:sp>
    </p:spTree>
    <p:extLst>
      <p:ext uri="{BB962C8B-B14F-4D97-AF65-F5344CB8AC3E}">
        <p14:creationId xmlns:p14="http://schemas.microsoft.com/office/powerpoint/2010/main" val="212625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In simple terms, this can be referred as main class in typical java program from where the execution starts. In Cucumber, the execution starts from the RunnerClass</a:t>
            </a:r>
          </a:p>
          <a:p>
            <a:pPr marL="285750" indent="-285750" algn="l">
              <a:buFont typeface="Wingdings" pitchFamily="2" charset="2"/>
              <a:buChar char="q"/>
            </a:pPr>
            <a:r>
              <a:rPr lang="en-US" sz="1800"/>
              <a:t>With a cucumber-based framework, you cannot run a feature file on its own.</a:t>
            </a:r>
          </a:p>
          <a:p>
            <a:pPr marL="285750" indent="-285750" algn="l">
              <a:buFont typeface="Wingdings" pitchFamily="2" charset="2"/>
              <a:buChar char="q"/>
            </a:pPr>
            <a:r>
              <a:rPr lang="en-US" sz="1800"/>
              <a:t>You will need to create a java class, which in turn will run this cucumber feature file. </a:t>
            </a:r>
          </a:p>
          <a:p>
            <a:pPr marL="285750" indent="-285750" algn="l">
              <a:buFont typeface="Wingdings" pitchFamily="2" charset="2"/>
              <a:buChar char="q"/>
            </a:pPr>
            <a:r>
              <a:rPr lang="en-US" sz="1800"/>
              <a:t>We call this class as </a:t>
            </a:r>
            <a:r>
              <a:rPr lang="en-US" sz="1800" b="1"/>
              <a:t>cucumber test runner class</a:t>
            </a:r>
            <a:r>
              <a:rPr lang="en-US" sz="1800"/>
              <a:t>.</a:t>
            </a:r>
            <a:endParaRPr lang="en-US" sz="1800" b="1" i="1"/>
          </a:p>
          <a:p>
            <a:pPr marL="285750" indent="-285750" algn="l">
              <a:buFont typeface="Wingdings" pitchFamily="2" charset="2"/>
              <a:buChar char="q"/>
            </a:pPr>
            <a:r>
              <a:rPr lang="en-US" sz="1800" b="1" i="1"/>
              <a:t>@RunWith</a:t>
            </a:r>
            <a:r>
              <a:rPr lang="en-US" sz="1800"/>
              <a:t> tells </a:t>
            </a:r>
            <a:r>
              <a:rPr lang="en-US" sz="1800" i="1"/>
              <a:t>JUnit</a:t>
            </a:r>
            <a:r>
              <a:rPr lang="en-US" sz="1800"/>
              <a:t> that tests should run using </a:t>
            </a:r>
            <a:r>
              <a:rPr lang="en-US" sz="1800" b="1" i="1"/>
              <a:t>Cucumber class</a:t>
            </a:r>
            <a:r>
              <a:rPr lang="en-US" sz="1800"/>
              <a:t> present in ‘</a:t>
            </a:r>
            <a:r>
              <a:rPr lang="en-US" sz="1800" b="1" i="1"/>
              <a:t>Cucumber.api.junit</a:t>
            </a:r>
            <a:r>
              <a:rPr lang="en-US" sz="1800"/>
              <a:t>‘ package</a:t>
            </a:r>
          </a:p>
          <a:p>
            <a:pPr marL="285750" indent="-285750" algn="l">
              <a:buFont typeface="Wingdings" pitchFamily="2" charset="2"/>
              <a:buChar char="q"/>
            </a:pPr>
            <a:r>
              <a:rPr lang="en-US" sz="1800" b="1" i="1"/>
              <a:t>@CucumberOptions</a:t>
            </a:r>
            <a:r>
              <a:rPr lang="en-US" sz="1800"/>
              <a:t> tells Cucumber a lot of things like where to look for feature files, what reporting system to use and some other things </a:t>
            </a:r>
            <a:r>
              <a:rPr lang="en-US" sz="1800" smtClean="0"/>
              <a:t>also</a:t>
            </a:r>
            <a:endParaRPr lang="en-US" sz="1800"/>
          </a:p>
        </p:txBody>
      </p:sp>
    </p:spTree>
    <p:extLst>
      <p:ext uri="{BB962C8B-B14F-4D97-AF65-F5344CB8AC3E}">
        <p14:creationId xmlns:p14="http://schemas.microsoft.com/office/powerpoint/2010/main" val="10783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first parameter, called </a:t>
            </a:r>
            <a:r>
              <a:rPr lang="en-US" sz="1800" b="1"/>
              <a:t>features</a:t>
            </a:r>
            <a:r>
              <a:rPr lang="en-US" sz="1800"/>
              <a:t>, provides the location of the feature file. </a:t>
            </a:r>
          </a:p>
          <a:p>
            <a:pPr marL="285750" indent="-285750" algn="l">
              <a:buFont typeface="Wingdings" pitchFamily="2" charset="2"/>
              <a:buChar char="q"/>
            </a:pPr>
            <a:r>
              <a:rPr lang="en-US" sz="1800"/>
              <a:t>Similarly, the second parameter, called </a:t>
            </a:r>
            <a:r>
              <a:rPr lang="en-US" sz="1800" b="1"/>
              <a:t>glue</a:t>
            </a:r>
            <a:r>
              <a:rPr lang="en-US" sz="1800"/>
              <a:t>, provides the path of the step definition class.</a:t>
            </a:r>
          </a:p>
        </p:txBody>
      </p:sp>
      <p:pic>
        <p:nvPicPr>
          <p:cNvPr id="5" name="Picture 4"/>
          <p:cNvPicPr>
            <a:picLocks noChangeAspect="1"/>
          </p:cNvPicPr>
          <p:nvPr/>
        </p:nvPicPr>
        <p:blipFill>
          <a:blip r:embed="rId3"/>
          <a:stretch>
            <a:fillRect/>
          </a:stretch>
        </p:blipFill>
        <p:spPr>
          <a:xfrm>
            <a:off x="4166483" y="2681443"/>
            <a:ext cx="4342517" cy="3380852"/>
          </a:xfrm>
          <a:prstGeom prst="rect">
            <a:avLst/>
          </a:prstGeom>
        </p:spPr>
      </p:pic>
    </p:spTree>
    <p:extLst>
      <p:ext uri="{BB962C8B-B14F-4D97-AF65-F5344CB8AC3E}">
        <p14:creationId xmlns:p14="http://schemas.microsoft.com/office/powerpoint/2010/main" val="373353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Passing a set of limited </a:t>
            </a:r>
            <a:r>
              <a:rPr lang="en-US" smtClean="0"/>
              <a:t>values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When I open application in Chrome browser</a:t>
            </a:r>
            <a:endParaRPr lang="en-US" sz="1800" b="1"/>
          </a:p>
          <a:p>
            <a:pPr algn="l"/>
            <a:r>
              <a:rPr lang="en-US" sz="1800"/>
              <a:t>@When("^I open application in (Chrome|Firefox|Safari) browser$")</a:t>
            </a:r>
          </a:p>
          <a:p>
            <a:pPr algn="l"/>
            <a:r>
              <a:rPr lang="en-US" sz="1800"/>
              <a:t>public void i_open_application_in_browser(String browser) {</a:t>
            </a:r>
          </a:p>
          <a:p>
            <a:pPr algn="l"/>
            <a:r>
              <a:rPr lang="en-US" sz="1800"/>
              <a:t>    if(browser.equalsIgnoreCase("chrome")) {</a:t>
            </a:r>
          </a:p>
          <a:p>
            <a:pPr algn="l"/>
            <a:r>
              <a:rPr lang="en-US" sz="1800"/>
              <a:t>    	//code to launch Chrome</a:t>
            </a:r>
          </a:p>
          <a:p>
            <a:pPr algn="l"/>
            <a:r>
              <a:rPr lang="en-US" sz="1800"/>
              <a:t>    } else if(browser.equalsIgnoreCase("firefox")) {</a:t>
            </a:r>
          </a:p>
          <a:p>
            <a:pPr algn="l"/>
            <a:r>
              <a:rPr lang="en-US" sz="1800"/>
              <a:t>    	//code to launch Firefox</a:t>
            </a:r>
          </a:p>
          <a:p>
            <a:pPr algn="l"/>
            <a:r>
              <a:rPr lang="en-US" sz="1800"/>
              <a:t>    } else if(browser.equalsIgnoreCase("safari")) {</a:t>
            </a:r>
          </a:p>
          <a:p>
            <a:pPr algn="l"/>
            <a:r>
              <a:rPr lang="en-US" sz="1800"/>
              <a:t>    	//code to launch Safari</a:t>
            </a:r>
          </a:p>
          <a:p>
            <a:pPr algn="l"/>
            <a:r>
              <a:rPr lang="en-US" sz="1800"/>
              <a:t>    }</a:t>
            </a:r>
          </a:p>
          <a:p>
            <a:pPr algn="l"/>
            <a:r>
              <a:rPr lang="en-US" sz="1800"/>
              <a:t>}</a:t>
            </a:r>
          </a:p>
        </p:txBody>
      </p:sp>
    </p:spTree>
    <p:extLst>
      <p:ext uri="{BB962C8B-B14F-4D97-AF65-F5344CB8AC3E}">
        <p14:creationId xmlns:p14="http://schemas.microsoft.com/office/powerpoint/2010/main" val="278330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In order to get better advantage of the software testing, they implement important acceptance test scenarios while development is in-progress. This approach is commonly known as Behavior Driven Development (BDD).</a:t>
            </a:r>
          </a:p>
          <a:p>
            <a:pPr marL="342900" indent="-342900" algn="l">
              <a:buFont typeface="Wingdings" pitchFamily="2" charset="2"/>
              <a:buChar char="q"/>
            </a:pPr>
            <a:r>
              <a:rPr lang="en-US" sz="2300" smtClean="0"/>
              <a:t>In the beginning, developers, project managers, QAs, user acceptance testers and the product </a:t>
            </a:r>
            <a:r>
              <a:rPr lang="en-US" sz="2300" smtClean="0"/>
              <a:t>owner, </a:t>
            </a:r>
            <a:r>
              <a:rPr lang="en-US" sz="2300" smtClean="0"/>
              <a:t>all get together and brainstorm about which test scenarios should be passed in order to call this software/application successful. </a:t>
            </a:r>
          </a:p>
          <a:p>
            <a:pPr marL="342900" indent="-342900" algn="l">
              <a:buFont typeface="Wingdings" pitchFamily="2" charset="2"/>
              <a:buChar char="q"/>
            </a:pPr>
            <a:r>
              <a:rPr lang="en-US" sz="2300" smtClean="0"/>
              <a:t>This way they come up with a set of test scenarios by the simple English language, and serves the purpose of documentation also.</a:t>
            </a:r>
          </a:p>
        </p:txBody>
      </p:sp>
    </p:spTree>
    <p:extLst>
      <p:ext uri="{BB962C8B-B14F-4D97-AF65-F5344CB8AC3E}">
        <p14:creationId xmlns:p14="http://schemas.microsoft.com/office/powerpoint/2010/main" val="125318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Scenario</a:t>
            </a:r>
            <a:r>
              <a:rPr lang="en-US" sz="1800"/>
              <a:t>: Login to application</a:t>
            </a:r>
          </a:p>
          <a:p>
            <a:pPr algn="l"/>
            <a:r>
              <a:rPr lang="en-US" sz="1800" smtClean="0"/>
              <a:t>Given </a:t>
            </a:r>
            <a:r>
              <a:rPr lang="en-US" sz="1800"/>
              <a:t>I open my application</a:t>
            </a:r>
          </a:p>
          <a:p>
            <a:pPr algn="l"/>
            <a:r>
              <a:rPr lang="en-US" sz="1800" smtClean="0"/>
              <a:t>And </a:t>
            </a:r>
            <a:r>
              <a:rPr lang="en-US" sz="1800"/>
              <a:t>I login with following credentials </a:t>
            </a:r>
          </a:p>
          <a:p>
            <a:pPr algn="l"/>
            <a:r>
              <a:rPr lang="en-US" sz="1800" smtClean="0"/>
              <a:t>	| </a:t>
            </a:r>
            <a:r>
              <a:rPr lang="en-US" sz="1800"/>
              <a:t>admin | pass1234 |</a:t>
            </a:r>
          </a:p>
          <a:p>
            <a:pPr algn="l"/>
            <a:r>
              <a:rPr lang="en-US" sz="1800"/>
              <a:t>@When("^I login with following credentials$")</a:t>
            </a:r>
          </a:p>
          <a:p>
            <a:pPr algn="l"/>
            <a:r>
              <a:rPr lang="en-US" sz="1800"/>
              <a:t>public void i_login_with_following_credentials(DataTable dt) {</a:t>
            </a:r>
          </a:p>
          <a:p>
            <a:pPr algn="l"/>
            <a:r>
              <a:rPr lang="en-US" sz="1800"/>
              <a:t>	List&lt;String&gt; list = dt.asList(String.class);</a:t>
            </a:r>
          </a:p>
          <a:p>
            <a:pPr algn="l"/>
            <a:r>
              <a:rPr lang="en-US" sz="1800"/>
              <a:t>	System.out.println("Username - " + list.get(0));</a:t>
            </a:r>
          </a:p>
          <a:p>
            <a:pPr algn="l"/>
            <a:r>
              <a:rPr lang="en-US" sz="1800"/>
              <a:t>	System.out.println("Password - " + list.get(1));</a:t>
            </a:r>
          </a:p>
          <a:p>
            <a:pPr algn="l"/>
            <a:r>
              <a:rPr lang="en-US" sz="1800"/>
              <a:t>}</a:t>
            </a:r>
          </a:p>
        </p:txBody>
      </p:sp>
    </p:spTree>
    <p:extLst>
      <p:ext uri="{BB962C8B-B14F-4D97-AF65-F5344CB8AC3E}">
        <p14:creationId xmlns:p14="http://schemas.microsoft.com/office/powerpoint/2010/main" val="363535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b="0" smtClean="0"/>
              <a:t>Creating project cucumber </a:t>
            </a:r>
            <a:r>
              <a:rPr lang="en-US" b="0"/>
              <a:t>with </a:t>
            </a:r>
            <a:r>
              <a:rPr lang="en-US" b="0" smtClean="0"/>
              <a:t>maven</a:t>
            </a:r>
            <a:endParaRPr lang="en-US" b="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154865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a:t>Step 1</a:t>
            </a:r>
            <a:r>
              <a:rPr lang="en-US" sz="1400"/>
              <a:t> − Create a Maven </a:t>
            </a:r>
            <a:r>
              <a:rPr lang="en-US" sz="1400"/>
              <a:t>project</a:t>
            </a:r>
            <a:r>
              <a:rPr lang="en-US" sz="1400" smtClean="0"/>
              <a:t>.</a:t>
            </a:r>
          </a:p>
          <a:p>
            <a:pPr marL="285750" indent="-285750" algn="l">
              <a:buFont typeface="Wingdings" pitchFamily="2" charset="2"/>
              <a:buChar char="Ø"/>
            </a:pPr>
            <a:r>
              <a:rPr lang="en-US" sz="1400"/>
              <a:t>Go to File → New → Others → Maven → Maven Project → </a:t>
            </a:r>
            <a:r>
              <a:rPr lang="en-US" sz="1400"/>
              <a:t>Next</a:t>
            </a:r>
            <a:r>
              <a:rPr lang="en-US" sz="1400" smtClean="0"/>
              <a:t>.</a:t>
            </a:r>
          </a:p>
          <a:p>
            <a:pPr algn="l"/>
            <a:r>
              <a:rPr lang="en-US" sz="1400" b="1"/>
              <a:t>Step 2</a:t>
            </a:r>
            <a:r>
              <a:rPr lang="en-US" sz="1400"/>
              <a:t> − </a:t>
            </a:r>
            <a:r>
              <a:rPr lang="en-US" sz="1400"/>
              <a:t>Open </a:t>
            </a:r>
            <a:r>
              <a:rPr lang="en-US" sz="1400"/>
              <a:t>pom.xml and add dependencíe: Selenium, Cucumber-Java, Cucumber-JUnit, JUnit</a:t>
            </a:r>
          </a:p>
          <a:p>
            <a:pPr algn="l"/>
            <a:r>
              <a:rPr lang="en-US" sz="1400" b="1"/>
              <a:t>Step </a:t>
            </a:r>
            <a:r>
              <a:rPr lang="en-US" sz="1400" b="1" smtClean="0"/>
              <a:t>3</a:t>
            </a:r>
            <a:r>
              <a:rPr lang="en-US" sz="1400"/>
              <a:t> </a:t>
            </a:r>
            <a:r>
              <a:rPr lang="en-US" sz="1400"/>
              <a:t>− </a:t>
            </a:r>
            <a:r>
              <a:rPr lang="en-US" sz="1400"/>
              <a:t>Create a feature file</a:t>
            </a:r>
            <a:endParaRPr lang="en-US" sz="1400"/>
          </a:p>
          <a:p>
            <a:pPr algn="l"/>
            <a:r>
              <a:rPr lang="en-US" sz="1400" b="1"/>
              <a:t>Step </a:t>
            </a:r>
            <a:r>
              <a:rPr lang="en-US" sz="1400" b="1"/>
              <a:t>4</a:t>
            </a:r>
            <a:r>
              <a:rPr lang="en-US" sz="1400"/>
              <a:t> </a:t>
            </a:r>
            <a:r>
              <a:rPr lang="en-US" sz="1400"/>
              <a:t>− </a:t>
            </a:r>
            <a:r>
              <a:rPr lang="en-US" sz="1400"/>
              <a:t>Create a step </a:t>
            </a:r>
            <a:r>
              <a:rPr lang="en-US" sz="1400"/>
              <a:t>definition </a:t>
            </a:r>
            <a:r>
              <a:rPr lang="en-US" sz="1400" smtClean="0"/>
              <a:t>file</a:t>
            </a:r>
          </a:p>
          <a:p>
            <a:pPr algn="l"/>
            <a:r>
              <a:rPr lang="en-US" sz="1400" b="1"/>
              <a:t>Step </a:t>
            </a:r>
            <a:r>
              <a:rPr lang="en-US" sz="1400" b="1"/>
              <a:t>5</a:t>
            </a:r>
            <a:r>
              <a:rPr lang="en-US" sz="1400"/>
              <a:t> </a:t>
            </a:r>
            <a:r>
              <a:rPr lang="en-US" sz="1400"/>
              <a:t>− </a:t>
            </a:r>
            <a:r>
              <a:rPr lang="en-US" sz="1400"/>
              <a:t>Create a JUnit runner to run the test</a:t>
            </a:r>
            <a:endParaRPr lang="en-US" sz="1400"/>
          </a:p>
          <a:p>
            <a:pPr algn="l"/>
            <a:endParaRPr lang="en-US" sz="1300"/>
          </a:p>
        </p:txBody>
      </p:sp>
    </p:spTree>
    <p:extLst>
      <p:ext uri="{BB962C8B-B14F-4D97-AF65-F5344CB8AC3E}">
        <p14:creationId xmlns:p14="http://schemas.microsoft.com/office/powerpoint/2010/main" val="137087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Introduction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It is the open source tool, which supports behavior driven development. It can be defined as a testing framework, driven by plain English text.</a:t>
            </a:r>
          </a:p>
          <a:p>
            <a:pPr marL="342900" indent="-342900" algn="l">
              <a:buFont typeface="Wingdings" pitchFamily="2" charset="2"/>
              <a:buChar char="q"/>
            </a:pPr>
            <a:r>
              <a:rPr lang="en-US" sz="2400"/>
              <a:t>Cucumber supports many different software platforms like Ruby on Rails, Selenium, PicoContainer, Spring Framework, Watir ... And because this, it has become the reason for Cucumber's popularity over other frameworks, like JBehave, JDave, Easyb ....</a:t>
            </a:r>
          </a:p>
          <a:p>
            <a:pPr marL="342900" indent="-342900" algn="l">
              <a:buFont typeface="Wingdings" pitchFamily="2" charset="2"/>
              <a:buChar char="q"/>
            </a:pPr>
            <a:r>
              <a:rPr lang="en-US" sz="2400"/>
              <a:t>Cucumber has three important sections </a:t>
            </a:r>
            <a:r>
              <a:rPr lang="en-US" sz="2400" b="1" i="1" smtClean="0"/>
              <a:t>Feature File</a:t>
            </a:r>
            <a:r>
              <a:rPr lang="en-US" sz="2400" b="1" i="1"/>
              <a:t>, </a:t>
            </a:r>
            <a:r>
              <a:rPr lang="en-US" sz="2400" b="1" i="1" smtClean="0"/>
              <a:t>Step </a:t>
            </a:r>
            <a:r>
              <a:rPr lang="en-US" sz="2400" b="1" i="1"/>
              <a:t>Definition and Runner Class</a:t>
            </a:r>
            <a:endParaRPr lang="en-US" sz="2300" smtClean="0"/>
          </a:p>
        </p:txBody>
      </p:sp>
    </p:spTree>
    <p:extLst>
      <p:ext uri="{BB962C8B-B14F-4D97-AF65-F5344CB8AC3E}">
        <p14:creationId xmlns:p14="http://schemas.microsoft.com/office/powerpoint/2010/main" val="19736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Advantages </a:t>
            </a:r>
            <a:r>
              <a:rPr lang="en-US" smtClean="0"/>
              <a:t>of Cucumber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Cucumber supports different languages like </a:t>
            </a:r>
            <a:r>
              <a:rPr lang="en-US" sz="2400" smtClean="0"/>
              <a:t>Java, .Net </a:t>
            </a:r>
            <a:r>
              <a:rPr lang="en-US" sz="2400"/>
              <a:t>and Ruby</a:t>
            </a:r>
          </a:p>
          <a:p>
            <a:pPr marL="342900" indent="-342900" algn="l">
              <a:buFont typeface="Wingdings" pitchFamily="2" charset="2"/>
              <a:buChar char="q"/>
            </a:pPr>
            <a:r>
              <a:rPr lang="en-US" sz="2400"/>
              <a:t>It acts as a bridge between the business and technical language</a:t>
            </a:r>
          </a:p>
          <a:p>
            <a:pPr marL="342900" indent="-342900" algn="l">
              <a:buFont typeface="Wingdings" pitchFamily="2" charset="2"/>
              <a:buChar char="q"/>
            </a:pPr>
            <a:r>
              <a:rPr lang="en-US" sz="2400"/>
              <a:t>It allows the test script to be written without knowledge of any code</a:t>
            </a:r>
          </a:p>
          <a:p>
            <a:pPr marL="342900" indent="-342900" algn="l">
              <a:buFont typeface="Wingdings" pitchFamily="2" charset="2"/>
              <a:buChar char="q"/>
            </a:pPr>
            <a:r>
              <a:rPr lang="en-US" sz="2400"/>
              <a:t>It serves the purpose of end-to-end test framework</a:t>
            </a:r>
          </a:p>
          <a:p>
            <a:pPr marL="342900" indent="-342900" algn="l">
              <a:buFont typeface="Wingdings" pitchFamily="2" charset="2"/>
              <a:buChar char="q"/>
            </a:pPr>
            <a:r>
              <a:rPr lang="en-US" sz="2400"/>
              <a:t>Due to simple test script architecture, Cucumber provides code reusability.</a:t>
            </a:r>
          </a:p>
        </p:txBody>
      </p:sp>
    </p:spTree>
    <p:extLst>
      <p:ext uri="{BB962C8B-B14F-4D97-AF65-F5344CB8AC3E}">
        <p14:creationId xmlns:p14="http://schemas.microsoft.com/office/powerpoint/2010/main" val="253576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smtClean="0"/>
              <a:t>To </a:t>
            </a:r>
            <a:r>
              <a:rPr lang="en-US" sz="2400"/>
              <a:t>get started with Cucumber in Java, you will need the following:</a:t>
            </a:r>
          </a:p>
          <a:p>
            <a:pPr marL="342900" indent="-342900" algn="l">
              <a:buFont typeface="Wingdings" pitchFamily="2" charset="2"/>
              <a:buChar char="Ø"/>
            </a:pPr>
            <a:r>
              <a:rPr lang="en-US" sz="2400"/>
              <a:t>Java SE — Java 8 (Java 9 is not yet supported by Cucumber</a:t>
            </a:r>
            <a:r>
              <a:rPr lang="en-US" sz="2400" smtClean="0"/>
              <a:t>)</a:t>
            </a:r>
          </a:p>
          <a:p>
            <a:pPr algn="l"/>
            <a:r>
              <a:rPr lang="en-US" sz="2400"/>
              <a:t>http</a:t>
            </a:r>
            <a:r>
              <a:rPr lang="en-US" sz="2400"/>
              <a:t>://</a:t>
            </a:r>
            <a:r>
              <a:rPr lang="en-US" sz="2400" smtClean="0"/>
              <a:t>www.oracle.com/technetwork/java/javase/downloads/index.html</a:t>
            </a:r>
            <a:endParaRPr lang="en-US" sz="2400"/>
          </a:p>
          <a:p>
            <a:pPr marL="342900" indent="-342900" algn="l">
              <a:buFont typeface="Wingdings" pitchFamily="2" charset="2"/>
              <a:buChar char="Ø"/>
            </a:pPr>
            <a:r>
              <a:rPr lang="en-US" sz="2400"/>
              <a:t>Maven — Version 3.3.1 or </a:t>
            </a:r>
            <a:r>
              <a:rPr lang="en-US" sz="2400" smtClean="0"/>
              <a:t>higher</a:t>
            </a:r>
          </a:p>
          <a:p>
            <a:pPr algn="l"/>
            <a:r>
              <a:rPr lang="en-US" sz="2400"/>
              <a:t>https://maven.apache.org/download.cgi</a:t>
            </a:r>
            <a:endParaRPr lang="en-US" sz="2400"/>
          </a:p>
          <a:p>
            <a:pPr marL="342900" indent="-342900" algn="l">
              <a:buFont typeface="Wingdings" pitchFamily="2" charset="2"/>
              <a:buChar char="Ø"/>
            </a:pPr>
            <a:r>
              <a:rPr lang="en-US" sz="2400"/>
              <a:t>Eclipse </a:t>
            </a:r>
            <a:r>
              <a:rPr lang="en-US" sz="2400" smtClean="0"/>
              <a:t>IDE</a:t>
            </a:r>
          </a:p>
          <a:p>
            <a:pPr algn="l"/>
            <a:r>
              <a:rPr lang="en-US" sz="2400"/>
              <a:t>https://eclipse.org/downloads/</a:t>
            </a:r>
            <a:endParaRPr lang="en-US" sz="2400"/>
          </a:p>
          <a:p>
            <a:pPr marL="342900" indent="-342900" algn="l">
              <a:buFont typeface="Wingdings" pitchFamily="2" charset="2"/>
              <a:buChar char="Ø"/>
            </a:pPr>
            <a:r>
              <a:rPr lang="en-US" sz="2400"/>
              <a:t>A Cucumber plugin for your </a:t>
            </a:r>
            <a:r>
              <a:rPr lang="en-US" sz="2400" smtClean="0"/>
              <a:t>IDE</a:t>
            </a:r>
          </a:p>
          <a:p>
            <a:pPr algn="l"/>
            <a:r>
              <a:rPr lang="en-US" sz="2400"/>
              <a:t>http://cucumber.github.com/cucumber-eclipse/update-site</a:t>
            </a:r>
            <a:endParaRPr lang="en-US" sz="2400"/>
          </a:p>
        </p:txBody>
      </p:sp>
    </p:spTree>
    <p:extLst>
      <p:ext uri="{BB962C8B-B14F-4D97-AF65-F5344CB8AC3E}">
        <p14:creationId xmlns:p14="http://schemas.microsoft.com/office/powerpoint/2010/main" val="39838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Gherkins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Gherkin is a language, which is used to write </a:t>
            </a:r>
            <a:r>
              <a:rPr lang="en-US" sz="2400" smtClean="0"/>
              <a:t>features</a:t>
            </a:r>
            <a:r>
              <a:rPr lang="en-US" sz="2400"/>
              <a:t>, </a:t>
            </a:r>
            <a:r>
              <a:rPr lang="en-US" sz="2400" smtClean="0"/>
              <a:t>scenarios</a:t>
            </a:r>
            <a:r>
              <a:rPr lang="en-US" sz="2400"/>
              <a:t>, and </a:t>
            </a:r>
            <a:r>
              <a:rPr lang="en-US" sz="2400" smtClean="0"/>
              <a:t>steps</a:t>
            </a:r>
            <a:r>
              <a:rPr lang="en-US" sz="2400"/>
              <a:t>. The purpose of Gherkin is to help us write concrete requirements.</a:t>
            </a:r>
          </a:p>
          <a:p>
            <a:pPr marL="342900" indent="-342900" algn="l">
              <a:buFont typeface="Wingdings" pitchFamily="2" charset="2"/>
              <a:buChar char="q"/>
            </a:pPr>
            <a:r>
              <a:rPr lang="en-US" sz="2400"/>
              <a:t>Gherkin files are plain text files and have the extension .feature. Each line has to start with a Gherkin keyword, followed by any text you like.</a:t>
            </a:r>
          </a:p>
        </p:txBody>
      </p:sp>
    </p:spTree>
    <p:extLst>
      <p:ext uri="{BB962C8B-B14F-4D97-AF65-F5344CB8AC3E}">
        <p14:creationId xmlns:p14="http://schemas.microsoft.com/office/powerpoint/2010/main" val="239604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A </a:t>
            </a:r>
            <a:r>
              <a:rPr lang="en-US" sz="2400" b="1"/>
              <a:t>Feature </a:t>
            </a:r>
            <a:r>
              <a:rPr lang="en-US" sz="2400"/>
              <a:t>can be defined as a standalone unit or functionality of a project.</a:t>
            </a:r>
          </a:p>
          <a:p>
            <a:pPr marL="342900" indent="-342900" algn="l">
              <a:buFont typeface="Wingdings" pitchFamily="2" charset="2"/>
              <a:buChar char="q"/>
            </a:pPr>
            <a:r>
              <a:rPr lang="en-US" sz="2400"/>
              <a:t>A feature usually contains a list of scenarios to be tested for that feature. </a:t>
            </a:r>
          </a:p>
          <a:p>
            <a:pPr marL="342900" indent="-342900" algn="l">
              <a:buFont typeface="Wingdings" pitchFamily="2" charset="2"/>
              <a:buChar char="q"/>
            </a:pPr>
            <a:r>
              <a:rPr lang="en-US" sz="2400"/>
              <a:t>A file in which we store features, description about the features and scenarios to be tested is known as </a:t>
            </a:r>
            <a:r>
              <a:rPr lang="en-US" sz="2400" b="1"/>
              <a:t>Feature File</a:t>
            </a:r>
            <a:r>
              <a:rPr lang="en-US" sz="2400"/>
              <a:t>.</a:t>
            </a:r>
          </a:p>
          <a:p>
            <a:pPr marL="342900" indent="-342900" algn="l">
              <a:buFont typeface="Wingdings" pitchFamily="2" charset="2"/>
              <a:buChar char="q"/>
            </a:pPr>
            <a:r>
              <a:rPr lang="en-US" sz="2400"/>
              <a:t>The keyword to represent a feature under test in Gherkins is “Feature”</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The 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under </a:t>
            </a:r>
            <a:r>
              <a:rPr lang="en-US" sz="2400" smtClean="0"/>
              <a:t>test.</a:t>
            </a:r>
          </a:p>
          <a:p>
            <a:pPr marL="342900" indent="-342900" algn="l">
              <a:buFont typeface="Wingdings" pitchFamily="2" charset="2"/>
              <a:buChar char="q"/>
            </a:pPr>
            <a:r>
              <a:rPr lang="en-US" sz="2400" b="1" smtClean="0"/>
              <a:t>Scenario</a:t>
            </a:r>
            <a:r>
              <a:rPr lang="en-US" sz="2400"/>
              <a:t>: What is the 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4043</TotalTime>
  <Words>1282</Words>
  <Application>Microsoft Office PowerPoint</Application>
  <PresentationFormat>Custom</PresentationFormat>
  <Paragraphs>184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MULTIPURPOSE BUSINESS PRESENTATION (V.01)</vt:lpstr>
      <vt:lpstr>Behavior Driven Development</vt:lpstr>
      <vt:lpstr>Cucumber Introduction</vt:lpstr>
      <vt:lpstr>Advantages of Cucumber</vt:lpstr>
      <vt:lpstr>Environment Setup</vt:lpstr>
      <vt:lpstr>Gherkins</vt:lpstr>
      <vt:lpstr>Features</vt:lpstr>
      <vt:lpstr>Features</vt:lpstr>
      <vt:lpstr>Features</vt:lpstr>
      <vt:lpstr>Steps Definitions</vt:lpstr>
      <vt:lpstr>Runner Class</vt:lpstr>
      <vt:lpstr>Runner Class</vt:lpstr>
      <vt:lpstr>Runner Class</vt:lpstr>
      <vt:lpstr>Runner Class</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Creating project cucumber with maven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558</cp:revision>
  <dcterms:created xsi:type="dcterms:W3CDTF">2015-01-30T02:59:27Z</dcterms:created>
  <dcterms:modified xsi:type="dcterms:W3CDTF">2018-08-10T16:29:52Z</dcterms:modified>
</cp:coreProperties>
</file>