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91" r:id="rId16"/>
    <p:sldId id="270" r:id="rId17"/>
    <p:sldId id="271" r:id="rId18"/>
    <p:sldId id="272" r:id="rId19"/>
    <p:sldId id="273" r:id="rId20"/>
    <p:sldId id="274" r:id="rId21"/>
    <p:sldId id="292" r:id="rId22"/>
    <p:sldId id="276" r:id="rId23"/>
    <p:sldId id="277" r:id="rId24"/>
    <p:sldId id="284" r:id="rId25"/>
    <p:sldId id="294" r:id="rId26"/>
    <p:sldId id="295" r:id="rId27"/>
    <p:sldId id="285" r:id="rId28"/>
    <p:sldId id="296" r:id="rId29"/>
    <p:sldId id="280" r:id="rId30"/>
    <p:sldId id="283" r:id="rId31"/>
    <p:sldId id="29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6071" autoAdjust="0"/>
    <p:restoredTop sz="84455" autoAdjust="0"/>
  </p:normalViewPr>
  <p:slideViewPr>
    <p:cSldViewPr snapToGrid="0" showGuides="1">
      <p:cViewPr varScale="1">
        <p:scale>
          <a:sx n="97" d="100"/>
          <a:sy n="97" d="100"/>
        </p:scale>
        <p:origin x="336" y="90"/>
      </p:cViewPr>
      <p:guideLst>
        <p:guide pos="3864"/>
        <p:guide orient="horz" pos="456"/>
      </p:guideLst>
    </p:cSldViewPr>
  </p:slideViewPr>
  <p:outlineViewPr>
    <p:cViewPr>
      <p:scale>
        <a:sx n="33" d="100"/>
        <a:sy n="33" d="100"/>
      </p:scale>
      <p:origin x="0" y="161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25/09/2018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25/09/2018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dirty="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dirty="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dirty="0" smtClean="0"/>
              <a:t>- This way they come up with a set of test scenarios by the simple English language, and serves the purpose of documentation also.</a:t>
            </a:r>
            <a:endParaRPr lang="en-US" dirty="0"/>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15</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21</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24</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25</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26</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27</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p>
          <a:p>
            <a:pPr algn="l"/>
            <a:r>
              <a:rPr lang="en-US" b="1" i="1" smtClean="0"/>
              <a:t>Combine</a:t>
            </a:r>
          </a:p>
          <a:p>
            <a:r>
              <a:rPr lang="en-US" sz="1200" kern="1200" smtClean="0">
                <a:solidFill>
                  <a:schemeClr val="tx1"/>
                </a:solidFill>
                <a:latin typeface="+mn-lt"/>
                <a:ea typeface="+mn-ea"/>
                <a:cs typeface="+mn-cs"/>
              </a:rPr>
              <a:t>plugin = { "pretty", "json:target/cucumber-reports/Cucumber.json",</a:t>
            </a:r>
          </a:p>
          <a:p>
            <a:r>
              <a:rPr lang="en-US" sz="1200" kern="1200" smtClean="0">
                <a:solidFill>
                  <a:schemeClr val="tx1"/>
                </a:solidFill>
                <a:latin typeface="+mn-lt"/>
                <a:ea typeface="+mn-ea"/>
                <a:cs typeface="+mn-cs"/>
              </a:rPr>
              <a:t> "junit:target/cucumber-reports/Cucumber.xml",</a:t>
            </a:r>
          </a:p>
          <a:p>
            <a:r>
              <a:rPr lang="en-US" sz="1200" kern="1200" smtClean="0">
                <a:solidFill>
                  <a:schemeClr val="tx1"/>
                </a:solidFill>
                <a:latin typeface="+mn-lt"/>
                <a:ea typeface="+mn-ea"/>
                <a:cs typeface="+mn-cs"/>
              </a:rPr>
              <a:t> "html:target/cucumber-reports"},</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28</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smtClean="0"/>
              <a:t>Step 1</a:t>
            </a:r>
            <a:r>
              <a:rPr lang="en-US" sz="1200" smtClean="0"/>
              <a:t> − Create a Maven project.</a:t>
            </a:r>
          </a:p>
          <a:p>
            <a:pPr marL="285750" indent="-285750" algn="l">
              <a:buFont typeface="Wingdings" pitchFamily="2" charset="2"/>
              <a:buChar char="Ø"/>
            </a:pPr>
            <a:r>
              <a:rPr lang="en-US" sz="1200" smtClean="0"/>
              <a:t>Go to File → New → Others → Maven → Maven Project → Next.</a:t>
            </a:r>
          </a:p>
          <a:p>
            <a:pPr algn="l"/>
            <a:r>
              <a:rPr lang="en-US" sz="1200" b="1" smtClean="0"/>
              <a:t>Step 2</a:t>
            </a:r>
            <a:r>
              <a:rPr lang="en-US" sz="1200" smtClean="0"/>
              <a:t> − Open pom.xml and add dependencies: Selenium, Cucumber-Java, Cucumber-JUnit, JUnit</a:t>
            </a:r>
          </a:p>
          <a:p>
            <a:pPr algn="l"/>
            <a:r>
              <a:rPr lang="en-US" sz="1200" b="1" smtClean="0"/>
              <a:t>Step 3</a:t>
            </a:r>
            <a:r>
              <a:rPr lang="en-US" sz="1200" smtClean="0"/>
              <a:t> − Create a feature file</a:t>
            </a:r>
          </a:p>
          <a:p>
            <a:pPr algn="l"/>
            <a:r>
              <a:rPr lang="en-US" sz="1200" b="1" smtClean="0"/>
              <a:t>Step 4</a:t>
            </a:r>
            <a:r>
              <a:rPr lang="en-US" sz="1200" smtClean="0"/>
              <a:t> − Create a step definition file</a:t>
            </a:r>
          </a:p>
          <a:p>
            <a:pPr algn="l"/>
            <a:r>
              <a:rPr lang="en-US" sz="1200" b="1" smtClean="0"/>
              <a:t>Step 5</a:t>
            </a:r>
            <a:r>
              <a:rPr lang="en-US" sz="1200" smtClean="0"/>
              <a:t> − Create a JUnit runner to run the test</a:t>
            </a:r>
          </a:p>
        </p:txBody>
      </p:sp>
      <p:sp>
        <p:nvSpPr>
          <p:cNvPr id="4" name="Slide Number Placeholder 3"/>
          <p:cNvSpPr>
            <a:spLocks noGrp="1"/>
          </p:cNvSpPr>
          <p:nvPr>
            <p:ph type="sldNum" sz="quarter" idx="10"/>
          </p:nvPr>
        </p:nvSpPr>
        <p:spPr/>
        <p:txBody>
          <a:bodyPr/>
          <a:lstStyle/>
          <a:p>
            <a:fld id="{FDDC2B19-90B7-4BD8-BF1D-48CF31DDAFC9}" type="slidenum">
              <a:rPr lang="en-GB" smtClean="0"/>
              <a:t>29</a:t>
            </a:fld>
            <a:endParaRPr lang="en-GB"/>
          </a:p>
        </p:txBody>
      </p:sp>
    </p:spTree>
    <p:extLst>
      <p:ext uri="{BB962C8B-B14F-4D97-AF65-F5344CB8AC3E}">
        <p14:creationId xmlns:p14="http://schemas.microsoft.com/office/powerpoint/2010/main" val="323756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u="sng" dirty="0" smtClean="0"/>
              <a:t>JUnit</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u="sng" kern="1200" dirty="0" err="1" smtClean="0">
                <a:solidFill>
                  <a:schemeClr val="tx1"/>
                </a:solidFill>
                <a:latin typeface="+mn-lt"/>
                <a:ea typeface="+mn-ea"/>
                <a:cs typeface="+mn-cs"/>
              </a:rPr>
              <a:t>junit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groupId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a:t>
            </a:r>
            <a:r>
              <a:rPr lang="en-US" sz="1200" u="sng" kern="1200" dirty="0" err="1" smtClean="0">
                <a:solidFill>
                  <a:schemeClr val="tx1"/>
                </a:solidFill>
                <a:latin typeface="+mn-lt"/>
                <a:ea typeface="+mn-ea"/>
                <a:cs typeface="+mn-cs"/>
              </a:rPr>
              <a:t>junit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&lt;version&gt;4.11&lt;/version&gt;</a:t>
            </a:r>
          </a:p>
          <a:p>
            <a:r>
              <a:rPr lang="en-US" sz="1200" kern="1200" dirty="0" smtClean="0">
                <a:solidFill>
                  <a:schemeClr val="tx1"/>
                </a:solidFill>
                <a:latin typeface="+mn-lt"/>
                <a:ea typeface="+mn-ea"/>
                <a:cs typeface="+mn-cs"/>
              </a:rPr>
              <a:t>&lt;scope&gt;test&lt;/scope&gt;</a:t>
            </a:r>
          </a:p>
          <a:p>
            <a:r>
              <a:rPr lang="en-US" sz="1200" kern="1200" dirty="0" smtClean="0">
                <a:solidFill>
                  <a:schemeClr val="tx1"/>
                </a:solidFill>
                <a:latin typeface="+mn-lt"/>
                <a:ea typeface="+mn-ea"/>
                <a:cs typeface="+mn-cs"/>
              </a:rPr>
              <a:t>&lt;/dependency&gt;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a:t>
            </a:r>
            <a:r>
              <a:rPr lang="en-US" sz="1200" u="sng" kern="1200" dirty="0" smtClean="0">
                <a:solidFill>
                  <a:schemeClr val="tx1"/>
                </a:solidFill>
                <a:latin typeface="+mn-lt"/>
                <a:ea typeface="+mn-ea"/>
                <a:cs typeface="+mn-cs"/>
              </a:rPr>
              <a:t>Selenium-Java</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org.seleniumhq.selenium</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a:t>
            </a:r>
            <a:r>
              <a:rPr lang="en-US" sz="1200" u="sng" kern="1200" dirty="0" smtClean="0">
                <a:solidFill>
                  <a:schemeClr val="tx1"/>
                </a:solidFill>
                <a:latin typeface="+mn-lt"/>
                <a:ea typeface="+mn-ea"/>
                <a:cs typeface="+mn-cs"/>
              </a:rPr>
              <a:t>selenium-java&lt;/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&lt;version&gt;3.7.1&lt;/version&gt;</a:t>
            </a:r>
          </a:p>
          <a:p>
            <a:r>
              <a:rPr lang="en-US" sz="1200" kern="1200" dirty="0" smtClean="0">
                <a:solidFill>
                  <a:schemeClr val="tx1"/>
                </a:solidFill>
                <a:latin typeface="+mn-lt"/>
                <a:ea typeface="+mn-ea"/>
                <a:cs typeface="+mn-cs"/>
              </a:rPr>
              <a:t>&lt;/dependency&gt;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a:t>
            </a:r>
            <a:r>
              <a:rPr lang="en-US" sz="1200" u="sng" kern="1200" dirty="0" smtClean="0">
                <a:solidFill>
                  <a:schemeClr val="tx1"/>
                </a:solidFill>
                <a:latin typeface="+mn-lt"/>
                <a:ea typeface="+mn-ea"/>
                <a:cs typeface="+mn-cs"/>
              </a:rPr>
              <a:t>Cucumber-Java</a:t>
            </a:r>
          </a:p>
          <a:p>
            <a:r>
              <a:rPr lang="en-US" sz="1200" kern="1200" dirty="0" smtClean="0">
                <a:solidFill>
                  <a:schemeClr val="tx1"/>
                </a:solidFill>
                <a:effectLst/>
                <a:latin typeface="+mn-lt"/>
                <a:ea typeface="+mn-ea"/>
                <a:cs typeface="+mn-cs"/>
              </a:rPr>
              <a:t>&lt;dependency&gt;</a:t>
            </a:r>
            <a:r>
              <a:rPr lang="en-US" dirty="0" smtClean="0"/>
              <a:t> </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groupId</a:t>
            </a:r>
            <a:r>
              <a:rPr lang="en-US" sz="1200" kern="1200" dirty="0" smtClean="0">
                <a:solidFill>
                  <a:schemeClr val="tx1"/>
                </a:solidFill>
                <a:effectLst/>
                <a:latin typeface="+mn-lt"/>
                <a:ea typeface="+mn-ea"/>
                <a:cs typeface="+mn-cs"/>
              </a:rPr>
              <a:t>&gt;</a:t>
            </a:r>
            <a:r>
              <a:rPr lang="en-US" dirty="0" err="1" smtClean="0"/>
              <a:t>info.cukes</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groupId</a:t>
            </a:r>
            <a:r>
              <a:rPr lang="en-US" sz="1200" kern="1200" dirty="0" smtClean="0">
                <a:solidFill>
                  <a:schemeClr val="tx1"/>
                </a:solidFill>
                <a:effectLst/>
                <a:latin typeface="+mn-lt"/>
                <a:ea typeface="+mn-ea"/>
                <a:cs typeface="+mn-cs"/>
              </a:rPr>
              <a:t>&gt;</a:t>
            </a:r>
            <a:r>
              <a:rPr lang="en-US" dirty="0" smtClean="0"/>
              <a:t> </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artifactId</a:t>
            </a:r>
            <a:r>
              <a:rPr lang="en-US" sz="1200" kern="1200" dirty="0" smtClean="0">
                <a:solidFill>
                  <a:schemeClr val="tx1"/>
                </a:solidFill>
                <a:effectLst/>
                <a:latin typeface="+mn-lt"/>
                <a:ea typeface="+mn-ea"/>
                <a:cs typeface="+mn-cs"/>
              </a:rPr>
              <a:t>&gt;</a:t>
            </a:r>
            <a:r>
              <a:rPr lang="en-US" dirty="0" smtClean="0"/>
              <a:t>cucumber-java</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artifactId</a:t>
            </a:r>
            <a:r>
              <a:rPr lang="en-US" sz="1200" kern="1200" dirty="0" smtClean="0">
                <a:solidFill>
                  <a:schemeClr val="tx1"/>
                </a:solidFill>
                <a:effectLst/>
                <a:latin typeface="+mn-lt"/>
                <a:ea typeface="+mn-ea"/>
                <a:cs typeface="+mn-cs"/>
              </a:rPr>
              <a:t>&gt;</a:t>
            </a:r>
            <a:r>
              <a:rPr lang="en-US" dirty="0" smtClean="0"/>
              <a:t> </a:t>
            </a:r>
          </a:p>
          <a:p>
            <a:r>
              <a:rPr lang="en-US" sz="1200" kern="1200" dirty="0" smtClean="0">
                <a:solidFill>
                  <a:schemeClr val="tx1"/>
                </a:solidFill>
                <a:effectLst/>
                <a:latin typeface="+mn-lt"/>
                <a:ea typeface="+mn-ea"/>
                <a:cs typeface="+mn-cs"/>
              </a:rPr>
              <a:t>&lt;version&gt;</a:t>
            </a:r>
            <a:r>
              <a:rPr lang="en-US" dirty="0" smtClean="0"/>
              <a:t>1.2.5</a:t>
            </a:r>
            <a:r>
              <a:rPr lang="en-US" sz="1200" kern="1200" dirty="0" smtClean="0">
                <a:solidFill>
                  <a:schemeClr val="tx1"/>
                </a:solidFill>
                <a:effectLst/>
                <a:latin typeface="+mn-lt"/>
                <a:ea typeface="+mn-ea"/>
                <a:cs typeface="+mn-cs"/>
              </a:rPr>
              <a:t>&lt;/version&gt;</a:t>
            </a:r>
            <a:r>
              <a:rPr lang="en-US" dirty="0" smtClean="0"/>
              <a:t> </a:t>
            </a:r>
          </a:p>
          <a:p>
            <a:r>
              <a:rPr lang="en-US" sz="1200" kern="1200" dirty="0" smtClean="0">
                <a:solidFill>
                  <a:schemeClr val="tx1"/>
                </a:solidFill>
                <a:effectLst/>
                <a:latin typeface="+mn-lt"/>
                <a:ea typeface="+mn-ea"/>
                <a:cs typeface="+mn-cs"/>
              </a:rPr>
              <a:t>&lt;/dependency&gt;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a:t>
            </a:r>
            <a:r>
              <a:rPr lang="en-US" sz="1200" u="sng" kern="1200" dirty="0" smtClean="0">
                <a:solidFill>
                  <a:schemeClr val="tx1"/>
                </a:solidFill>
                <a:effectLst/>
                <a:latin typeface="+mn-lt"/>
                <a:ea typeface="+mn-ea"/>
                <a:cs typeface="+mn-cs"/>
              </a:rPr>
              <a:t>Cucumber-Junit</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info.cukes</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&gt;cucumber-</a:t>
            </a:r>
            <a:r>
              <a:rPr lang="en-US" sz="1200" u="sng" kern="1200" dirty="0" err="1" smtClean="0">
                <a:solidFill>
                  <a:schemeClr val="tx1"/>
                </a:solidFill>
                <a:latin typeface="+mn-lt"/>
                <a:ea typeface="+mn-ea"/>
                <a:cs typeface="+mn-cs"/>
              </a:rPr>
              <a:t>junit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&lt;version&gt;1.2.5&lt;/version&gt;</a:t>
            </a:r>
          </a:p>
          <a:p>
            <a:r>
              <a:rPr lang="en-US" sz="1200" kern="1200" dirty="0" smtClean="0">
                <a:solidFill>
                  <a:schemeClr val="tx1"/>
                </a:solidFill>
                <a:latin typeface="+mn-lt"/>
                <a:ea typeface="+mn-ea"/>
                <a:cs typeface="+mn-cs"/>
              </a:rPr>
              <a:t>&lt;scope&gt;test&lt;/scope&gt;</a:t>
            </a:r>
          </a:p>
          <a:p>
            <a:r>
              <a:rPr lang="en-US" sz="1200" kern="1200" dirty="0" smtClean="0">
                <a:solidFill>
                  <a:schemeClr val="tx1"/>
                </a:solidFill>
                <a:latin typeface="+mn-lt"/>
                <a:ea typeface="+mn-ea"/>
                <a:cs typeface="+mn-cs"/>
              </a:rPr>
              <a:t>&lt;/dependency</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a:t>
            </a:r>
            <a:r>
              <a:rPr lang="en-US" sz="1200" u="sng" kern="1200" dirty="0" smtClean="0">
                <a:solidFill>
                  <a:schemeClr val="tx1"/>
                </a:solidFill>
                <a:latin typeface="+mn-lt"/>
                <a:ea typeface="+mn-ea"/>
                <a:cs typeface="+mn-cs"/>
              </a:rPr>
              <a:t>Extents-Report:</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com.vimalselvam</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&gt;cucumber-</a:t>
            </a:r>
            <a:r>
              <a:rPr lang="en-US" sz="1200" u="sng" kern="1200" dirty="0" err="1" smtClean="0">
                <a:solidFill>
                  <a:schemeClr val="tx1"/>
                </a:solidFill>
                <a:latin typeface="+mn-lt"/>
                <a:ea typeface="+mn-ea"/>
                <a:cs typeface="+mn-cs"/>
              </a:rPr>
              <a:t>extentsreport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&lt;version&gt;3.0.2&lt;/version&gt;</a:t>
            </a:r>
          </a:p>
          <a:p>
            <a:r>
              <a:rPr lang="en-US" sz="1200" kern="1200" dirty="0" smtClean="0">
                <a:solidFill>
                  <a:schemeClr val="tx1"/>
                </a:solidFill>
                <a:latin typeface="+mn-lt"/>
                <a:ea typeface="+mn-ea"/>
                <a:cs typeface="+mn-cs"/>
              </a:rPr>
              <a:t>&lt;/dependency&gt;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com.aventstack</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a:t>
            </a:r>
            <a:r>
              <a:rPr lang="en-US" sz="1200" u="sng" kern="1200" dirty="0" err="1" smtClean="0">
                <a:solidFill>
                  <a:schemeClr val="tx1"/>
                </a:solidFill>
                <a:latin typeface="+mn-lt"/>
                <a:ea typeface="+mn-ea"/>
                <a:cs typeface="+mn-cs"/>
              </a:rPr>
              <a:t>extentreports</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&lt;version&gt;3.1.2&lt;/version&gt;</a:t>
            </a:r>
          </a:p>
          <a:p>
            <a:r>
              <a:rPr lang="en-US" sz="1200" kern="1200" dirty="0" smtClean="0">
                <a:solidFill>
                  <a:schemeClr val="tx1"/>
                </a:solidFill>
                <a:latin typeface="+mn-lt"/>
                <a:ea typeface="+mn-ea"/>
                <a:cs typeface="+mn-cs"/>
              </a:rPr>
              <a:t>&lt;/dependency&gt;</a:t>
            </a:r>
            <a:endParaRPr lang="en-US" u="sng" dirty="0"/>
          </a:p>
        </p:txBody>
      </p:sp>
      <p:sp>
        <p:nvSpPr>
          <p:cNvPr id="4" name="Slide Number Placeholder 3"/>
          <p:cNvSpPr>
            <a:spLocks noGrp="1"/>
          </p:cNvSpPr>
          <p:nvPr>
            <p:ph type="sldNum" sz="quarter" idx="10"/>
          </p:nvPr>
        </p:nvSpPr>
        <p:spPr/>
        <p:txBody>
          <a:bodyPr/>
          <a:lstStyle/>
          <a:p>
            <a:fld id="{FDDC2B19-90B7-4BD8-BF1D-48CF31DDAFC9}" type="slidenum">
              <a:rPr lang="en-GB" smtClean="0"/>
              <a:t>30</a:t>
            </a:fld>
            <a:endParaRPr lang="en-GB"/>
          </a:p>
        </p:txBody>
      </p:sp>
    </p:spTree>
    <p:extLst>
      <p:ext uri="{BB962C8B-B14F-4D97-AF65-F5344CB8AC3E}">
        <p14:creationId xmlns:p14="http://schemas.microsoft.com/office/powerpoint/2010/main" val="340968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b="1" smtClean="0"/>
              <a:t>- Feature</a:t>
            </a:r>
            <a:r>
              <a:rPr lang="en-US" sz="1200" smtClean="0"/>
              <a:t>: Name of the feature under test.</a:t>
            </a:r>
          </a:p>
          <a:p>
            <a:pPr marL="0" indent="0" algn="l">
              <a:buFont typeface="Wingdings" pitchFamily="2" charset="2"/>
              <a:buNone/>
            </a:pPr>
            <a:r>
              <a:rPr lang="en-US" sz="1200" b="1" smtClean="0"/>
              <a:t>- Description </a:t>
            </a:r>
            <a:r>
              <a:rPr lang="en-US" sz="1200" smtClean="0"/>
              <a:t>(optional): Describe about feature under test.</a:t>
            </a:r>
          </a:p>
          <a:p>
            <a:pPr marL="0" indent="0" algn="l">
              <a:buFont typeface="Wingdings" pitchFamily="2" charset="2"/>
              <a:buNone/>
            </a:pPr>
            <a:r>
              <a:rPr lang="en-US" sz="1200" b="1" smtClean="0"/>
              <a:t>- Scenario</a:t>
            </a:r>
            <a:r>
              <a:rPr lang="en-US" sz="1200" smtClean="0"/>
              <a:t>: What is the test scenario.</a:t>
            </a:r>
          </a:p>
          <a:p>
            <a:pPr marL="0" indent="0" algn="l">
              <a:buFont typeface="Wingdings" pitchFamily="2" charset="2"/>
              <a:buNone/>
            </a:pPr>
            <a:r>
              <a:rPr lang="en-US" sz="1200" b="1" smtClean="0"/>
              <a:t>- Given</a:t>
            </a:r>
            <a:r>
              <a:rPr lang="en-US" sz="1200" smtClean="0"/>
              <a:t>: Prerequisite before the test steps get executed.</a:t>
            </a:r>
          </a:p>
          <a:p>
            <a:pPr marL="0" indent="0" algn="l">
              <a:buFont typeface="Wingdings" pitchFamily="2" charset="2"/>
              <a:buNone/>
            </a:pPr>
            <a:r>
              <a:rPr lang="en-US" sz="1200" b="1" smtClean="0"/>
              <a:t>- When</a:t>
            </a:r>
            <a:r>
              <a:rPr lang="en-US" sz="1200" smtClean="0"/>
              <a:t>: Specific condition which should match in order to execute the next step.</a:t>
            </a:r>
          </a:p>
          <a:p>
            <a:pPr marL="0" indent="0" algn="l">
              <a:buFont typeface="Wingdings" pitchFamily="2" charset="2"/>
              <a:buNone/>
            </a:pPr>
            <a:r>
              <a:rPr lang="en-US" sz="1200" b="1" smtClean="0"/>
              <a:t>- Then</a:t>
            </a:r>
            <a:r>
              <a:rPr lang="en-US" sz="1200" smtClean="0"/>
              <a:t>: What should happen if the condition mentioned in WHEN is satisfied.</a:t>
            </a:r>
          </a:p>
          <a:p>
            <a:pPr marL="0" indent="0" algn="l">
              <a:buFont typeface="Wingdings" pitchFamily="2" charset="2"/>
              <a:buNone/>
            </a:pPr>
            <a:r>
              <a:rPr lang="en-US" sz="1200" b="1" smtClean="0"/>
              <a:t>- AND </a:t>
            </a:r>
            <a:r>
              <a:rPr lang="en-US" sz="1200" smtClean="0"/>
              <a:t>keyword is used to show conjunction between two conditions. </a:t>
            </a:r>
            <a:r>
              <a:rPr lang="en-US" sz="1200" b="1" smtClean="0"/>
              <a:t>AND </a:t>
            </a:r>
            <a:r>
              <a:rPr lang="en-US" sz="1200" smtClean="0"/>
              <a:t>can be used with any other keywords like </a:t>
            </a:r>
            <a:r>
              <a:rPr lang="en-US" sz="1200" b="1" smtClean="0"/>
              <a:t>GIVEN</a:t>
            </a:r>
            <a:r>
              <a:rPr lang="en-US" sz="1200" smtClean="0"/>
              <a:t>, </a:t>
            </a:r>
            <a:r>
              <a:rPr lang="en-US" sz="1200" b="1" smtClean="0"/>
              <a:t>WHEN </a:t>
            </a:r>
            <a:r>
              <a:rPr lang="en-US" sz="1200" smtClean="0"/>
              <a:t>and </a:t>
            </a:r>
            <a:r>
              <a:rPr lang="en-US" sz="1200" b="1" smtClean="0"/>
              <a:t>THEN</a:t>
            </a:r>
            <a:r>
              <a:rPr lang="en-US" sz="1200" smtClean="0"/>
              <a:t/>
            </a:r>
            <a:br>
              <a:rPr lang="en-US" sz="1200" smtClean="0"/>
            </a:b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13</a:t>
            </a:fld>
            <a:endParaRPr lang="en-GB"/>
          </a:p>
        </p:txBody>
      </p:sp>
    </p:spTree>
    <p:extLst>
      <p:ext uri="{BB962C8B-B14F-4D97-AF65-F5344CB8AC3E}">
        <p14:creationId xmlns:p14="http://schemas.microsoft.com/office/powerpoint/2010/main" val="16134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14</a:t>
            </a:fld>
            <a:endParaRPr lang="en-GB"/>
          </a:p>
        </p:txBody>
      </p:sp>
    </p:spTree>
    <p:extLst>
      <p:ext uri="{BB962C8B-B14F-4D97-AF65-F5344CB8AC3E}">
        <p14:creationId xmlns:p14="http://schemas.microsoft.com/office/powerpoint/2010/main" val="3332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hoaivunguyenpham@gmail.com" TargetMode="External"/><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toolsqa.com/" TargetMode="External"/><Relationship Id="rId7" Type="http://schemas.openxmlformats.org/officeDocument/2006/relationships/hyperlink" Target="https://www.slideshare.net/"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p>
        </p:txBody>
      </p:sp>
      <p:sp>
        <p:nvSpPr>
          <p:cNvPr id="24" name="TextBox 23"/>
          <p:cNvSpPr txBox="1"/>
          <p:nvPr/>
        </p:nvSpPr>
        <p:spPr>
          <a:xfrm>
            <a:off x="4482058" y="4723094"/>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feature </a:t>
            </a:r>
            <a:r>
              <a:rPr lang="en-US" smtClean="0"/>
              <a:t>file</a:t>
            </a:r>
          </a:p>
          <a:p>
            <a:pPr marL="285750" indent="-285750">
              <a:buFont typeface="Wingdings" pitchFamily="2" charset="2"/>
              <a:buChar char="Ø"/>
            </a:pPr>
            <a:r>
              <a:rPr lang="en-US" smtClean="0"/>
              <a:t>glue: </a:t>
            </a:r>
            <a:r>
              <a:rPr lang="en-US"/>
              <a:t>provides the path of the step definition </a:t>
            </a:r>
            <a:r>
              <a:rPr lang="en-US" smtClean="0"/>
              <a:t>class</a:t>
            </a:r>
          </a:p>
          <a:p>
            <a:pPr marL="285750" indent="-285750">
              <a:buFont typeface="Wingdings" pitchFamily="2" charset="2"/>
              <a:buChar char="Ø"/>
            </a:pPr>
            <a:r>
              <a:rPr lang="en-US"/>
              <a:t>format: </a:t>
            </a:r>
            <a:r>
              <a:rPr lang="en-US" smtClean="0"/>
              <a:t>all </a:t>
            </a:r>
            <a:r>
              <a:rPr lang="en-US"/>
              <a:t>report formaters 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ircle(in)">
                                      <p:cBhvr>
                                        <p:cTn id="28" dur="20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ircle(in)">
                                      <p:cBhvr>
                                        <p:cTn id="3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723" y="652447"/>
            <a:ext cx="9144000" cy="594359"/>
          </a:xfrm>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Oval 2"/>
          <p:cNvSpPr/>
          <p:nvPr/>
        </p:nvSpPr>
        <p:spPr>
          <a:xfrm>
            <a:off x="4630994" y="1607574"/>
            <a:ext cx="2787445" cy="1946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a:t>
            </a:r>
            <a:endParaRPr lang="en-US"/>
          </a:p>
        </p:txBody>
      </p:sp>
      <p:sp>
        <p:nvSpPr>
          <p:cNvPr id="4" name="Rectangle 3"/>
          <p:cNvSpPr/>
          <p:nvPr/>
        </p:nvSpPr>
        <p:spPr>
          <a:xfrm>
            <a:off x="1021799" y="1246806"/>
            <a:ext cx="2477729" cy="1253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functionality </a:t>
            </a:r>
            <a:r>
              <a:rPr lang="en-US"/>
              <a:t>of a project</a:t>
            </a:r>
          </a:p>
        </p:txBody>
      </p:sp>
      <p:sp>
        <p:nvSpPr>
          <p:cNvPr id="5" name="Rectangle 4"/>
          <p:cNvSpPr/>
          <p:nvPr/>
        </p:nvSpPr>
        <p:spPr>
          <a:xfrm>
            <a:off x="8052619" y="1371600"/>
            <a:ext cx="2964426" cy="1445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US" smtClean="0"/>
              <a:t> </a:t>
            </a:r>
            <a:r>
              <a:rPr lang="en-US"/>
              <a:t>list of scenarios to be tested</a:t>
            </a:r>
          </a:p>
        </p:txBody>
      </p:sp>
      <p:sp>
        <p:nvSpPr>
          <p:cNvPr id="6" name="Rectangle 5"/>
          <p:cNvSpPr/>
          <p:nvPr/>
        </p:nvSpPr>
        <p:spPr>
          <a:xfrm>
            <a:off x="1324050" y="3554361"/>
            <a:ext cx="2997227" cy="17698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keyword </a:t>
            </a:r>
            <a:r>
              <a:rPr lang="en-US" smtClean="0"/>
              <a:t>in </a:t>
            </a:r>
            <a:r>
              <a:rPr lang="en-US"/>
              <a:t>Gherkins is </a:t>
            </a:r>
            <a:r>
              <a:rPr lang="en-US" smtClean="0"/>
              <a:t>‘Feature’</a:t>
            </a:r>
            <a:endParaRPr lang="en-US"/>
          </a:p>
          <a:p>
            <a:pPr algn="ctr"/>
            <a:endParaRPr lang="en-US"/>
          </a:p>
        </p:txBody>
      </p:sp>
      <p:sp>
        <p:nvSpPr>
          <p:cNvPr id="7" name="Rectangle 6"/>
          <p:cNvSpPr/>
          <p:nvPr/>
        </p:nvSpPr>
        <p:spPr>
          <a:xfrm>
            <a:off x="8052619" y="3347883"/>
            <a:ext cx="3215149" cy="16960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extension of the feature file </a:t>
            </a:r>
            <a:r>
              <a:rPr lang="en-US" smtClean="0"/>
              <a:t>is ‘.</a:t>
            </a:r>
            <a:r>
              <a:rPr lang="en-US"/>
              <a:t>feature’</a:t>
            </a:r>
          </a:p>
        </p:txBody>
      </p:sp>
      <p:cxnSp>
        <p:nvCxnSpPr>
          <p:cNvPr id="11" name="Straight Arrow Connector 10"/>
          <p:cNvCxnSpPr/>
          <p:nvPr/>
        </p:nvCxnSpPr>
        <p:spPr>
          <a:xfrm flipH="1" flipV="1">
            <a:off x="3499528" y="2004646"/>
            <a:ext cx="1131466" cy="1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7418439" y="2094271"/>
            <a:ext cx="634180" cy="4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1"/>
          </p:cNvCxnSpPr>
          <p:nvPr/>
        </p:nvCxnSpPr>
        <p:spPr>
          <a:xfrm>
            <a:off x="7010227" y="3269261"/>
            <a:ext cx="1042392" cy="926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21277" y="3458308"/>
            <a:ext cx="1071338" cy="73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527538" y="1489391"/>
            <a:ext cx="4712677" cy="3416320"/>
          </a:xfrm>
          <a:prstGeom prst="rect">
            <a:avLst/>
          </a:prstGeom>
        </p:spPr>
        <p:txBody>
          <a:bodyPr wrap="square">
            <a:spAutoFit/>
          </a:bodyPr>
          <a:lstStyle/>
          <a:p>
            <a:r>
              <a:rPr lang="en-US" i="1">
                <a:solidFill>
                  <a:srgbClr val="FF0000"/>
                </a:solidFill>
              </a:rPr>
              <a:t>Feature</a:t>
            </a:r>
            <a:r>
              <a:rPr lang="en-US" i="1"/>
              <a:t>:</a:t>
            </a:r>
          </a:p>
          <a:p>
            <a:r>
              <a:rPr lang="en-US" i="1"/>
              <a:t>   As a user</a:t>
            </a:r>
          </a:p>
          <a:p>
            <a:r>
              <a:rPr lang="en-US" i="1"/>
              <a:t>   I want to be able to login to gmail</a:t>
            </a:r>
          </a:p>
          <a:p>
            <a:r>
              <a:rPr lang="en-US" i="1"/>
              <a:t>   So that i can view my email</a:t>
            </a:r>
          </a:p>
          <a:p>
            <a:endParaRPr lang="en-US" i="1"/>
          </a:p>
          <a:p>
            <a:r>
              <a:rPr lang="en-US" i="1">
                <a:solidFill>
                  <a:srgbClr val="FF0000"/>
                </a:solidFill>
              </a:rPr>
              <a:t>Scenario</a:t>
            </a:r>
            <a:r>
              <a:rPr lang="en-US" i="1"/>
              <a:t>: The user login to gmail</a:t>
            </a:r>
          </a:p>
          <a:p>
            <a:r>
              <a:rPr lang="en-US" i="1"/>
              <a:t>   </a:t>
            </a:r>
            <a:r>
              <a:rPr lang="en-US" i="1">
                <a:solidFill>
                  <a:srgbClr val="FF0000"/>
                </a:solidFill>
              </a:rPr>
              <a:t>Given</a:t>
            </a:r>
            <a:r>
              <a:rPr lang="en-US" i="1"/>
              <a:t> The user navigate to gmail page</a:t>
            </a:r>
          </a:p>
          <a:p>
            <a:r>
              <a:rPr lang="en-US" i="1"/>
              <a:t>   </a:t>
            </a:r>
            <a:r>
              <a:rPr lang="en-US" i="1">
                <a:solidFill>
                  <a:srgbClr val="FF0000"/>
                </a:solidFill>
              </a:rPr>
              <a:t>When</a:t>
            </a:r>
            <a:r>
              <a:rPr lang="en-US" i="1"/>
              <a:t> The user click on Sign in button</a:t>
            </a:r>
          </a:p>
          <a:p>
            <a:r>
              <a:rPr lang="en-US" i="1"/>
              <a:t>   </a:t>
            </a:r>
            <a:r>
              <a:rPr lang="en-US" i="1">
                <a:solidFill>
                  <a:srgbClr val="FF0000"/>
                </a:solidFill>
              </a:rPr>
              <a:t>And</a:t>
            </a:r>
            <a:r>
              <a:rPr lang="en-US" i="1"/>
              <a:t> The user input the </a:t>
            </a:r>
            <a:r>
              <a:rPr lang="en-US" i="1" smtClean="0"/>
              <a:t>right username</a:t>
            </a:r>
            <a:endParaRPr lang="en-US" i="1"/>
          </a:p>
          <a:p>
            <a:r>
              <a:rPr lang="en-US" i="1"/>
              <a:t>   </a:t>
            </a:r>
            <a:r>
              <a:rPr lang="en-US" i="1">
                <a:solidFill>
                  <a:srgbClr val="FF0000"/>
                </a:solidFill>
              </a:rPr>
              <a:t>And</a:t>
            </a:r>
            <a:r>
              <a:rPr lang="en-US" i="1"/>
              <a:t> The user input the </a:t>
            </a:r>
            <a:r>
              <a:rPr lang="en-US" i="1" smtClean="0"/>
              <a:t>right password</a:t>
            </a:r>
            <a:endParaRPr lang="en-US" i="1"/>
          </a:p>
          <a:p>
            <a:r>
              <a:rPr lang="en-US" i="1"/>
              <a:t>   </a:t>
            </a:r>
            <a:r>
              <a:rPr lang="en-US" i="1">
                <a:solidFill>
                  <a:srgbClr val="FF0000"/>
                </a:solidFill>
              </a:rPr>
              <a:t>And</a:t>
            </a:r>
            <a:r>
              <a:rPr lang="en-US" i="1"/>
              <a:t> The user click on Login button</a:t>
            </a:r>
          </a:p>
          <a:p>
            <a:r>
              <a:rPr lang="en-US" i="1"/>
              <a:t>   </a:t>
            </a:r>
            <a:r>
              <a:rPr lang="en-US" i="1">
                <a:solidFill>
                  <a:srgbClr val="FF0000"/>
                </a:solidFill>
              </a:rPr>
              <a:t>Then</a:t>
            </a:r>
            <a:r>
              <a:rPr lang="en-US" i="1"/>
              <a:t> The user login to gmail successfully</a:t>
            </a:r>
          </a:p>
        </p:txBody>
      </p:sp>
      <p:sp>
        <p:nvSpPr>
          <p:cNvPr id="4" name="Rectangle 3"/>
          <p:cNvSpPr/>
          <p:nvPr/>
        </p:nvSpPr>
        <p:spPr>
          <a:xfrm>
            <a:off x="5240215" y="1406769"/>
            <a:ext cx="5720862" cy="46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the feature under test</a:t>
            </a:r>
          </a:p>
        </p:txBody>
      </p:sp>
      <p:cxnSp>
        <p:nvCxnSpPr>
          <p:cNvPr id="6" name="Straight Arrow Connector 5"/>
          <p:cNvCxnSpPr/>
          <p:nvPr/>
        </p:nvCxnSpPr>
        <p:spPr>
          <a:xfrm>
            <a:off x="1535723" y="1641230"/>
            <a:ext cx="37044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40367" y="2025134"/>
            <a:ext cx="4378763" cy="369332"/>
          </a:xfrm>
          <a:prstGeom prst="rect">
            <a:avLst/>
          </a:prstGeom>
          <a:solidFill>
            <a:schemeClr val="tx2">
              <a:lumMod val="60000"/>
              <a:lumOff val="40000"/>
            </a:schemeClr>
          </a:solidFill>
        </p:spPr>
        <p:txBody>
          <a:bodyPr wrap="none">
            <a:spAutoFit/>
          </a:bodyPr>
          <a:lstStyle/>
          <a:p>
            <a:r>
              <a:rPr lang="en-US"/>
              <a:t>Describe about feature under </a:t>
            </a:r>
            <a:r>
              <a:rPr lang="en-US" smtClean="0"/>
              <a:t>test - optional</a:t>
            </a:r>
            <a:endParaRPr lang="en-US"/>
          </a:p>
        </p:txBody>
      </p:sp>
      <p:cxnSp>
        <p:nvCxnSpPr>
          <p:cNvPr id="11" name="Straight Arrow Connector 10"/>
          <p:cNvCxnSpPr>
            <a:endCxn id="7" idx="1"/>
          </p:cNvCxnSpPr>
          <p:nvPr/>
        </p:nvCxnSpPr>
        <p:spPr>
          <a:xfrm flipV="1">
            <a:off x="3938954" y="2209800"/>
            <a:ext cx="80141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4888" y="2801815"/>
            <a:ext cx="2509854" cy="369332"/>
          </a:xfrm>
          <a:prstGeom prst="rect">
            <a:avLst/>
          </a:prstGeom>
          <a:solidFill>
            <a:srgbClr val="92D050"/>
          </a:solidFill>
        </p:spPr>
        <p:txBody>
          <a:bodyPr wrap="none">
            <a:spAutoFit/>
          </a:bodyPr>
          <a:lstStyle/>
          <a:p>
            <a:r>
              <a:rPr lang="en-US"/>
              <a:t>What is the test scenario</a:t>
            </a:r>
          </a:p>
        </p:txBody>
      </p:sp>
      <p:cxnSp>
        <p:nvCxnSpPr>
          <p:cNvPr id="14" name="Straight Arrow Connector 13"/>
          <p:cNvCxnSpPr/>
          <p:nvPr/>
        </p:nvCxnSpPr>
        <p:spPr>
          <a:xfrm>
            <a:off x="3786554" y="2986481"/>
            <a:ext cx="715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90866" y="3197551"/>
            <a:ext cx="4555991" cy="369332"/>
          </a:xfrm>
          <a:prstGeom prst="rect">
            <a:avLst/>
          </a:prstGeom>
          <a:solidFill>
            <a:schemeClr val="accent2">
              <a:lumMod val="60000"/>
              <a:lumOff val="40000"/>
            </a:schemeClr>
          </a:solidFill>
        </p:spPr>
        <p:txBody>
          <a:bodyPr wrap="none">
            <a:spAutoFit/>
          </a:bodyPr>
          <a:lstStyle/>
          <a:p>
            <a:r>
              <a:rPr lang="en-US"/>
              <a:t>Prerequisite before the test steps get executed</a:t>
            </a:r>
          </a:p>
        </p:txBody>
      </p:sp>
      <p:cxnSp>
        <p:nvCxnSpPr>
          <p:cNvPr id="18" name="Straight Arrow Connector 17"/>
          <p:cNvCxnSpPr/>
          <p:nvPr/>
        </p:nvCxnSpPr>
        <p:spPr>
          <a:xfrm>
            <a:off x="4339660" y="3382217"/>
            <a:ext cx="206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01662" y="3752166"/>
            <a:ext cx="7045569" cy="369332"/>
          </a:xfrm>
          <a:prstGeom prst="rect">
            <a:avLst/>
          </a:prstGeom>
          <a:solidFill>
            <a:schemeClr val="accent1">
              <a:lumMod val="40000"/>
              <a:lumOff val="60000"/>
            </a:schemeClr>
          </a:solidFill>
        </p:spPr>
        <p:txBody>
          <a:bodyPr wrap="square">
            <a:spAutoFit/>
          </a:bodyPr>
          <a:lstStyle/>
          <a:p>
            <a:r>
              <a:rPr lang="en-US"/>
              <a:t>Specific condition which should match in order to execute the next step</a:t>
            </a:r>
          </a:p>
        </p:txBody>
      </p:sp>
      <p:cxnSp>
        <p:nvCxnSpPr>
          <p:cNvPr id="21" name="Straight Arrow Connector 20"/>
          <p:cNvCxnSpPr/>
          <p:nvPr/>
        </p:nvCxnSpPr>
        <p:spPr>
          <a:xfrm>
            <a:off x="4339660" y="3566883"/>
            <a:ext cx="795048" cy="185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33618" y="4252519"/>
            <a:ext cx="6062942" cy="369332"/>
          </a:xfrm>
          <a:prstGeom prst="rect">
            <a:avLst/>
          </a:prstGeom>
          <a:solidFill>
            <a:schemeClr val="accent3">
              <a:lumMod val="40000"/>
              <a:lumOff val="60000"/>
            </a:schemeClr>
          </a:solidFill>
        </p:spPr>
        <p:txBody>
          <a:bodyPr wrap="none">
            <a:spAutoFit/>
          </a:bodyPr>
          <a:lstStyle/>
          <a:p>
            <a:r>
              <a:rPr lang="en-US"/>
              <a:t>K</a:t>
            </a:r>
            <a:r>
              <a:rPr lang="en-US" smtClean="0"/>
              <a:t>eyword </a:t>
            </a:r>
            <a:r>
              <a:rPr lang="en-US"/>
              <a:t>is used to show conjunction between two conditions</a:t>
            </a:r>
          </a:p>
        </p:txBody>
      </p:sp>
      <p:cxnSp>
        <p:nvCxnSpPr>
          <p:cNvPr id="24" name="Straight Arrow Connector 23"/>
          <p:cNvCxnSpPr>
            <a:endCxn id="22" idx="1"/>
          </p:cNvCxnSpPr>
          <p:nvPr/>
        </p:nvCxnSpPr>
        <p:spPr>
          <a:xfrm>
            <a:off x="3938954" y="4252519"/>
            <a:ext cx="99466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33618" y="4905711"/>
            <a:ext cx="2199128" cy="369332"/>
          </a:xfrm>
          <a:prstGeom prst="rect">
            <a:avLst/>
          </a:prstGeom>
          <a:solidFill>
            <a:schemeClr val="tx2">
              <a:lumMod val="60000"/>
              <a:lumOff val="40000"/>
            </a:schemeClr>
          </a:solidFill>
        </p:spPr>
        <p:txBody>
          <a:bodyPr wrap="none">
            <a:spAutoFit/>
          </a:bodyPr>
          <a:lstStyle/>
          <a:p>
            <a:r>
              <a:rPr lang="en-US"/>
              <a:t>What should happen </a:t>
            </a:r>
          </a:p>
        </p:txBody>
      </p:sp>
      <p:cxnSp>
        <p:nvCxnSpPr>
          <p:cNvPr id="27" name="Straight Arrow Connector 26"/>
          <p:cNvCxnSpPr>
            <a:endCxn id="25" idx="1"/>
          </p:cNvCxnSpPr>
          <p:nvPr/>
        </p:nvCxnSpPr>
        <p:spPr>
          <a:xfrm>
            <a:off x="3387969" y="4806462"/>
            <a:ext cx="1545649" cy="28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56" y="1444109"/>
            <a:ext cx="805290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81446" y="1444109"/>
            <a:ext cx="2930769" cy="118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a:t>
            </a:r>
            <a:r>
              <a:rPr lang="en-US"/>
              <a:t>mapping between each step of the scenario defined in the feature file with a code of function to be executed</a:t>
            </a:r>
          </a:p>
        </p:txBody>
      </p:sp>
      <p:sp>
        <p:nvSpPr>
          <p:cNvPr id="4" name="Rectangle 3"/>
          <p:cNvSpPr/>
          <p:nvPr/>
        </p:nvSpPr>
        <p:spPr>
          <a:xfrm>
            <a:off x="6283569" y="3130062"/>
            <a:ext cx="2977662" cy="9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function can be written both Java and  Selenium commands</a:t>
            </a:r>
            <a:endParaRPr lang="en-US"/>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5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07" y="2341633"/>
            <a:ext cx="62674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129116" y="1698171"/>
            <a:ext cx="2592475" cy="81391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“(string)”</a:t>
            </a:r>
            <a:endParaRPr lang="en-US">
              <a:solidFill>
                <a:srgbClr val="FF0000"/>
              </a:solidFill>
            </a:endParaRPr>
          </a:p>
        </p:txBody>
      </p:sp>
      <p:sp>
        <p:nvSpPr>
          <p:cNvPr id="4" name="Rounded Rectangle 3"/>
          <p:cNvSpPr/>
          <p:nvPr/>
        </p:nvSpPr>
        <p:spPr>
          <a:xfrm>
            <a:off x="7611940" y="3878663"/>
            <a:ext cx="3109651" cy="758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step definition file, we use </a:t>
            </a:r>
            <a:r>
              <a:rPr lang="en-US" smtClean="0">
                <a:solidFill>
                  <a:srgbClr val="FF0000"/>
                </a:solidFill>
              </a:rPr>
              <a:t>\”([^\”]*)\”</a:t>
            </a:r>
            <a:endParaRPr lang="en-US">
              <a:solidFill>
                <a:srgbClr val="FF0000"/>
              </a:solidFill>
            </a:endParaRPr>
          </a:p>
        </p:txBody>
      </p:sp>
      <p:cxnSp>
        <p:nvCxnSpPr>
          <p:cNvPr id="6" name="Straight Arrow Connector 5"/>
          <p:cNvCxnSpPr/>
          <p:nvPr/>
        </p:nvCxnSpPr>
        <p:spPr>
          <a:xfrm flipV="1">
            <a:off x="5566787" y="2019720"/>
            <a:ext cx="2471894" cy="62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21864" y="3215473"/>
            <a:ext cx="889593" cy="90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19" y="2528260"/>
            <a:ext cx="7304366"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551147" y="2100105"/>
            <a:ext cx="2512088" cy="8641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(int)</a:t>
            </a:r>
            <a:endParaRPr lang="en-US">
              <a:solidFill>
                <a:srgbClr val="FF0000"/>
              </a:solidFill>
            </a:endParaRPr>
          </a:p>
        </p:txBody>
      </p:sp>
      <p:sp>
        <p:nvSpPr>
          <p:cNvPr id="4" name="Rounded Rectangle 3"/>
          <p:cNvSpPr/>
          <p:nvPr/>
        </p:nvSpPr>
        <p:spPr>
          <a:xfrm>
            <a:off x="7596554" y="4119824"/>
            <a:ext cx="2813538"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a:t>
            </a:r>
            <a:r>
              <a:rPr lang="en-US" smtClean="0"/>
              <a:t>use </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813160" y="2528260"/>
            <a:ext cx="3657600" cy="31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189785" y="3599822"/>
            <a:ext cx="1406769" cy="771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76" y="2081841"/>
            <a:ext cx="84867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842549" y="1868993"/>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(double)</a:t>
            </a:r>
            <a:endParaRPr lang="en-US">
              <a:solidFill>
                <a:srgbClr val="FF0000"/>
              </a:solidFill>
            </a:endParaRPr>
          </a:p>
          <a:p>
            <a:pPr algn="ctr"/>
            <a:endParaRPr lang="en-US"/>
          </a:p>
        </p:txBody>
      </p:sp>
      <p:sp>
        <p:nvSpPr>
          <p:cNvPr id="4" name="Rounded Rectangle 3"/>
          <p:cNvSpPr/>
          <p:nvPr/>
        </p:nvSpPr>
        <p:spPr>
          <a:xfrm>
            <a:off x="6943411" y="3858567"/>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a:solidFill>
                  <a:srgbClr val="FF0000"/>
                </a:solidFill>
              </a:rPr>
              <a:t>(\\d</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994031" y="2296048"/>
            <a:ext cx="3848518" cy="18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30945" y="3014505"/>
            <a:ext cx="512466" cy="954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8" y="2584311"/>
            <a:ext cx="59721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a:t>
            </a:r>
            <a:endParaRPr lang="en-US">
              <a:solidFill>
                <a:srgbClr val="FF0000"/>
              </a:solidFill>
            </a:endParaRPr>
          </a:p>
        </p:txBody>
      </p:sp>
      <p:cxnSp>
        <p:nvCxnSpPr>
          <p:cNvPr id="4" name="Straight Arrow Connector 3"/>
          <p:cNvCxnSpPr>
            <a:endCxn id="6" idx="1"/>
          </p:cNvCxnSpPr>
          <p:nvPr/>
        </p:nvCxnSpPr>
        <p:spPr>
          <a:xfrm flipV="1">
            <a:off x="5174901" y="2584311"/>
            <a:ext cx="2090057" cy="500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3209" y="3670161"/>
            <a:ext cx="1698172" cy="65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a:t>
            </a:r>
            <a:r>
              <a:rPr lang="en-US" sz="1800" smtClean="0">
                <a:hlinkClick r:id="rId3"/>
              </a:rPr>
              <a:t>hoaivunguyenpham@gmail.com</a:t>
            </a:r>
            <a:endParaRPr lang="en-US" sz="180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02" y="1856021"/>
            <a:ext cx="2238491" cy="26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1" y="2189965"/>
            <a:ext cx="62960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(String)</a:t>
            </a:r>
            <a:endParaRPr lang="en-US">
              <a:solidFill>
                <a:srgbClr val="FF0000"/>
              </a:solidFill>
            </a:endParaRPr>
          </a:p>
        </p:txBody>
      </p:sp>
      <p:cxnSp>
        <p:nvCxnSpPr>
          <p:cNvPr id="4" name="Straight Arrow Connector 3"/>
          <p:cNvCxnSpPr>
            <a:endCxn id="6" idx="1"/>
          </p:cNvCxnSpPr>
          <p:nvPr/>
        </p:nvCxnSpPr>
        <p:spPr>
          <a:xfrm>
            <a:off x="4572000" y="2584311"/>
            <a:ext cx="2692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24659" y="3326004"/>
            <a:ext cx="1396722" cy="827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94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56" y="2257425"/>
            <a:ext cx="57340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(|values|values |...)</a:t>
            </a:r>
            <a:endParaRPr lang="en-US">
              <a:solidFill>
                <a:srgbClr val="FF0000"/>
              </a:solidFill>
            </a:endParaRPr>
          </a:p>
          <a:p>
            <a:pPr algn="ctr"/>
            <a:endParaRPr lang="en-US"/>
          </a:p>
        </p:txBody>
      </p:sp>
      <p:sp>
        <p:nvSpPr>
          <p:cNvPr id="7" name="Rounded Rectangle 6"/>
          <p:cNvSpPr/>
          <p:nvPr/>
        </p:nvSpPr>
        <p:spPr>
          <a:xfrm>
            <a:off x="6521381" y="4153739"/>
            <a:ext cx="4431322"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(DataTable)</a:t>
            </a:r>
            <a:br>
              <a:rPr lang="en-US" smtClean="0">
                <a:solidFill>
                  <a:srgbClr val="FF0000"/>
                </a:solidFill>
              </a:rPr>
            </a:br>
            <a:r>
              <a:rPr lang="en-US">
                <a:solidFill>
                  <a:srgbClr val="FF0000"/>
                </a:solidFill>
              </a:rPr>
              <a:t>List&lt;String&gt; list = dt.asList(String.</a:t>
            </a:r>
            <a:r>
              <a:rPr lang="en-US" b="1">
                <a:solidFill>
                  <a:srgbClr val="FF0000"/>
                </a:solidFill>
              </a:rPr>
              <a:t>class);</a:t>
            </a:r>
            <a:endParaRPr lang="en-US">
              <a:solidFill>
                <a:srgbClr val="FF0000"/>
              </a:solidFill>
            </a:endParaRPr>
          </a:p>
        </p:txBody>
      </p:sp>
      <p:cxnSp>
        <p:nvCxnSpPr>
          <p:cNvPr id="4" name="Straight Arrow Connector 3"/>
          <p:cNvCxnSpPr>
            <a:endCxn id="6" idx="1"/>
          </p:cNvCxnSpPr>
          <p:nvPr/>
        </p:nvCxnSpPr>
        <p:spPr>
          <a:xfrm flipV="1">
            <a:off x="4541855" y="2584311"/>
            <a:ext cx="2723103" cy="21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56738" y="3516923"/>
            <a:ext cx="964643" cy="733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44" y="1477108"/>
            <a:ext cx="6353280" cy="463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7757327" y="1730200"/>
            <a:ext cx="2733152" cy="129435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feature file, we use </a:t>
            </a:r>
            <a:r>
              <a:rPr lang="en-US" smtClean="0"/>
              <a:t>  </a:t>
            </a:r>
            <a:r>
              <a:rPr lang="en-US" smtClean="0">
                <a:solidFill>
                  <a:srgbClr val="FF0000"/>
                </a:solidFill>
              </a:rPr>
              <a:t>|Header 1|Header 2|...|</a:t>
            </a:r>
            <a:br>
              <a:rPr lang="en-US" smtClean="0">
                <a:solidFill>
                  <a:srgbClr val="FF0000"/>
                </a:solidFill>
              </a:rPr>
            </a:br>
            <a:r>
              <a:rPr lang="en-US" smtClean="0">
                <a:solidFill>
                  <a:srgbClr val="FF0000"/>
                </a:solidFill>
              </a:rPr>
              <a:t>|values     |</a:t>
            </a:r>
            <a:r>
              <a:rPr lang="en-US">
                <a:solidFill>
                  <a:srgbClr val="FF0000"/>
                </a:solidFill>
              </a:rPr>
              <a:t>values </a:t>
            </a:r>
            <a:r>
              <a:rPr lang="en-US" smtClean="0">
                <a:solidFill>
                  <a:srgbClr val="FF0000"/>
                </a:solidFill>
              </a:rPr>
              <a:t>    |...|</a:t>
            </a:r>
            <a:endParaRPr lang="en-US">
              <a:solidFill>
                <a:srgbClr val="FF0000"/>
              </a:solidFill>
            </a:endParaRPr>
          </a:p>
          <a:p>
            <a:pPr algn="ctr"/>
            <a:endParaRPr lang="en-US"/>
          </a:p>
        </p:txBody>
      </p:sp>
      <p:sp>
        <p:nvSpPr>
          <p:cNvPr id="9" name="Rounded Rectangle 8"/>
          <p:cNvSpPr/>
          <p:nvPr/>
        </p:nvSpPr>
        <p:spPr>
          <a:xfrm>
            <a:off x="5044273" y="4520504"/>
            <a:ext cx="6883120"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step definition file, we use </a:t>
            </a:r>
            <a:r>
              <a:rPr lang="en-US" smtClean="0">
                <a:solidFill>
                  <a:srgbClr val="FF0000"/>
                </a:solidFill>
              </a:rPr>
              <a:t>(DataTable)</a:t>
            </a:r>
            <a:br>
              <a:rPr lang="en-US" smtClean="0">
                <a:solidFill>
                  <a:srgbClr val="FF0000"/>
                </a:solidFill>
              </a:rPr>
            </a:br>
            <a:r>
              <a:rPr lang="en-US" smtClean="0"/>
              <a:t>List&lt;Map&lt;String, String&gt;&gt; </a:t>
            </a:r>
            <a:r>
              <a:rPr lang="en-US"/>
              <a:t>list = </a:t>
            </a:r>
            <a:r>
              <a:rPr lang="en-US" smtClean="0"/>
              <a:t>dt.asMaps(String.</a:t>
            </a:r>
            <a:r>
              <a:rPr lang="en-US" b="1" smtClean="0"/>
              <a:t>class, </a:t>
            </a:r>
            <a:r>
              <a:rPr lang="en-US"/>
              <a:t>String.</a:t>
            </a:r>
            <a:r>
              <a:rPr lang="en-US" b="1"/>
              <a:t>class</a:t>
            </a:r>
            <a:r>
              <a:rPr lang="en-US" b="1" smtClean="0"/>
              <a:t>);</a:t>
            </a:r>
            <a:r>
              <a:rPr lang="en-US" smtClean="0">
                <a:solidFill>
                  <a:srgbClr val="FF0000"/>
                </a:solidFill>
              </a:rPr>
              <a:t/>
            </a:r>
            <a:br>
              <a:rPr lang="en-US" smtClean="0">
                <a:solidFill>
                  <a:srgbClr val="FF0000"/>
                </a:solidFill>
              </a:rPr>
            </a:br>
            <a:r>
              <a:rPr lang="en-US"/>
              <a:t>List&lt;List&lt;String&gt;&gt; list = dt.asLists(String.</a:t>
            </a:r>
            <a:r>
              <a:rPr lang="en-US" b="1"/>
              <a:t>class);</a:t>
            </a:r>
            <a:endParaRPr lang="en-US">
              <a:solidFill>
                <a:srgbClr val="FF0000"/>
              </a:solidFill>
            </a:endParaRPr>
          </a:p>
        </p:txBody>
      </p:sp>
      <p:cxnSp>
        <p:nvCxnSpPr>
          <p:cNvPr id="4" name="Straight Arrow Connector 3"/>
          <p:cNvCxnSpPr/>
          <p:nvPr/>
        </p:nvCxnSpPr>
        <p:spPr>
          <a:xfrm>
            <a:off x="6561574" y="2009670"/>
            <a:ext cx="1195753" cy="140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16545" y="2763297"/>
            <a:ext cx="1517301" cy="175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4273" y="4290646"/>
            <a:ext cx="1517301" cy="22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4" name="Oval 3"/>
          <p:cNvSpPr/>
          <p:nvPr/>
        </p:nvSpPr>
        <p:spPr>
          <a:xfrm>
            <a:off x="4798032" y="1623317"/>
            <a:ext cx="3041150" cy="160276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sp>
        <p:nvSpPr>
          <p:cNvPr id="5" name="Rectangle 4"/>
          <p:cNvSpPr/>
          <p:nvPr/>
        </p:nvSpPr>
        <p:spPr>
          <a:xfrm>
            <a:off x="1181528"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console</a:t>
            </a:r>
            <a:endParaRPr lang="en-US"/>
          </a:p>
        </p:txBody>
      </p:sp>
      <p:sp>
        <p:nvSpPr>
          <p:cNvPr id="9" name="Rectangle 8"/>
          <p:cNvSpPr/>
          <p:nvPr/>
        </p:nvSpPr>
        <p:spPr>
          <a:xfrm>
            <a:off x="8207339"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output</a:t>
            </a:r>
            <a:endParaRPr lang="en-US"/>
          </a:p>
        </p:txBody>
      </p:sp>
      <p:sp>
        <p:nvSpPr>
          <p:cNvPr id="6" name="Rectangle 5"/>
          <p:cNvSpPr/>
          <p:nvPr/>
        </p:nvSpPr>
        <p:spPr>
          <a:xfrm>
            <a:off x="1181528" y="4251605"/>
            <a:ext cx="3760342" cy="923330"/>
          </a:xfrm>
          <a:prstGeom prst="rect">
            <a:avLst/>
          </a:prstGeom>
          <a:solidFill>
            <a:srgbClr val="FFFF00"/>
          </a:solidFill>
        </p:spPr>
        <p:txBody>
          <a:bodyPr wrap="square">
            <a:spAutoFit/>
          </a:bodyPr>
          <a:lstStyle/>
          <a:p>
            <a:pPr marL="285750" indent="-285750">
              <a:buFont typeface="Wingdings" pitchFamily="2" charset="2"/>
              <a:buChar char="Ø"/>
            </a:pPr>
            <a:r>
              <a:rPr lang="en-US" b="1" i="1"/>
              <a:t>Pretty Report</a:t>
            </a:r>
          </a:p>
          <a:p>
            <a:pPr marL="285750" indent="-285750">
              <a:buFont typeface="Wingdings" pitchFamily="2" charset="2"/>
              <a:buChar char="Ø"/>
            </a:pPr>
            <a:r>
              <a:rPr lang="en-US" b="1" i="1"/>
              <a:t>Monochrome Mode Reporting</a:t>
            </a:r>
            <a:endParaRPr lang="en-US" b="1"/>
          </a:p>
          <a:p>
            <a:pPr marL="285750" indent="-285750">
              <a:buFont typeface="Wingdings" pitchFamily="2" charset="2"/>
              <a:buChar char="Ø"/>
            </a:pPr>
            <a:r>
              <a:rPr lang="en-US" b="1" i="1"/>
              <a:t>Usage Report</a:t>
            </a:r>
            <a:endParaRPr lang="en-US"/>
          </a:p>
        </p:txBody>
      </p:sp>
      <p:sp>
        <p:nvSpPr>
          <p:cNvPr id="7" name="Rectangle 6"/>
          <p:cNvSpPr/>
          <p:nvPr/>
        </p:nvSpPr>
        <p:spPr>
          <a:xfrm>
            <a:off x="8207339" y="4251605"/>
            <a:ext cx="3143892" cy="923330"/>
          </a:xfrm>
          <a:prstGeom prst="rect">
            <a:avLst/>
          </a:prstGeom>
          <a:solidFill>
            <a:srgbClr val="FFFF00"/>
          </a:solidFill>
        </p:spPr>
        <p:txBody>
          <a:bodyPr wrap="square">
            <a:spAutoFit/>
          </a:bodyPr>
          <a:lstStyle/>
          <a:p>
            <a:pPr marL="285750" indent="-285750">
              <a:buFont typeface="Wingdings" pitchFamily="2" charset="2"/>
              <a:buChar char="Ø"/>
            </a:pPr>
            <a:r>
              <a:rPr lang="en-US" b="1" i="1" smtClean="0"/>
              <a:t>HTML </a:t>
            </a:r>
            <a:r>
              <a:rPr lang="en-US" b="1" i="1"/>
              <a:t>Reports</a:t>
            </a:r>
            <a:endParaRPr lang="en-US" b="1"/>
          </a:p>
          <a:p>
            <a:pPr marL="285750" indent="-285750">
              <a:buFont typeface="Wingdings" pitchFamily="2" charset="2"/>
              <a:buChar char="Ø"/>
            </a:pPr>
            <a:r>
              <a:rPr lang="en-US" b="1" i="1" smtClean="0"/>
              <a:t>JSON </a:t>
            </a:r>
            <a:r>
              <a:rPr lang="en-US" b="1" i="1"/>
              <a:t>Report</a:t>
            </a:r>
            <a:endParaRPr lang="en-US" b="1"/>
          </a:p>
          <a:p>
            <a:pPr marL="285750" indent="-285750">
              <a:buFont typeface="Wingdings" pitchFamily="2" charset="2"/>
              <a:buChar char="Ø"/>
            </a:pPr>
            <a:r>
              <a:rPr lang="en-US" b="1" i="1" smtClean="0"/>
              <a:t>JUNIT </a:t>
            </a:r>
            <a:r>
              <a:rPr lang="en-US" b="1" i="1"/>
              <a:t>XML Report</a:t>
            </a:r>
            <a:endParaRPr lang="en-US" b="1"/>
          </a:p>
        </p:txBody>
      </p:sp>
      <p:sp>
        <p:nvSpPr>
          <p:cNvPr id="11" name="Left Arrow 10"/>
          <p:cNvSpPr/>
          <p:nvPr/>
        </p:nvSpPr>
        <p:spPr>
          <a:xfrm>
            <a:off x="3955551" y="2424701"/>
            <a:ext cx="729465" cy="2876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983020" y="2404154"/>
            <a:ext cx="739740" cy="308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311685" y="3750067"/>
            <a:ext cx="441789" cy="501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9226193" y="3750067"/>
            <a:ext cx="380144" cy="42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79" y="1592494"/>
            <a:ext cx="4882258"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220" y="1592493"/>
            <a:ext cx="5639014"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907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965" y="1674688"/>
            <a:ext cx="7202451" cy="3892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475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17835"/>
            <a:ext cx="4206411" cy="433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146" y="1417835"/>
            <a:ext cx="4641850" cy="475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087" y="1419386"/>
            <a:ext cx="4376791" cy="303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220" y="1419386"/>
            <a:ext cx="62150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982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3" name="Rectangle 2"/>
          <p:cNvSpPr/>
          <p:nvPr/>
        </p:nvSpPr>
        <p:spPr>
          <a:xfrm>
            <a:off x="1108922" y="1992310"/>
            <a:ext cx="2433871" cy="369332"/>
          </a:xfrm>
          <a:prstGeom prst="rect">
            <a:avLst/>
          </a:prstGeom>
          <a:solidFill>
            <a:srgbClr val="FFFF00"/>
          </a:solidFill>
        </p:spPr>
        <p:txBody>
          <a:bodyPr wrap="none">
            <a:spAutoFit/>
          </a:bodyPr>
          <a:lstStyle/>
          <a:p>
            <a:r>
              <a:rPr lang="en-US"/>
              <a:t>Create a Maven project.</a:t>
            </a:r>
          </a:p>
        </p:txBody>
      </p:sp>
      <p:sp>
        <p:nvSpPr>
          <p:cNvPr id="4" name="Rectangle 3"/>
          <p:cNvSpPr/>
          <p:nvPr/>
        </p:nvSpPr>
        <p:spPr>
          <a:xfrm>
            <a:off x="2865490" y="2709761"/>
            <a:ext cx="1925527" cy="369332"/>
          </a:xfrm>
          <a:prstGeom prst="rect">
            <a:avLst/>
          </a:prstGeom>
          <a:solidFill>
            <a:srgbClr val="00B0F0"/>
          </a:solidFill>
        </p:spPr>
        <p:txBody>
          <a:bodyPr wrap="none">
            <a:spAutoFit/>
          </a:bodyPr>
          <a:lstStyle/>
          <a:p>
            <a:r>
              <a:rPr lang="en-US" smtClean="0"/>
              <a:t>Add </a:t>
            </a:r>
            <a:r>
              <a:rPr lang="en-US"/>
              <a:t>dependencies</a:t>
            </a:r>
          </a:p>
        </p:txBody>
      </p:sp>
      <p:sp>
        <p:nvSpPr>
          <p:cNvPr id="5" name="Rectangle 4"/>
          <p:cNvSpPr/>
          <p:nvPr/>
        </p:nvSpPr>
        <p:spPr>
          <a:xfrm>
            <a:off x="4400728" y="3613666"/>
            <a:ext cx="2040046" cy="369332"/>
          </a:xfrm>
          <a:prstGeom prst="rect">
            <a:avLst/>
          </a:prstGeom>
          <a:solidFill>
            <a:srgbClr val="92D050"/>
          </a:solidFill>
        </p:spPr>
        <p:txBody>
          <a:bodyPr wrap="none">
            <a:spAutoFit/>
          </a:bodyPr>
          <a:lstStyle/>
          <a:p>
            <a:r>
              <a:rPr lang="en-US"/>
              <a:t>Create a feature file</a:t>
            </a:r>
          </a:p>
        </p:txBody>
      </p:sp>
      <p:sp>
        <p:nvSpPr>
          <p:cNvPr id="7" name="Rectangle 6"/>
          <p:cNvSpPr/>
          <p:nvPr/>
        </p:nvSpPr>
        <p:spPr>
          <a:xfrm>
            <a:off x="5862068" y="4383817"/>
            <a:ext cx="2718693" cy="369332"/>
          </a:xfrm>
          <a:prstGeom prst="rect">
            <a:avLst/>
          </a:prstGeom>
          <a:solidFill>
            <a:schemeClr val="accent3">
              <a:lumMod val="40000"/>
              <a:lumOff val="60000"/>
            </a:schemeClr>
          </a:solidFill>
        </p:spPr>
        <p:txBody>
          <a:bodyPr wrap="none">
            <a:spAutoFit/>
          </a:bodyPr>
          <a:lstStyle/>
          <a:p>
            <a:r>
              <a:rPr lang="en-US"/>
              <a:t>Create a step definition file</a:t>
            </a:r>
          </a:p>
        </p:txBody>
      </p:sp>
      <p:sp>
        <p:nvSpPr>
          <p:cNvPr id="9" name="Rectangle 8"/>
          <p:cNvSpPr/>
          <p:nvPr/>
        </p:nvSpPr>
        <p:spPr>
          <a:xfrm>
            <a:off x="7987155" y="5171608"/>
            <a:ext cx="2182392" cy="369332"/>
          </a:xfrm>
          <a:prstGeom prst="rect">
            <a:avLst/>
          </a:prstGeom>
          <a:solidFill>
            <a:srgbClr val="FFC000"/>
          </a:solidFill>
        </p:spPr>
        <p:txBody>
          <a:bodyPr wrap="none">
            <a:spAutoFit/>
          </a:bodyPr>
          <a:lstStyle/>
          <a:p>
            <a:r>
              <a:rPr lang="en-US"/>
              <a:t>Create a JUnit runner</a:t>
            </a:r>
          </a:p>
        </p:txBody>
      </p:sp>
      <p:cxnSp>
        <p:nvCxnSpPr>
          <p:cNvPr id="14" name="Straight Arrow Connector 13"/>
          <p:cNvCxnSpPr/>
          <p:nvPr/>
        </p:nvCxnSpPr>
        <p:spPr>
          <a:xfrm>
            <a:off x="3421294" y="2361642"/>
            <a:ext cx="10275" cy="348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64" y="3079093"/>
            <a:ext cx="10274" cy="534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98058" y="4001294"/>
            <a:ext cx="20549" cy="382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322067" y="4753149"/>
            <a:ext cx="10275" cy="418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524000" y="919495"/>
            <a:ext cx="9144000" cy="684274"/>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ts val="4300"/>
              </a:lnSpc>
              <a:spcBef>
                <a:spcPct val="0"/>
              </a:spcBef>
              <a:buNone/>
              <a:defRPr sz="4000" b="1" kern="1200">
                <a:solidFill>
                  <a:schemeClr val="accent1"/>
                </a:solidFill>
                <a:latin typeface="Kontrapunkt Bob Light" panose="02000000000000000000" pitchFamily="50" charset="0"/>
                <a:ea typeface="+mj-ea"/>
                <a:cs typeface="+mj-cs"/>
              </a:defRPr>
            </a:lvl1pPr>
          </a:lstStyle>
          <a:p>
            <a:r>
              <a:rPr lang="en-US" smtClean="0"/>
              <a:t>Creating project cucumber with maven</a:t>
            </a:r>
            <a:endParaRPr lang="en-US" dirty="0"/>
          </a:p>
        </p:txBody>
      </p: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
        <p:nvSpPr>
          <p:cNvPr id="3" name="Rectangle 2"/>
          <p:cNvSpPr/>
          <p:nvPr/>
        </p:nvSpPr>
        <p:spPr>
          <a:xfrm>
            <a:off x="6248400" y="2391297"/>
            <a:ext cx="5638800" cy="2400657"/>
          </a:xfrm>
          <a:prstGeom prst="rect">
            <a:avLst/>
          </a:prstGeom>
        </p:spPr>
        <p:txBody>
          <a:bodyPr wrap="square">
            <a:spAutoFit/>
          </a:bodyPr>
          <a:lstStyle/>
          <a:p>
            <a:pPr marL="342900" indent="-342900">
              <a:buFont typeface="Wingdings" pitchFamily="2" charset="2"/>
              <a:buChar char="q"/>
            </a:pPr>
            <a:r>
              <a:rPr lang="en-US" sz="2500"/>
              <a:t>Runner Class</a:t>
            </a:r>
          </a:p>
          <a:p>
            <a:pPr marL="342900" indent="-342900">
              <a:buFont typeface="Wingdings" pitchFamily="2" charset="2"/>
              <a:buChar char="q"/>
            </a:pPr>
            <a:r>
              <a:rPr lang="en-US" sz="2500"/>
              <a:t>Features</a:t>
            </a:r>
          </a:p>
          <a:p>
            <a:pPr marL="342900" indent="-342900">
              <a:buFont typeface="Wingdings" pitchFamily="2" charset="2"/>
              <a:buChar char="q"/>
            </a:pPr>
            <a:r>
              <a:rPr lang="en-US" sz="2500"/>
              <a:t>Steps Definitions</a:t>
            </a:r>
          </a:p>
          <a:p>
            <a:pPr marL="342900" indent="-342900">
              <a:buFont typeface="Wingdings" pitchFamily="2" charset="2"/>
              <a:buChar char="q"/>
            </a:pPr>
            <a:r>
              <a:rPr lang="en-US" sz="2500"/>
              <a:t>Cucumber Data</a:t>
            </a:r>
          </a:p>
          <a:p>
            <a:pPr marL="342900" indent="-342900">
              <a:buFont typeface="Wingdings" pitchFamily="2" charset="2"/>
              <a:buChar char="q"/>
            </a:pPr>
            <a:r>
              <a:rPr lang="en-US" sz="2500"/>
              <a:t>Cucumber Report</a:t>
            </a:r>
          </a:p>
          <a:p>
            <a:pPr marL="342900" indent="-342900">
              <a:buFont typeface="Wingdings" pitchFamily="2" charset="2"/>
              <a:buChar char="q"/>
            </a:pPr>
            <a:r>
              <a:rPr lang="en-US" sz="2500"/>
              <a:t>Creating project cucumber with maven</a:t>
            </a:r>
          </a:p>
        </p:txBody>
      </p:sp>
      <p:sp>
        <p:nvSpPr>
          <p:cNvPr id="4" name="Rectangle 3"/>
          <p:cNvSpPr/>
          <p:nvPr/>
        </p:nvSpPr>
        <p:spPr>
          <a:xfrm>
            <a:off x="910975" y="2397725"/>
            <a:ext cx="6096000" cy="2400657"/>
          </a:xfrm>
          <a:prstGeom prst="rect">
            <a:avLst/>
          </a:prstGeom>
        </p:spPr>
        <p:txBody>
          <a:bodyPr>
            <a:spAutoFit/>
          </a:bodyPr>
          <a:lstStyle/>
          <a:p>
            <a:pPr marL="342900" indent="-342900">
              <a:buFont typeface="Wingdings" pitchFamily="2" charset="2"/>
              <a:buChar char="q"/>
            </a:pPr>
            <a:r>
              <a:rPr lang="en-US" sz="2500"/>
              <a:t>Behavior Driven Development</a:t>
            </a:r>
          </a:p>
          <a:p>
            <a:pPr marL="342900" indent="-342900">
              <a:buFont typeface="Wingdings" pitchFamily="2" charset="2"/>
              <a:buChar char="q"/>
            </a:pPr>
            <a:r>
              <a:rPr lang="en-US" sz="2500"/>
              <a:t>Cucumber</a:t>
            </a:r>
          </a:p>
          <a:p>
            <a:pPr marL="342900" indent="-342900">
              <a:buFont typeface="Wingdings" pitchFamily="2" charset="2"/>
              <a:buChar char="q"/>
            </a:pPr>
            <a:r>
              <a:rPr lang="en-US" sz="2500"/>
              <a:t>Advantages of Cucumber</a:t>
            </a:r>
          </a:p>
          <a:p>
            <a:pPr marL="342900" indent="-342900">
              <a:buFont typeface="Wingdings" pitchFamily="2" charset="2"/>
              <a:buChar char="q"/>
            </a:pPr>
            <a:r>
              <a:rPr lang="en-US" sz="2500"/>
              <a:t>Environment Setup</a:t>
            </a:r>
          </a:p>
          <a:p>
            <a:pPr marL="342900" indent="-342900">
              <a:buFont typeface="Wingdings" pitchFamily="2" charset="2"/>
              <a:buChar char="q"/>
            </a:pPr>
            <a:r>
              <a:rPr lang="en-US" sz="2500"/>
              <a:t>Gherkins Language</a:t>
            </a:r>
          </a:p>
          <a:p>
            <a:pPr marL="342900" indent="-342900">
              <a:buFont typeface="Wingdings" pitchFamily="2" charset="2"/>
              <a:buChar char="q"/>
            </a:pPr>
            <a:r>
              <a:rPr lang="en-US" sz="2500"/>
              <a:t>Cucumber Execution Flow</a:t>
            </a:r>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4"/>
          <a:stretch>
            <a:fillRect/>
          </a:stretch>
        </p:blipFill>
        <p:spPr>
          <a:xfrm>
            <a:off x="838200" y="1964876"/>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a:bodyPr>
          <a:lstStyle/>
          <a:p>
            <a:r>
              <a:rPr lang="en-US" smtClean="0"/>
              <a:t>Q&amp;A</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5123" name="Picture 3" descr="C:\Users\Administrator\Desktop\Slide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638" y="2245953"/>
            <a:ext cx="4841054" cy="351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02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7"/>
              </a:rPr>
              <a:t>https://www.slideshare.net</a:t>
            </a:r>
            <a:r>
              <a:rPr lang="en-US" sz="1400" smtClean="0">
                <a:solidFill>
                  <a:schemeClr val="tx1"/>
                </a:solidFill>
                <a:hlinkClick r:id="rId7"/>
              </a:rPr>
              <a:t>/</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ircle(in)">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2" grpId="0" animBg="1"/>
      <p:bldP spid="13" grpId="0" animBg="1"/>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38" y="4001294"/>
            <a:ext cx="2425188" cy="1437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SOURCE </a:t>
            </a:r>
            <a:r>
              <a:rPr lang="en-US" smtClean="0"/>
              <a:t>TOOL</a:t>
            </a:r>
            <a:endParaRPr lang="en-US"/>
          </a:p>
        </p:txBody>
      </p:sp>
      <p:cxnSp>
        <p:nvCxnSpPr>
          <p:cNvPr id="5" name="Straight Arrow Connector 4"/>
          <p:cNvCxnSpPr/>
          <p:nvPr/>
        </p:nvCxnSpPr>
        <p:spPr>
          <a:xfrm flipV="1">
            <a:off x="5086326" y="2897312"/>
            <a:ext cx="2341082" cy="1829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BDD</a:t>
            </a:r>
          </a:p>
        </p:txBody>
      </p:sp>
      <p:cxnSp>
        <p:nvCxnSpPr>
          <p:cNvPr id="9" name="Straight Arrow Connector 8"/>
          <p:cNvCxnSpPr/>
          <p:nvPr/>
        </p:nvCxnSpPr>
        <p:spPr>
          <a:xfrm flipV="1">
            <a:off x="5086325" y="1952090"/>
            <a:ext cx="2341083" cy="276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MANY </a:t>
            </a:r>
            <a:r>
              <a:rPr lang="en-US" smtClean="0"/>
              <a:t>DIFFERENT LANGUAGES</a:t>
            </a:r>
            <a:endParaRPr lang="en-US"/>
          </a:p>
        </p:txBody>
      </p:sp>
      <p:cxnSp>
        <p:nvCxnSpPr>
          <p:cNvPr id="14" name="Straight Arrow Connector 13"/>
          <p:cNvCxnSpPr>
            <a:stCxn id="2050" idx="3"/>
            <a:endCxn id="12" idx="1"/>
          </p:cNvCxnSpPr>
          <p:nvPr/>
        </p:nvCxnSpPr>
        <p:spPr>
          <a:xfrm flipV="1">
            <a:off x="5086326" y="3764071"/>
            <a:ext cx="2341083" cy="95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5086326" y="4720028"/>
            <a:ext cx="2341083" cy="19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1" y="1275219"/>
            <a:ext cx="2850447" cy="25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Advantages of 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409949" y="3767510"/>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5160017" y="2894205"/>
            <a:ext cx="2360667"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8252181" y="3767510"/>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
        <p:nvSpPr>
          <p:cNvPr id="6" name="Down Arrow 5"/>
          <p:cNvSpPr/>
          <p:nvPr/>
        </p:nvSpPr>
        <p:spPr>
          <a:xfrm>
            <a:off x="5712431" y="1808251"/>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096" y="2352065"/>
            <a:ext cx="1068513" cy="966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434258" y="2460302"/>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24050" y="1527464"/>
            <a:ext cx="3923359" cy="1163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a language, which is used to write features, scenarios and steps.</a:t>
            </a:r>
          </a:p>
          <a:p>
            <a:pPr algn="ctr"/>
            <a:endParaRPr lang="en-US"/>
          </a:p>
        </p:txBody>
      </p:sp>
      <p:sp>
        <p:nvSpPr>
          <p:cNvPr id="4" name="Rectangle 3"/>
          <p:cNvSpPr/>
          <p:nvPr/>
        </p:nvSpPr>
        <p:spPr>
          <a:xfrm>
            <a:off x="5808518" y="1974273"/>
            <a:ext cx="4031673" cy="8728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 the extension .feature</a:t>
            </a:r>
          </a:p>
          <a:p>
            <a:pPr algn="ctr"/>
            <a:endParaRPr lang="en-US"/>
          </a:p>
        </p:txBody>
      </p:sp>
      <p:sp>
        <p:nvSpPr>
          <p:cNvPr id="5" name="Rectangle 4"/>
          <p:cNvSpPr/>
          <p:nvPr/>
        </p:nvSpPr>
        <p:spPr>
          <a:xfrm>
            <a:off x="1756064" y="3491346"/>
            <a:ext cx="4353791" cy="8832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Define set of keywords</a:t>
            </a:r>
          </a:p>
          <a:p>
            <a:pPr algn="ctr"/>
            <a:endParaRPr lang="en-US"/>
          </a:p>
        </p:txBody>
      </p:sp>
      <p:sp>
        <p:nvSpPr>
          <p:cNvPr id="6" name="Rectangle 5"/>
          <p:cNvSpPr/>
          <p:nvPr/>
        </p:nvSpPr>
        <p:spPr>
          <a:xfrm>
            <a:off x="4395355" y="4759036"/>
            <a:ext cx="6660572" cy="98713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Each keyword has it own significance: Feature, Scenarios, Given, When, Then, Add, But, Background ...</a:t>
            </a:r>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5291</TotalTime>
  <Words>2237</Words>
  <Application>Microsoft Office PowerPoint</Application>
  <PresentationFormat>Widescreen</PresentationFormat>
  <Paragraphs>321</Paragraphs>
  <Slides>32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Aleo Light</vt:lpstr>
      <vt:lpstr>Arial</vt:lpstr>
      <vt:lpstr>Calibri</vt:lpstr>
      <vt:lpstr>Helvetica Light</vt:lpstr>
      <vt:lpstr>Kontrapunkt Bob Light</vt:lpstr>
      <vt:lpstr>Lato</vt:lpstr>
      <vt:lpstr>Wingdings</vt:lpstr>
      <vt:lpstr>Office Theme</vt:lpstr>
      <vt:lpstr>Sexy Using Cucumber - BDD in your project</vt:lpstr>
      <vt:lpstr>PowerPoint Presentation</vt:lpstr>
      <vt:lpstr>Agenda</vt:lpstr>
      <vt:lpstr>Behavior Driven Development</vt:lpstr>
      <vt:lpstr>Cucumber</vt:lpstr>
      <vt:lpstr>Advantages of Cucumber</vt:lpstr>
      <vt:lpstr>Environment Setup</vt:lpstr>
      <vt:lpstr>Gherkins Language</vt:lpstr>
      <vt:lpstr>Cucumber Execution Flow</vt:lpstr>
      <vt:lpstr>Runner Class</vt:lpstr>
      <vt:lpstr>Runner Class</vt:lpstr>
      <vt:lpstr>Features</vt:lpstr>
      <vt:lpstr>Features</vt:lpstr>
      <vt:lpstr>Steps Definitions</vt:lpstr>
      <vt:lpstr>Cucumber Data</vt:lpstr>
      <vt:lpstr>Passing more than one parameters</vt:lpstr>
      <vt:lpstr>Passing the integer values</vt:lpstr>
      <vt:lpstr>Passing double values</vt:lpstr>
      <vt:lpstr>Passing string parameters without double quotes</vt:lpstr>
      <vt:lpstr>Passing a set of limited values</vt:lpstr>
      <vt:lpstr>Cucumber Data</vt:lpstr>
      <vt:lpstr>Cucumber data table without header</vt:lpstr>
      <vt:lpstr>Cucumber data table with header</vt:lpstr>
      <vt:lpstr>Reports</vt:lpstr>
      <vt:lpstr>Reports Console</vt:lpstr>
      <vt:lpstr>Reports Console</vt:lpstr>
      <vt:lpstr>Report Output</vt:lpstr>
      <vt:lpstr>Report Output</vt:lpstr>
      <vt:lpstr>PowerPoint Presentation</vt:lpstr>
      <vt:lpstr>Creating project cucumber with maven</vt:lpstr>
      <vt:lpstr>Q&amp;A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Vu Nguyen Pham Hoai</cp:lastModifiedBy>
  <cp:revision>750</cp:revision>
  <dcterms:created xsi:type="dcterms:W3CDTF">2015-01-30T02:59:27Z</dcterms:created>
  <dcterms:modified xsi:type="dcterms:W3CDTF">2018-09-25T10:35:39Z</dcterms:modified>
</cp:coreProperties>
</file>