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59" r:id="rId3"/>
    <p:sldId id="263" r:id="rId4"/>
    <p:sldId id="264" r:id="rId5"/>
    <p:sldId id="260" r:id="rId6"/>
    <p:sldId id="257" r:id="rId7"/>
    <p:sldId id="267" r:id="rId8"/>
    <p:sldId id="268" r:id="rId9"/>
    <p:sldId id="261" r:id="rId10"/>
    <p:sldId id="266" r:id="rId11"/>
    <p:sldId id="273" r:id="rId12"/>
    <p:sldId id="274" r:id="rId13"/>
    <p:sldId id="269" r:id="rId14"/>
    <p:sldId id="265" r:id="rId15"/>
    <p:sldId id="270" r:id="rId16"/>
    <p:sldId id="271" r:id="rId17"/>
    <p:sldId id="26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7" autoAdjust="0"/>
    <p:restoredTop sz="68243" autoAdjust="0"/>
  </p:normalViewPr>
  <p:slideViewPr>
    <p:cSldViewPr snapToGrid="0">
      <p:cViewPr>
        <p:scale>
          <a:sx n="77" d="100"/>
          <a:sy n="77" d="100"/>
        </p:scale>
        <p:origin x="1200" y="168"/>
      </p:cViewPr>
      <p:guideLst/>
    </p:cSldViewPr>
  </p:slideViewPr>
  <p:outlineViewPr>
    <p:cViewPr>
      <p:scale>
        <a:sx n="33" d="100"/>
        <a:sy n="33" d="100"/>
      </p:scale>
      <p:origin x="0" y="-66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911E6-7C2F-480E-B7DE-6DEBE4AB283A}" type="datetimeFigureOut">
              <a:rPr lang="en-US" smtClean="0"/>
              <a:t>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47E32-9BCF-4E42-A5EB-4FFE12126797}" type="slidenum">
              <a:rPr lang="en-US" smtClean="0"/>
              <a:t>‹#›</a:t>
            </a:fld>
            <a:endParaRPr lang="en-US"/>
          </a:p>
        </p:txBody>
      </p:sp>
    </p:spTree>
    <p:extLst>
      <p:ext uri="{BB962C8B-B14F-4D97-AF65-F5344CB8AC3E}">
        <p14:creationId xmlns:p14="http://schemas.microsoft.com/office/powerpoint/2010/main" val="1608712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647E32-9BCF-4E42-A5EB-4FFE12126797}" type="slidenum">
              <a:rPr lang="en-US" smtClean="0"/>
              <a:t>13</a:t>
            </a:fld>
            <a:endParaRPr lang="en-US"/>
          </a:p>
        </p:txBody>
      </p:sp>
    </p:spTree>
    <p:extLst>
      <p:ext uri="{BB962C8B-B14F-4D97-AF65-F5344CB8AC3E}">
        <p14:creationId xmlns:p14="http://schemas.microsoft.com/office/powerpoint/2010/main" val="278500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Prior to Java 8, processing the elements of any collection could be done by obtaining an iterator from the collection and then iterating over the elements and then processing each element. If the requirement is to process the elements in parallel, it would be done by the client code. With the introduction of Stream API in Java 8, functions can be passed to collection methods and now it is the responsibility of collection to process the elements either in a sequential or parallel manner.</a:t>
            </a:r>
            <a:endParaRPr lang="en-US" sz="1800" dirty="0"/>
          </a:p>
        </p:txBody>
      </p:sp>
      <p:sp>
        <p:nvSpPr>
          <p:cNvPr id="4" name="Slide Number Placeholder 3"/>
          <p:cNvSpPr>
            <a:spLocks noGrp="1"/>
          </p:cNvSpPr>
          <p:nvPr>
            <p:ph type="sldNum" sz="quarter" idx="5"/>
          </p:nvPr>
        </p:nvSpPr>
        <p:spPr/>
        <p:txBody>
          <a:bodyPr/>
          <a:lstStyle/>
          <a:p>
            <a:fld id="{39647E32-9BCF-4E42-A5EB-4FFE12126797}" type="slidenum">
              <a:rPr lang="en-US" smtClean="0"/>
              <a:t>14</a:t>
            </a:fld>
            <a:endParaRPr lang="en-US"/>
          </a:p>
        </p:txBody>
      </p:sp>
    </p:spTree>
    <p:extLst>
      <p:ext uri="{BB962C8B-B14F-4D97-AF65-F5344CB8AC3E}">
        <p14:creationId xmlns:p14="http://schemas.microsoft.com/office/powerpoint/2010/main" val="312136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Stream API’s and lambda expression we can achieve higher efficiency (parallel execution) in case of bulk operations on collections. </a:t>
            </a:r>
          </a:p>
          <a:p>
            <a:r>
              <a:rPr lang="en-US" sz="1200" b="0" i="0" kern="1200" dirty="0">
                <a:solidFill>
                  <a:schemeClr val="tx1"/>
                </a:solidFill>
                <a:effectLst/>
                <a:latin typeface="+mn-lt"/>
                <a:ea typeface="+mn-ea"/>
                <a:cs typeface="+mn-cs"/>
              </a:rPr>
              <a:t>Also, the lambda expressions can help in achieving internal iteration of collections rather than external iteration as shown in the above example. </a:t>
            </a:r>
          </a:p>
          <a:p>
            <a:r>
              <a:rPr lang="en-US" sz="1200" b="0" i="0" kern="1200" dirty="0">
                <a:solidFill>
                  <a:schemeClr val="tx1"/>
                </a:solidFill>
                <a:effectLst/>
                <a:latin typeface="+mn-lt"/>
                <a:ea typeface="+mn-ea"/>
                <a:cs typeface="+mn-cs"/>
              </a:rPr>
              <a:t>As nowadays we have CPUs with multicores, we can take advantage of these multicore CPU’s by parallel processing of collections using lambda.</a:t>
            </a:r>
            <a:endParaRPr lang="en-US" sz="1800" dirty="0"/>
          </a:p>
        </p:txBody>
      </p:sp>
      <p:sp>
        <p:nvSpPr>
          <p:cNvPr id="4" name="Slide Number Placeholder 3"/>
          <p:cNvSpPr>
            <a:spLocks noGrp="1"/>
          </p:cNvSpPr>
          <p:nvPr>
            <p:ph type="sldNum" sz="quarter" idx="5"/>
          </p:nvPr>
        </p:nvSpPr>
        <p:spPr/>
        <p:txBody>
          <a:bodyPr/>
          <a:lstStyle/>
          <a:p>
            <a:fld id="{39647E32-9BCF-4E42-A5EB-4FFE12126797}" type="slidenum">
              <a:rPr lang="en-US" smtClean="0"/>
              <a:t>16</a:t>
            </a:fld>
            <a:endParaRPr lang="en-US"/>
          </a:p>
        </p:txBody>
      </p:sp>
    </p:spTree>
    <p:extLst>
      <p:ext uri="{BB962C8B-B14F-4D97-AF65-F5344CB8AC3E}">
        <p14:creationId xmlns:p14="http://schemas.microsoft.com/office/powerpoint/2010/main" val="122747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Spending some quiet hours understand</a:t>
            </a:r>
          </a:p>
          <a:p>
            <a:r>
              <a:rPr lang="en-US" sz="1200" dirty="0"/>
              <a:t>the 10 lines of code combined in 1 or 2 lines of codes by Lambda expression</a:t>
            </a:r>
          </a:p>
        </p:txBody>
      </p:sp>
      <p:sp>
        <p:nvSpPr>
          <p:cNvPr id="4" name="Slide Number Placeholder 3"/>
          <p:cNvSpPr>
            <a:spLocks noGrp="1"/>
          </p:cNvSpPr>
          <p:nvPr>
            <p:ph type="sldNum" sz="quarter" idx="5"/>
          </p:nvPr>
        </p:nvSpPr>
        <p:spPr/>
        <p:txBody>
          <a:bodyPr/>
          <a:lstStyle/>
          <a:p>
            <a:fld id="{39647E32-9BCF-4E42-A5EB-4FFE12126797}" type="slidenum">
              <a:rPr lang="en-US" smtClean="0"/>
              <a:t>17</a:t>
            </a:fld>
            <a:endParaRPr lang="en-US"/>
          </a:p>
        </p:txBody>
      </p:sp>
    </p:spTree>
    <p:extLst>
      <p:ext uri="{BB962C8B-B14F-4D97-AF65-F5344CB8AC3E}">
        <p14:creationId xmlns:p14="http://schemas.microsoft.com/office/powerpoint/2010/main" val="266739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Everything has good and bad, it depends a lot on the context – you wouldn’t want to drive a cement truck to the supermarket for a bottle of milk?</a:t>
            </a:r>
            <a:endParaRPr lang="en-US" dirty="0"/>
          </a:p>
          <a:p>
            <a:endParaRPr lang="en-US" dirty="0"/>
          </a:p>
        </p:txBody>
      </p:sp>
      <p:sp>
        <p:nvSpPr>
          <p:cNvPr id="4" name="Slide Number Placeholder 3"/>
          <p:cNvSpPr>
            <a:spLocks noGrp="1"/>
          </p:cNvSpPr>
          <p:nvPr>
            <p:ph type="sldNum" sz="quarter" idx="5"/>
          </p:nvPr>
        </p:nvSpPr>
        <p:spPr/>
        <p:txBody>
          <a:bodyPr/>
          <a:lstStyle/>
          <a:p>
            <a:fld id="{39647E32-9BCF-4E42-A5EB-4FFE12126797}" type="slidenum">
              <a:rPr lang="en-US" smtClean="0"/>
              <a:t>18</a:t>
            </a:fld>
            <a:endParaRPr lang="en-US"/>
          </a:p>
        </p:txBody>
      </p:sp>
    </p:spTree>
    <p:extLst>
      <p:ext uri="{BB962C8B-B14F-4D97-AF65-F5344CB8AC3E}">
        <p14:creationId xmlns:p14="http://schemas.microsoft.com/office/powerpoint/2010/main" val="2574802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988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360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130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2470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4243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018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9910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274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194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996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372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451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595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218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524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88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00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51996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8624-6FDF-4887-8A27-D1CC63E2606D}"/>
              </a:ext>
            </a:extLst>
          </p:cNvPr>
          <p:cNvSpPr>
            <a:spLocks noGrp="1"/>
          </p:cNvSpPr>
          <p:nvPr>
            <p:ph type="ctrTitle"/>
          </p:nvPr>
        </p:nvSpPr>
        <p:spPr>
          <a:xfrm>
            <a:off x="1876424" y="1122363"/>
            <a:ext cx="9924279" cy="2387600"/>
          </a:xfrm>
        </p:spPr>
        <p:txBody>
          <a:bodyPr/>
          <a:lstStyle/>
          <a:p>
            <a:r>
              <a:rPr lang="en-US" b="1" dirty="0"/>
              <a:t>(Lambda expression)      {java 8;}</a:t>
            </a:r>
          </a:p>
        </p:txBody>
      </p:sp>
      <p:sp>
        <p:nvSpPr>
          <p:cNvPr id="3" name="Subtitle 2">
            <a:extLst>
              <a:ext uri="{FF2B5EF4-FFF2-40B4-BE49-F238E27FC236}">
                <a16:creationId xmlns:a16="http://schemas.microsoft.com/office/drawing/2014/main" id="{962D016B-5A92-4AD0-B476-C7B0B23855BF}"/>
              </a:ext>
            </a:extLst>
          </p:cNvPr>
          <p:cNvSpPr>
            <a:spLocks noGrp="1"/>
          </p:cNvSpPr>
          <p:nvPr>
            <p:ph type="subTitle" idx="1"/>
          </p:nvPr>
        </p:nvSpPr>
        <p:spPr/>
        <p:txBody>
          <a:bodyPr>
            <a:normAutofit/>
          </a:bodyPr>
          <a:lstStyle/>
          <a:p>
            <a:r>
              <a:rPr lang="en-US" sz="2400" b="1" dirty="0">
                <a:solidFill>
                  <a:schemeClr val="tx1"/>
                </a:solidFill>
              </a:rPr>
              <a:t>Duc </a:t>
            </a:r>
            <a:r>
              <a:rPr lang="en-US" sz="2400" b="1" dirty="0" err="1">
                <a:solidFill>
                  <a:schemeClr val="tx1"/>
                </a:solidFill>
              </a:rPr>
              <a:t>anh</a:t>
            </a:r>
            <a:r>
              <a:rPr lang="en-US" sz="2400" b="1" dirty="0">
                <a:solidFill>
                  <a:schemeClr val="tx1"/>
                </a:solidFill>
              </a:rPr>
              <a:t> (vu) Nguyen, </a:t>
            </a:r>
            <a:r>
              <a:rPr lang="en-US" sz="2400" b="1" dirty="0" err="1">
                <a:solidFill>
                  <a:schemeClr val="tx1"/>
                </a:solidFill>
              </a:rPr>
              <a:t>cory</a:t>
            </a:r>
            <a:r>
              <a:rPr lang="en-US" sz="2400" b="1" dirty="0">
                <a:solidFill>
                  <a:schemeClr val="tx1"/>
                </a:solidFill>
              </a:rPr>
              <a:t> </a:t>
            </a:r>
            <a:r>
              <a:rPr lang="en-US" sz="2400" b="1" dirty="0" err="1">
                <a:solidFill>
                  <a:schemeClr val="tx1"/>
                </a:solidFill>
              </a:rPr>
              <a:t>huffine</a:t>
            </a:r>
            <a:endParaRPr lang="en-US" sz="2400" b="1" dirty="0">
              <a:solidFill>
                <a:schemeClr val="tx1"/>
              </a:solidFill>
            </a:endParaRPr>
          </a:p>
        </p:txBody>
      </p:sp>
      <p:cxnSp>
        <p:nvCxnSpPr>
          <p:cNvPr id="5" name="Straight Arrow Connector 4">
            <a:extLst>
              <a:ext uri="{FF2B5EF4-FFF2-40B4-BE49-F238E27FC236}">
                <a16:creationId xmlns:a16="http://schemas.microsoft.com/office/drawing/2014/main" id="{DF6B3156-5955-4353-BD24-C8CE2F28FCCD}"/>
              </a:ext>
            </a:extLst>
          </p:cNvPr>
          <p:cNvCxnSpPr>
            <a:cxnSpLocks/>
          </p:cNvCxnSpPr>
          <p:nvPr/>
        </p:nvCxnSpPr>
        <p:spPr>
          <a:xfrm>
            <a:off x="8093676" y="3138616"/>
            <a:ext cx="778475"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13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0093-DE3A-4FF3-99BA-E7264FD930A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03F1E4B-E0E5-4812-9978-1702B593AD38}"/>
              </a:ext>
            </a:extLst>
          </p:cNvPr>
          <p:cNvPicPr>
            <a:picLocks noGrp="1" noChangeAspect="1"/>
          </p:cNvPicPr>
          <p:nvPr>
            <p:ph idx="1"/>
          </p:nvPr>
        </p:nvPicPr>
        <p:blipFill>
          <a:blip r:embed="rId2"/>
          <a:stretch>
            <a:fillRect/>
          </a:stretch>
        </p:blipFill>
        <p:spPr>
          <a:xfrm>
            <a:off x="576176" y="155230"/>
            <a:ext cx="11039647" cy="6547539"/>
          </a:xfrm>
        </p:spPr>
      </p:pic>
      <p:sp>
        <p:nvSpPr>
          <p:cNvPr id="3" name="Rectangle 2">
            <a:extLst>
              <a:ext uri="{FF2B5EF4-FFF2-40B4-BE49-F238E27FC236}">
                <a16:creationId xmlns:a16="http://schemas.microsoft.com/office/drawing/2014/main" id="{D1F5B272-F79D-441E-B336-E073ABAD0CE1}"/>
              </a:ext>
            </a:extLst>
          </p:cNvPr>
          <p:cNvSpPr/>
          <p:nvPr/>
        </p:nvSpPr>
        <p:spPr>
          <a:xfrm>
            <a:off x="8921578" y="5597611"/>
            <a:ext cx="2001795" cy="641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517k lines of code</a:t>
            </a:r>
          </a:p>
        </p:txBody>
      </p:sp>
    </p:spTree>
    <p:extLst>
      <p:ext uri="{BB962C8B-B14F-4D97-AF65-F5344CB8AC3E}">
        <p14:creationId xmlns:p14="http://schemas.microsoft.com/office/powerpoint/2010/main" val="199723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672E-0C22-49A3-968D-CC01BC437B2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9EE2B46-37EB-426C-991E-B0ADE635399F}"/>
              </a:ext>
            </a:extLst>
          </p:cNvPr>
          <p:cNvPicPr>
            <a:picLocks noGrp="1" noChangeAspect="1"/>
          </p:cNvPicPr>
          <p:nvPr>
            <p:ph idx="1"/>
          </p:nvPr>
        </p:nvPicPr>
        <p:blipFill>
          <a:blip r:embed="rId2"/>
          <a:stretch>
            <a:fillRect/>
          </a:stretch>
        </p:blipFill>
        <p:spPr>
          <a:xfrm>
            <a:off x="971159" y="138263"/>
            <a:ext cx="10076252" cy="6343236"/>
          </a:xfrm>
        </p:spPr>
      </p:pic>
      <p:sp>
        <p:nvSpPr>
          <p:cNvPr id="7" name="Rectangle 6">
            <a:extLst>
              <a:ext uri="{FF2B5EF4-FFF2-40B4-BE49-F238E27FC236}">
                <a16:creationId xmlns:a16="http://schemas.microsoft.com/office/drawing/2014/main" id="{0F1604EC-50E7-47B3-BC78-A1B4BB665D5D}"/>
              </a:ext>
            </a:extLst>
          </p:cNvPr>
          <p:cNvSpPr/>
          <p:nvPr/>
        </p:nvSpPr>
        <p:spPr>
          <a:xfrm>
            <a:off x="8921578" y="5597611"/>
            <a:ext cx="2001795" cy="641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26.3k lines of code</a:t>
            </a:r>
          </a:p>
        </p:txBody>
      </p:sp>
    </p:spTree>
    <p:extLst>
      <p:ext uri="{BB962C8B-B14F-4D97-AF65-F5344CB8AC3E}">
        <p14:creationId xmlns:p14="http://schemas.microsoft.com/office/powerpoint/2010/main" val="224631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E855-DD1C-3C42-A1B8-8AF4DCC27539}"/>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7C5E870C-140B-0145-9999-2DBA155CBAE1}"/>
              </a:ext>
            </a:extLst>
          </p:cNvPr>
          <p:cNvPicPr>
            <a:picLocks noGrp="1" noChangeAspect="1"/>
          </p:cNvPicPr>
          <p:nvPr>
            <p:ph idx="1"/>
          </p:nvPr>
        </p:nvPicPr>
        <p:blipFill>
          <a:blip r:embed="rId2"/>
          <a:stretch>
            <a:fillRect/>
          </a:stretch>
        </p:blipFill>
        <p:spPr>
          <a:xfrm>
            <a:off x="1141413" y="227277"/>
            <a:ext cx="10129085" cy="6403445"/>
          </a:xfrm>
        </p:spPr>
      </p:pic>
    </p:spTree>
    <p:extLst>
      <p:ext uri="{BB962C8B-B14F-4D97-AF65-F5344CB8AC3E}">
        <p14:creationId xmlns:p14="http://schemas.microsoft.com/office/powerpoint/2010/main" val="111897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3DBB-C971-4C52-9D73-903F978497BB}"/>
              </a:ext>
            </a:extLst>
          </p:cNvPr>
          <p:cNvSpPr>
            <a:spLocks noGrp="1"/>
          </p:cNvSpPr>
          <p:nvPr>
            <p:ph type="title"/>
          </p:nvPr>
        </p:nvSpPr>
        <p:spPr>
          <a:xfrm>
            <a:off x="1141413" y="2249487"/>
            <a:ext cx="9905998" cy="1478570"/>
          </a:xfrm>
        </p:spPr>
        <p:txBody>
          <a:bodyPr>
            <a:normAutofit/>
          </a:bodyPr>
          <a:lstStyle/>
          <a:p>
            <a:pPr algn="ctr"/>
            <a:r>
              <a:rPr lang="en-US" sz="9600" b="1" dirty="0"/>
              <a:t>Conclusion	</a:t>
            </a:r>
          </a:p>
        </p:txBody>
      </p:sp>
      <p:sp>
        <p:nvSpPr>
          <p:cNvPr id="5" name="Content Placeholder 4">
            <a:extLst>
              <a:ext uri="{FF2B5EF4-FFF2-40B4-BE49-F238E27FC236}">
                <a16:creationId xmlns:a16="http://schemas.microsoft.com/office/drawing/2014/main" id="{5E533B5E-2FB1-40B9-93E3-5DA629038C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149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42A8-E52E-43CB-BF7A-EAFB60E04ED2}"/>
              </a:ext>
            </a:extLst>
          </p:cNvPr>
          <p:cNvSpPr>
            <a:spLocks noGrp="1"/>
          </p:cNvSpPr>
          <p:nvPr>
            <p:ph type="title"/>
          </p:nvPr>
        </p:nvSpPr>
        <p:spPr/>
        <p:txBody>
          <a:bodyPr/>
          <a:lstStyle/>
          <a:p>
            <a:r>
              <a:rPr lang="en-US" dirty="0"/>
              <a:t>Why is Lambda Expression implemented in programming languages?</a:t>
            </a:r>
          </a:p>
        </p:txBody>
      </p:sp>
      <p:sp>
        <p:nvSpPr>
          <p:cNvPr id="3" name="Content Placeholder 2">
            <a:extLst>
              <a:ext uri="{FF2B5EF4-FFF2-40B4-BE49-F238E27FC236}">
                <a16:creationId xmlns:a16="http://schemas.microsoft.com/office/drawing/2014/main" id="{7ED6FB7E-8C5E-4541-91D2-DEEE5738F139}"/>
              </a:ext>
            </a:extLst>
          </p:cNvPr>
          <p:cNvSpPr>
            <a:spLocks noGrp="1"/>
          </p:cNvSpPr>
          <p:nvPr>
            <p:ph idx="1"/>
          </p:nvPr>
        </p:nvSpPr>
        <p:spPr/>
        <p:txBody>
          <a:bodyPr>
            <a:normAutofit/>
          </a:bodyPr>
          <a:lstStyle/>
          <a:p>
            <a:r>
              <a:rPr lang="en-US" sz="3200" dirty="0"/>
              <a:t>Reduce lines of code.</a:t>
            </a:r>
          </a:p>
          <a:p>
            <a:r>
              <a:rPr lang="en-US" sz="3200" dirty="0"/>
              <a:t>Sequential and Parallel Execution Support by passing behavior in methods</a:t>
            </a:r>
          </a:p>
        </p:txBody>
      </p:sp>
    </p:spTree>
    <p:extLst>
      <p:ext uri="{BB962C8B-B14F-4D97-AF65-F5344CB8AC3E}">
        <p14:creationId xmlns:p14="http://schemas.microsoft.com/office/powerpoint/2010/main" val="396237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C97D-A583-43B3-AB5B-EF2BB312728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AA50EA9-1B1D-411A-8F84-A04DAA32FF7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3996695-3C5D-4683-9232-1B4E769538CA}"/>
              </a:ext>
            </a:extLst>
          </p:cNvPr>
          <p:cNvPicPr>
            <a:picLocks noChangeAspect="1"/>
          </p:cNvPicPr>
          <p:nvPr/>
        </p:nvPicPr>
        <p:blipFill>
          <a:blip r:embed="rId2"/>
          <a:stretch>
            <a:fillRect/>
          </a:stretch>
        </p:blipFill>
        <p:spPr>
          <a:xfrm>
            <a:off x="1747863" y="752322"/>
            <a:ext cx="8891305" cy="4946157"/>
          </a:xfrm>
          <a:prstGeom prst="rect">
            <a:avLst/>
          </a:prstGeom>
        </p:spPr>
      </p:pic>
    </p:spTree>
    <p:extLst>
      <p:ext uri="{BB962C8B-B14F-4D97-AF65-F5344CB8AC3E}">
        <p14:creationId xmlns:p14="http://schemas.microsoft.com/office/powerpoint/2010/main" val="359312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42A8-E52E-43CB-BF7A-EAFB60E04ED2}"/>
              </a:ext>
            </a:extLst>
          </p:cNvPr>
          <p:cNvSpPr>
            <a:spLocks noGrp="1"/>
          </p:cNvSpPr>
          <p:nvPr>
            <p:ph type="title"/>
          </p:nvPr>
        </p:nvSpPr>
        <p:spPr/>
        <p:txBody>
          <a:bodyPr/>
          <a:lstStyle/>
          <a:p>
            <a:r>
              <a:rPr lang="en-US" dirty="0"/>
              <a:t>Why is Lambda Expression implemented in programming languages?</a:t>
            </a:r>
          </a:p>
        </p:txBody>
      </p:sp>
      <p:sp>
        <p:nvSpPr>
          <p:cNvPr id="3" name="Content Placeholder 2">
            <a:extLst>
              <a:ext uri="{FF2B5EF4-FFF2-40B4-BE49-F238E27FC236}">
                <a16:creationId xmlns:a16="http://schemas.microsoft.com/office/drawing/2014/main" id="{7ED6FB7E-8C5E-4541-91D2-DEEE5738F139}"/>
              </a:ext>
            </a:extLst>
          </p:cNvPr>
          <p:cNvSpPr>
            <a:spLocks noGrp="1"/>
          </p:cNvSpPr>
          <p:nvPr>
            <p:ph idx="1"/>
          </p:nvPr>
        </p:nvSpPr>
        <p:spPr/>
        <p:txBody>
          <a:bodyPr>
            <a:normAutofit/>
          </a:bodyPr>
          <a:lstStyle/>
          <a:p>
            <a:r>
              <a:rPr lang="en-US" sz="3200" dirty="0"/>
              <a:t>Reduce lines of code.</a:t>
            </a:r>
          </a:p>
          <a:p>
            <a:r>
              <a:rPr lang="en-US" sz="3200" dirty="0"/>
              <a:t>Sequential and Parallel Execution Support by passing behavior in methods</a:t>
            </a:r>
          </a:p>
          <a:p>
            <a:r>
              <a:rPr lang="en-US" sz="3200" dirty="0"/>
              <a:t>Higher Efficiency (Utilizing Multicore CPU’s)</a:t>
            </a:r>
          </a:p>
        </p:txBody>
      </p:sp>
    </p:spTree>
    <p:extLst>
      <p:ext uri="{BB962C8B-B14F-4D97-AF65-F5344CB8AC3E}">
        <p14:creationId xmlns:p14="http://schemas.microsoft.com/office/powerpoint/2010/main" val="91509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3DBB-C971-4C52-9D73-903F978497BB}"/>
              </a:ext>
            </a:extLst>
          </p:cNvPr>
          <p:cNvSpPr>
            <a:spLocks noGrp="1"/>
          </p:cNvSpPr>
          <p:nvPr>
            <p:ph type="title"/>
          </p:nvPr>
        </p:nvSpPr>
        <p:spPr>
          <a:xfrm>
            <a:off x="1141412" y="0"/>
            <a:ext cx="9905998" cy="1478570"/>
          </a:xfrm>
        </p:spPr>
        <p:txBody>
          <a:bodyPr/>
          <a:lstStyle/>
          <a:p>
            <a:pPr algn="just"/>
            <a:r>
              <a:rPr lang="en-US" dirty="0"/>
              <a:t>Is it possible to implement Lambda expression on complex algorithms?</a:t>
            </a:r>
          </a:p>
        </p:txBody>
      </p:sp>
      <p:sp>
        <p:nvSpPr>
          <p:cNvPr id="3" name="Content Placeholder 2">
            <a:extLst>
              <a:ext uri="{FF2B5EF4-FFF2-40B4-BE49-F238E27FC236}">
                <a16:creationId xmlns:a16="http://schemas.microsoft.com/office/drawing/2014/main" id="{9C87E021-05F0-4EAF-9C2E-070BF23DCEB4}"/>
              </a:ext>
            </a:extLst>
          </p:cNvPr>
          <p:cNvSpPr>
            <a:spLocks noGrp="1"/>
          </p:cNvSpPr>
          <p:nvPr>
            <p:ph idx="1"/>
          </p:nvPr>
        </p:nvSpPr>
        <p:spPr>
          <a:xfrm>
            <a:off x="741227" y="1478570"/>
            <a:ext cx="10522226" cy="5380383"/>
          </a:xfrm>
        </p:spPr>
        <p:txBody>
          <a:bodyPr>
            <a:normAutofit fontScale="92500" lnSpcReduction="10000"/>
          </a:bodyPr>
          <a:lstStyle/>
          <a:p>
            <a:pPr lvl="1" algn="just">
              <a:buFont typeface="Wingdings" panose="05000000000000000000" pitchFamily="2" charset="2"/>
              <a:buChar char="Ø"/>
            </a:pPr>
            <a:r>
              <a:rPr lang="en-US" sz="2800" dirty="0"/>
              <a:t>Lambda is difficult to be implemented in the complex methods or functions.</a:t>
            </a:r>
          </a:p>
          <a:p>
            <a:pPr lvl="1" algn="just">
              <a:buFont typeface="Wingdings" panose="05000000000000000000" pitchFamily="2" charset="2"/>
              <a:buChar char="Ø"/>
            </a:pPr>
            <a:r>
              <a:rPr lang="en-US" sz="2800" dirty="0"/>
              <a:t>Lambda will reduce the readability of the code in the more complicated methods when the programmers don’t always have the source of the libraries they are using.</a:t>
            </a:r>
          </a:p>
          <a:p>
            <a:pPr lvl="1" algn="just">
              <a:buFont typeface="Wingdings" panose="05000000000000000000" pitchFamily="2" charset="2"/>
              <a:buChar char="Ø"/>
            </a:pPr>
            <a:r>
              <a:rPr lang="en-US" sz="2800" dirty="0"/>
              <a:t>Take more time to understand the codes if you  are not used to them and don’t really know the library you are using with Lambda expression to reduce lines of code.</a:t>
            </a:r>
          </a:p>
          <a:p>
            <a:pPr lvl="1" algn="just">
              <a:buFont typeface="Wingdings" panose="05000000000000000000" pitchFamily="2" charset="2"/>
              <a:buChar char="Ø"/>
            </a:pPr>
            <a:r>
              <a:rPr lang="en-US" sz="2800" dirty="0"/>
              <a:t>If you have to quickly determine what the code is doing, especially the complex algorithms, the abstraction brought in by lambdas, even as it simplifies the Java syntax, will be hard to understand quickly and easily.</a:t>
            </a:r>
          </a:p>
          <a:p>
            <a:pPr algn="just"/>
            <a:endParaRPr lang="en-US" sz="2800" dirty="0"/>
          </a:p>
          <a:p>
            <a:pPr algn="just"/>
            <a:endParaRPr lang="en-US" sz="2800" dirty="0"/>
          </a:p>
        </p:txBody>
      </p:sp>
    </p:spTree>
    <p:extLst>
      <p:ext uri="{BB962C8B-B14F-4D97-AF65-F5344CB8AC3E}">
        <p14:creationId xmlns:p14="http://schemas.microsoft.com/office/powerpoint/2010/main" val="1423014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FA9B-C7E4-554C-8485-2A226EE643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49A6F-5815-4A42-B4C0-18B26C288BDC}"/>
              </a:ext>
            </a:extLst>
          </p:cNvPr>
          <p:cNvSpPr>
            <a:spLocks noGrp="1"/>
          </p:cNvSpPr>
          <p:nvPr>
            <p:ph idx="1"/>
          </p:nvPr>
        </p:nvSpPr>
        <p:spPr/>
        <p:txBody>
          <a:bodyPr/>
          <a:lstStyle/>
          <a:p>
            <a:r>
              <a:rPr lang="en-US" dirty="0"/>
              <a:t>Despite the confusion over syntax and the cost of readability, Lambda expressions allow the experienced programmer to greatly increase their productivity and are a valuable addition to any language.</a:t>
            </a:r>
          </a:p>
          <a:p>
            <a:pPr marL="0" indent="0">
              <a:buNone/>
            </a:pPr>
            <a:endParaRPr lang="en-US" dirty="0"/>
          </a:p>
        </p:txBody>
      </p:sp>
    </p:spTree>
    <p:extLst>
      <p:ext uri="{BB962C8B-B14F-4D97-AF65-F5344CB8AC3E}">
        <p14:creationId xmlns:p14="http://schemas.microsoft.com/office/powerpoint/2010/main" val="96228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4296-403E-41D6-8354-A9EF5F0DCFD1}"/>
              </a:ext>
            </a:extLst>
          </p:cNvPr>
          <p:cNvSpPr>
            <a:spLocks noGrp="1"/>
          </p:cNvSpPr>
          <p:nvPr>
            <p:ph type="title"/>
          </p:nvPr>
        </p:nvSpPr>
        <p:spPr/>
        <p:txBody>
          <a:bodyPr/>
          <a:lstStyle/>
          <a:p>
            <a:r>
              <a:rPr lang="en-US" b="1" dirty="0"/>
              <a:t>what is lambda expression in java 8?	</a:t>
            </a:r>
          </a:p>
        </p:txBody>
      </p:sp>
      <p:sp>
        <p:nvSpPr>
          <p:cNvPr id="3" name="Content Placeholder 2">
            <a:extLst>
              <a:ext uri="{FF2B5EF4-FFF2-40B4-BE49-F238E27FC236}">
                <a16:creationId xmlns:a16="http://schemas.microsoft.com/office/drawing/2014/main" id="{21D632B5-23CE-4D85-B675-B87DF020B33E}"/>
              </a:ext>
            </a:extLst>
          </p:cNvPr>
          <p:cNvSpPr>
            <a:spLocks noGrp="1"/>
          </p:cNvSpPr>
          <p:nvPr>
            <p:ph idx="1"/>
          </p:nvPr>
        </p:nvSpPr>
        <p:spPr>
          <a:xfrm>
            <a:off x="1141412" y="2249487"/>
            <a:ext cx="10449226" cy="3335767"/>
          </a:xfrm>
        </p:spPr>
        <p:txBody>
          <a:bodyPr>
            <a:normAutofit/>
          </a:bodyPr>
          <a:lstStyle/>
          <a:p>
            <a:r>
              <a:rPr lang="en-US" sz="2800" dirty="0"/>
              <a:t>New language feature that was added in Java 8.</a:t>
            </a:r>
          </a:p>
          <a:p>
            <a:r>
              <a:rPr lang="en-US" sz="2800" dirty="0"/>
              <a:t>Provides a clear and simple way to represent a Functional Interface.</a:t>
            </a:r>
          </a:p>
          <a:p>
            <a:r>
              <a:rPr lang="en-US" sz="2800" dirty="0"/>
              <a:t>Does not have a function name and does not belong to any classes.</a:t>
            </a:r>
          </a:p>
          <a:p>
            <a:r>
              <a:rPr lang="en-US" sz="2800" dirty="0"/>
              <a:t>Only includes parameters and body.</a:t>
            </a:r>
          </a:p>
          <a:p>
            <a:r>
              <a:rPr lang="en-US" sz="2800" dirty="0"/>
              <a:t>Does not have scopes and no return values.</a:t>
            </a:r>
          </a:p>
        </p:txBody>
      </p:sp>
    </p:spTree>
    <p:extLst>
      <p:ext uri="{BB962C8B-B14F-4D97-AF65-F5344CB8AC3E}">
        <p14:creationId xmlns:p14="http://schemas.microsoft.com/office/powerpoint/2010/main" val="135936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4296-403E-41D6-8354-A9EF5F0DCFD1}"/>
              </a:ext>
            </a:extLst>
          </p:cNvPr>
          <p:cNvSpPr>
            <a:spLocks noGrp="1"/>
          </p:cNvSpPr>
          <p:nvPr>
            <p:ph type="title"/>
          </p:nvPr>
        </p:nvSpPr>
        <p:spPr/>
        <p:txBody>
          <a:bodyPr/>
          <a:lstStyle/>
          <a:p>
            <a:r>
              <a:rPr lang="en-US" b="1" dirty="0"/>
              <a:t>Lambda expression syntax in java 8</a:t>
            </a:r>
          </a:p>
        </p:txBody>
      </p:sp>
      <p:sp>
        <p:nvSpPr>
          <p:cNvPr id="3" name="Content Placeholder 2">
            <a:extLst>
              <a:ext uri="{FF2B5EF4-FFF2-40B4-BE49-F238E27FC236}">
                <a16:creationId xmlns:a16="http://schemas.microsoft.com/office/drawing/2014/main" id="{21D632B5-23CE-4D85-B675-B87DF020B33E}"/>
              </a:ext>
            </a:extLst>
          </p:cNvPr>
          <p:cNvSpPr>
            <a:spLocks noGrp="1"/>
          </p:cNvSpPr>
          <p:nvPr>
            <p:ph idx="1"/>
          </p:nvPr>
        </p:nvSpPr>
        <p:spPr>
          <a:xfrm>
            <a:off x="1141412" y="2249486"/>
            <a:ext cx="10918783" cy="3854751"/>
          </a:xfrm>
        </p:spPr>
        <p:txBody>
          <a:bodyPr>
            <a:normAutofit/>
          </a:bodyPr>
          <a:lstStyle/>
          <a:p>
            <a:r>
              <a:rPr lang="en-US" sz="3200" dirty="0"/>
              <a:t>(argument-list) -&gt; {body}</a:t>
            </a:r>
          </a:p>
          <a:p>
            <a:r>
              <a:rPr lang="en-US" sz="3200" dirty="0"/>
              <a:t>Argument-list: there can be no, one or many parameters.</a:t>
            </a:r>
          </a:p>
          <a:p>
            <a:r>
              <a:rPr lang="en-US" sz="3200" dirty="0"/>
              <a:t>Arrow-token: used to link argument-list and body of expression.</a:t>
            </a:r>
          </a:p>
          <a:p>
            <a:r>
              <a:rPr lang="en-US" sz="3200" dirty="0"/>
              <a:t>Body: contains the expressions and statements.</a:t>
            </a:r>
          </a:p>
        </p:txBody>
      </p:sp>
    </p:spTree>
    <p:extLst>
      <p:ext uri="{BB962C8B-B14F-4D97-AF65-F5344CB8AC3E}">
        <p14:creationId xmlns:p14="http://schemas.microsoft.com/office/powerpoint/2010/main" val="263986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E953-7739-46CC-994B-8242F46CD16E}"/>
              </a:ext>
            </a:extLst>
          </p:cNvPr>
          <p:cNvSpPr>
            <a:spLocks noGrp="1"/>
          </p:cNvSpPr>
          <p:nvPr>
            <p:ph type="title"/>
          </p:nvPr>
        </p:nvSpPr>
        <p:spPr/>
        <p:txBody>
          <a:bodyPr/>
          <a:lstStyle/>
          <a:p>
            <a:r>
              <a:rPr lang="en-US" b="1" dirty="0"/>
              <a:t>Research questions</a:t>
            </a:r>
          </a:p>
        </p:txBody>
      </p:sp>
      <p:sp>
        <p:nvSpPr>
          <p:cNvPr id="3" name="Content Placeholder 2">
            <a:extLst>
              <a:ext uri="{FF2B5EF4-FFF2-40B4-BE49-F238E27FC236}">
                <a16:creationId xmlns:a16="http://schemas.microsoft.com/office/drawing/2014/main" id="{E7EC5B1D-470D-4855-AB06-7F5ED3A6C16C}"/>
              </a:ext>
            </a:extLst>
          </p:cNvPr>
          <p:cNvSpPr>
            <a:spLocks noGrp="1"/>
          </p:cNvSpPr>
          <p:nvPr>
            <p:ph idx="1"/>
          </p:nvPr>
        </p:nvSpPr>
        <p:spPr/>
        <p:txBody>
          <a:bodyPr>
            <a:normAutofit/>
          </a:bodyPr>
          <a:lstStyle/>
          <a:p>
            <a:r>
              <a:rPr lang="en-US" sz="3200" dirty="0"/>
              <a:t>Why is Lambda Expression implemented in programming languages?</a:t>
            </a:r>
          </a:p>
          <a:p>
            <a:r>
              <a:rPr lang="en-US" sz="3200" dirty="0"/>
              <a:t>Is it possible to implement Lambda expression on complex algorithms?</a:t>
            </a:r>
          </a:p>
        </p:txBody>
      </p:sp>
    </p:spTree>
    <p:extLst>
      <p:ext uri="{BB962C8B-B14F-4D97-AF65-F5344CB8AC3E}">
        <p14:creationId xmlns:p14="http://schemas.microsoft.com/office/powerpoint/2010/main" val="2039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D186-13AF-42F2-A2D2-F58EF7073151}"/>
              </a:ext>
            </a:extLst>
          </p:cNvPr>
          <p:cNvSpPr>
            <a:spLocks noGrp="1"/>
          </p:cNvSpPr>
          <p:nvPr>
            <p:ph type="title"/>
          </p:nvPr>
        </p:nvSpPr>
        <p:spPr/>
        <p:txBody>
          <a:bodyPr/>
          <a:lstStyle/>
          <a:p>
            <a:r>
              <a:rPr lang="en-US" b="1" dirty="0"/>
              <a:t>Implementation</a:t>
            </a:r>
          </a:p>
        </p:txBody>
      </p:sp>
      <p:sp>
        <p:nvSpPr>
          <p:cNvPr id="3" name="Content Placeholder 2">
            <a:extLst>
              <a:ext uri="{FF2B5EF4-FFF2-40B4-BE49-F238E27FC236}">
                <a16:creationId xmlns:a16="http://schemas.microsoft.com/office/drawing/2014/main" id="{918FC733-C6F1-4B38-BCE2-B8116872133B}"/>
              </a:ext>
            </a:extLst>
          </p:cNvPr>
          <p:cNvSpPr>
            <a:spLocks noGrp="1"/>
          </p:cNvSpPr>
          <p:nvPr>
            <p:ph idx="1"/>
          </p:nvPr>
        </p:nvSpPr>
        <p:spPr/>
        <p:txBody>
          <a:bodyPr>
            <a:normAutofit/>
          </a:bodyPr>
          <a:lstStyle/>
          <a:p>
            <a:pPr algn="just"/>
            <a:r>
              <a:rPr lang="en-US" sz="3200" dirty="0"/>
              <a:t>We added a Lambda Expression Visitor used in AbstractVisitor.java and Application.java in the local Java server to detect the statement that implemented with Lambda expression in the input.</a:t>
            </a:r>
          </a:p>
        </p:txBody>
      </p:sp>
      <p:pic>
        <p:nvPicPr>
          <p:cNvPr id="5" name="Picture 4">
            <a:extLst>
              <a:ext uri="{FF2B5EF4-FFF2-40B4-BE49-F238E27FC236}">
                <a16:creationId xmlns:a16="http://schemas.microsoft.com/office/drawing/2014/main" id="{DAE09046-9CFC-421D-B408-2DB8E7E7ECDD}"/>
              </a:ext>
            </a:extLst>
          </p:cNvPr>
          <p:cNvPicPr>
            <a:picLocks noChangeAspect="1"/>
          </p:cNvPicPr>
          <p:nvPr/>
        </p:nvPicPr>
        <p:blipFill>
          <a:blip r:embed="rId2"/>
          <a:stretch>
            <a:fillRect/>
          </a:stretch>
        </p:blipFill>
        <p:spPr>
          <a:xfrm>
            <a:off x="-11143285" y="392546"/>
            <a:ext cx="10566943" cy="5727994"/>
          </a:xfrm>
          <a:prstGeom prst="rect">
            <a:avLst/>
          </a:prstGeom>
        </p:spPr>
      </p:pic>
    </p:spTree>
    <p:extLst>
      <p:ext uri="{BB962C8B-B14F-4D97-AF65-F5344CB8AC3E}">
        <p14:creationId xmlns:p14="http://schemas.microsoft.com/office/powerpoint/2010/main" val="198310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306 0.02523 L 1.00833 0.04444 " pathEditMode="relative" rAng="0" ptsTypes="AA">
                                      <p:cBhvr>
                                        <p:cTn id="6" dur="250" fill="hold"/>
                                        <p:tgtEl>
                                          <p:spTgt spid="5"/>
                                        </p:tgtEl>
                                        <p:attrNameLst>
                                          <p:attrName>ppt_x</p:attrName>
                                          <p:attrName>ppt_y</p:attrName>
                                        </p:attrNameLst>
                                      </p:cBhvr>
                                      <p:rCtr x="48880" y="94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00833 0.04444 L -0.25 1.48148E-6 " pathEditMode="relative" rAng="0" ptsTypes="AA">
                                      <p:cBhvr>
                                        <p:cTn id="10" dur="250" fill="hold"/>
                                        <p:tgtEl>
                                          <p:spTgt spid="5"/>
                                        </p:tgtEl>
                                        <p:attrNameLst>
                                          <p:attrName>ppt_x</p:attrName>
                                          <p:attrName>ppt_y</p:attrName>
                                        </p:attrNameLst>
                                      </p:cBhvr>
                                      <p:rCtr x="-61523" y="-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6C33-E564-4CE4-99C4-013029435319}"/>
              </a:ext>
            </a:extLst>
          </p:cNvPr>
          <p:cNvSpPr>
            <a:spLocks noGrp="1"/>
          </p:cNvSpPr>
          <p:nvPr>
            <p:ph type="title"/>
          </p:nvPr>
        </p:nvSpPr>
        <p:spPr>
          <a:xfrm>
            <a:off x="1141412" y="124247"/>
            <a:ext cx="9905998" cy="1478570"/>
          </a:xfrm>
        </p:spPr>
        <p:txBody>
          <a:bodyPr/>
          <a:lstStyle/>
          <a:p>
            <a:r>
              <a:rPr lang="en-US" b="1" dirty="0"/>
              <a:t>Programming language tools	</a:t>
            </a:r>
          </a:p>
        </p:txBody>
      </p:sp>
      <p:sp>
        <p:nvSpPr>
          <p:cNvPr id="3" name="Content Placeholder 2">
            <a:extLst>
              <a:ext uri="{FF2B5EF4-FFF2-40B4-BE49-F238E27FC236}">
                <a16:creationId xmlns:a16="http://schemas.microsoft.com/office/drawing/2014/main" id="{711E4AB8-88D1-4952-8712-7D1C7AD3FFF4}"/>
              </a:ext>
            </a:extLst>
          </p:cNvPr>
          <p:cNvSpPr>
            <a:spLocks noGrp="1"/>
          </p:cNvSpPr>
          <p:nvPr>
            <p:ph idx="1"/>
          </p:nvPr>
        </p:nvSpPr>
        <p:spPr>
          <a:xfrm>
            <a:off x="906634" y="1260388"/>
            <a:ext cx="10560437" cy="4819135"/>
          </a:xfrm>
        </p:spPr>
        <p:txBody>
          <a:bodyPr>
            <a:normAutofit/>
          </a:bodyPr>
          <a:lstStyle/>
          <a:p>
            <a:pPr algn="just"/>
            <a:r>
              <a:rPr lang="en-US" sz="2800" dirty="0"/>
              <a:t>Programming Language Static Analysis tools:</a:t>
            </a:r>
          </a:p>
          <a:p>
            <a:pPr lvl="1" algn="just">
              <a:buFont typeface="Wingdings" panose="05000000000000000000" pitchFamily="2" charset="2"/>
              <a:buChar char="§"/>
            </a:pPr>
            <a:r>
              <a:rPr lang="en-US" sz="2400" dirty="0"/>
              <a:t>Java Local Server: Uses visitor to determine the implementations of Lambda expression in the open-source projects.</a:t>
            </a:r>
            <a:r>
              <a:rPr lang="en-US" dirty="0"/>
              <a:t> </a:t>
            </a:r>
            <a:endParaRPr lang="en-US" sz="1600" dirty="0"/>
          </a:p>
          <a:p>
            <a:pPr lvl="1" algn="just">
              <a:buFont typeface="Wingdings" panose="05000000000000000000" pitchFamily="2" charset="2"/>
              <a:buChar char="§"/>
            </a:pPr>
            <a:r>
              <a:rPr lang="en-US" sz="2400" dirty="0"/>
              <a:t>Python Clients: Counts the uses of Lambda expression in the input, connects the databases with the working server, parsed through revisions and lambda expression tables.</a:t>
            </a:r>
          </a:p>
          <a:p>
            <a:pPr algn="just"/>
            <a:r>
              <a:rPr lang="en-US" sz="2800" dirty="0"/>
              <a:t>MySQL Database: Stores the relevant data extracted from the open-source project. Selected data about lambda expression will be analyzed later.</a:t>
            </a:r>
          </a:p>
        </p:txBody>
      </p:sp>
    </p:spTree>
    <p:extLst>
      <p:ext uri="{BB962C8B-B14F-4D97-AF65-F5344CB8AC3E}">
        <p14:creationId xmlns:p14="http://schemas.microsoft.com/office/powerpoint/2010/main" val="222354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D186-13AF-42F2-A2D2-F58EF7073151}"/>
              </a:ext>
            </a:extLst>
          </p:cNvPr>
          <p:cNvSpPr>
            <a:spLocks noGrp="1"/>
          </p:cNvSpPr>
          <p:nvPr>
            <p:ph type="title"/>
          </p:nvPr>
        </p:nvSpPr>
        <p:spPr/>
        <p:txBody>
          <a:bodyPr/>
          <a:lstStyle/>
          <a:p>
            <a:r>
              <a:rPr lang="en-US" b="1" dirty="0"/>
              <a:t>Implementation</a:t>
            </a:r>
          </a:p>
        </p:txBody>
      </p:sp>
      <p:sp>
        <p:nvSpPr>
          <p:cNvPr id="3" name="Content Placeholder 2">
            <a:extLst>
              <a:ext uri="{FF2B5EF4-FFF2-40B4-BE49-F238E27FC236}">
                <a16:creationId xmlns:a16="http://schemas.microsoft.com/office/drawing/2014/main" id="{918FC733-C6F1-4B38-BCE2-B8116872133B}"/>
              </a:ext>
            </a:extLst>
          </p:cNvPr>
          <p:cNvSpPr>
            <a:spLocks noGrp="1"/>
          </p:cNvSpPr>
          <p:nvPr>
            <p:ph idx="1"/>
          </p:nvPr>
        </p:nvSpPr>
        <p:spPr/>
        <p:txBody>
          <a:bodyPr/>
          <a:lstStyle/>
          <a:p>
            <a:r>
              <a:rPr lang="en-US" dirty="0"/>
              <a:t>We added a Lambda Expression Visitor used in AbstractVisitor.java and Application.java in the local Java server to detect the statement that implemented with Lambda expression in the input.</a:t>
            </a:r>
          </a:p>
          <a:p>
            <a:r>
              <a:rPr lang="en-US" sz="3200" dirty="0"/>
              <a:t>Class </a:t>
            </a:r>
            <a:r>
              <a:rPr lang="en-US" sz="3200" dirty="0" err="1"/>
              <a:t>LamdaPattern</a:t>
            </a:r>
            <a:r>
              <a:rPr lang="en-US" sz="3200" dirty="0"/>
              <a:t> was added to run.py to output the number of lambda expressions for each line.</a:t>
            </a:r>
          </a:p>
          <a:p>
            <a:endParaRPr lang="en-US" dirty="0"/>
          </a:p>
        </p:txBody>
      </p:sp>
      <p:pic>
        <p:nvPicPr>
          <p:cNvPr id="6" name="Picture 5">
            <a:extLst>
              <a:ext uri="{FF2B5EF4-FFF2-40B4-BE49-F238E27FC236}">
                <a16:creationId xmlns:a16="http://schemas.microsoft.com/office/drawing/2014/main" id="{AF73657E-F72A-4F1C-8196-F79D865AB677}"/>
              </a:ext>
            </a:extLst>
          </p:cNvPr>
          <p:cNvPicPr>
            <a:picLocks noChangeAspect="1"/>
          </p:cNvPicPr>
          <p:nvPr/>
        </p:nvPicPr>
        <p:blipFill rotWithShape="1">
          <a:blip r:embed="rId2"/>
          <a:srcRect r="12965" b="62777"/>
          <a:stretch/>
        </p:blipFill>
        <p:spPr>
          <a:xfrm>
            <a:off x="-12693503" y="1734456"/>
            <a:ext cx="11702006" cy="4259944"/>
          </a:xfrm>
          <a:prstGeom prst="rect">
            <a:avLst/>
          </a:prstGeom>
        </p:spPr>
      </p:pic>
    </p:spTree>
    <p:extLst>
      <p:ext uri="{BB962C8B-B14F-4D97-AF65-F5344CB8AC3E}">
        <p14:creationId xmlns:p14="http://schemas.microsoft.com/office/powerpoint/2010/main" val="155145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2.08333E-6 4.07407E-6 L 1.0612 -0.00047 " pathEditMode="relative" rAng="0" ptsTypes="AA">
                                      <p:cBhvr>
                                        <p:cTn id="10" dur="2000" fill="hold"/>
                                        <p:tgtEl>
                                          <p:spTgt spid="6"/>
                                        </p:tgtEl>
                                        <p:attrNameLst>
                                          <p:attrName>ppt_x</p:attrName>
                                          <p:attrName>ppt_y</p:attrName>
                                        </p:attrNameLst>
                                      </p:cBhvr>
                                      <p:rCtr x="53060" y="-23"/>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1.0612 -0.00047 L -0.25 4.07407E-6 " pathEditMode="relative" rAng="0" ptsTypes="AA">
                                      <p:cBhvr>
                                        <p:cTn id="14" dur="2000" fill="hold"/>
                                        <p:tgtEl>
                                          <p:spTgt spid="6"/>
                                        </p:tgtEl>
                                        <p:attrNameLst>
                                          <p:attrName>ppt_x</p:attrName>
                                          <p:attrName>ppt_y</p:attrName>
                                        </p:attrNameLst>
                                      </p:cBhvr>
                                      <p:rCtr x="-65560" y="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D186-13AF-42F2-A2D2-F58EF7073151}"/>
              </a:ext>
            </a:extLst>
          </p:cNvPr>
          <p:cNvSpPr>
            <a:spLocks noGrp="1"/>
          </p:cNvSpPr>
          <p:nvPr>
            <p:ph type="title"/>
          </p:nvPr>
        </p:nvSpPr>
        <p:spPr>
          <a:xfrm>
            <a:off x="1141414" y="-6313"/>
            <a:ext cx="9905998" cy="1478570"/>
          </a:xfrm>
        </p:spPr>
        <p:txBody>
          <a:bodyPr/>
          <a:lstStyle/>
          <a:p>
            <a:r>
              <a:rPr lang="en-US" b="1" dirty="0"/>
              <a:t>Implementation</a:t>
            </a:r>
          </a:p>
        </p:txBody>
      </p:sp>
      <p:sp>
        <p:nvSpPr>
          <p:cNvPr id="3" name="Content Placeholder 2">
            <a:extLst>
              <a:ext uri="{FF2B5EF4-FFF2-40B4-BE49-F238E27FC236}">
                <a16:creationId xmlns:a16="http://schemas.microsoft.com/office/drawing/2014/main" id="{918FC733-C6F1-4B38-BCE2-B8116872133B}"/>
              </a:ext>
            </a:extLst>
          </p:cNvPr>
          <p:cNvSpPr>
            <a:spLocks noGrp="1"/>
          </p:cNvSpPr>
          <p:nvPr>
            <p:ph idx="1"/>
          </p:nvPr>
        </p:nvSpPr>
        <p:spPr>
          <a:xfrm>
            <a:off x="1141413" y="1099751"/>
            <a:ext cx="9905999" cy="5025277"/>
          </a:xfrm>
        </p:spPr>
        <p:txBody>
          <a:bodyPr>
            <a:normAutofit fontScale="92500" lnSpcReduction="10000"/>
          </a:bodyPr>
          <a:lstStyle/>
          <a:p>
            <a:pPr algn="just"/>
            <a:r>
              <a:rPr lang="en-US" dirty="0"/>
              <a:t>We added a Lambda Expression Visitor used in AbstractVisitor.java and Application.java in the local Java server to detect the statement that implemented with Lambda expression in the input.</a:t>
            </a:r>
          </a:p>
          <a:p>
            <a:pPr algn="just"/>
            <a:r>
              <a:rPr lang="en-US" dirty="0"/>
              <a:t>Class </a:t>
            </a:r>
            <a:r>
              <a:rPr lang="en-US" dirty="0" err="1"/>
              <a:t>LamdaPattern</a:t>
            </a:r>
            <a:r>
              <a:rPr lang="en-US" dirty="0"/>
              <a:t> was added to run.py to output the number of lambda expressions for each line then we use MySQL to insert the output data to the databases;</a:t>
            </a:r>
          </a:p>
          <a:p>
            <a:pPr algn="just"/>
            <a:r>
              <a:rPr lang="en-US" sz="2600" dirty="0"/>
              <a:t>All the data was exported directly from </a:t>
            </a:r>
            <a:r>
              <a:rPr lang="en-US" sz="2600" dirty="0" err="1"/>
              <a:t>revisions.sql</a:t>
            </a:r>
            <a:r>
              <a:rPr lang="en-US" sz="2600" dirty="0"/>
              <a:t> and </a:t>
            </a:r>
            <a:r>
              <a:rPr lang="en-US" sz="2600" dirty="0" err="1"/>
              <a:t>lambda_expressions.sql</a:t>
            </a:r>
            <a:r>
              <a:rPr lang="en-US" sz="2600" dirty="0"/>
              <a:t> to a .</a:t>
            </a:r>
            <a:r>
              <a:rPr lang="en-US" sz="2600" dirty="0" err="1"/>
              <a:t>tsv</a:t>
            </a:r>
            <a:r>
              <a:rPr lang="en-US" sz="2600" dirty="0"/>
              <a:t> output file and was parsed through by a .</a:t>
            </a:r>
            <a:r>
              <a:rPr lang="en-US" sz="2600" dirty="0" err="1"/>
              <a:t>tsv</a:t>
            </a:r>
            <a:r>
              <a:rPr lang="en-US" sz="2600" dirty="0"/>
              <a:t> reader in lambdas_over_time.py</a:t>
            </a:r>
          </a:p>
          <a:p>
            <a:pPr algn="just"/>
            <a:r>
              <a:rPr lang="en-US" sz="2600" dirty="0"/>
              <a:t>Date time and the number of lambda expressions implemented in the open-source projects are output, allowing us to graph total usage over time.</a:t>
            </a:r>
            <a:endParaRPr lang="en-US" dirty="0"/>
          </a:p>
          <a:p>
            <a:pPr algn="just"/>
            <a:endParaRPr lang="en-US" dirty="0"/>
          </a:p>
        </p:txBody>
      </p:sp>
    </p:spTree>
    <p:extLst>
      <p:ext uri="{BB962C8B-B14F-4D97-AF65-F5344CB8AC3E}">
        <p14:creationId xmlns:p14="http://schemas.microsoft.com/office/powerpoint/2010/main" val="240141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5155-25E4-4511-85D4-CB0063E5DDC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E9F792D-2AE2-4DE7-B107-E0B43A6E2E34}"/>
              </a:ext>
            </a:extLst>
          </p:cNvPr>
          <p:cNvPicPr>
            <a:picLocks noGrp="1" noChangeAspect="1"/>
          </p:cNvPicPr>
          <p:nvPr>
            <p:ph idx="1"/>
          </p:nvPr>
        </p:nvPicPr>
        <p:blipFill>
          <a:blip r:embed="rId2"/>
          <a:stretch>
            <a:fillRect/>
          </a:stretch>
        </p:blipFill>
        <p:spPr>
          <a:xfrm>
            <a:off x="554847" y="271115"/>
            <a:ext cx="11082305" cy="6315770"/>
          </a:xfrm>
        </p:spPr>
      </p:pic>
      <p:sp>
        <p:nvSpPr>
          <p:cNvPr id="4" name="Rectangle 3">
            <a:extLst>
              <a:ext uri="{FF2B5EF4-FFF2-40B4-BE49-F238E27FC236}">
                <a16:creationId xmlns:a16="http://schemas.microsoft.com/office/drawing/2014/main" id="{26A791B1-BA1A-4987-BAD3-E6E85BB05BED}"/>
              </a:ext>
            </a:extLst>
          </p:cNvPr>
          <p:cNvSpPr/>
          <p:nvPr/>
        </p:nvSpPr>
        <p:spPr>
          <a:xfrm>
            <a:off x="8921578" y="5597611"/>
            <a:ext cx="2001795" cy="641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1.29M lines of code</a:t>
            </a:r>
          </a:p>
        </p:txBody>
      </p:sp>
    </p:spTree>
    <p:extLst>
      <p:ext uri="{BB962C8B-B14F-4D97-AF65-F5344CB8AC3E}">
        <p14:creationId xmlns:p14="http://schemas.microsoft.com/office/powerpoint/2010/main" val="1435543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854</TotalTime>
  <Words>879</Words>
  <Application>Microsoft Macintosh PowerPoint</Application>
  <PresentationFormat>Widescreen</PresentationFormat>
  <Paragraphs>60</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Tw Cen MT</vt:lpstr>
      <vt:lpstr>Wingdings</vt:lpstr>
      <vt:lpstr>Circuit</vt:lpstr>
      <vt:lpstr>(Lambda expression)      {java 8;}</vt:lpstr>
      <vt:lpstr>what is lambda expression in java 8? </vt:lpstr>
      <vt:lpstr>Lambda expression syntax in java 8</vt:lpstr>
      <vt:lpstr>Research questions</vt:lpstr>
      <vt:lpstr>Implementation</vt:lpstr>
      <vt:lpstr>Programming language tools </vt:lpstr>
      <vt:lpstr>Implementation</vt:lpstr>
      <vt:lpstr>Implementation</vt:lpstr>
      <vt:lpstr>PowerPoint Presentation</vt:lpstr>
      <vt:lpstr>PowerPoint Presentation</vt:lpstr>
      <vt:lpstr>PowerPoint Presentation</vt:lpstr>
      <vt:lpstr>PowerPoint Presentation</vt:lpstr>
      <vt:lpstr>Conclusion </vt:lpstr>
      <vt:lpstr>Why is Lambda Expression implemented in programming languages?</vt:lpstr>
      <vt:lpstr>PowerPoint Presentation</vt:lpstr>
      <vt:lpstr>Why is Lambda Expression implemented in programming languages?</vt:lpstr>
      <vt:lpstr>Is it possible to implement Lambda expression on complex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expression</dc:title>
  <dc:creator>Vu Nguyen</dc:creator>
  <cp:lastModifiedBy>Nguyen Vu</cp:lastModifiedBy>
  <cp:revision>72</cp:revision>
  <dcterms:created xsi:type="dcterms:W3CDTF">2019-12-04T16:40:41Z</dcterms:created>
  <dcterms:modified xsi:type="dcterms:W3CDTF">2019-12-05T14:21:25Z</dcterms:modified>
</cp:coreProperties>
</file>