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6" r:id="rId23"/>
    <p:sldId id="511" r:id="rId24"/>
    <p:sldId id="512" r:id="rId25"/>
    <p:sldId id="491" r:id="rId26"/>
    <p:sldId id="493" r:id="rId27"/>
    <p:sldId id="495" r:id="rId28"/>
    <p:sldId id="494" r:id="rId29"/>
    <p:sldId id="497" r:id="rId30"/>
    <p:sldId id="502" r:id="rId31"/>
    <p:sldId id="515" r:id="rId32"/>
    <p:sldId id="498" r:id="rId33"/>
    <p:sldId id="504" r:id="rId34"/>
    <p:sldId id="499" r:id="rId35"/>
    <p:sldId id="506" r:id="rId36"/>
    <p:sldId id="503" r:id="rId37"/>
    <p:sldId id="513" r:id="rId38"/>
    <p:sldId id="501" r:id="rId39"/>
    <p:sldId id="266" r:id="rId40"/>
    <p:sldId id="51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40" autoAdjust="0"/>
  </p:normalViewPr>
  <p:slideViewPr>
    <p:cSldViewPr snapToGrid="0">
      <p:cViewPr varScale="1">
        <p:scale>
          <a:sx n="58" d="100"/>
          <a:sy n="58" d="100"/>
        </p:scale>
        <p:origin x="21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403027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99244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5/18/2021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5/18/2021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sym typeface="Arial"/>
              </a:rPr>
              <a:t>Object-Oriented Programming</a:t>
            </a:r>
            <a:endParaRPr lang="en-US" sz="4400" b="1" dirty="0">
              <a:solidFill>
                <a:schemeClr val="accent2"/>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internal</a:t>
            </a:r>
            <a:r>
              <a:rPr lang="en-US" sz="2300">
                <a:latin typeface="+mj-lt"/>
              </a:rPr>
              <a:t>: The type or member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 internal</a:t>
            </a:r>
            <a:r>
              <a:rPr lang="en-US" sz="2300">
                <a:latin typeface="+mj-lt"/>
              </a:rPr>
              <a:t>: The type or member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 protected</a:t>
            </a:r>
            <a:r>
              <a:rPr lang="en-US" sz="2300">
                <a:latin typeface="+mj-lt"/>
              </a:rPr>
              <a:t>: The type or member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2"/>
          <a:stretch>
            <a:fillRect/>
          </a:stretch>
        </p:blipFill>
        <p:spPr>
          <a:xfrm>
            <a:off x="0" y="1528476"/>
            <a:ext cx="6991513" cy="4512103"/>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3"/>
          <a:stretch>
            <a:fillRect/>
          </a:stretch>
        </p:blipFill>
        <p:spPr>
          <a:xfrm>
            <a:off x="4353268" y="1636564"/>
            <a:ext cx="7745968" cy="288242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4"/>
          <a:stretch>
            <a:fillRect/>
          </a:stretch>
        </p:blipFill>
        <p:spPr>
          <a:xfrm>
            <a:off x="7762423" y="5294928"/>
            <a:ext cx="3305361" cy="850451"/>
          </a:xfrm>
          <a:prstGeom prst="rect">
            <a:avLst/>
          </a:prstGeom>
          <a:ln w="19050">
            <a:noFill/>
          </a:ln>
        </p:spPr>
      </p:pic>
    </p:spTree>
    <p:extLst>
      <p:ext uri="{BB962C8B-B14F-4D97-AF65-F5344CB8AC3E}">
        <p14:creationId xmlns:p14="http://schemas.microsoft.com/office/powerpoint/2010/main" val="61802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65769" y="1436448"/>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grpSp>
        <p:nvGrpSpPr>
          <p:cNvPr id="14" name="Group 13">
            <a:extLst>
              <a:ext uri="{FF2B5EF4-FFF2-40B4-BE49-F238E27FC236}">
                <a16:creationId xmlns:a16="http://schemas.microsoft.com/office/drawing/2014/main" id="{9987775D-99C0-4A35-9530-D7482401ADA3}"/>
              </a:ext>
            </a:extLst>
          </p:cNvPr>
          <p:cNvGrpSpPr/>
          <p:nvPr/>
        </p:nvGrpSpPr>
        <p:grpSpPr>
          <a:xfrm>
            <a:off x="5834681" y="2524659"/>
            <a:ext cx="6104078" cy="3411111"/>
            <a:chOff x="6096000" y="2182917"/>
            <a:chExt cx="5918548" cy="3308116"/>
          </a:xfrm>
        </p:grpSpPr>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3"/>
            <a:stretch>
              <a:fillRect/>
            </a:stretch>
          </p:blipFill>
          <p:spPr>
            <a:xfrm>
              <a:off x="6096000" y="2182917"/>
              <a:ext cx="5918548" cy="3308116"/>
            </a:xfrm>
            <a:prstGeom prst="rect">
              <a:avLst/>
            </a:prstGeom>
          </p:spPr>
        </p:pic>
        <p:sp>
          <p:nvSpPr>
            <p:cNvPr id="10" name="Rectangle 9">
              <a:extLst>
                <a:ext uri="{FF2B5EF4-FFF2-40B4-BE49-F238E27FC236}">
                  <a16:creationId xmlns:a16="http://schemas.microsoft.com/office/drawing/2014/main" id="{BBD16167-EDFB-4EB0-BF26-E2DB3AB8228B}"/>
                </a:ext>
              </a:extLst>
            </p:cNvPr>
            <p:cNvSpPr/>
            <p:nvPr/>
          </p:nvSpPr>
          <p:spPr>
            <a:xfrm>
              <a:off x="6900087" y="2621046"/>
              <a:ext cx="4285363" cy="2816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1C93BE9-B06F-44ED-8CE9-EDF0D2A97C65}"/>
              </a:ext>
            </a:extLst>
          </p:cNvPr>
          <p:cNvPicPr>
            <a:picLocks noChangeAspect="1"/>
          </p:cNvPicPr>
          <p:nvPr/>
        </p:nvPicPr>
        <p:blipFill>
          <a:blip r:embed="rId4"/>
          <a:stretch>
            <a:fillRect/>
          </a:stretch>
        </p:blipFill>
        <p:spPr>
          <a:xfrm>
            <a:off x="10070113" y="5436811"/>
            <a:ext cx="2062605" cy="980326"/>
          </a:xfrm>
          <a:prstGeom prst="rect">
            <a:avLst/>
          </a:prstGeom>
        </p:spPr>
      </p:pic>
      <p:grpSp>
        <p:nvGrpSpPr>
          <p:cNvPr id="24" name="Group 23">
            <a:extLst>
              <a:ext uri="{FF2B5EF4-FFF2-40B4-BE49-F238E27FC236}">
                <a16:creationId xmlns:a16="http://schemas.microsoft.com/office/drawing/2014/main" id="{1B095ABF-FF1D-4B56-B84F-EBBD5F868F93}"/>
              </a:ext>
            </a:extLst>
          </p:cNvPr>
          <p:cNvGrpSpPr/>
          <p:nvPr/>
        </p:nvGrpSpPr>
        <p:grpSpPr>
          <a:xfrm>
            <a:off x="679485" y="2414040"/>
            <a:ext cx="4056020" cy="3793812"/>
            <a:chOff x="587122" y="2177293"/>
            <a:chExt cx="4056020" cy="3793812"/>
          </a:xfrm>
        </p:grpSpPr>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5"/>
            <a:stretch>
              <a:fillRect/>
            </a:stretch>
          </p:blipFill>
          <p:spPr>
            <a:xfrm>
              <a:off x="587122" y="2177293"/>
              <a:ext cx="4056020" cy="3793812"/>
            </a:xfrm>
            <a:prstGeom prst="rect">
              <a:avLst/>
            </a:prstGeom>
          </p:spPr>
        </p:pic>
        <p:sp>
          <p:nvSpPr>
            <p:cNvPr id="23" name="Rectangle 22">
              <a:extLst>
                <a:ext uri="{FF2B5EF4-FFF2-40B4-BE49-F238E27FC236}">
                  <a16:creationId xmlns:a16="http://schemas.microsoft.com/office/drawing/2014/main" id="{3ADCA9B8-6D15-4F04-89DA-1D0E366D1DB2}"/>
                </a:ext>
              </a:extLst>
            </p:cNvPr>
            <p:cNvSpPr/>
            <p:nvPr/>
          </p:nvSpPr>
          <p:spPr>
            <a:xfrm>
              <a:off x="1060248" y="2699595"/>
              <a:ext cx="3276113" cy="2901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Arrow Connector 24">
            <a:extLst>
              <a:ext uri="{FF2B5EF4-FFF2-40B4-BE49-F238E27FC236}">
                <a16:creationId xmlns:a16="http://schemas.microsoft.com/office/drawing/2014/main" id="{A615C61A-89F0-418D-A543-09132991617D}"/>
              </a:ext>
            </a:extLst>
          </p:cNvPr>
          <p:cNvCxnSpPr>
            <a:cxnSpLocks/>
          </p:cNvCxnSpPr>
          <p:nvPr/>
        </p:nvCxnSpPr>
        <p:spPr>
          <a:xfrm>
            <a:off x="4468504" y="3081416"/>
            <a:ext cx="219547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7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33756" y="1373031"/>
            <a:ext cx="1212415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38063" y="1527713"/>
            <a:ext cx="12165406"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68352"/>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197166"/>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53450" y="1371091"/>
            <a:ext cx="12245450"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4038286"/>
            <a:ext cx="4868272" cy="177687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85139" y="4069157"/>
            <a:ext cx="5228171" cy="2400355"/>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5"/>
          <a:stretch>
            <a:fillRect/>
          </a:stretch>
        </p:blipFill>
        <p:spPr>
          <a:xfrm>
            <a:off x="7777202" y="4692450"/>
            <a:ext cx="3107559" cy="1274394"/>
          </a:xfrm>
          <a:prstGeom prst="rect">
            <a:avLst/>
          </a:prstGeom>
        </p:spPr>
      </p:pic>
      <p:grpSp>
        <p:nvGrpSpPr>
          <p:cNvPr id="2" name="Group 1">
            <a:extLst>
              <a:ext uri="{FF2B5EF4-FFF2-40B4-BE49-F238E27FC236}">
                <a16:creationId xmlns:a16="http://schemas.microsoft.com/office/drawing/2014/main" id="{FD60D7D5-903A-40E6-9319-540B7B02704B}"/>
              </a:ext>
            </a:extLst>
          </p:cNvPr>
          <p:cNvGrpSpPr/>
          <p:nvPr/>
        </p:nvGrpSpPr>
        <p:grpSpPr>
          <a:xfrm>
            <a:off x="7777202" y="1342288"/>
            <a:ext cx="4152039" cy="2836307"/>
            <a:chOff x="7777202" y="1342288"/>
            <a:chExt cx="4152039" cy="2836307"/>
          </a:xfrm>
        </p:grpSpPr>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6"/>
            <a:stretch>
              <a:fillRect/>
            </a:stretch>
          </p:blipFill>
          <p:spPr>
            <a:xfrm>
              <a:off x="7777202" y="1342288"/>
              <a:ext cx="4152039" cy="2836307"/>
            </a:xfrm>
            <a:prstGeom prst="rect">
              <a:avLst/>
            </a:prstGeom>
          </p:spPr>
        </p:pic>
        <p:sp>
          <p:nvSpPr>
            <p:cNvPr id="12" name="Rectangle 11">
              <a:extLst>
                <a:ext uri="{FF2B5EF4-FFF2-40B4-BE49-F238E27FC236}">
                  <a16:creationId xmlns:a16="http://schemas.microsoft.com/office/drawing/2014/main" id="{C620AD75-7811-41A4-BBCB-974B7EAC216F}"/>
                </a:ext>
              </a:extLst>
            </p:cNvPr>
            <p:cNvSpPr/>
            <p:nvPr/>
          </p:nvSpPr>
          <p:spPr>
            <a:xfrm>
              <a:off x="8619643" y="2316498"/>
              <a:ext cx="2463991" cy="103630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5/18/2021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 (virtual extension methods</a:t>
            </a:r>
            <a:r>
              <a:rPr lang="en-US"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232B8616-B6C6-4FC3-AA3E-FA5A9CEB6925}"/>
              </a:ext>
            </a:extLst>
          </p:cNvPr>
          <p:cNvPicPr>
            <a:picLocks noChangeAspect="1"/>
          </p:cNvPicPr>
          <p:nvPr/>
        </p:nvPicPr>
        <p:blipFill>
          <a:blip r:embed="rId3"/>
          <a:stretch>
            <a:fillRect/>
          </a:stretch>
        </p:blipFill>
        <p:spPr>
          <a:xfrm>
            <a:off x="838200" y="4627025"/>
            <a:ext cx="3551228" cy="1150720"/>
          </a:xfrm>
          <a:prstGeom prst="rect">
            <a:avLst/>
          </a:prstGeom>
        </p:spPr>
      </p:pic>
      <p:pic>
        <p:nvPicPr>
          <p:cNvPr id="15" name="Picture 14">
            <a:extLst>
              <a:ext uri="{FF2B5EF4-FFF2-40B4-BE49-F238E27FC236}">
                <a16:creationId xmlns:a16="http://schemas.microsoft.com/office/drawing/2014/main" id="{1A45259A-F301-465C-A89F-7A5A6AFAEFD9}"/>
              </a:ext>
            </a:extLst>
          </p:cNvPr>
          <p:cNvPicPr>
            <a:picLocks noChangeAspect="1"/>
          </p:cNvPicPr>
          <p:nvPr/>
        </p:nvPicPr>
        <p:blipFill>
          <a:blip r:embed="rId4"/>
          <a:stretch>
            <a:fillRect/>
          </a:stretch>
        </p:blipFill>
        <p:spPr>
          <a:xfrm>
            <a:off x="6842371" y="5013523"/>
            <a:ext cx="2264684" cy="1177277"/>
          </a:xfrm>
          <a:prstGeom prst="rect">
            <a:avLst/>
          </a:prstGeom>
        </p:spPr>
      </p:pic>
      <p:grpSp>
        <p:nvGrpSpPr>
          <p:cNvPr id="19" name="Group 18">
            <a:extLst>
              <a:ext uri="{FF2B5EF4-FFF2-40B4-BE49-F238E27FC236}">
                <a16:creationId xmlns:a16="http://schemas.microsoft.com/office/drawing/2014/main" id="{49079542-FE5D-46DD-B6C9-8B2F3B7617FD}"/>
              </a:ext>
            </a:extLst>
          </p:cNvPr>
          <p:cNvGrpSpPr/>
          <p:nvPr/>
        </p:nvGrpSpPr>
        <p:grpSpPr>
          <a:xfrm>
            <a:off x="6827162" y="1373031"/>
            <a:ext cx="3717797" cy="3034643"/>
            <a:chOff x="6827162" y="1373031"/>
            <a:chExt cx="3717797" cy="3034643"/>
          </a:xfrm>
        </p:grpSpPr>
        <p:pic>
          <p:nvPicPr>
            <p:cNvPr id="17" name="Picture 16">
              <a:extLst>
                <a:ext uri="{FF2B5EF4-FFF2-40B4-BE49-F238E27FC236}">
                  <a16:creationId xmlns:a16="http://schemas.microsoft.com/office/drawing/2014/main" id="{BC3B6E6E-0F38-4F4B-AA5C-715945051796}"/>
                </a:ext>
              </a:extLst>
            </p:cNvPr>
            <p:cNvPicPr>
              <a:picLocks noChangeAspect="1"/>
            </p:cNvPicPr>
            <p:nvPr/>
          </p:nvPicPr>
          <p:blipFill>
            <a:blip r:embed="rId5"/>
            <a:stretch>
              <a:fillRect/>
            </a:stretch>
          </p:blipFill>
          <p:spPr>
            <a:xfrm>
              <a:off x="6827162" y="1373031"/>
              <a:ext cx="3717796" cy="3034643"/>
            </a:xfrm>
            <a:prstGeom prst="rect">
              <a:avLst/>
            </a:prstGeom>
          </p:spPr>
        </p:pic>
        <p:sp>
          <p:nvSpPr>
            <p:cNvPr id="18" name="Rectangle 17">
              <a:extLst>
                <a:ext uri="{FF2B5EF4-FFF2-40B4-BE49-F238E27FC236}">
                  <a16:creationId xmlns:a16="http://schemas.microsoft.com/office/drawing/2014/main" id="{4638BA3B-8D93-4242-82AF-34D706517908}"/>
                </a:ext>
              </a:extLst>
            </p:cNvPr>
            <p:cNvSpPr/>
            <p:nvPr/>
          </p:nvSpPr>
          <p:spPr>
            <a:xfrm>
              <a:off x="7575937" y="2890352"/>
              <a:ext cx="2969022" cy="6379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E449563B-DDEB-40A0-B82B-4B10CE0142D6}"/>
              </a:ext>
            </a:extLst>
          </p:cNvPr>
          <p:cNvGrpSpPr/>
          <p:nvPr/>
        </p:nvGrpSpPr>
        <p:grpSpPr>
          <a:xfrm>
            <a:off x="903973" y="1345323"/>
            <a:ext cx="4563878" cy="3139531"/>
            <a:chOff x="903973" y="1345323"/>
            <a:chExt cx="4563878" cy="3139531"/>
          </a:xfrm>
        </p:grpSpPr>
        <p:pic>
          <p:nvPicPr>
            <p:cNvPr id="3" name="Picture 2">
              <a:extLst>
                <a:ext uri="{FF2B5EF4-FFF2-40B4-BE49-F238E27FC236}">
                  <a16:creationId xmlns:a16="http://schemas.microsoft.com/office/drawing/2014/main" id="{13941F44-1B07-48E6-8805-219E452B72AC}"/>
                </a:ext>
              </a:extLst>
            </p:cNvPr>
            <p:cNvPicPr>
              <a:picLocks noChangeAspect="1"/>
            </p:cNvPicPr>
            <p:nvPr/>
          </p:nvPicPr>
          <p:blipFill>
            <a:blip r:embed="rId6"/>
            <a:stretch>
              <a:fillRect/>
            </a:stretch>
          </p:blipFill>
          <p:spPr>
            <a:xfrm>
              <a:off x="903973" y="1345323"/>
              <a:ext cx="4563878" cy="3139531"/>
            </a:xfrm>
            <a:prstGeom prst="rect">
              <a:avLst/>
            </a:prstGeom>
          </p:spPr>
        </p:pic>
        <p:sp>
          <p:nvSpPr>
            <p:cNvPr id="20" name="Rectangle 19">
              <a:extLst>
                <a:ext uri="{FF2B5EF4-FFF2-40B4-BE49-F238E27FC236}">
                  <a16:creationId xmlns:a16="http://schemas.microsoft.com/office/drawing/2014/main" id="{D941D1B4-0AEE-4B3E-94A3-FB63207FFD3D}"/>
                </a:ext>
              </a:extLst>
            </p:cNvPr>
            <p:cNvSpPr/>
            <p:nvPr/>
          </p:nvSpPr>
          <p:spPr>
            <a:xfrm>
              <a:off x="1285972" y="1586823"/>
              <a:ext cx="4181879" cy="13312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618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is used to check if the run-time type of an object is compatible with the given type 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returns true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returns false if the given object is not of the same type whereas </a:t>
            </a:r>
            <a:r>
              <a:rPr lang="en-US" sz="2600" b="1"/>
              <a:t>as</a:t>
            </a:r>
            <a:r>
              <a:rPr lang="en-US" sz="2600"/>
              <a:t>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is used for only reference, boxing, and unboxing conversions whereas </a:t>
            </a:r>
            <a:r>
              <a:rPr lang="en-US" sz="2600" b="1"/>
              <a:t>as</a:t>
            </a:r>
            <a:r>
              <a:rPr lang="en-US" sz="2600"/>
              <a:t> operator is used only for nullable, reference and boxing conversions</a:t>
            </a:r>
            <a:endParaRPr lang="en-US" sz="2600" dirty="0"/>
          </a:p>
        </p:txBody>
      </p:sp>
    </p:spTree>
    <p:extLst>
      <p:ext uri="{BB962C8B-B14F-4D97-AF65-F5344CB8AC3E}">
        <p14:creationId xmlns:p14="http://schemas.microsoft.com/office/powerpoint/2010/main" val="301911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488265"/>
            <a:ext cx="6095607" cy="4552317"/>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us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2" name="Group 1">
            <a:extLst>
              <a:ext uri="{FF2B5EF4-FFF2-40B4-BE49-F238E27FC236}">
                <a16:creationId xmlns:a16="http://schemas.microsoft.com/office/drawing/2014/main" id="{2826FEFB-AD5C-42A9-90CA-7DE0B30F8518}"/>
              </a:ext>
            </a:extLst>
          </p:cNvPr>
          <p:cNvGrpSpPr/>
          <p:nvPr/>
        </p:nvGrpSpPr>
        <p:grpSpPr>
          <a:xfrm>
            <a:off x="2149886" y="1455759"/>
            <a:ext cx="7645756" cy="4899561"/>
            <a:chOff x="2149886" y="1455759"/>
            <a:chExt cx="7645756" cy="4899561"/>
          </a:xfrm>
        </p:grpSpPr>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FA7829A1-D2A2-438A-B662-AF25347D23A2}"/>
                </a:ext>
              </a:extLst>
            </p:cNvPr>
            <p:cNvSpPr/>
            <p:nvPr/>
          </p:nvSpPr>
          <p:spPr>
            <a:xfrm>
              <a:off x="3090201" y="4978400"/>
              <a:ext cx="1694236" cy="2678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5/18/2021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id="{47EDD331-4824-4D8C-A44B-E3AEF451CDA7}"/>
              </a:ext>
            </a:extLst>
          </p:cNvPr>
          <p:cNvSpPr txBox="1"/>
          <p:nvPr/>
        </p:nvSpPr>
        <p:spPr>
          <a:xfrm>
            <a:off x="-60893" y="1474028"/>
            <a:ext cx="12040457"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us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60893" y="5188657"/>
            <a:ext cx="12040457" cy="9233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(destructors) and Indexer </a:t>
            </a:r>
          </a:p>
        </p:txBody>
      </p:sp>
    </p:spTree>
    <p:extLst>
      <p:ext uri="{BB962C8B-B14F-4D97-AF65-F5344CB8AC3E}">
        <p14:creationId xmlns:p14="http://schemas.microsoft.com/office/powerpoint/2010/main" val="48334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02288" y="1789430"/>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65212" y="1377206"/>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a:t>Is basically a class with no name and is not explicitly defined in code</a:t>
            </a:r>
            <a:endParaRPr lang="en-US" sz="2600"/>
          </a:p>
          <a:p>
            <a:pPr marL="342900" indent="-342900" algn="just">
              <a:spcBef>
                <a:spcPts val="300"/>
              </a:spcBef>
              <a:spcAft>
                <a:spcPts val="300"/>
              </a:spcAft>
              <a:buClr>
                <a:srgbClr val="973735"/>
              </a:buClr>
              <a:buSzPct val="50000"/>
              <a:buFont typeface="Wingdings" pitchFamily="2" charset="2"/>
              <a:buChar char="u"/>
              <a:defRPr/>
            </a:pPr>
            <a:r>
              <a:rPr lang="en-US" sz="260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305577" y="3602952"/>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us to specify arguments for a constructor or omit the arguments</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1043024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C</a:t>
            </a:r>
            <a:r>
              <a:rPr lang="en-US"/>
              <a:t>onst Keyword</a:t>
            </a:r>
            <a:endParaRPr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64655" y="1345323"/>
            <a:ext cx="12173528"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id="{621CD7CF-6C8F-42AA-887B-5537302CC7F6}"/>
              </a:ext>
            </a:extLst>
          </p:cNvPr>
          <p:cNvSpPr txBox="1"/>
          <p:nvPr/>
        </p:nvSpPr>
        <p:spPr>
          <a:xfrm>
            <a:off x="-64652"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Records type is a new reference type that we can create instead of classes or structs</a:t>
            </a:r>
          </a:p>
          <a:p>
            <a:pPr marL="342900" indent="-342900" algn="just">
              <a:spcBef>
                <a:spcPts val="300"/>
              </a:spcBef>
              <a:spcAft>
                <a:spcPts val="300"/>
              </a:spcAft>
              <a:buClr>
                <a:srgbClr val="973735"/>
              </a:buClr>
              <a:buSzPct val="50000"/>
              <a:buFont typeface="Wingdings" pitchFamily="2" charset="2"/>
              <a:buChar char="u"/>
              <a:defRPr/>
            </a:pPr>
            <a:r>
              <a:rPr lang="en-US" sz="260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a:t>We define a </a:t>
            </a:r>
            <a:r>
              <a:rPr lang="en-US" sz="2600" b="1"/>
              <a:t>record</a:t>
            </a:r>
            <a:r>
              <a:rPr lang="en-US" sz="2600"/>
              <a:t> by declaring a type with the </a:t>
            </a:r>
            <a:r>
              <a:rPr lang="en-US" sz="2600" b="1"/>
              <a:t>record</a:t>
            </a:r>
            <a:r>
              <a:rPr lang="en-US" sz="2600"/>
              <a:t> keyword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686060" y="5222087"/>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39</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40</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5/18/2021</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5/18/2021</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55738" y="1374421"/>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 (member function which defines actions) into a single unit 		</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73676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8416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0121" y="1358386"/>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3" name="Picture 2">
            <a:extLst>
              <a:ext uri="{FF2B5EF4-FFF2-40B4-BE49-F238E27FC236}">
                <a16:creationId xmlns:a16="http://schemas.microsoft.com/office/drawing/2014/main" id="{E4F20FB8-D6C9-4FDC-AA88-E3593CD77EC9}"/>
              </a:ext>
            </a:extLst>
          </p:cNvPr>
          <p:cNvPicPr>
            <a:picLocks noChangeAspect="1"/>
          </p:cNvPicPr>
          <p:nvPr/>
        </p:nvPicPr>
        <p:blipFill>
          <a:blip r:embed="rId3"/>
          <a:stretch>
            <a:fillRect/>
          </a:stretch>
        </p:blipFill>
        <p:spPr>
          <a:xfrm>
            <a:off x="390558" y="2578465"/>
            <a:ext cx="5692379" cy="3876107"/>
          </a:xfrm>
          <a:prstGeom prst="rect">
            <a:avLst/>
          </a:prstGeom>
        </p:spPr>
      </p:pic>
      <p:pic>
        <p:nvPicPr>
          <p:cNvPr id="7" name="Picture 6">
            <a:extLst>
              <a:ext uri="{FF2B5EF4-FFF2-40B4-BE49-F238E27FC236}">
                <a16:creationId xmlns:a16="http://schemas.microsoft.com/office/drawing/2014/main" id="{34EE6B0C-1C36-424F-814B-11C301848348}"/>
              </a:ext>
            </a:extLst>
          </p:cNvPr>
          <p:cNvPicPr>
            <a:picLocks noChangeAspect="1"/>
          </p:cNvPicPr>
          <p:nvPr/>
        </p:nvPicPr>
        <p:blipFill>
          <a:blip r:embed="rId4"/>
          <a:stretch>
            <a:fillRect/>
          </a:stretch>
        </p:blipFill>
        <p:spPr>
          <a:xfrm>
            <a:off x="6491310" y="2664111"/>
            <a:ext cx="4389500" cy="2758679"/>
          </a:xfrm>
          <a:prstGeom prst="rect">
            <a:avLst/>
          </a:prstGeom>
        </p:spPr>
      </p:pic>
      <p:pic>
        <p:nvPicPr>
          <p:cNvPr id="11" name="Picture 10">
            <a:extLst>
              <a:ext uri="{FF2B5EF4-FFF2-40B4-BE49-F238E27FC236}">
                <a16:creationId xmlns:a16="http://schemas.microsoft.com/office/drawing/2014/main" id="{86A6ED47-614B-4E4D-8714-AAF9F0A999DC}"/>
              </a:ext>
            </a:extLst>
          </p:cNvPr>
          <p:cNvPicPr>
            <a:picLocks noChangeAspect="1"/>
          </p:cNvPicPr>
          <p:nvPr/>
        </p:nvPicPr>
        <p:blipFill>
          <a:blip r:embed="rId5"/>
          <a:stretch>
            <a:fillRect/>
          </a:stretch>
        </p:blipFill>
        <p:spPr>
          <a:xfrm>
            <a:off x="8580025" y="5206614"/>
            <a:ext cx="3447664" cy="1218037"/>
          </a:xfrm>
          <a:prstGeom prst="rect">
            <a:avLst/>
          </a:prstGeom>
        </p:spPr>
      </p:pic>
    </p:spTree>
    <p:extLst>
      <p:ext uri="{BB962C8B-B14F-4D97-AF65-F5344CB8AC3E}">
        <p14:creationId xmlns:p14="http://schemas.microsoft.com/office/powerpoint/2010/main" val="307706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1266" y="1345323"/>
            <a:ext cx="12034345"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There are five access specifiers: private, public, protected, internal, and protected internal. By default, the members are private to the class</a:t>
            </a:r>
            <a:endParaRPr lang="en-US" sz="260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296865"/>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public</a:t>
            </a:r>
            <a:r>
              <a:rPr lang="en-US" sz="2300">
                <a:latin typeface="+mj-lt"/>
              </a:rPr>
              <a:t>: The type or member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a:t>
            </a:r>
            <a:r>
              <a:rPr lang="en-US" sz="2300">
                <a:latin typeface="+mj-lt"/>
              </a:rPr>
              <a:t>: The type or member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a:t>
            </a:r>
            <a:r>
              <a:rPr lang="en-US" sz="2300">
                <a:latin typeface="+mj-lt"/>
              </a:rPr>
              <a:t>: The type or member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2530</TotalTime>
  <Words>1911</Words>
  <Application>Microsoft Office PowerPoint</Application>
  <PresentationFormat>Widescreen</PresentationFormat>
  <Paragraphs>292</Paragraphs>
  <Slides>40</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Consolas</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474</cp:revision>
  <dcterms:created xsi:type="dcterms:W3CDTF">2021-01-25T08:25:31Z</dcterms:created>
  <dcterms:modified xsi:type="dcterms:W3CDTF">2021-05-18T04:16:51Z</dcterms:modified>
</cp:coreProperties>
</file>