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8" r:id="rId3"/>
    <p:sldId id="439" r:id="rId4"/>
    <p:sldId id="471" r:id="rId5"/>
    <p:sldId id="487" r:id="rId6"/>
    <p:sldId id="492" r:id="rId7"/>
    <p:sldId id="462" r:id="rId8"/>
    <p:sldId id="500" r:id="rId9"/>
    <p:sldId id="470" r:id="rId10"/>
    <p:sldId id="472" r:id="rId11"/>
    <p:sldId id="473" r:id="rId12"/>
    <p:sldId id="478" r:id="rId13"/>
    <p:sldId id="474" r:id="rId14"/>
    <p:sldId id="501" r:id="rId15"/>
    <p:sldId id="483" r:id="rId16"/>
    <p:sldId id="475" r:id="rId17"/>
    <p:sldId id="476" r:id="rId18"/>
    <p:sldId id="484" r:id="rId19"/>
    <p:sldId id="440" r:id="rId20"/>
    <p:sldId id="486" r:id="rId21"/>
    <p:sldId id="489" r:id="rId22"/>
    <p:sldId id="488" r:id="rId23"/>
    <p:sldId id="494" r:id="rId24"/>
    <p:sldId id="493" r:id="rId25"/>
    <p:sldId id="485" r:id="rId26"/>
    <p:sldId id="495" r:id="rId27"/>
    <p:sldId id="496" r:id="rId28"/>
    <p:sldId id="499" r:id="rId29"/>
    <p:sldId id="497" r:id="rId30"/>
    <p:sldId id="491" r:id="rId31"/>
    <p:sldId id="482"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45"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202826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4118260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4218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16</a:t>
            </a:fld>
            <a:endParaRPr lang="en-US"/>
          </a:p>
        </p:txBody>
      </p:sp>
    </p:spTree>
    <p:extLst>
      <p:ext uri="{BB962C8B-B14F-4D97-AF65-F5344CB8AC3E}">
        <p14:creationId xmlns:p14="http://schemas.microsoft.com/office/powerpoint/2010/main" val="142457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782590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69455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374834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2905258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270345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1527648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2556872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1081321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3803588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50018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Dynamic Method : https://docs.microsoft.com/en-us/dotnet/api/system.reflection.emit.dynamicmethod?view=net-5.0</a:t>
            </a:r>
          </a:p>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566225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65620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2120387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11</a:t>
            </a:fld>
            <a:endParaRPr lang="en-US"/>
          </a:p>
        </p:txBody>
      </p:sp>
    </p:spTree>
    <p:extLst>
      <p:ext uri="{BB962C8B-B14F-4D97-AF65-F5344CB8AC3E}">
        <p14:creationId xmlns:p14="http://schemas.microsoft.com/office/powerpoint/2010/main" val="1630446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3841466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6/24/2022</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6/24/2022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csharp/language-reference/builtin-types/value-typ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builtin-types/unmanaged-typ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Collections and Generics</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dirty="0"/>
              <a:t>Generic Classes</a:t>
            </a:r>
          </a:p>
        </p:txBody>
      </p:sp>
      <p:pic>
        <p:nvPicPr>
          <p:cNvPr id="7" name="Picture 6">
            <a:extLst>
              <a:ext uri="{FF2B5EF4-FFF2-40B4-BE49-F238E27FC236}">
                <a16:creationId xmlns:a16="http://schemas.microsoft.com/office/drawing/2014/main" id="{3E24C229-CB13-4D8F-B32D-A5693F905756}"/>
              </a:ext>
            </a:extLst>
          </p:cNvPr>
          <p:cNvPicPr>
            <a:picLocks noChangeAspect="1"/>
          </p:cNvPicPr>
          <p:nvPr/>
        </p:nvPicPr>
        <p:blipFill>
          <a:blip r:embed="rId3"/>
          <a:stretch>
            <a:fillRect/>
          </a:stretch>
        </p:blipFill>
        <p:spPr>
          <a:xfrm>
            <a:off x="31531" y="1568133"/>
            <a:ext cx="5349160" cy="1944501"/>
          </a:xfrm>
          <a:prstGeom prst="rect">
            <a:avLst/>
          </a:prstGeom>
          <a:ln>
            <a:noFill/>
          </a:ln>
        </p:spPr>
      </p:pic>
      <p:pic>
        <p:nvPicPr>
          <p:cNvPr id="11" name="Picture 10">
            <a:extLst>
              <a:ext uri="{FF2B5EF4-FFF2-40B4-BE49-F238E27FC236}">
                <a16:creationId xmlns:a16="http://schemas.microsoft.com/office/drawing/2014/main" id="{714FE569-0C0A-480C-B140-0DFC89A8EF99}"/>
              </a:ext>
            </a:extLst>
          </p:cNvPr>
          <p:cNvPicPr>
            <a:picLocks noChangeAspect="1"/>
          </p:cNvPicPr>
          <p:nvPr/>
        </p:nvPicPr>
        <p:blipFill>
          <a:blip r:embed="rId4"/>
          <a:stretch>
            <a:fillRect/>
          </a:stretch>
        </p:blipFill>
        <p:spPr>
          <a:xfrm>
            <a:off x="5450627" y="1784193"/>
            <a:ext cx="6709842" cy="3372713"/>
          </a:xfrm>
          <a:prstGeom prst="rect">
            <a:avLst/>
          </a:prstGeom>
          <a:ln>
            <a:noFill/>
          </a:ln>
        </p:spPr>
      </p:pic>
      <p:pic>
        <p:nvPicPr>
          <p:cNvPr id="13" name="Picture 12">
            <a:extLst>
              <a:ext uri="{FF2B5EF4-FFF2-40B4-BE49-F238E27FC236}">
                <a16:creationId xmlns:a16="http://schemas.microsoft.com/office/drawing/2014/main" id="{0FE9DD20-724E-430E-ACA0-C58E9A508D28}"/>
              </a:ext>
            </a:extLst>
          </p:cNvPr>
          <p:cNvPicPr>
            <a:picLocks noChangeAspect="1"/>
          </p:cNvPicPr>
          <p:nvPr/>
        </p:nvPicPr>
        <p:blipFill>
          <a:blip r:embed="rId5"/>
          <a:stretch>
            <a:fillRect/>
          </a:stretch>
        </p:blipFill>
        <p:spPr>
          <a:xfrm>
            <a:off x="7551706" y="5217508"/>
            <a:ext cx="3545008" cy="1113382"/>
          </a:xfrm>
          <a:prstGeom prst="rect">
            <a:avLst/>
          </a:prstGeom>
        </p:spPr>
      </p:pic>
    </p:spTree>
    <p:extLst>
      <p:ext uri="{BB962C8B-B14F-4D97-AF65-F5344CB8AC3E}">
        <p14:creationId xmlns:p14="http://schemas.microsoft.com/office/powerpoint/2010/main" val="43081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52550" y="1242642"/>
            <a:ext cx="11979616" cy="538865"/>
          </a:xfrm>
          <a:prstGeom prst="rect">
            <a:avLst/>
          </a:prstGeom>
        </p:spPr>
        <p:txBody>
          <a:bodyPr vert="horz" wrap="square" lIns="0" tIns="12700" rIns="0" bIns="0" rtlCol="0">
            <a:spAutoFit/>
          </a:bodyPr>
          <a:lstStyle/>
          <a:p>
            <a:pPr marL="342900" marR="13335" indent="-342900" algn="just">
              <a:lnSpc>
                <a:spcPct val="150000"/>
              </a:lnSpc>
              <a:spcBef>
                <a:spcPts val="1000"/>
              </a:spcBef>
              <a:buClr>
                <a:srgbClr val="973735"/>
              </a:buClr>
              <a:buSzPct val="50000"/>
              <a:buFont typeface="Wingdings" pitchFamily="2" charset="2"/>
              <a:buChar char="u"/>
              <a:tabLst>
                <a:tab pos="285750" algn="l"/>
              </a:tabLst>
              <a:defRPr/>
            </a:pPr>
            <a:r>
              <a:rPr lang="en-US" sz="2600"/>
              <a:t>With a generic method, the generic type is defined with the method declaration</a:t>
            </a:r>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dirty="0"/>
              <a:t>Generic Methods </a:t>
            </a:r>
          </a:p>
        </p:txBody>
      </p:sp>
      <p:pic>
        <p:nvPicPr>
          <p:cNvPr id="3" name="Picture 2">
            <a:extLst>
              <a:ext uri="{FF2B5EF4-FFF2-40B4-BE49-F238E27FC236}">
                <a16:creationId xmlns:a16="http://schemas.microsoft.com/office/drawing/2014/main" id="{572A1FE4-9F69-4A40-A248-F6CF07BA682D}"/>
              </a:ext>
            </a:extLst>
          </p:cNvPr>
          <p:cNvPicPr>
            <a:picLocks noChangeAspect="1"/>
          </p:cNvPicPr>
          <p:nvPr/>
        </p:nvPicPr>
        <p:blipFill>
          <a:blip r:embed="rId3"/>
          <a:stretch>
            <a:fillRect/>
          </a:stretch>
        </p:blipFill>
        <p:spPr>
          <a:xfrm>
            <a:off x="1674541" y="2245455"/>
            <a:ext cx="5395333" cy="4171733"/>
          </a:xfrm>
          <a:prstGeom prst="rect">
            <a:avLst/>
          </a:prstGeom>
        </p:spPr>
      </p:pic>
      <p:pic>
        <p:nvPicPr>
          <p:cNvPr id="11" name="Picture 10">
            <a:extLst>
              <a:ext uri="{FF2B5EF4-FFF2-40B4-BE49-F238E27FC236}">
                <a16:creationId xmlns:a16="http://schemas.microsoft.com/office/drawing/2014/main" id="{EB3691F5-1B50-4446-825C-9784B10DC4D2}"/>
              </a:ext>
            </a:extLst>
          </p:cNvPr>
          <p:cNvPicPr>
            <a:picLocks noChangeAspect="1"/>
          </p:cNvPicPr>
          <p:nvPr/>
        </p:nvPicPr>
        <p:blipFill>
          <a:blip r:embed="rId4"/>
          <a:stretch>
            <a:fillRect/>
          </a:stretch>
        </p:blipFill>
        <p:spPr>
          <a:xfrm>
            <a:off x="7983024" y="3707532"/>
            <a:ext cx="2894382" cy="1247579"/>
          </a:xfrm>
          <a:prstGeom prst="rect">
            <a:avLst/>
          </a:prstGeom>
        </p:spPr>
      </p:pic>
      <p:sp>
        <p:nvSpPr>
          <p:cNvPr id="8" name="object 3">
            <a:extLst>
              <a:ext uri="{FF2B5EF4-FFF2-40B4-BE49-F238E27FC236}">
                <a16:creationId xmlns:a16="http://schemas.microsoft.com/office/drawing/2014/main" id="{F62579DA-E402-4D01-8FC8-A3D12A22E914}"/>
              </a:ext>
            </a:extLst>
          </p:cNvPr>
          <p:cNvSpPr txBox="1"/>
          <p:nvPr/>
        </p:nvSpPr>
        <p:spPr>
          <a:xfrm>
            <a:off x="52550" y="1706590"/>
            <a:ext cx="11622777" cy="538865"/>
          </a:xfrm>
          <a:prstGeom prst="rect">
            <a:avLst/>
          </a:prstGeom>
        </p:spPr>
        <p:txBody>
          <a:bodyPr vert="horz" wrap="square" lIns="0" tIns="12700" rIns="0" bIns="0" rtlCol="0">
            <a:spAutoFit/>
          </a:bodyPr>
          <a:lstStyle/>
          <a:p>
            <a:pPr marL="342900" marR="13335" indent="-342900" algn="just">
              <a:lnSpc>
                <a:spcPct val="150000"/>
              </a:lnSpc>
              <a:spcBef>
                <a:spcPts val="1000"/>
              </a:spcBef>
              <a:buClr>
                <a:srgbClr val="973735"/>
              </a:buClr>
              <a:buSzPct val="50000"/>
              <a:buFont typeface="Wingdings" pitchFamily="2" charset="2"/>
              <a:buChar char="u"/>
              <a:tabLst>
                <a:tab pos="285750" algn="l"/>
              </a:tabLst>
              <a:defRPr/>
            </a:pPr>
            <a:r>
              <a:rPr lang="en-US" sz="2600"/>
              <a:t>Generic methods can be defined within non-generic classes</a:t>
            </a:r>
            <a:endParaRPr sz="2600" dirty="0"/>
          </a:p>
        </p:txBody>
      </p:sp>
    </p:spTree>
    <p:extLst>
      <p:ext uri="{BB962C8B-B14F-4D97-AF65-F5344CB8AC3E}">
        <p14:creationId xmlns:p14="http://schemas.microsoft.com/office/powerpoint/2010/main" val="425245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2" y="730987"/>
            <a:ext cx="8415417" cy="498723"/>
          </a:xfrm>
        </p:spPr>
        <p:txBody>
          <a:bodyPr>
            <a:noAutofit/>
          </a:bodyPr>
          <a:lstStyle/>
          <a:p>
            <a:pPr>
              <a:lnSpc>
                <a:spcPct val="80000"/>
              </a:lnSpc>
            </a:pPr>
            <a:r>
              <a:rPr lang="en-US" sz="4000" b="1" dirty="0"/>
              <a:t>Constraints on Type Parameters</a:t>
            </a:r>
          </a:p>
        </p:txBody>
      </p:sp>
      <p:sp>
        <p:nvSpPr>
          <p:cNvPr id="6" name="TextBox 5">
            <a:extLst>
              <a:ext uri="{FF2B5EF4-FFF2-40B4-BE49-F238E27FC236}">
                <a16:creationId xmlns:a16="http://schemas.microsoft.com/office/drawing/2014/main" id="{EBF6A4CC-9826-4ADD-B3E4-4419D62DD592}"/>
              </a:ext>
            </a:extLst>
          </p:cNvPr>
          <p:cNvSpPr txBox="1"/>
          <p:nvPr/>
        </p:nvSpPr>
        <p:spPr>
          <a:xfrm>
            <a:off x="-44604" y="1380311"/>
            <a:ext cx="12118428" cy="4767652"/>
          </a:xfrm>
          <a:prstGeom prst="rect">
            <a:avLst/>
          </a:prstGeom>
          <a:noFill/>
        </p:spPr>
        <p:txBody>
          <a:bodyPr wrap="square">
            <a:spAutoFit/>
          </a:bodyPr>
          <a:lstStyle/>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dirty="0"/>
              <a:t>Constraints inform the compiler about the capabilities a type argument must have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dirty="0"/>
              <a:t>Without any constraints, the type argument could be any type. The compiler can only assume the members of </a:t>
            </a:r>
            <a:r>
              <a:rPr lang="en-US" sz="2800" dirty="0" err="1"/>
              <a:t>System.Object</a:t>
            </a:r>
            <a:r>
              <a:rPr lang="en-US" sz="2800" dirty="0"/>
              <a:t>, which is the ultimate base class for any .NET type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dirty="0"/>
              <a:t>Constraints are specified by using the </a:t>
            </a:r>
            <a:r>
              <a:rPr lang="en-US" sz="2800" dirty="0">
                <a:solidFill>
                  <a:srgbClr val="0070C0"/>
                </a:solidFill>
              </a:rPr>
              <a:t>where</a:t>
            </a:r>
            <a:r>
              <a:rPr lang="en-US" sz="2800" dirty="0"/>
              <a:t> contextual keyword</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dirty="0"/>
              <a:t>The following table lists the various types of constraints:</a:t>
            </a:r>
          </a:p>
        </p:txBody>
      </p:sp>
    </p:spTree>
    <p:extLst>
      <p:ext uri="{BB962C8B-B14F-4D97-AF65-F5344CB8AC3E}">
        <p14:creationId xmlns:p14="http://schemas.microsoft.com/office/powerpoint/2010/main" val="339359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13</a:t>
            </a:fld>
            <a:endParaRPr lang="en-US" dirty="0"/>
          </a:p>
        </p:txBody>
      </p:sp>
      <p:graphicFrame>
        <p:nvGraphicFramePr>
          <p:cNvPr id="11" name="Table 10">
            <a:extLst>
              <a:ext uri="{FF2B5EF4-FFF2-40B4-BE49-F238E27FC236}">
                <a16:creationId xmlns:a16="http://schemas.microsoft.com/office/drawing/2014/main" id="{2A0DAD3A-5C54-4FA1-BF09-0C4FEC4443DB}"/>
              </a:ext>
            </a:extLst>
          </p:cNvPr>
          <p:cNvGraphicFramePr>
            <a:graphicFrameLocks noGrp="1"/>
          </p:cNvGraphicFramePr>
          <p:nvPr>
            <p:extLst>
              <p:ext uri="{D42A27DB-BD31-4B8C-83A1-F6EECF244321}">
                <p14:modId xmlns:p14="http://schemas.microsoft.com/office/powerpoint/2010/main" val="307092110"/>
              </p:ext>
            </p:extLst>
          </p:nvPr>
        </p:nvGraphicFramePr>
        <p:xfrm>
          <a:off x="115614" y="1663527"/>
          <a:ext cx="11960771" cy="4663701"/>
        </p:xfrm>
        <a:graphic>
          <a:graphicData uri="http://schemas.openxmlformats.org/drawingml/2006/table">
            <a:tbl>
              <a:tblPr firstRow="1" firstCol="1" bandRow="1"/>
              <a:tblGrid>
                <a:gridCol w="2785241">
                  <a:extLst>
                    <a:ext uri="{9D8B030D-6E8A-4147-A177-3AD203B41FA5}">
                      <a16:colId xmlns:a16="http://schemas.microsoft.com/office/drawing/2014/main" val="697101626"/>
                    </a:ext>
                  </a:extLst>
                </a:gridCol>
                <a:gridCol w="9175530">
                  <a:extLst>
                    <a:ext uri="{9D8B030D-6E8A-4147-A177-3AD203B41FA5}">
                      <a16:colId xmlns:a16="http://schemas.microsoft.com/office/drawing/2014/main" val="2938972651"/>
                    </a:ext>
                  </a:extLst>
                </a:gridCol>
              </a:tblGrid>
              <a:tr h="320595">
                <a:tc>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Constraint</a:t>
                      </a:r>
                      <a:endParaRPr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66624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struct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a non-nullable </a:t>
                      </a:r>
                      <a:r>
                        <a:rPr lang="en-US" sz="1800" u="sng">
                          <a:solidFill>
                            <a:srgbClr val="0000FF"/>
                          </a:solidFill>
                          <a:effectLst/>
                          <a:latin typeface="+mj-lt"/>
                          <a:ea typeface="Times New Roman" panose="02020603050405020304" pitchFamily="18" charset="0"/>
                          <a:cs typeface="Times New Roman" panose="02020603050405020304" pitchFamily="18" charset="0"/>
                          <a:hlinkClick r:id="rId3"/>
                        </a:rPr>
                        <a:t>value type</a:t>
                      </a:r>
                      <a:r>
                        <a:rPr lang="en-US" sz="1800">
                          <a:solidFill>
                            <a:srgbClr val="171717"/>
                          </a:solidFill>
                          <a:effectLst/>
                          <a:latin typeface="+mj-lt"/>
                          <a:ea typeface="Times New Roman" panose="02020603050405020304" pitchFamily="18" charset="0"/>
                          <a:cs typeface="Times New Roman" panose="02020603050405020304" pitchFamily="18" charset="0"/>
                        </a:rPr>
                        <a:t>. The struct constraint implies the new() constraint and can't be combined with the new() constraint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66624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class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a reference type. This constraint applies also to any class, interface, delegate, or array type. T must be a non-nullable reference type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66624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class?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a reference type, either nullable or non-nullable. This constraint applies also to any class, interface, delegate, or array type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66624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notnull</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a non-nullable type. The argument can be a non-nullable reference type or a non-nullable value type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1011891">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unmanaged</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a non-nullable </a:t>
                      </a:r>
                      <a:r>
                        <a:rPr lang="en-US" sz="1800" u="sng">
                          <a:solidFill>
                            <a:srgbClr val="0000FF"/>
                          </a:solidFill>
                          <a:effectLst/>
                          <a:latin typeface="+mj-lt"/>
                          <a:ea typeface="Times New Roman" panose="02020603050405020304" pitchFamily="18" charset="0"/>
                          <a:cs typeface="Times New Roman" panose="02020603050405020304" pitchFamily="18" charset="0"/>
                          <a:hlinkClick r:id="rId4"/>
                        </a:rPr>
                        <a:t>unmanaged type</a:t>
                      </a:r>
                      <a:r>
                        <a:rPr lang="en-US" sz="1800">
                          <a:solidFill>
                            <a:srgbClr val="171717"/>
                          </a:solidFill>
                          <a:effectLst/>
                          <a:latin typeface="+mj-lt"/>
                          <a:ea typeface="Times New Roman" panose="02020603050405020304" pitchFamily="18" charset="0"/>
                          <a:cs typeface="Times New Roman" panose="02020603050405020304" pitchFamily="18" charset="0"/>
                        </a:rPr>
                        <a:t>. The unmanaged constraint implies the struct constraint and can't be combined with either the struct or new() constraints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66624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new()</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have a public parameterless constructor. When used together with other constraints, the new() constraint must be specified last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bl>
          </a:graphicData>
        </a:graphic>
      </p:graphicFrame>
      <p:sp>
        <p:nvSpPr>
          <p:cNvPr id="12" name="Oval 11">
            <a:extLst>
              <a:ext uri="{FF2B5EF4-FFF2-40B4-BE49-F238E27FC236}">
                <a16:creationId xmlns:a16="http://schemas.microsoft.com/office/drawing/2014/main" id="{7A4DA6A8-0E23-4916-B750-C1E8EEB9F0CC}"/>
              </a:ext>
            </a:extLst>
          </p:cNvPr>
          <p:cNvSpPr/>
          <p:nvPr/>
        </p:nvSpPr>
        <p:spPr>
          <a:xfrm>
            <a:off x="8885757" y="840344"/>
            <a:ext cx="2343806" cy="6697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
        <p:nvSpPr>
          <p:cNvPr id="7" name="Title 1">
            <a:extLst>
              <a:ext uri="{FF2B5EF4-FFF2-40B4-BE49-F238E27FC236}">
                <a16:creationId xmlns:a16="http://schemas.microsoft.com/office/drawing/2014/main" id="{022897B4-1044-4641-B292-730A86CE8810}"/>
              </a:ext>
            </a:extLst>
          </p:cNvPr>
          <p:cNvSpPr>
            <a:spLocks noGrp="1"/>
          </p:cNvSpPr>
          <p:nvPr>
            <p:ph type="title"/>
          </p:nvPr>
        </p:nvSpPr>
        <p:spPr>
          <a:xfrm>
            <a:off x="270642" y="730987"/>
            <a:ext cx="8415417" cy="498723"/>
          </a:xfrm>
        </p:spPr>
        <p:txBody>
          <a:bodyPr>
            <a:noAutofit/>
          </a:bodyPr>
          <a:lstStyle/>
          <a:p>
            <a:pPr>
              <a:lnSpc>
                <a:spcPct val="80000"/>
              </a:lnSpc>
            </a:pPr>
            <a:r>
              <a:rPr lang="en-US" sz="4000" b="1"/>
              <a:t>Constraints on Type Parameters</a:t>
            </a:r>
            <a:endParaRPr lang="en-US" sz="4000" b="1" dirty="0"/>
          </a:p>
        </p:txBody>
      </p:sp>
    </p:spTree>
    <p:extLst>
      <p:ext uri="{BB962C8B-B14F-4D97-AF65-F5344CB8AC3E}">
        <p14:creationId xmlns:p14="http://schemas.microsoft.com/office/powerpoint/2010/main" val="349990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14</a:t>
            </a:fld>
            <a:endParaRPr lang="en-US" dirty="0"/>
          </a:p>
        </p:txBody>
      </p:sp>
      <p:graphicFrame>
        <p:nvGraphicFramePr>
          <p:cNvPr id="11" name="Table 10">
            <a:extLst>
              <a:ext uri="{FF2B5EF4-FFF2-40B4-BE49-F238E27FC236}">
                <a16:creationId xmlns:a16="http://schemas.microsoft.com/office/drawing/2014/main" id="{2A0DAD3A-5C54-4FA1-BF09-0C4FEC4443DB}"/>
              </a:ext>
            </a:extLst>
          </p:cNvPr>
          <p:cNvGraphicFramePr>
            <a:graphicFrameLocks noGrp="1"/>
          </p:cNvGraphicFramePr>
          <p:nvPr>
            <p:extLst>
              <p:ext uri="{D42A27DB-BD31-4B8C-83A1-F6EECF244321}">
                <p14:modId xmlns:p14="http://schemas.microsoft.com/office/powerpoint/2010/main" val="1867170228"/>
              </p:ext>
            </p:extLst>
          </p:nvPr>
        </p:nvGraphicFramePr>
        <p:xfrm>
          <a:off x="115614" y="1642505"/>
          <a:ext cx="11960771" cy="4737273"/>
        </p:xfrm>
        <a:graphic>
          <a:graphicData uri="http://schemas.openxmlformats.org/drawingml/2006/table">
            <a:tbl>
              <a:tblPr firstRow="1" firstCol="1" bandRow="1"/>
              <a:tblGrid>
                <a:gridCol w="3457903">
                  <a:extLst>
                    <a:ext uri="{9D8B030D-6E8A-4147-A177-3AD203B41FA5}">
                      <a16:colId xmlns:a16="http://schemas.microsoft.com/office/drawing/2014/main" val="697101626"/>
                    </a:ext>
                  </a:extLst>
                </a:gridCol>
                <a:gridCol w="8502868">
                  <a:extLst>
                    <a:ext uri="{9D8B030D-6E8A-4147-A177-3AD203B41FA5}">
                      <a16:colId xmlns:a16="http://schemas.microsoft.com/office/drawing/2014/main" val="2938972651"/>
                    </a:ext>
                  </a:extLst>
                </a:gridCol>
              </a:tblGrid>
              <a:tr h="341477">
                <a:tc>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Constraint</a:t>
                      </a:r>
                      <a:endParaRPr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709638">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a:t>
                      </a:r>
                      <a:r>
                        <a:rPr lang="en-US" sz="1800" i="1">
                          <a:solidFill>
                            <a:srgbClr val="171717"/>
                          </a:solidFill>
                          <a:effectLst/>
                          <a:latin typeface="+mj-lt"/>
                          <a:ea typeface="Times New Roman" panose="02020603050405020304" pitchFamily="18" charset="0"/>
                          <a:cs typeface="Times New Roman" panose="02020603050405020304" pitchFamily="18" charset="0"/>
                        </a:rPr>
                        <a:t>&lt;base class name&gt;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or derive from the specified base class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r h="709638">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a:t>
                      </a:r>
                      <a:r>
                        <a:rPr lang="en-US" sz="1800" i="1">
                          <a:solidFill>
                            <a:srgbClr val="171717"/>
                          </a:solidFill>
                          <a:effectLst/>
                          <a:latin typeface="+mj-lt"/>
                          <a:ea typeface="Times New Roman" panose="02020603050405020304" pitchFamily="18" charset="0"/>
                          <a:cs typeface="Times New Roman" panose="02020603050405020304" pitchFamily="18" charset="0"/>
                        </a:rPr>
                        <a:t>&lt;base class name&gt;?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or derive from the specified base class. T may be either a nullable or non-nullable type derived from the specified base class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424143"/>
                  </a:ext>
                </a:extLst>
              </a:tr>
              <a:tr h="709638">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a:t>
                      </a:r>
                      <a:r>
                        <a:rPr lang="en-US" sz="1800" i="1">
                          <a:solidFill>
                            <a:srgbClr val="171717"/>
                          </a:solidFill>
                          <a:effectLst/>
                          <a:latin typeface="+mj-lt"/>
                          <a:ea typeface="Times New Roman" panose="02020603050405020304" pitchFamily="18" charset="0"/>
                          <a:cs typeface="Times New Roman" panose="02020603050405020304" pitchFamily="18" charset="0"/>
                        </a:rPr>
                        <a:t>&lt;interface name&gt;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or implement the specified interface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704459085"/>
                  </a:ext>
                </a:extLst>
              </a:tr>
              <a:tr h="1077799">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a:t>
                      </a:r>
                      <a:r>
                        <a:rPr lang="en-US" sz="1800" i="1">
                          <a:solidFill>
                            <a:srgbClr val="171717"/>
                          </a:solidFill>
                          <a:effectLst/>
                          <a:latin typeface="+mj-lt"/>
                          <a:ea typeface="Times New Roman" panose="02020603050405020304" pitchFamily="18" charset="0"/>
                          <a:cs typeface="Times New Roman" panose="02020603050405020304" pitchFamily="18" charset="0"/>
                        </a:rPr>
                        <a:t>&lt;interface name&gt;?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or implement the specified interface. T may be a nullable reference type, a non-nullable reference type, or a value type. T may not be a nullable value type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2314051"/>
                  </a:ext>
                </a:extLst>
              </a:tr>
              <a:tr h="118908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U</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supplied for T must be or derive from the argument supplied for U. In a nullable context, if U is a non-nullable reference type, T must be non-nullable reference type. If U is a nullable reference type, T may be either nullable or non-nullable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345739871"/>
                  </a:ext>
                </a:extLst>
              </a:tr>
            </a:tbl>
          </a:graphicData>
        </a:graphic>
      </p:graphicFrame>
      <p:sp>
        <p:nvSpPr>
          <p:cNvPr id="12" name="Oval 11">
            <a:extLst>
              <a:ext uri="{FF2B5EF4-FFF2-40B4-BE49-F238E27FC236}">
                <a16:creationId xmlns:a16="http://schemas.microsoft.com/office/drawing/2014/main" id="{7A4DA6A8-0E23-4916-B750-C1E8EEB9F0CC}"/>
              </a:ext>
            </a:extLst>
          </p:cNvPr>
          <p:cNvSpPr/>
          <p:nvPr/>
        </p:nvSpPr>
        <p:spPr>
          <a:xfrm>
            <a:off x="9085454" y="766397"/>
            <a:ext cx="2343806" cy="6697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
        <p:nvSpPr>
          <p:cNvPr id="7" name="Title 1">
            <a:extLst>
              <a:ext uri="{FF2B5EF4-FFF2-40B4-BE49-F238E27FC236}">
                <a16:creationId xmlns:a16="http://schemas.microsoft.com/office/drawing/2014/main" id="{15784C9E-D176-4616-ABD7-4DE49397FC44}"/>
              </a:ext>
            </a:extLst>
          </p:cNvPr>
          <p:cNvSpPr>
            <a:spLocks noGrp="1"/>
          </p:cNvSpPr>
          <p:nvPr>
            <p:ph type="title"/>
          </p:nvPr>
        </p:nvSpPr>
        <p:spPr>
          <a:xfrm>
            <a:off x="270642" y="730987"/>
            <a:ext cx="8415417" cy="498723"/>
          </a:xfrm>
        </p:spPr>
        <p:txBody>
          <a:bodyPr>
            <a:noAutofit/>
          </a:bodyPr>
          <a:lstStyle/>
          <a:p>
            <a:pPr>
              <a:lnSpc>
                <a:spcPct val="80000"/>
              </a:lnSpc>
            </a:pPr>
            <a:r>
              <a:rPr lang="en-US" sz="4000" b="1"/>
              <a:t>Constraints on Type Parameters</a:t>
            </a:r>
            <a:endParaRPr lang="en-US" sz="4000" b="1" dirty="0"/>
          </a:p>
        </p:txBody>
      </p:sp>
    </p:spTree>
    <p:extLst>
      <p:ext uri="{BB962C8B-B14F-4D97-AF65-F5344CB8AC3E}">
        <p14:creationId xmlns:p14="http://schemas.microsoft.com/office/powerpoint/2010/main" val="4105205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7" name="Title 1">
            <a:extLst>
              <a:ext uri="{FF2B5EF4-FFF2-40B4-BE49-F238E27FC236}">
                <a16:creationId xmlns:a16="http://schemas.microsoft.com/office/drawing/2014/main" id="{92421E6A-6398-4B11-9C0B-2215F68507FB}"/>
              </a:ext>
            </a:extLst>
          </p:cNvPr>
          <p:cNvSpPr>
            <a:spLocks noGrp="1"/>
          </p:cNvSpPr>
          <p:nvPr>
            <p:ph type="title"/>
          </p:nvPr>
        </p:nvSpPr>
        <p:spPr>
          <a:xfrm>
            <a:off x="270642" y="730987"/>
            <a:ext cx="8415417" cy="498723"/>
          </a:xfrm>
        </p:spPr>
        <p:txBody>
          <a:bodyPr>
            <a:noAutofit/>
          </a:bodyPr>
          <a:lstStyle/>
          <a:p>
            <a:pPr>
              <a:lnSpc>
                <a:spcPct val="80000"/>
              </a:lnSpc>
            </a:pPr>
            <a:r>
              <a:rPr lang="en-US" sz="4000" b="1" dirty="0"/>
              <a:t>Constraints on Type Parameters</a:t>
            </a:r>
          </a:p>
        </p:txBody>
      </p:sp>
      <p:sp>
        <p:nvSpPr>
          <p:cNvPr id="9" name="TextBox 8">
            <a:extLst>
              <a:ext uri="{FF2B5EF4-FFF2-40B4-BE49-F238E27FC236}">
                <a16:creationId xmlns:a16="http://schemas.microsoft.com/office/drawing/2014/main" id="{D16DAFA6-3D14-48F2-BD93-1074876B1F3C}"/>
              </a:ext>
            </a:extLst>
          </p:cNvPr>
          <p:cNvSpPr txBox="1"/>
          <p:nvPr/>
        </p:nvSpPr>
        <p:spPr>
          <a:xfrm>
            <a:off x="-76200" y="1372390"/>
            <a:ext cx="12142075" cy="892552"/>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Multiple constraints can be applied to the same type parameter, and the constraints themselves can be generic types, as follows:</a:t>
            </a:r>
          </a:p>
        </p:txBody>
      </p:sp>
      <p:pic>
        <p:nvPicPr>
          <p:cNvPr id="6" name="Picture 5">
            <a:extLst>
              <a:ext uri="{FF2B5EF4-FFF2-40B4-BE49-F238E27FC236}">
                <a16:creationId xmlns:a16="http://schemas.microsoft.com/office/drawing/2014/main" id="{99C6696D-0402-443B-B913-0DF2CF8C26A3}"/>
              </a:ext>
            </a:extLst>
          </p:cNvPr>
          <p:cNvPicPr>
            <a:picLocks noChangeAspect="1"/>
          </p:cNvPicPr>
          <p:nvPr/>
        </p:nvPicPr>
        <p:blipFill>
          <a:blip r:embed="rId3"/>
          <a:stretch>
            <a:fillRect/>
          </a:stretch>
        </p:blipFill>
        <p:spPr>
          <a:xfrm>
            <a:off x="386031" y="2331626"/>
            <a:ext cx="11349089" cy="1302530"/>
          </a:xfrm>
          <a:prstGeom prst="rect">
            <a:avLst/>
          </a:prstGeom>
        </p:spPr>
      </p:pic>
      <p:sp>
        <p:nvSpPr>
          <p:cNvPr id="13" name="TextBox 12">
            <a:extLst>
              <a:ext uri="{FF2B5EF4-FFF2-40B4-BE49-F238E27FC236}">
                <a16:creationId xmlns:a16="http://schemas.microsoft.com/office/drawing/2014/main" id="{7EA26702-BE0A-4EA3-9F54-1CCAD56D6DCE}"/>
              </a:ext>
            </a:extLst>
          </p:cNvPr>
          <p:cNvSpPr txBox="1"/>
          <p:nvPr/>
        </p:nvSpPr>
        <p:spPr>
          <a:xfrm>
            <a:off x="0" y="3634156"/>
            <a:ext cx="6159062" cy="492443"/>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Constraining multiple parameters</a:t>
            </a:r>
          </a:p>
        </p:txBody>
      </p:sp>
      <p:pic>
        <p:nvPicPr>
          <p:cNvPr id="14" name="Picture 13">
            <a:extLst>
              <a:ext uri="{FF2B5EF4-FFF2-40B4-BE49-F238E27FC236}">
                <a16:creationId xmlns:a16="http://schemas.microsoft.com/office/drawing/2014/main" id="{314B558F-ED7F-46E8-8E0E-E69BCD95DE02}"/>
              </a:ext>
            </a:extLst>
          </p:cNvPr>
          <p:cNvPicPr>
            <a:picLocks noChangeAspect="1"/>
          </p:cNvPicPr>
          <p:nvPr/>
        </p:nvPicPr>
        <p:blipFill>
          <a:blip r:embed="rId4"/>
          <a:stretch>
            <a:fillRect/>
          </a:stretch>
        </p:blipFill>
        <p:spPr>
          <a:xfrm>
            <a:off x="386030" y="4196983"/>
            <a:ext cx="7403401" cy="2182796"/>
          </a:xfrm>
          <a:prstGeom prst="rect">
            <a:avLst/>
          </a:prstGeom>
        </p:spPr>
      </p:pic>
      <p:sp>
        <p:nvSpPr>
          <p:cNvPr id="10" name="Rectangle 9">
            <a:extLst>
              <a:ext uri="{FF2B5EF4-FFF2-40B4-BE49-F238E27FC236}">
                <a16:creationId xmlns:a16="http://schemas.microsoft.com/office/drawing/2014/main" id="{1CFCF61D-DA37-4253-8C80-45BF9ECDDF38}"/>
              </a:ext>
            </a:extLst>
          </p:cNvPr>
          <p:cNvSpPr/>
          <p:nvPr/>
        </p:nvSpPr>
        <p:spPr>
          <a:xfrm>
            <a:off x="6987667" y="5061860"/>
            <a:ext cx="801764" cy="4530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6816BB-9580-42DC-A301-C4AEA6A95F23}"/>
              </a:ext>
            </a:extLst>
          </p:cNvPr>
          <p:cNvSpPr/>
          <p:nvPr/>
        </p:nvSpPr>
        <p:spPr>
          <a:xfrm>
            <a:off x="10893600" y="2264942"/>
            <a:ext cx="801764" cy="4530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863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30890" y="1466453"/>
            <a:ext cx="12107917" cy="4737194"/>
          </a:xfrm>
          <a:prstGeom prst="rect">
            <a:avLst/>
          </a:prstGeom>
        </p:spPr>
        <p:txBody>
          <a:bodyPr vert="horz" wrap="square" lIns="0" tIns="12700" rIns="0" bIns="0" rtlCol="0">
            <a:spAutoFit/>
          </a:bodyPr>
          <a:lstStyle/>
          <a:p>
            <a:pPr marL="342900" marR="13335" indent="-342900" algn="just">
              <a:spcBef>
                <a:spcPts val="1100"/>
              </a:spcBef>
              <a:spcAft>
                <a:spcPts val="1100"/>
              </a:spcAft>
              <a:buClr>
                <a:srgbClr val="973735"/>
              </a:buClr>
              <a:buSzPct val="50000"/>
              <a:buFont typeface="Wingdings" pitchFamily="2" charset="2"/>
              <a:buChar char="u"/>
              <a:tabLst>
                <a:tab pos="285750" algn="l"/>
              </a:tabLst>
              <a:defRPr/>
            </a:pPr>
            <a:r>
              <a:rPr lang="en-US" sz="2800"/>
              <a:t>It is often useful to define interfaces either for generic collection classes, or for the generic classes that represent items in the collection</a:t>
            </a:r>
          </a:p>
          <a:p>
            <a:pPr marL="342900" marR="13335" indent="-342900" algn="just">
              <a:spcBef>
                <a:spcPts val="1100"/>
              </a:spcBef>
              <a:spcAft>
                <a:spcPts val="1100"/>
              </a:spcAft>
              <a:buClr>
                <a:srgbClr val="973735"/>
              </a:buClr>
              <a:buSzPct val="50000"/>
              <a:buFont typeface="Wingdings" pitchFamily="2" charset="2"/>
              <a:buChar char="u"/>
              <a:tabLst>
                <a:tab pos="285750" algn="l"/>
              </a:tabLst>
              <a:defRPr/>
            </a:pPr>
            <a:r>
              <a:rPr lang="en-US" sz="2800"/>
              <a:t>The preference for generic classes is to use generic interfaces, such as IComparable&lt;T&gt; rather than IComparable, in order to avoid boxing and unboxing operations on value types</a:t>
            </a:r>
          </a:p>
          <a:p>
            <a:pPr marL="342900" marR="13335" indent="-342900" algn="just">
              <a:spcBef>
                <a:spcPts val="1100"/>
              </a:spcBef>
              <a:spcAft>
                <a:spcPts val="1100"/>
              </a:spcAft>
              <a:buClr>
                <a:srgbClr val="973735"/>
              </a:buClr>
              <a:buSzPct val="50000"/>
              <a:buFont typeface="Wingdings" pitchFamily="2" charset="2"/>
              <a:buChar char="u"/>
              <a:tabLst>
                <a:tab pos="285750" algn="l"/>
              </a:tabLst>
              <a:defRPr/>
            </a:pPr>
            <a:r>
              <a:rPr lang="en-US" sz="2800"/>
              <a:t>The .NET class library defines several generic interfaces for use with the collection classes in the System.Collections.Generic namespace</a:t>
            </a:r>
          </a:p>
          <a:p>
            <a:pPr marL="342900" marR="13335" indent="-342900" algn="just">
              <a:spcBef>
                <a:spcPts val="1100"/>
              </a:spcBef>
              <a:spcAft>
                <a:spcPts val="1100"/>
              </a:spcAft>
              <a:buClr>
                <a:srgbClr val="973735"/>
              </a:buClr>
              <a:buSzPct val="50000"/>
              <a:buFont typeface="Wingdings" pitchFamily="2" charset="2"/>
              <a:buChar char="u"/>
              <a:tabLst>
                <a:tab pos="285750" algn="l"/>
              </a:tabLst>
              <a:defRPr/>
            </a:pPr>
            <a:r>
              <a:rPr lang="en-US" sz="2800"/>
              <a:t>When an interface is specified as a constraint on a type parameter, only types that implement the interface can be used</a:t>
            </a:r>
            <a:endParaRPr sz="2800"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Interfaces </a:t>
            </a:r>
            <a:endParaRPr lang="en-US" sz="4000" b="1" dirty="0"/>
          </a:p>
        </p:txBody>
      </p:sp>
    </p:spTree>
    <p:extLst>
      <p:ext uri="{BB962C8B-B14F-4D97-AF65-F5344CB8AC3E}">
        <p14:creationId xmlns:p14="http://schemas.microsoft.com/office/powerpoint/2010/main" val="144874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Interfaces </a:t>
            </a:r>
            <a:endParaRPr lang="en-US" sz="4000" b="1" dirty="0"/>
          </a:p>
        </p:txBody>
      </p:sp>
      <p:pic>
        <p:nvPicPr>
          <p:cNvPr id="12" name="Picture 11">
            <a:extLst>
              <a:ext uri="{FF2B5EF4-FFF2-40B4-BE49-F238E27FC236}">
                <a16:creationId xmlns:a16="http://schemas.microsoft.com/office/drawing/2014/main" id="{FF027ED9-E09C-451A-83C5-EFDD3F4DADA9}"/>
              </a:ext>
            </a:extLst>
          </p:cNvPr>
          <p:cNvPicPr>
            <a:picLocks noChangeAspect="1"/>
          </p:cNvPicPr>
          <p:nvPr/>
        </p:nvPicPr>
        <p:blipFill>
          <a:blip r:embed="rId3"/>
          <a:stretch>
            <a:fillRect/>
          </a:stretch>
        </p:blipFill>
        <p:spPr>
          <a:xfrm>
            <a:off x="1" y="1643556"/>
            <a:ext cx="6096000" cy="3595688"/>
          </a:xfrm>
          <a:prstGeom prst="rect">
            <a:avLst/>
          </a:prstGeom>
        </p:spPr>
      </p:pic>
      <p:pic>
        <p:nvPicPr>
          <p:cNvPr id="14" name="Picture 13">
            <a:extLst>
              <a:ext uri="{FF2B5EF4-FFF2-40B4-BE49-F238E27FC236}">
                <a16:creationId xmlns:a16="http://schemas.microsoft.com/office/drawing/2014/main" id="{E88DC889-BD63-4D10-B3F7-D84F4E4D5288}"/>
              </a:ext>
            </a:extLst>
          </p:cNvPr>
          <p:cNvPicPr>
            <a:picLocks noChangeAspect="1"/>
          </p:cNvPicPr>
          <p:nvPr/>
        </p:nvPicPr>
        <p:blipFill>
          <a:blip r:embed="rId4"/>
          <a:stretch>
            <a:fillRect/>
          </a:stretch>
        </p:blipFill>
        <p:spPr>
          <a:xfrm>
            <a:off x="6124898" y="1923390"/>
            <a:ext cx="6067101" cy="3273439"/>
          </a:xfrm>
          <a:prstGeom prst="rect">
            <a:avLst/>
          </a:prstGeom>
        </p:spPr>
      </p:pic>
      <p:pic>
        <p:nvPicPr>
          <p:cNvPr id="16" name="Picture 15">
            <a:extLst>
              <a:ext uri="{FF2B5EF4-FFF2-40B4-BE49-F238E27FC236}">
                <a16:creationId xmlns:a16="http://schemas.microsoft.com/office/drawing/2014/main" id="{E51CCEB8-260A-4FB9-9347-15F23DA68500}"/>
              </a:ext>
            </a:extLst>
          </p:cNvPr>
          <p:cNvPicPr>
            <a:picLocks noChangeAspect="1"/>
          </p:cNvPicPr>
          <p:nvPr/>
        </p:nvPicPr>
        <p:blipFill>
          <a:blip r:embed="rId5"/>
          <a:stretch>
            <a:fillRect/>
          </a:stretch>
        </p:blipFill>
        <p:spPr>
          <a:xfrm>
            <a:off x="6931887" y="5377148"/>
            <a:ext cx="4329088" cy="1046024"/>
          </a:xfrm>
          <a:prstGeom prst="rect">
            <a:avLst/>
          </a:prstGeom>
        </p:spPr>
      </p:pic>
    </p:spTree>
    <p:extLst>
      <p:ext uri="{BB962C8B-B14F-4D97-AF65-F5344CB8AC3E}">
        <p14:creationId xmlns:p14="http://schemas.microsoft.com/office/powerpoint/2010/main" val="1282870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ABFEBAB-D98A-4152-8E7D-7971667D91D5}"/>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B449172B-3800-4236-802E-B1C87CBADD25}"/>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8" name="Title 1">
            <a:extLst>
              <a:ext uri="{FF2B5EF4-FFF2-40B4-BE49-F238E27FC236}">
                <a16:creationId xmlns:a16="http://schemas.microsoft.com/office/drawing/2014/main" id="{96D51581-2E0D-4AE7-A63D-345DA91600B0}"/>
              </a:ext>
            </a:extLst>
          </p:cNvPr>
          <p:cNvSpPr>
            <a:spLocks noGrp="1"/>
          </p:cNvSpPr>
          <p:nvPr>
            <p:ph type="title"/>
          </p:nvPr>
        </p:nvSpPr>
        <p:spPr>
          <a:xfrm>
            <a:off x="270643" y="730987"/>
            <a:ext cx="8043040" cy="498723"/>
          </a:xfrm>
        </p:spPr>
        <p:txBody>
          <a:bodyPr>
            <a:noAutofit/>
          </a:bodyPr>
          <a:lstStyle/>
          <a:p>
            <a:pPr>
              <a:lnSpc>
                <a:spcPct val="80000"/>
              </a:lnSpc>
            </a:pPr>
            <a:r>
              <a:rPr lang="en-US" sz="4000" b="1"/>
              <a:t>Default Values in Generics</a:t>
            </a:r>
          </a:p>
        </p:txBody>
      </p:sp>
      <p:sp>
        <p:nvSpPr>
          <p:cNvPr id="10" name="TextBox 9">
            <a:extLst>
              <a:ext uri="{FF2B5EF4-FFF2-40B4-BE49-F238E27FC236}">
                <a16:creationId xmlns:a16="http://schemas.microsoft.com/office/drawing/2014/main" id="{4AE05B59-1C36-4892-B633-09C775DC8CE9}"/>
              </a:ext>
            </a:extLst>
          </p:cNvPr>
          <p:cNvSpPr txBox="1"/>
          <p:nvPr/>
        </p:nvSpPr>
        <p:spPr>
          <a:xfrm>
            <a:off x="-83187" y="1297386"/>
            <a:ext cx="12159958" cy="1305165"/>
          </a:xfrm>
          <a:prstGeom prst="rect">
            <a:avLst/>
          </a:prstGeom>
          <a:noFill/>
        </p:spPr>
        <p:txBody>
          <a:bodyPr wrap="square">
            <a:spAutoFit/>
          </a:bodyPr>
          <a:lstStyle/>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800"/>
              <a:t>With the </a:t>
            </a:r>
            <a:r>
              <a:rPr lang="en-US" sz="2800">
                <a:solidFill>
                  <a:srgbClr val="0070C0"/>
                </a:solidFill>
              </a:rPr>
              <a:t>default</a:t>
            </a:r>
            <a:r>
              <a:rPr lang="en-US" sz="2800"/>
              <a:t> keyword, </a:t>
            </a:r>
            <a:r>
              <a:rPr lang="en-US" sz="2800" b="1"/>
              <a:t>null</a:t>
            </a:r>
            <a:r>
              <a:rPr lang="en-US" sz="2800"/>
              <a:t> is assigned to reference types and </a:t>
            </a:r>
            <a:r>
              <a:rPr lang="en-US" sz="2800" b="1"/>
              <a:t>0</a:t>
            </a:r>
            <a:r>
              <a:rPr lang="en-US" sz="2800"/>
              <a:t> is assigned to value types</a:t>
            </a:r>
          </a:p>
        </p:txBody>
      </p:sp>
      <p:pic>
        <p:nvPicPr>
          <p:cNvPr id="12" name="Picture 11">
            <a:extLst>
              <a:ext uri="{FF2B5EF4-FFF2-40B4-BE49-F238E27FC236}">
                <a16:creationId xmlns:a16="http://schemas.microsoft.com/office/drawing/2014/main" id="{4A7D44A1-F394-4E86-B8EC-0228B8B0A9B3}"/>
              </a:ext>
            </a:extLst>
          </p:cNvPr>
          <p:cNvPicPr>
            <a:picLocks noChangeAspect="1"/>
          </p:cNvPicPr>
          <p:nvPr/>
        </p:nvPicPr>
        <p:blipFill>
          <a:blip r:embed="rId2"/>
          <a:stretch>
            <a:fillRect/>
          </a:stretch>
        </p:blipFill>
        <p:spPr>
          <a:xfrm>
            <a:off x="2299753" y="3008275"/>
            <a:ext cx="7993842" cy="2319586"/>
          </a:xfrm>
          <a:prstGeom prst="rect">
            <a:avLst/>
          </a:prstGeom>
        </p:spPr>
      </p:pic>
    </p:spTree>
    <p:extLst>
      <p:ext uri="{BB962C8B-B14F-4D97-AF65-F5344CB8AC3E}">
        <p14:creationId xmlns:p14="http://schemas.microsoft.com/office/powerpoint/2010/main" val="1608894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Collections in C#</a:t>
            </a:r>
            <a:endParaRPr lang="en-US" sz="4400" dirty="0">
              <a:solidFill>
                <a:schemeClr val="accent2"/>
              </a:solidFill>
            </a:endParaRPr>
          </a:p>
        </p:txBody>
      </p:sp>
    </p:spTree>
    <p:extLst>
      <p:ext uri="{BB962C8B-B14F-4D97-AF65-F5344CB8AC3E}">
        <p14:creationId xmlns:p14="http://schemas.microsoft.com/office/powerpoint/2010/main" val="156611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59781" y="1676225"/>
            <a:ext cx="11685074" cy="4481100"/>
          </a:xfrm>
        </p:spPr>
        <p:txBody>
          <a:bodyPr>
            <a:noAutofit/>
          </a:bodyPr>
          <a:lstStyle/>
          <a:p>
            <a:pPr marL="342900" indent="-342900">
              <a:lnSpc>
                <a:spcPct val="100000"/>
              </a:lnSpc>
              <a:spcBef>
                <a:spcPts val="600"/>
              </a:spcBef>
              <a:spcAft>
                <a:spcPts val="600"/>
              </a:spcAft>
              <a:buClr>
                <a:srgbClr val="973735"/>
              </a:buClr>
              <a:buSzPct val="50000"/>
              <a:buFont typeface="Wingdings" pitchFamily="2" charset="2"/>
              <a:buChar char="u"/>
              <a:defRPr/>
            </a:pPr>
            <a:r>
              <a:rPr lang="en-US" sz="2300"/>
              <a:t>What is the Generics? Benefits of Generics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Demo Generics Classes , Generics Methods and Generics Intefaces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the Constraints on Type Parameters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the Default Values in Generics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Overview about Collections </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about collection generic : List&lt;T&gt; class, SortedSet&lt;T&gt; class, Dictionary&lt;TKey, TValue&gt;, LinkList&lt;T&gt;  class and IEnumerable&lt;T&gt; Interface </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Demo using collection generic : List&lt;T&gt; class, SortedSet&lt;T&gt; class, and IEnumerable&lt;T&gt; Interface </a:t>
            </a:r>
          </a:p>
          <a:p>
            <a:pPr marL="342900" indent="-342900">
              <a:lnSpc>
                <a:spcPct val="100000"/>
              </a:lnSpc>
              <a:spcBef>
                <a:spcPts val="600"/>
              </a:spcBef>
              <a:spcAft>
                <a:spcPts val="600"/>
              </a:spcAft>
              <a:buClr>
                <a:srgbClr val="973735"/>
              </a:buClr>
              <a:buSzPct val="50000"/>
              <a:buFont typeface="Wingdings" pitchFamily="2" charset="2"/>
              <a:buChar char="u"/>
              <a:defRPr/>
            </a:pPr>
            <a:endParaRPr lang="en-US" sz="2300"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6/24/2022</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359781" y="700675"/>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64649" y="773028"/>
            <a:ext cx="11154101" cy="498723"/>
          </a:xfrm>
        </p:spPr>
        <p:txBody>
          <a:bodyPr>
            <a:noAutofit/>
          </a:bodyPr>
          <a:lstStyle/>
          <a:p>
            <a:pPr>
              <a:lnSpc>
                <a:spcPct val="80000"/>
              </a:lnSpc>
            </a:pPr>
            <a:r>
              <a:rPr lang="en-US" sz="4000" b="1"/>
              <a:t>Collection Interfaces and Types</a:t>
            </a:r>
            <a:endParaRPr lang="en-US" sz="4000" b="1" dirty="0"/>
          </a:p>
        </p:txBody>
      </p:sp>
      <p:sp>
        <p:nvSpPr>
          <p:cNvPr id="9" name="TextBox 8">
            <a:extLst>
              <a:ext uri="{FF2B5EF4-FFF2-40B4-BE49-F238E27FC236}">
                <a16:creationId xmlns:a16="http://schemas.microsoft.com/office/drawing/2014/main" id="{B4B1143B-D2E1-40E3-95A2-8355B08CD5BE}"/>
              </a:ext>
            </a:extLst>
          </p:cNvPr>
          <p:cNvSpPr txBox="1"/>
          <p:nvPr/>
        </p:nvSpPr>
        <p:spPr>
          <a:xfrm>
            <a:off x="-39757" y="1520927"/>
            <a:ext cx="12125739" cy="4708981"/>
          </a:xfrm>
          <a:prstGeom prst="rect">
            <a:avLst/>
          </a:prstGeom>
          <a:noFill/>
        </p:spPr>
        <p:txBody>
          <a:bodyPr wrap="square">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dirty="0"/>
              <a:t>Most collection classes are in the </a:t>
            </a:r>
            <a:r>
              <a:rPr lang="en-US" sz="2600" dirty="0" err="1"/>
              <a:t>System.Collections</a:t>
            </a:r>
            <a:r>
              <a:rPr lang="en-US" sz="2600" dirty="0"/>
              <a:t> and </a:t>
            </a:r>
            <a:r>
              <a:rPr lang="en-US" sz="2600" dirty="0" err="1"/>
              <a:t>System.Collections.Generic</a:t>
            </a:r>
            <a:r>
              <a:rPr lang="en-US" sz="2600" dirty="0"/>
              <a:t> namespaces</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dirty="0"/>
              <a:t>Generic collection classes are located in the </a:t>
            </a:r>
            <a:r>
              <a:rPr lang="en-US" sz="2600" dirty="0" err="1"/>
              <a:t>System.Collections.Generic</a:t>
            </a:r>
            <a:r>
              <a:rPr lang="en-US" sz="2600" dirty="0"/>
              <a:t>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dirty="0"/>
              <a:t>Collection classes that are specialized for a specific type are located in the </a:t>
            </a:r>
            <a:r>
              <a:rPr lang="en-US" sz="2600" dirty="0" err="1"/>
              <a:t>System.Collections.Specialized</a:t>
            </a:r>
            <a:r>
              <a:rPr lang="en-US" sz="2600" dirty="0"/>
              <a:t>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dirty="0"/>
              <a:t>Thread-safe collection classes are in the </a:t>
            </a:r>
            <a:r>
              <a:rPr lang="en-US" sz="2600" dirty="0" err="1"/>
              <a:t>System.Collections.Concurrent</a:t>
            </a:r>
            <a:r>
              <a:rPr lang="en-US" sz="2600" dirty="0"/>
              <a:t>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dirty="0"/>
              <a:t>The following table describes the most important interfaces implemented by collections and lists </a:t>
            </a:r>
          </a:p>
        </p:txBody>
      </p:sp>
    </p:spTree>
    <p:extLst>
      <p:ext uri="{BB962C8B-B14F-4D97-AF65-F5344CB8AC3E}">
        <p14:creationId xmlns:p14="http://schemas.microsoft.com/office/powerpoint/2010/main" val="1015352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564626-F388-41B1-9645-DD9E615E0BDA}"/>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4A5A61EC-A464-46E4-BCFC-B17B12B7AC16}"/>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113ECD55-AA3C-411C-8989-4C82C8D88A90}"/>
              </a:ext>
            </a:extLst>
          </p:cNvPr>
          <p:cNvSpPr>
            <a:spLocks noGrp="1"/>
          </p:cNvSpPr>
          <p:nvPr>
            <p:ph type="title"/>
          </p:nvPr>
        </p:nvSpPr>
        <p:spPr>
          <a:xfrm>
            <a:off x="-19419" y="1622686"/>
            <a:ext cx="11054992" cy="312131"/>
          </a:xfrm>
        </p:spPr>
        <p:txBody>
          <a:bodyPr>
            <a:noAutofit/>
          </a:bodyPr>
          <a:lstStyle/>
          <a:p>
            <a:pPr marL="342900" marR="13335" indent="-342900" algn="just">
              <a:lnSpc>
                <a:spcPct val="100000"/>
              </a:lnSpc>
              <a:spcBef>
                <a:spcPts val="0"/>
              </a:spcBef>
              <a:buClr>
                <a:srgbClr val="973735"/>
              </a:buClr>
              <a:buSzPct val="50000"/>
              <a:buFont typeface="Wingdings" pitchFamily="2" charset="2"/>
              <a:buChar char="u"/>
              <a:tabLst>
                <a:tab pos="285750" algn="l"/>
              </a:tabLst>
              <a:defRPr/>
            </a:pPr>
            <a:r>
              <a:rPr lang="en-US" sz="2600">
                <a:latin typeface="+mn-lt"/>
                <a:ea typeface="+mn-ea"/>
                <a:cs typeface="+mn-cs"/>
              </a:rPr>
              <a:t>Key Interfaces Supported by Classes of System.Collections.Generic</a:t>
            </a:r>
            <a:endParaRPr lang="en-US" sz="2600" dirty="0">
              <a:latin typeface="+mn-lt"/>
              <a:ea typeface="+mn-ea"/>
              <a:cs typeface="+mn-cs"/>
            </a:endParaRPr>
          </a:p>
        </p:txBody>
      </p:sp>
      <p:graphicFrame>
        <p:nvGraphicFramePr>
          <p:cNvPr id="7" name="Table 6">
            <a:extLst>
              <a:ext uri="{FF2B5EF4-FFF2-40B4-BE49-F238E27FC236}">
                <a16:creationId xmlns:a16="http://schemas.microsoft.com/office/drawing/2014/main" id="{8A4B7D96-B9C1-416D-94C9-2FDEBB0C3949}"/>
              </a:ext>
            </a:extLst>
          </p:cNvPr>
          <p:cNvGraphicFramePr>
            <a:graphicFrameLocks noGrp="1"/>
          </p:cNvGraphicFramePr>
          <p:nvPr>
            <p:extLst>
              <p:ext uri="{D42A27DB-BD31-4B8C-83A1-F6EECF244321}">
                <p14:modId xmlns:p14="http://schemas.microsoft.com/office/powerpoint/2010/main" val="144401164"/>
              </p:ext>
            </p:extLst>
          </p:nvPr>
        </p:nvGraphicFramePr>
        <p:xfrm>
          <a:off x="99849" y="2108088"/>
          <a:ext cx="11992302" cy="4390728"/>
        </p:xfrm>
        <a:graphic>
          <a:graphicData uri="http://schemas.openxmlformats.org/drawingml/2006/table">
            <a:tbl>
              <a:tblPr firstRow="1" firstCol="1" bandRow="1"/>
              <a:tblGrid>
                <a:gridCol w="3862551">
                  <a:extLst>
                    <a:ext uri="{9D8B030D-6E8A-4147-A177-3AD203B41FA5}">
                      <a16:colId xmlns:a16="http://schemas.microsoft.com/office/drawing/2014/main" val="697101626"/>
                    </a:ext>
                  </a:extLst>
                </a:gridCol>
                <a:gridCol w="8129751">
                  <a:extLst>
                    <a:ext uri="{9D8B030D-6E8A-4147-A177-3AD203B41FA5}">
                      <a16:colId xmlns:a16="http://schemas.microsoft.com/office/drawing/2014/main" val="2938972651"/>
                    </a:ext>
                  </a:extLst>
                </a:gridCol>
              </a:tblGrid>
              <a:tr h="420412">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Interface</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24079">
                <a:tc>
                  <a:txBody>
                    <a:bodyPr/>
                    <a:lstStyle/>
                    <a:p>
                      <a:pPr marL="0" marR="0" algn="l">
                        <a:lnSpc>
                          <a:spcPct val="107000"/>
                        </a:lnSpc>
                        <a:spcBef>
                          <a:spcPts val="0"/>
                        </a:spcBef>
                        <a:spcAft>
                          <a:spcPts val="0"/>
                        </a:spcAft>
                      </a:pPr>
                      <a:r>
                        <a:rPr lang="en-US" sz="2000">
                          <a:latin typeface="+mj-lt"/>
                        </a:rPr>
                        <a:t>ICollection&lt;T&gt;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Defines general characteristics (e.g., size, enumeration, and thread safety) for all generic collection types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569395">
                <a:tc>
                  <a:txBody>
                    <a:bodyPr/>
                    <a:lstStyle/>
                    <a:p>
                      <a:pPr marL="0" marR="0" algn="l">
                        <a:lnSpc>
                          <a:spcPct val="107000"/>
                        </a:lnSpc>
                        <a:spcBef>
                          <a:spcPts val="0"/>
                        </a:spcBef>
                        <a:spcAft>
                          <a:spcPts val="0"/>
                        </a:spcAft>
                      </a:pPr>
                      <a:r>
                        <a:rPr lang="en-US" sz="2000">
                          <a:latin typeface="+mj-lt"/>
                        </a:rPr>
                        <a:t>IComparer&lt;T&gt;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Defines a way to compare to objects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504496">
                <a:tc>
                  <a:txBody>
                    <a:bodyPr/>
                    <a:lstStyle/>
                    <a:p>
                      <a:pPr marL="0" marR="0" algn="l">
                        <a:lnSpc>
                          <a:spcPct val="107000"/>
                        </a:lnSpc>
                        <a:spcBef>
                          <a:spcPts val="0"/>
                        </a:spcBef>
                        <a:spcAft>
                          <a:spcPts val="0"/>
                        </a:spcAft>
                      </a:pPr>
                      <a:r>
                        <a:rPr lang="en-US" sz="2000" kern="1200">
                          <a:solidFill>
                            <a:schemeClr val="tx1"/>
                          </a:solidFill>
                          <a:effectLst/>
                          <a:latin typeface="+mj-lt"/>
                          <a:ea typeface="Calibri" panose="020F0502020204030204" pitchFamily="34" charset="0"/>
                          <a:cs typeface="Times New Roman" panose="02020603050405020304" pitchFamily="18" charset="0"/>
                        </a:rPr>
                        <a:t>IDictionary&lt;TKey,TValue&gt;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Allows a generic collection object to represent its contents using key-value pairs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460219">
                <a:tc>
                  <a:txBody>
                    <a:bodyPr/>
                    <a:lstStyle/>
                    <a:p>
                      <a:pPr marL="0" marR="0" algn="l">
                        <a:lnSpc>
                          <a:spcPct val="107000"/>
                        </a:lnSpc>
                        <a:spcBef>
                          <a:spcPts val="0"/>
                        </a:spcBef>
                        <a:spcAft>
                          <a:spcPts val="0"/>
                        </a:spcAft>
                      </a:pPr>
                      <a:r>
                        <a:rPr lang="en-US" sz="2000">
                          <a:latin typeface="+mj-lt"/>
                        </a:rPr>
                        <a:t>IEnumerable/IAsyncEnumerable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Returns the IEnumerator interface for a given object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503264">
                <a:tc>
                  <a:txBody>
                    <a:bodyPr/>
                    <a:lstStyle/>
                    <a:p>
                      <a:pPr marL="0" marR="0" algn="l">
                        <a:lnSpc>
                          <a:spcPct val="107000"/>
                        </a:lnSpc>
                        <a:spcBef>
                          <a:spcPts val="0"/>
                        </a:spcBef>
                        <a:spcAft>
                          <a:spcPts val="0"/>
                        </a:spcAft>
                      </a:pPr>
                      <a:r>
                        <a:rPr lang="en-US" sz="2000">
                          <a:latin typeface="+mj-lt"/>
                        </a:rPr>
                        <a:t>IEnumerator</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Enables foreach-style iteration over a generic collection</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392352">
                <a:tc>
                  <a:txBody>
                    <a:bodyPr/>
                    <a:lstStyle/>
                    <a:p>
                      <a:pPr marL="0" marR="0" algn="l">
                        <a:lnSpc>
                          <a:spcPct val="107000"/>
                        </a:lnSpc>
                        <a:spcBef>
                          <a:spcPts val="0"/>
                        </a:spcBef>
                        <a:spcAft>
                          <a:spcPts val="0"/>
                        </a:spcAft>
                      </a:pPr>
                      <a:r>
                        <a:rPr lang="en-US" sz="2000">
                          <a:latin typeface="+mj-lt"/>
                        </a:rPr>
                        <a:t>IList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Provides behavior to add, remove, and index items in a sequential list of objects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r h="480622">
                <a:tc>
                  <a:txBody>
                    <a:bodyPr/>
                    <a:lstStyle/>
                    <a:p>
                      <a:pPr marL="0" marR="0" algn="l">
                        <a:lnSpc>
                          <a:spcPct val="107000"/>
                        </a:lnSpc>
                        <a:spcBef>
                          <a:spcPts val="0"/>
                        </a:spcBef>
                        <a:spcAft>
                          <a:spcPts val="0"/>
                        </a:spcAft>
                      </a:pPr>
                      <a:r>
                        <a:rPr lang="en-US" sz="2000">
                          <a:latin typeface="+mj-lt"/>
                        </a:rPr>
                        <a:t>ISet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Provides the base interface for the abstraction of sets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bl>
          </a:graphicData>
        </a:graphic>
      </p:graphicFrame>
      <p:sp>
        <p:nvSpPr>
          <p:cNvPr id="8" name="Title 1">
            <a:extLst>
              <a:ext uri="{FF2B5EF4-FFF2-40B4-BE49-F238E27FC236}">
                <a16:creationId xmlns:a16="http://schemas.microsoft.com/office/drawing/2014/main" id="{45D17413-6921-4FA1-A741-7E2CE9E13263}"/>
              </a:ext>
            </a:extLst>
          </p:cNvPr>
          <p:cNvSpPr txBox="1">
            <a:spLocks/>
          </p:cNvSpPr>
          <p:nvPr/>
        </p:nvSpPr>
        <p:spPr>
          <a:xfrm>
            <a:off x="264649" y="773028"/>
            <a:ext cx="11154101"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Collection Interfaces and Types</a:t>
            </a:r>
            <a:endParaRPr lang="en-US" sz="4000" b="1" dirty="0"/>
          </a:p>
        </p:txBody>
      </p:sp>
    </p:spTree>
    <p:extLst>
      <p:ext uri="{BB962C8B-B14F-4D97-AF65-F5344CB8AC3E}">
        <p14:creationId xmlns:p14="http://schemas.microsoft.com/office/powerpoint/2010/main" val="1608764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564626-F388-41B1-9645-DD9E615E0BDA}"/>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4A5A61EC-A464-46E4-BCFC-B17B12B7AC16}"/>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6" name="Title 1">
            <a:extLst>
              <a:ext uri="{FF2B5EF4-FFF2-40B4-BE49-F238E27FC236}">
                <a16:creationId xmlns:a16="http://schemas.microsoft.com/office/drawing/2014/main" id="{113ECD55-AA3C-411C-8989-4C82C8D88A90}"/>
              </a:ext>
            </a:extLst>
          </p:cNvPr>
          <p:cNvSpPr>
            <a:spLocks noGrp="1"/>
          </p:cNvSpPr>
          <p:nvPr>
            <p:ph type="title"/>
          </p:nvPr>
        </p:nvSpPr>
        <p:spPr>
          <a:xfrm>
            <a:off x="-26504" y="1433383"/>
            <a:ext cx="8176591" cy="419111"/>
          </a:xfrm>
        </p:spPr>
        <p:txBody>
          <a:bodyPr>
            <a:noAutofit/>
          </a:bodyPr>
          <a:lstStyle/>
          <a:p>
            <a:pPr marL="342900" marR="13335" indent="-342900" algn="just">
              <a:lnSpc>
                <a:spcPct val="100000"/>
              </a:lnSpc>
              <a:spcBef>
                <a:spcPts val="0"/>
              </a:spcBef>
              <a:buClr>
                <a:srgbClr val="973735"/>
              </a:buClr>
              <a:buSzPct val="50000"/>
              <a:buFont typeface="Wingdings" pitchFamily="2" charset="2"/>
              <a:buChar char="u"/>
              <a:tabLst>
                <a:tab pos="285750" algn="l"/>
              </a:tabLst>
              <a:defRPr/>
            </a:pPr>
            <a:r>
              <a:rPr lang="en-US" sz="2600">
                <a:latin typeface="+mn-lt"/>
                <a:ea typeface="+mn-ea"/>
                <a:cs typeface="+mn-cs"/>
              </a:rPr>
              <a:t>Classes of System.Collections.Generic</a:t>
            </a:r>
            <a:endParaRPr lang="en-US" sz="2600" dirty="0">
              <a:latin typeface="+mn-lt"/>
              <a:ea typeface="+mn-ea"/>
              <a:cs typeface="+mn-cs"/>
            </a:endParaRPr>
          </a:p>
        </p:txBody>
      </p:sp>
      <p:graphicFrame>
        <p:nvGraphicFramePr>
          <p:cNvPr id="7" name="Table 6">
            <a:extLst>
              <a:ext uri="{FF2B5EF4-FFF2-40B4-BE49-F238E27FC236}">
                <a16:creationId xmlns:a16="http://schemas.microsoft.com/office/drawing/2014/main" id="{8A4B7D96-B9C1-416D-94C9-2FDEBB0C3949}"/>
              </a:ext>
            </a:extLst>
          </p:cNvPr>
          <p:cNvGraphicFramePr>
            <a:graphicFrameLocks noGrp="1"/>
          </p:cNvGraphicFramePr>
          <p:nvPr>
            <p:extLst>
              <p:ext uri="{D42A27DB-BD31-4B8C-83A1-F6EECF244321}">
                <p14:modId xmlns:p14="http://schemas.microsoft.com/office/powerpoint/2010/main" val="2681537957"/>
              </p:ext>
            </p:extLst>
          </p:nvPr>
        </p:nvGraphicFramePr>
        <p:xfrm>
          <a:off x="93936" y="1985014"/>
          <a:ext cx="12004128" cy="4587347"/>
        </p:xfrm>
        <a:graphic>
          <a:graphicData uri="http://schemas.openxmlformats.org/drawingml/2006/table">
            <a:tbl>
              <a:tblPr firstRow="1" firstCol="1" bandRow="1"/>
              <a:tblGrid>
                <a:gridCol w="3332436">
                  <a:extLst>
                    <a:ext uri="{9D8B030D-6E8A-4147-A177-3AD203B41FA5}">
                      <a16:colId xmlns:a16="http://schemas.microsoft.com/office/drawing/2014/main" val="697101626"/>
                    </a:ext>
                  </a:extLst>
                </a:gridCol>
                <a:gridCol w="4456387">
                  <a:extLst>
                    <a:ext uri="{9D8B030D-6E8A-4147-A177-3AD203B41FA5}">
                      <a16:colId xmlns:a16="http://schemas.microsoft.com/office/drawing/2014/main" val="2938972651"/>
                    </a:ext>
                  </a:extLst>
                </a:gridCol>
                <a:gridCol w="4215305">
                  <a:extLst>
                    <a:ext uri="{9D8B030D-6E8A-4147-A177-3AD203B41FA5}">
                      <a16:colId xmlns:a16="http://schemas.microsoft.com/office/drawing/2014/main" val="3346991751"/>
                    </a:ext>
                  </a:extLst>
                </a:gridCol>
              </a:tblGrid>
              <a:tr h="539946">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Interface</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a:effectLst/>
                          <a:latin typeface="+mj-lt"/>
                          <a:ea typeface="Calibri" panose="020F0502020204030204" pitchFamily="34" charset="0"/>
                          <a:cs typeface="Times New Roman" panose="02020603050405020304" pitchFamily="18" charset="0"/>
                        </a:rPr>
                        <a:t>Supported Key Interfaces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kern="1200">
                          <a:solidFill>
                            <a:srgbClr val="171717"/>
                          </a:solidFill>
                          <a:effectLst/>
                          <a:latin typeface="+mn-lt"/>
                          <a:ea typeface="Times New Roman" panose="02020603050405020304" pitchFamily="18" charset="0"/>
                          <a:cs typeface="Times New Roman" panose="02020603050405020304" pitchFamily="18" charset="0"/>
                        </a:rPr>
                        <a:t>Description</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24079">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Dictionary&lt;TKey,TValue&gt;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ICollection&lt;T&gt;,IDictionary&lt;TKey,TValue&gt;, IEnumerable&lt;T&gt;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This represents a generic collection of</a:t>
                      </a:r>
                    </a:p>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keys and values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43268">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LinkedList&lt;T&gt;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ICollection&lt;T&gt;,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This represents a doubly linked list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0">
                <a:tc>
                  <a:txBody>
                    <a:bodyPr/>
                    <a:lstStyle/>
                    <a:p>
                      <a:pPr marL="0" marR="0" algn="l">
                        <a:lnSpc>
                          <a:spcPct val="107000"/>
                        </a:lnSpc>
                        <a:spcBef>
                          <a:spcPts val="0"/>
                        </a:spcBef>
                        <a:spcAft>
                          <a:spcPts val="0"/>
                        </a:spcAft>
                      </a:pPr>
                      <a:r>
                        <a:rPr lang="en-US" sz="1700" kern="1200">
                          <a:solidFill>
                            <a:schemeClr val="tx1"/>
                          </a:solidFill>
                          <a:effectLst/>
                          <a:latin typeface="+mj-lt"/>
                          <a:ea typeface="Calibri" panose="020F0502020204030204" pitchFamily="34" charset="0"/>
                          <a:cs typeface="Times New Roman" panose="02020603050405020304" pitchFamily="18" charset="0"/>
                        </a:rPr>
                        <a:t>List&lt;T&gt;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ICollection&lt;T&gt;,IEnumerable&lt;T&gt;, IList&lt;T&gt;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dynamically resizable sequential list of items</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460219">
                <a:tc>
                  <a:txBody>
                    <a:bodyPr/>
                    <a:lstStyle/>
                    <a:p>
                      <a:pPr marL="0" marR="0" algn="l">
                        <a:lnSpc>
                          <a:spcPct val="107000"/>
                        </a:lnSpc>
                        <a:spcBef>
                          <a:spcPts val="0"/>
                        </a:spcBef>
                        <a:spcAft>
                          <a:spcPts val="0"/>
                        </a:spcAft>
                      </a:pPr>
                      <a:r>
                        <a:rPr lang="en-US" sz="1700">
                          <a:latin typeface="+mj-lt"/>
                        </a:rPr>
                        <a:t>Queue&lt;T&gt;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generic implementation of a first-in, first-out list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503264">
                <a:tc>
                  <a:txBody>
                    <a:bodyPr/>
                    <a:lstStyle/>
                    <a:p>
                      <a:pPr marL="0" marR="0" algn="l">
                        <a:lnSpc>
                          <a:spcPct val="107000"/>
                        </a:lnSpc>
                        <a:spcBef>
                          <a:spcPts val="0"/>
                        </a:spcBef>
                        <a:spcAft>
                          <a:spcPts val="0"/>
                        </a:spcAft>
                      </a:pPr>
                      <a:r>
                        <a:rPr lang="en-US" sz="1700">
                          <a:latin typeface="+mj-lt"/>
                        </a:rPr>
                        <a:t>SortedDictionary&lt;TKey,TValue&gt;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ICollection&lt;T&gt;,IDictionary&lt;TKey,TValue&gt;,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generic implementation of a sorted set of key-value pairs</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392352">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SortedSet&lt;T&gt;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ICollection&lt;T&gt;,IEnumerable&lt;T&gt;, ISet&lt;T&gt;</a:t>
                      </a:r>
                      <a:endParaRPr lang="en-US" sz="170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represents a collection of objects that is maintained in sorted order with no duplication</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r h="159129">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Stack&lt;T&gt;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a:effectLst/>
                          <a:latin typeface="+mj-lt"/>
                          <a:ea typeface="Calibri" panose="020F0502020204030204" pitchFamily="34" charset="0"/>
                          <a:cs typeface="Times New Roman" panose="02020603050405020304" pitchFamily="18" charset="0"/>
                        </a:rPr>
                        <a:t>ICollection , IEnumerable&lt;T&gt;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generic implementation of a last-in, first-out list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bl>
          </a:graphicData>
        </a:graphic>
      </p:graphicFrame>
      <p:sp>
        <p:nvSpPr>
          <p:cNvPr id="8" name="Title 1">
            <a:extLst>
              <a:ext uri="{FF2B5EF4-FFF2-40B4-BE49-F238E27FC236}">
                <a16:creationId xmlns:a16="http://schemas.microsoft.com/office/drawing/2014/main" id="{3442D0CA-B6B7-4354-AEA2-E0D940733175}"/>
              </a:ext>
            </a:extLst>
          </p:cNvPr>
          <p:cNvSpPr txBox="1">
            <a:spLocks/>
          </p:cNvSpPr>
          <p:nvPr/>
        </p:nvSpPr>
        <p:spPr>
          <a:xfrm>
            <a:off x="264649" y="773028"/>
            <a:ext cx="11154101"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Collection Interfaces and Types</a:t>
            </a:r>
            <a:endParaRPr lang="en-US" sz="4000" b="1" dirty="0"/>
          </a:p>
        </p:txBody>
      </p:sp>
    </p:spTree>
    <p:extLst>
      <p:ext uri="{BB962C8B-B14F-4D97-AF65-F5344CB8AC3E}">
        <p14:creationId xmlns:p14="http://schemas.microsoft.com/office/powerpoint/2010/main" val="356062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6593" y="1907880"/>
            <a:ext cx="10478814" cy="104828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solidFill>
                  <a:schemeClr val="accent2"/>
                </a:solidFill>
                <a:latin typeface="Arial" panose="020B0604020202020204" pitchFamily="34" charset="0"/>
                <a:cs typeface="Arial" panose="020B0604020202020204" pitchFamily="34" charset="0"/>
              </a:rPr>
              <a:t>Generics Collections Demo</a:t>
            </a:r>
            <a:endParaRPr lang="en-US" sz="4400" dirty="0">
              <a:solidFill>
                <a:schemeClr val="accent2"/>
              </a:solidFill>
            </a:endParaRPr>
          </a:p>
        </p:txBody>
      </p:sp>
      <p:sp>
        <p:nvSpPr>
          <p:cNvPr id="3" name="Title 1">
            <a:extLst>
              <a:ext uri="{FF2B5EF4-FFF2-40B4-BE49-F238E27FC236}">
                <a16:creationId xmlns:a16="http://schemas.microsoft.com/office/drawing/2014/main" id="{C6FC04B4-6879-4B42-B09F-2F8F70330208}"/>
              </a:ext>
            </a:extLst>
          </p:cNvPr>
          <p:cNvSpPr txBox="1">
            <a:spLocks/>
          </p:cNvSpPr>
          <p:nvPr/>
        </p:nvSpPr>
        <p:spPr>
          <a:xfrm>
            <a:off x="856593" y="2956161"/>
            <a:ext cx="10478814" cy="257478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List&lt;T&gt; Class</a:t>
            </a:r>
          </a:p>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SortedSet&lt;T&gt; Class</a:t>
            </a:r>
          </a:p>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IEnumerable&lt;T&gt; Interface </a:t>
            </a:r>
            <a:endParaRPr lang="en-US" sz="4400" dirty="0">
              <a:solidFill>
                <a:schemeClr val="accent2"/>
              </a:solidFill>
            </a:endParaRPr>
          </a:p>
        </p:txBody>
      </p:sp>
    </p:spTree>
    <p:extLst>
      <p:ext uri="{BB962C8B-B14F-4D97-AF65-F5344CB8AC3E}">
        <p14:creationId xmlns:p14="http://schemas.microsoft.com/office/powerpoint/2010/main" val="3141757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8EE920-086D-42F7-9AF9-B7C9FDB18893}"/>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E64BB2EC-2515-4DE5-A36B-F18F36A4A1D7}"/>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6" name="Title 1">
            <a:extLst>
              <a:ext uri="{FF2B5EF4-FFF2-40B4-BE49-F238E27FC236}">
                <a16:creationId xmlns:a16="http://schemas.microsoft.com/office/drawing/2014/main" id="{D3255E44-F749-4B5C-97C3-181D62D35EDD}"/>
              </a:ext>
            </a:extLst>
          </p:cNvPr>
          <p:cNvSpPr txBox="1">
            <a:spLocks/>
          </p:cNvSpPr>
          <p:nvPr/>
        </p:nvSpPr>
        <p:spPr>
          <a:xfrm>
            <a:off x="270643" y="771843"/>
            <a:ext cx="8043040"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Working with the List&lt;T&gt; Class</a:t>
            </a:r>
            <a:endParaRPr lang="en-US" sz="4000" b="1" dirty="0"/>
          </a:p>
        </p:txBody>
      </p:sp>
      <p:sp>
        <p:nvSpPr>
          <p:cNvPr id="9" name="TextBox 8">
            <a:extLst>
              <a:ext uri="{FF2B5EF4-FFF2-40B4-BE49-F238E27FC236}">
                <a16:creationId xmlns:a16="http://schemas.microsoft.com/office/drawing/2014/main" id="{C0AEF8E9-8BE9-4B30-A345-A1CCCBDB22D1}"/>
              </a:ext>
            </a:extLst>
          </p:cNvPr>
          <p:cNvSpPr txBox="1"/>
          <p:nvPr/>
        </p:nvSpPr>
        <p:spPr>
          <a:xfrm>
            <a:off x="-53009" y="1371609"/>
            <a:ext cx="12099235" cy="5232202"/>
          </a:xfrm>
          <a:prstGeom prst="rect">
            <a:avLst/>
          </a:prstGeom>
          <a:noFill/>
        </p:spPr>
        <p:txBody>
          <a:bodyPr wrap="square">
            <a:spAutoFit/>
          </a:bodyPr>
          <a:lstStyle/>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dirty="0"/>
              <a:t>The List&lt;T&gt; is a collection of strongly typed objects that can be accessed by index and having methods for sorting, searching, and modifying list</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dirty="0"/>
              <a:t>List&lt;T&gt; equivalent of the </a:t>
            </a:r>
            <a:r>
              <a:rPr lang="en-US" sz="2600" dirty="0" err="1"/>
              <a:t>ArrayList</a:t>
            </a:r>
            <a:r>
              <a:rPr lang="en-US" sz="2600" dirty="0"/>
              <a:t>, which implements </a:t>
            </a:r>
            <a:r>
              <a:rPr lang="en-US" sz="2600" dirty="0" err="1"/>
              <a:t>IList</a:t>
            </a:r>
            <a:r>
              <a:rPr lang="en-US" sz="2600" dirty="0"/>
              <a:t>&lt;T&gt;</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dirty="0"/>
              <a:t>List&lt;T&gt; can contain elements of the specified type. It provides compile-time type checking and doesn't perform boxing-unboxing because it is generic</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dirty="0"/>
              <a:t>Elements can be added using the Add(), </a:t>
            </a:r>
            <a:r>
              <a:rPr lang="en-US" sz="2600" dirty="0" err="1"/>
              <a:t>AddRange</a:t>
            </a:r>
            <a:r>
              <a:rPr lang="en-US" sz="2600" dirty="0"/>
              <a:t>() methods or collection-initializer syntax</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dirty="0"/>
              <a:t>Elements can be accessed by passing an index. Indexes start from zero</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dirty="0"/>
              <a:t>List&lt;T&gt; performs faster and less error-prone than the </a:t>
            </a:r>
            <a:r>
              <a:rPr lang="en-US" sz="2600" dirty="0" err="1"/>
              <a:t>ArrayList</a:t>
            </a:r>
            <a:endParaRPr lang="en-US" sz="2600" dirty="0"/>
          </a:p>
        </p:txBody>
      </p:sp>
    </p:spTree>
    <p:extLst>
      <p:ext uri="{BB962C8B-B14F-4D97-AF65-F5344CB8AC3E}">
        <p14:creationId xmlns:p14="http://schemas.microsoft.com/office/powerpoint/2010/main" val="606807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8EE920-086D-42F7-9AF9-B7C9FDB18893}"/>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E64BB2EC-2515-4DE5-A36B-F18F36A4A1D7}"/>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6" name="Title 1">
            <a:extLst>
              <a:ext uri="{FF2B5EF4-FFF2-40B4-BE49-F238E27FC236}">
                <a16:creationId xmlns:a16="http://schemas.microsoft.com/office/drawing/2014/main" id="{D3255E44-F749-4B5C-97C3-181D62D35EDD}"/>
              </a:ext>
            </a:extLst>
          </p:cNvPr>
          <p:cNvSpPr txBox="1">
            <a:spLocks/>
          </p:cNvSpPr>
          <p:nvPr/>
        </p:nvSpPr>
        <p:spPr>
          <a:xfrm>
            <a:off x="270643" y="771843"/>
            <a:ext cx="8043040"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Working with the List&lt;T&gt; Class</a:t>
            </a:r>
            <a:endParaRPr lang="en-US" sz="4000" b="1" dirty="0"/>
          </a:p>
        </p:txBody>
      </p:sp>
      <p:pic>
        <p:nvPicPr>
          <p:cNvPr id="12" name="Picture 11">
            <a:extLst>
              <a:ext uri="{FF2B5EF4-FFF2-40B4-BE49-F238E27FC236}">
                <a16:creationId xmlns:a16="http://schemas.microsoft.com/office/drawing/2014/main" id="{3E90C462-8D30-4BE1-994D-4D30C3C9B049}"/>
              </a:ext>
            </a:extLst>
          </p:cNvPr>
          <p:cNvPicPr>
            <a:picLocks noChangeAspect="1"/>
          </p:cNvPicPr>
          <p:nvPr/>
        </p:nvPicPr>
        <p:blipFill>
          <a:blip r:embed="rId2"/>
          <a:stretch>
            <a:fillRect/>
          </a:stretch>
        </p:blipFill>
        <p:spPr>
          <a:xfrm>
            <a:off x="0" y="1629427"/>
            <a:ext cx="5394061" cy="1660311"/>
          </a:xfrm>
          <a:prstGeom prst="rect">
            <a:avLst/>
          </a:prstGeom>
        </p:spPr>
      </p:pic>
      <p:pic>
        <p:nvPicPr>
          <p:cNvPr id="14" name="Picture 13">
            <a:extLst>
              <a:ext uri="{FF2B5EF4-FFF2-40B4-BE49-F238E27FC236}">
                <a16:creationId xmlns:a16="http://schemas.microsoft.com/office/drawing/2014/main" id="{541763B7-CEA8-4153-AF16-290514DB7858}"/>
              </a:ext>
            </a:extLst>
          </p:cNvPr>
          <p:cNvPicPr>
            <a:picLocks noChangeAspect="1"/>
          </p:cNvPicPr>
          <p:nvPr/>
        </p:nvPicPr>
        <p:blipFill>
          <a:blip r:embed="rId3"/>
          <a:stretch>
            <a:fillRect/>
          </a:stretch>
        </p:blipFill>
        <p:spPr>
          <a:xfrm>
            <a:off x="5546070" y="1671466"/>
            <a:ext cx="6645930" cy="4129145"/>
          </a:xfrm>
          <a:prstGeom prst="rect">
            <a:avLst/>
          </a:prstGeom>
        </p:spPr>
      </p:pic>
      <p:pic>
        <p:nvPicPr>
          <p:cNvPr id="16" name="Picture 15">
            <a:extLst>
              <a:ext uri="{FF2B5EF4-FFF2-40B4-BE49-F238E27FC236}">
                <a16:creationId xmlns:a16="http://schemas.microsoft.com/office/drawing/2014/main" id="{CE200250-3977-461D-A64A-AC3F881CC22B}"/>
              </a:ext>
            </a:extLst>
          </p:cNvPr>
          <p:cNvPicPr>
            <a:picLocks noChangeAspect="1"/>
          </p:cNvPicPr>
          <p:nvPr/>
        </p:nvPicPr>
        <p:blipFill>
          <a:blip r:embed="rId4"/>
          <a:stretch>
            <a:fillRect/>
          </a:stretch>
        </p:blipFill>
        <p:spPr>
          <a:xfrm>
            <a:off x="793531" y="4332337"/>
            <a:ext cx="3344917" cy="1663370"/>
          </a:xfrm>
          <a:prstGeom prst="rect">
            <a:avLst/>
          </a:prstGeom>
        </p:spPr>
      </p:pic>
    </p:spTree>
    <p:extLst>
      <p:ext uri="{BB962C8B-B14F-4D97-AF65-F5344CB8AC3E}">
        <p14:creationId xmlns:p14="http://schemas.microsoft.com/office/powerpoint/2010/main" val="4286947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Working with the SortedSet&lt;T&gt;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46037" y="1439716"/>
            <a:ext cx="12132020" cy="4955203"/>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err="1"/>
              <a:t>SortedSet</a:t>
            </a:r>
            <a:r>
              <a:rPr lang="en-US" sz="2600" dirty="0"/>
              <a:t> is a collection of objects in sorted order. It is of the generic type collection and defined under </a:t>
            </a:r>
            <a:r>
              <a:rPr lang="en-US" sz="2600" dirty="0" err="1"/>
              <a:t>System.Collections.Generic</a:t>
            </a:r>
            <a:r>
              <a:rPr lang="en-US" sz="2600" dirty="0"/>
              <a:t> namespace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It also provides many mathematical set operations, such as intersection, union, and difference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 It is a dynamic collection means the size of the </a:t>
            </a:r>
            <a:r>
              <a:rPr lang="en-US" sz="2600" dirty="0" err="1"/>
              <a:t>SortedSet</a:t>
            </a:r>
            <a:r>
              <a:rPr lang="en-US" sz="2600" dirty="0"/>
              <a:t> is automatically increased when the new elements are added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In </a:t>
            </a:r>
            <a:r>
              <a:rPr lang="en-US" sz="2600" dirty="0" err="1"/>
              <a:t>SortedSet</a:t>
            </a:r>
            <a:r>
              <a:rPr lang="en-US" sz="2600" dirty="0"/>
              <a:t>, the elements must be unique and the order of the element is ascending</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It is generally used </a:t>
            </a:r>
            <a:r>
              <a:rPr lang="en-US" sz="2600" dirty="0" err="1"/>
              <a:t>SortedSet</a:t>
            </a:r>
            <a:r>
              <a:rPr lang="en-US" sz="2600" dirty="0"/>
              <a:t> class if we have to store unique elements and maintain ascending order</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In </a:t>
            </a:r>
            <a:r>
              <a:rPr lang="en-US" sz="2600" dirty="0" err="1"/>
              <a:t>SortedSet</a:t>
            </a:r>
            <a:r>
              <a:rPr lang="en-US" sz="2600" dirty="0"/>
              <a:t>, the we can only store the same type of elements</a:t>
            </a:r>
          </a:p>
        </p:txBody>
      </p:sp>
    </p:spTree>
    <p:extLst>
      <p:ext uri="{BB962C8B-B14F-4D97-AF65-F5344CB8AC3E}">
        <p14:creationId xmlns:p14="http://schemas.microsoft.com/office/powerpoint/2010/main" val="1996305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dirty="0"/>
              <a:t>Working with the </a:t>
            </a:r>
            <a:r>
              <a:rPr lang="en-US" sz="4000" b="1" dirty="0" err="1"/>
              <a:t>SortedSet</a:t>
            </a:r>
            <a:r>
              <a:rPr lang="en-US" sz="4000" b="1" dirty="0"/>
              <a:t>&lt;T&gt; Class</a:t>
            </a:r>
          </a:p>
        </p:txBody>
      </p:sp>
      <p:pic>
        <p:nvPicPr>
          <p:cNvPr id="6" name="Picture 5">
            <a:extLst>
              <a:ext uri="{FF2B5EF4-FFF2-40B4-BE49-F238E27FC236}">
                <a16:creationId xmlns:a16="http://schemas.microsoft.com/office/drawing/2014/main" id="{AB807CE2-AF95-4F1C-8BE5-1251F7A2D0DE}"/>
              </a:ext>
            </a:extLst>
          </p:cNvPr>
          <p:cNvPicPr>
            <a:picLocks noChangeAspect="1"/>
          </p:cNvPicPr>
          <p:nvPr/>
        </p:nvPicPr>
        <p:blipFill>
          <a:blip r:embed="rId3"/>
          <a:stretch>
            <a:fillRect/>
          </a:stretch>
        </p:blipFill>
        <p:spPr>
          <a:xfrm>
            <a:off x="231358" y="1460868"/>
            <a:ext cx="7990071" cy="4951321"/>
          </a:xfrm>
          <a:prstGeom prst="rect">
            <a:avLst/>
          </a:prstGeom>
        </p:spPr>
      </p:pic>
      <p:pic>
        <p:nvPicPr>
          <p:cNvPr id="8" name="Picture 7">
            <a:extLst>
              <a:ext uri="{FF2B5EF4-FFF2-40B4-BE49-F238E27FC236}">
                <a16:creationId xmlns:a16="http://schemas.microsoft.com/office/drawing/2014/main" id="{9F61372D-ABC0-4D06-B588-9CD8F20BC512}"/>
              </a:ext>
            </a:extLst>
          </p:cNvPr>
          <p:cNvPicPr>
            <a:picLocks noChangeAspect="1"/>
          </p:cNvPicPr>
          <p:nvPr/>
        </p:nvPicPr>
        <p:blipFill>
          <a:blip r:embed="rId4"/>
          <a:stretch>
            <a:fillRect/>
          </a:stretch>
        </p:blipFill>
        <p:spPr>
          <a:xfrm>
            <a:off x="8513967" y="5038542"/>
            <a:ext cx="3611773" cy="1378177"/>
          </a:xfrm>
          <a:prstGeom prst="rect">
            <a:avLst/>
          </a:prstGeom>
        </p:spPr>
      </p:pic>
    </p:spTree>
    <p:extLst>
      <p:ext uri="{BB962C8B-B14F-4D97-AF65-F5344CB8AC3E}">
        <p14:creationId xmlns:p14="http://schemas.microsoft.com/office/powerpoint/2010/main" val="2404177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The LinkList&lt;T&gt;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45579" y="1471246"/>
            <a:ext cx="12105057" cy="4878259"/>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err="1"/>
              <a:t>LinkedList</a:t>
            </a:r>
            <a:r>
              <a:rPr lang="en-US" sz="2600" dirty="0"/>
              <a:t>&lt;T&gt; Class is a generic type that allows fast inserting and removing of elements. It implements a classic linked list</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Each object is separately allocated. In the </a:t>
            </a:r>
            <a:r>
              <a:rPr lang="en-US" sz="2600" dirty="0" err="1"/>
              <a:t>LinkedList</a:t>
            </a:r>
            <a:r>
              <a:rPr lang="en-US" sz="2600" dirty="0"/>
              <a:t>, certain operations do not require the whole collection to be copied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We can remove nodes and reinsert them, either in the same list or in another list, which results in no additional objects allocated on the heap</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Each node in a </a:t>
            </a:r>
            <a:r>
              <a:rPr lang="en-US" sz="2600" dirty="0" err="1"/>
              <a:t>LinkedList</a:t>
            </a:r>
            <a:r>
              <a:rPr lang="en-US" sz="2600" dirty="0"/>
              <a:t>&lt;T&gt; object is of the type </a:t>
            </a:r>
            <a:r>
              <a:rPr lang="en-US" sz="2600" dirty="0" err="1"/>
              <a:t>LinkedListNode</a:t>
            </a:r>
            <a:r>
              <a:rPr lang="en-US" sz="2600" dirty="0"/>
              <a:t>&lt;T&gt;</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The </a:t>
            </a:r>
            <a:r>
              <a:rPr lang="en-US" sz="2600" dirty="0" err="1"/>
              <a:t>LinkedList</a:t>
            </a:r>
            <a:r>
              <a:rPr lang="en-US" sz="2600" dirty="0"/>
              <a:t> class does not support chaining, splitting, cycles, or other features that can leave the list in an inconsistent state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The </a:t>
            </a:r>
            <a:r>
              <a:rPr lang="en-US" sz="2600" dirty="0" err="1"/>
              <a:t>LinkedList</a:t>
            </a:r>
            <a:r>
              <a:rPr lang="en-US" sz="2600" dirty="0"/>
              <a:t> is doubly linked, therefore, each node points forward to the Next node and backward to the Previous node</a:t>
            </a:r>
          </a:p>
        </p:txBody>
      </p:sp>
    </p:spTree>
    <p:extLst>
      <p:ext uri="{BB962C8B-B14F-4D97-AF65-F5344CB8AC3E}">
        <p14:creationId xmlns:p14="http://schemas.microsoft.com/office/powerpoint/2010/main" val="3562747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62762" y="720475"/>
            <a:ext cx="11261091" cy="498723"/>
          </a:xfrm>
        </p:spPr>
        <p:txBody>
          <a:bodyPr>
            <a:noAutofit/>
          </a:bodyPr>
          <a:lstStyle/>
          <a:p>
            <a:pPr>
              <a:lnSpc>
                <a:spcPct val="80000"/>
              </a:lnSpc>
            </a:pPr>
            <a:r>
              <a:rPr lang="en-US" sz="4000" b="1"/>
              <a:t>The Dictionary&lt;TKey, TValue&gt;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59288" y="1276454"/>
            <a:ext cx="12118766" cy="5204245"/>
          </a:xfrm>
          <a:prstGeom prst="rect">
            <a:avLst/>
          </a:prstGeom>
          <a:noFill/>
        </p:spPr>
        <p:txBody>
          <a:bodyPr wrap="square">
            <a:spAutoFit/>
          </a:bodyPr>
          <a:lstStyle/>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dirty="0"/>
              <a:t>The Dictionary&lt;</a:t>
            </a:r>
            <a:r>
              <a:rPr lang="en-US" sz="2600" dirty="0" err="1"/>
              <a:t>TKey</a:t>
            </a:r>
            <a:r>
              <a:rPr lang="en-US" sz="2600" dirty="0"/>
              <a:t>, TValue&gt; is a generic collection that stores key-value pairs in no particular order</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dirty="0"/>
              <a:t>Dictionary&lt;</a:t>
            </a:r>
            <a:r>
              <a:rPr lang="en-US" sz="2600" dirty="0" err="1"/>
              <a:t>TKey</a:t>
            </a:r>
            <a:r>
              <a:rPr lang="en-US" sz="2600" dirty="0"/>
              <a:t>, TValue&gt; stores key-value pairs</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dirty="0"/>
              <a:t>Keys must be unique and cannot be null</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dirty="0"/>
              <a:t>Values can be null or duplicate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dirty="0"/>
              <a:t>Values can be accessed by passing associated key in the indexer(e.g.  </a:t>
            </a:r>
            <a:r>
              <a:rPr lang="en-US" sz="2600" dirty="0" err="1"/>
              <a:t>myDictionary</a:t>
            </a:r>
            <a:r>
              <a:rPr lang="en-US" sz="2600" dirty="0"/>
              <a:t>[key])</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dirty="0"/>
              <a:t>Elements are stored as </a:t>
            </a:r>
            <a:r>
              <a:rPr lang="en-US" sz="2600" dirty="0" err="1"/>
              <a:t>KeyValuePair</a:t>
            </a:r>
            <a:r>
              <a:rPr lang="en-US" sz="2600" dirty="0"/>
              <a:t>&lt;</a:t>
            </a:r>
            <a:r>
              <a:rPr lang="en-US" sz="2600" dirty="0" err="1"/>
              <a:t>TKey</a:t>
            </a:r>
            <a:r>
              <a:rPr lang="en-US" sz="2600" dirty="0"/>
              <a:t>, TValue&gt; objects</a:t>
            </a:r>
          </a:p>
        </p:txBody>
      </p:sp>
    </p:spTree>
    <p:extLst>
      <p:ext uri="{BB962C8B-B14F-4D97-AF65-F5344CB8AC3E}">
        <p14:creationId xmlns:p14="http://schemas.microsoft.com/office/powerpoint/2010/main" val="232083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Generics in C#</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The IEnumerable&lt;T&gt; Interface</a:t>
            </a:r>
          </a:p>
        </p:txBody>
      </p:sp>
      <p:sp>
        <p:nvSpPr>
          <p:cNvPr id="9" name="Content Placeholder 2">
            <a:extLst>
              <a:ext uri="{FF2B5EF4-FFF2-40B4-BE49-F238E27FC236}">
                <a16:creationId xmlns:a16="http://schemas.microsoft.com/office/drawing/2014/main" id="{3696A3D8-A86E-4135-A00C-BC9A2F746185}"/>
              </a:ext>
            </a:extLst>
          </p:cNvPr>
          <p:cNvSpPr>
            <a:spLocks noGrp="1"/>
          </p:cNvSpPr>
          <p:nvPr>
            <p:ph idx="1"/>
          </p:nvPr>
        </p:nvSpPr>
        <p:spPr>
          <a:xfrm>
            <a:off x="-53921" y="1371079"/>
            <a:ext cx="12245921" cy="2465197"/>
          </a:xfrm>
        </p:spPr>
        <p:txBody>
          <a:bodyPr>
            <a:noAutofit/>
          </a:bodyPr>
          <a:lstStyle/>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r>
              <a:rPr lang="en-US" sz="2600" dirty="0" err="1"/>
              <a:t>IEnumerable</a:t>
            </a:r>
            <a:r>
              <a:rPr lang="en-US" sz="2600" dirty="0"/>
              <a:t> in C# is an interface that defines one method </a:t>
            </a:r>
            <a:r>
              <a:rPr lang="en-US" sz="2600" dirty="0" err="1"/>
              <a:t>GetEnumerator</a:t>
            </a:r>
            <a:r>
              <a:rPr lang="en-US" sz="2600" dirty="0"/>
              <a:t> which returns an </a:t>
            </a:r>
            <a:r>
              <a:rPr lang="en-US" sz="2600" dirty="0" err="1"/>
              <a:t>IEnumerator</a:t>
            </a:r>
            <a:r>
              <a:rPr lang="en-US" sz="2600" dirty="0"/>
              <a:t> interface. This allows </a:t>
            </a:r>
            <a:r>
              <a:rPr lang="en-US" sz="2600" dirty="0" err="1"/>
              <a:t>readonly</a:t>
            </a:r>
            <a:r>
              <a:rPr lang="en-US" sz="2600" dirty="0"/>
              <a:t> access to a collection then a collection that implements </a:t>
            </a:r>
            <a:r>
              <a:rPr lang="en-US" sz="2600" dirty="0" err="1"/>
              <a:t>IEnumerable</a:t>
            </a:r>
            <a:r>
              <a:rPr lang="en-US" sz="2600" dirty="0"/>
              <a:t> can be used with a </a:t>
            </a:r>
            <a:r>
              <a:rPr lang="en-US" sz="2600" b="1" dirty="0"/>
              <a:t>for-each statement</a:t>
            </a:r>
          </a:p>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r>
              <a:rPr lang="en-US" sz="2600" dirty="0"/>
              <a:t>Implement the </a:t>
            </a:r>
            <a:r>
              <a:rPr lang="en-US" sz="2600" b="1" dirty="0" err="1"/>
              <a:t>IEnumerable</a:t>
            </a:r>
            <a:r>
              <a:rPr lang="en-US" sz="2600" b="1" dirty="0"/>
              <a:t>&lt;T&gt; </a:t>
            </a:r>
            <a:r>
              <a:rPr lang="en-US" sz="2600" dirty="0"/>
              <a:t>Interface :</a:t>
            </a:r>
          </a:p>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endParaRPr lang="en-US" sz="2600" dirty="0"/>
          </a:p>
        </p:txBody>
      </p:sp>
      <p:pic>
        <p:nvPicPr>
          <p:cNvPr id="3" name="Picture 2">
            <a:extLst>
              <a:ext uri="{FF2B5EF4-FFF2-40B4-BE49-F238E27FC236}">
                <a16:creationId xmlns:a16="http://schemas.microsoft.com/office/drawing/2014/main" id="{5588F889-44B6-468D-9308-1F6C5034B160}"/>
              </a:ext>
            </a:extLst>
          </p:cNvPr>
          <p:cNvPicPr>
            <a:picLocks noChangeAspect="1"/>
          </p:cNvPicPr>
          <p:nvPr/>
        </p:nvPicPr>
        <p:blipFill>
          <a:blip r:embed="rId3"/>
          <a:stretch>
            <a:fillRect/>
          </a:stretch>
        </p:blipFill>
        <p:spPr>
          <a:xfrm>
            <a:off x="1038993" y="4052013"/>
            <a:ext cx="10114013" cy="1917863"/>
          </a:xfrm>
          <a:prstGeom prst="rect">
            <a:avLst/>
          </a:prstGeom>
        </p:spPr>
      </p:pic>
    </p:spTree>
    <p:extLst>
      <p:ext uri="{BB962C8B-B14F-4D97-AF65-F5344CB8AC3E}">
        <p14:creationId xmlns:p14="http://schemas.microsoft.com/office/powerpoint/2010/main" val="2328999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25" name="Title 1">
            <a:extLst>
              <a:ext uri="{FF2B5EF4-FFF2-40B4-BE49-F238E27FC236}">
                <a16:creationId xmlns:a16="http://schemas.microsoft.com/office/drawing/2014/main" id="{1D9F76E1-13EC-41E9-A8CC-4D41D6655D7A}"/>
              </a:ext>
            </a:extLst>
          </p:cNvPr>
          <p:cNvSpPr>
            <a:spLocks noGrp="1"/>
          </p:cNvSpPr>
          <p:nvPr>
            <p:ph type="title"/>
          </p:nvPr>
        </p:nvSpPr>
        <p:spPr>
          <a:xfrm>
            <a:off x="270643" y="730987"/>
            <a:ext cx="8043040" cy="498723"/>
          </a:xfrm>
        </p:spPr>
        <p:txBody>
          <a:bodyPr>
            <a:noAutofit/>
          </a:bodyPr>
          <a:lstStyle/>
          <a:p>
            <a:pPr>
              <a:lnSpc>
                <a:spcPct val="80000"/>
              </a:lnSpc>
            </a:pPr>
            <a:r>
              <a:rPr lang="en-US" sz="4000" b="1" dirty="0"/>
              <a:t>The </a:t>
            </a:r>
            <a:r>
              <a:rPr lang="en-US" sz="4000" b="1" dirty="0" err="1"/>
              <a:t>IEnumerable</a:t>
            </a:r>
            <a:r>
              <a:rPr lang="en-US" sz="4000" b="1" dirty="0"/>
              <a:t>&lt;T&gt; Interface</a:t>
            </a:r>
          </a:p>
        </p:txBody>
      </p:sp>
      <p:grpSp>
        <p:nvGrpSpPr>
          <p:cNvPr id="29" name="Group 28">
            <a:extLst>
              <a:ext uri="{FF2B5EF4-FFF2-40B4-BE49-F238E27FC236}">
                <a16:creationId xmlns:a16="http://schemas.microsoft.com/office/drawing/2014/main" id="{0C6A04F6-A072-48DE-8449-3D905745867A}"/>
              </a:ext>
            </a:extLst>
          </p:cNvPr>
          <p:cNvGrpSpPr/>
          <p:nvPr/>
        </p:nvGrpSpPr>
        <p:grpSpPr>
          <a:xfrm>
            <a:off x="31530" y="1613890"/>
            <a:ext cx="9330828" cy="4835279"/>
            <a:chOff x="123020" y="1645420"/>
            <a:chExt cx="9330828" cy="4835279"/>
          </a:xfrm>
        </p:grpSpPr>
        <p:pic>
          <p:nvPicPr>
            <p:cNvPr id="17" name="Picture 16">
              <a:extLst>
                <a:ext uri="{FF2B5EF4-FFF2-40B4-BE49-F238E27FC236}">
                  <a16:creationId xmlns:a16="http://schemas.microsoft.com/office/drawing/2014/main" id="{98EBBBCF-9223-4F82-81EF-21146F050C25}"/>
                </a:ext>
              </a:extLst>
            </p:cNvPr>
            <p:cNvPicPr>
              <a:picLocks noChangeAspect="1"/>
            </p:cNvPicPr>
            <p:nvPr/>
          </p:nvPicPr>
          <p:blipFill>
            <a:blip r:embed="rId3"/>
            <a:stretch>
              <a:fillRect/>
            </a:stretch>
          </p:blipFill>
          <p:spPr>
            <a:xfrm>
              <a:off x="123020" y="3154944"/>
              <a:ext cx="9330828" cy="3325755"/>
            </a:xfrm>
            <a:prstGeom prst="rect">
              <a:avLst/>
            </a:prstGeom>
          </p:spPr>
        </p:pic>
        <p:pic>
          <p:nvPicPr>
            <p:cNvPr id="24" name="Picture 23">
              <a:extLst>
                <a:ext uri="{FF2B5EF4-FFF2-40B4-BE49-F238E27FC236}">
                  <a16:creationId xmlns:a16="http://schemas.microsoft.com/office/drawing/2014/main" id="{ED192093-1E7A-450B-BD01-268F5CD7A764}"/>
                </a:ext>
              </a:extLst>
            </p:cNvPr>
            <p:cNvPicPr>
              <a:picLocks noChangeAspect="1"/>
            </p:cNvPicPr>
            <p:nvPr/>
          </p:nvPicPr>
          <p:blipFill>
            <a:blip r:embed="rId4"/>
            <a:stretch>
              <a:fillRect/>
            </a:stretch>
          </p:blipFill>
          <p:spPr>
            <a:xfrm>
              <a:off x="191781" y="1645420"/>
              <a:ext cx="8477935" cy="1365940"/>
            </a:xfrm>
            <a:prstGeom prst="rect">
              <a:avLst/>
            </a:prstGeom>
          </p:spPr>
        </p:pic>
        <p:sp>
          <p:nvSpPr>
            <p:cNvPr id="26" name="Rectangle 25">
              <a:extLst>
                <a:ext uri="{FF2B5EF4-FFF2-40B4-BE49-F238E27FC236}">
                  <a16:creationId xmlns:a16="http://schemas.microsoft.com/office/drawing/2014/main" id="{E4388424-5149-429A-9E15-D9FE7AD31517}"/>
                </a:ext>
              </a:extLst>
            </p:cNvPr>
            <p:cNvSpPr/>
            <p:nvPr/>
          </p:nvSpPr>
          <p:spPr>
            <a:xfrm>
              <a:off x="191781" y="1645420"/>
              <a:ext cx="7417708" cy="3057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238400E-E5D9-42DF-BA2E-AC81581C4269}"/>
                </a:ext>
              </a:extLst>
            </p:cNvPr>
            <p:cNvSpPr/>
            <p:nvPr/>
          </p:nvSpPr>
          <p:spPr>
            <a:xfrm>
              <a:off x="625349" y="2484065"/>
              <a:ext cx="7919560" cy="3057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250E917-09BD-4E5B-BFD1-86826D318A62}"/>
                </a:ext>
              </a:extLst>
            </p:cNvPr>
            <p:cNvSpPr/>
            <p:nvPr/>
          </p:nvSpPr>
          <p:spPr>
            <a:xfrm>
              <a:off x="930149" y="5160016"/>
              <a:ext cx="3673382" cy="8203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a:extLst>
              <a:ext uri="{FF2B5EF4-FFF2-40B4-BE49-F238E27FC236}">
                <a16:creationId xmlns:a16="http://schemas.microsoft.com/office/drawing/2014/main" id="{A27D7A27-71A9-4210-956B-C2398E515C09}"/>
              </a:ext>
            </a:extLst>
          </p:cNvPr>
          <p:cNvPicPr>
            <a:picLocks noChangeAspect="1"/>
          </p:cNvPicPr>
          <p:nvPr/>
        </p:nvPicPr>
        <p:blipFill>
          <a:blip r:embed="rId5"/>
          <a:stretch>
            <a:fillRect/>
          </a:stretch>
        </p:blipFill>
        <p:spPr>
          <a:xfrm>
            <a:off x="8814780" y="5083229"/>
            <a:ext cx="3345690" cy="1365940"/>
          </a:xfrm>
          <a:prstGeom prst="rect">
            <a:avLst/>
          </a:prstGeom>
        </p:spPr>
      </p:pic>
    </p:spTree>
    <p:extLst>
      <p:ext uri="{BB962C8B-B14F-4D97-AF65-F5344CB8AC3E}">
        <p14:creationId xmlns:p14="http://schemas.microsoft.com/office/powerpoint/2010/main" val="1373486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540058" y="700134"/>
            <a:ext cx="10515600" cy="592642"/>
          </a:xfrm>
        </p:spPr>
        <p:txBody>
          <a:bodyPr>
            <a:noAutofit/>
          </a:bodyPr>
          <a:lstStyle/>
          <a:p>
            <a:r>
              <a:rPr lang="en-US" sz="4000" b="1" dirty="0"/>
              <a:t>Summary</a:t>
            </a:r>
          </a:p>
        </p:txBody>
      </p:sp>
      <p:sp>
        <p:nvSpPr>
          <p:cNvPr id="18435" name="Rectangle 3"/>
          <p:cNvSpPr>
            <a:spLocks noGrp="1"/>
          </p:cNvSpPr>
          <p:nvPr>
            <p:ph idx="1"/>
          </p:nvPr>
        </p:nvSpPr>
        <p:spPr>
          <a:xfrm>
            <a:off x="540058" y="1404208"/>
            <a:ext cx="11473266" cy="4891490"/>
          </a:xfrm>
        </p:spPr>
        <p:txBody>
          <a:bodyPr>
            <a:noAutofit/>
          </a:bodyPr>
          <a:lstStyle/>
          <a:p>
            <a:pPr marL="342900" indent="-342900">
              <a:lnSpc>
                <a:spcPct val="120000"/>
              </a:lnSpc>
              <a:spcBef>
                <a:spcPts val="300"/>
              </a:spcBef>
              <a:spcAft>
                <a:spcPts val="300"/>
              </a:spcAft>
              <a:buClr>
                <a:srgbClr val="973735"/>
              </a:buClr>
              <a:buSzPct val="50000"/>
              <a:buFont typeface="Wingdings" pitchFamily="2" charset="2"/>
              <a:buChar char="u"/>
              <a:defRPr/>
            </a:pPr>
            <a:r>
              <a:rPr lang="en-US" dirty="0"/>
              <a:t>Concepts were introduced:</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What is the Generics? Benefits of Generics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Generics Classes , Generics Methods and Generics Intefaces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the Constraints on Type Parameters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the Default Values in Generics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Overview about Collections </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collection generic: List&lt;T&gt; class, SortedSet&lt;T&gt; class, Dictionary&lt;TKey, TValue&gt;, LinkList&lt;T&gt;  class and IEnumerable&lt;T&gt; Interface </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using collection generic: List&lt;T&gt; class, SortedSet&lt;T&gt; class, and IEnumerable&lt;T&gt; Interface </a:t>
            </a:r>
            <a:endParaRPr lang="en-US" sz="260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32</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6/24/2022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5" y="730273"/>
            <a:ext cx="6661673" cy="575433"/>
          </a:xfrm>
        </p:spPr>
        <p:txBody>
          <a:bodyPr>
            <a:noAutofit/>
          </a:bodyPr>
          <a:lstStyle/>
          <a:p>
            <a:r>
              <a:rPr lang="en-US" sz="4000" b="1"/>
              <a:t>The Issue of Performance</a:t>
            </a:r>
            <a:endParaRPr lang="en-US" sz="4000" b="1" dirty="0"/>
          </a:p>
        </p:txBody>
      </p:sp>
      <p:sp>
        <p:nvSpPr>
          <p:cNvPr id="8" name="TextBox 7">
            <a:extLst>
              <a:ext uri="{FF2B5EF4-FFF2-40B4-BE49-F238E27FC236}">
                <a16:creationId xmlns:a16="http://schemas.microsoft.com/office/drawing/2014/main" id="{CC3DE3DA-5B6F-40DB-B8DF-A16894913EBC}"/>
              </a:ext>
            </a:extLst>
          </p:cNvPr>
          <p:cNvSpPr txBox="1"/>
          <p:nvPr/>
        </p:nvSpPr>
        <p:spPr>
          <a:xfrm>
            <a:off x="-44604" y="1494892"/>
            <a:ext cx="12236604" cy="4373248"/>
          </a:xfrm>
          <a:prstGeom prst="rect">
            <a:avLst/>
          </a:prstGeom>
          <a:noFill/>
        </p:spPr>
        <p:txBody>
          <a:bodyPr wrap="square">
            <a:spAutoFit/>
          </a:bodyPr>
          <a:lstStyle/>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600"/>
              <a:t>A primary limitation of collections is the absence of effective type checking. This means that we can put any object in a collection because all classes in the C# extend from the object base class and this compromises type safety in C# language</a:t>
            </a:r>
          </a:p>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600"/>
              <a:t>In addition, using collections involves a significant performance overhead in the form of implicit and explicit type casting (boxing and unboxing) that is required to add or retrieve objects from a collection</a:t>
            </a:r>
          </a:p>
        </p:txBody>
      </p:sp>
    </p:spTree>
    <p:extLst>
      <p:ext uri="{BB962C8B-B14F-4D97-AF65-F5344CB8AC3E}">
        <p14:creationId xmlns:p14="http://schemas.microsoft.com/office/powerpoint/2010/main" val="256999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6/24/2022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5" y="730273"/>
            <a:ext cx="6661673" cy="575433"/>
          </a:xfrm>
        </p:spPr>
        <p:txBody>
          <a:bodyPr>
            <a:noAutofit/>
          </a:bodyPr>
          <a:lstStyle/>
          <a:p>
            <a:r>
              <a:rPr lang="en-US" sz="4000" b="1"/>
              <a:t>The Issue of Performance</a:t>
            </a:r>
            <a:endParaRPr lang="en-US" sz="4000" b="1" dirty="0"/>
          </a:p>
        </p:txBody>
      </p:sp>
      <p:pic>
        <p:nvPicPr>
          <p:cNvPr id="13" name="Picture 12">
            <a:extLst>
              <a:ext uri="{FF2B5EF4-FFF2-40B4-BE49-F238E27FC236}">
                <a16:creationId xmlns:a16="http://schemas.microsoft.com/office/drawing/2014/main" id="{2BF69399-C737-4267-8F7B-F847239B5030}"/>
              </a:ext>
            </a:extLst>
          </p:cNvPr>
          <p:cNvPicPr>
            <a:picLocks noChangeAspect="1"/>
          </p:cNvPicPr>
          <p:nvPr/>
        </p:nvPicPr>
        <p:blipFill>
          <a:blip r:embed="rId3"/>
          <a:stretch>
            <a:fillRect/>
          </a:stretch>
        </p:blipFill>
        <p:spPr>
          <a:xfrm>
            <a:off x="7415190" y="5504484"/>
            <a:ext cx="3851793" cy="886036"/>
          </a:xfrm>
          <a:prstGeom prst="rect">
            <a:avLst/>
          </a:prstGeom>
        </p:spPr>
      </p:pic>
      <p:grpSp>
        <p:nvGrpSpPr>
          <p:cNvPr id="18" name="Group 17">
            <a:extLst>
              <a:ext uri="{FF2B5EF4-FFF2-40B4-BE49-F238E27FC236}">
                <a16:creationId xmlns:a16="http://schemas.microsoft.com/office/drawing/2014/main" id="{B9393177-455A-4A2D-9617-F0AFB0BD6BAD}"/>
              </a:ext>
            </a:extLst>
          </p:cNvPr>
          <p:cNvGrpSpPr/>
          <p:nvPr/>
        </p:nvGrpSpPr>
        <p:grpSpPr>
          <a:xfrm>
            <a:off x="-7270" y="1600887"/>
            <a:ext cx="5449065" cy="2491611"/>
            <a:chOff x="0" y="1721288"/>
            <a:chExt cx="6015763" cy="2687334"/>
          </a:xfrm>
        </p:grpSpPr>
        <p:pic>
          <p:nvPicPr>
            <p:cNvPr id="5" name="Picture 4">
              <a:extLst>
                <a:ext uri="{FF2B5EF4-FFF2-40B4-BE49-F238E27FC236}">
                  <a16:creationId xmlns:a16="http://schemas.microsoft.com/office/drawing/2014/main" id="{58D66FE7-6F4B-46F7-A6BC-DA53BB2CF3DF}"/>
                </a:ext>
              </a:extLst>
            </p:cNvPr>
            <p:cNvPicPr>
              <a:picLocks noChangeAspect="1"/>
            </p:cNvPicPr>
            <p:nvPr/>
          </p:nvPicPr>
          <p:blipFill>
            <a:blip r:embed="rId4"/>
            <a:stretch>
              <a:fillRect/>
            </a:stretch>
          </p:blipFill>
          <p:spPr>
            <a:xfrm>
              <a:off x="0" y="1721288"/>
              <a:ext cx="6015763" cy="2687334"/>
            </a:xfrm>
            <a:prstGeom prst="rect">
              <a:avLst/>
            </a:prstGeom>
          </p:spPr>
        </p:pic>
        <p:sp>
          <p:nvSpPr>
            <p:cNvPr id="14" name="Rectangle 13">
              <a:extLst>
                <a:ext uri="{FF2B5EF4-FFF2-40B4-BE49-F238E27FC236}">
                  <a16:creationId xmlns:a16="http://schemas.microsoft.com/office/drawing/2014/main" id="{8E3603AD-272A-4FE0-BB93-3AB8B78F31D4}"/>
                </a:ext>
              </a:extLst>
            </p:cNvPr>
            <p:cNvSpPr/>
            <p:nvPr/>
          </p:nvSpPr>
          <p:spPr>
            <a:xfrm>
              <a:off x="462454" y="2787158"/>
              <a:ext cx="5469300" cy="2713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055F2EF-AC2A-43E7-B8FA-C48726B99CA7}"/>
                </a:ext>
              </a:extLst>
            </p:cNvPr>
            <p:cNvSpPr/>
            <p:nvPr/>
          </p:nvSpPr>
          <p:spPr>
            <a:xfrm>
              <a:off x="462454" y="3316091"/>
              <a:ext cx="4866291" cy="2713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6276B76-464B-44C2-8F2E-F4854C7D978D}"/>
              </a:ext>
            </a:extLst>
          </p:cNvPr>
          <p:cNvGrpSpPr/>
          <p:nvPr/>
        </p:nvGrpSpPr>
        <p:grpSpPr>
          <a:xfrm>
            <a:off x="5609063" y="1600887"/>
            <a:ext cx="6553908" cy="3785152"/>
            <a:chOff x="5889714" y="1721288"/>
            <a:chExt cx="6302286" cy="3657917"/>
          </a:xfrm>
        </p:grpSpPr>
        <p:pic>
          <p:nvPicPr>
            <p:cNvPr id="11" name="Picture 10">
              <a:extLst>
                <a:ext uri="{FF2B5EF4-FFF2-40B4-BE49-F238E27FC236}">
                  <a16:creationId xmlns:a16="http://schemas.microsoft.com/office/drawing/2014/main" id="{2C511CF0-17C5-4EFD-AA36-C23A48BC2ABF}"/>
                </a:ext>
              </a:extLst>
            </p:cNvPr>
            <p:cNvPicPr>
              <a:picLocks noChangeAspect="1"/>
            </p:cNvPicPr>
            <p:nvPr/>
          </p:nvPicPr>
          <p:blipFill>
            <a:blip r:embed="rId5"/>
            <a:stretch>
              <a:fillRect/>
            </a:stretch>
          </p:blipFill>
          <p:spPr>
            <a:xfrm>
              <a:off x="5889714" y="1721288"/>
              <a:ext cx="6302286" cy="3657917"/>
            </a:xfrm>
            <a:prstGeom prst="rect">
              <a:avLst/>
            </a:prstGeom>
          </p:spPr>
        </p:pic>
        <p:sp>
          <p:nvSpPr>
            <p:cNvPr id="16" name="Rectangle 15">
              <a:extLst>
                <a:ext uri="{FF2B5EF4-FFF2-40B4-BE49-F238E27FC236}">
                  <a16:creationId xmlns:a16="http://schemas.microsoft.com/office/drawing/2014/main" id="{6A6CB4EC-4A77-4D3E-B665-F84B2CFFE66E}"/>
                </a:ext>
              </a:extLst>
            </p:cNvPr>
            <p:cNvSpPr/>
            <p:nvPr/>
          </p:nvSpPr>
          <p:spPr>
            <a:xfrm>
              <a:off x="6989376" y="3520966"/>
              <a:ext cx="3195146" cy="2417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796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BE47F8F-B71D-4B5E-B9B4-6A52E037F2BC}"/>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71986D60-1440-4CBA-A62B-6FEE5D793EFC}"/>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6" name="Title 1">
            <a:extLst>
              <a:ext uri="{FF2B5EF4-FFF2-40B4-BE49-F238E27FC236}">
                <a16:creationId xmlns:a16="http://schemas.microsoft.com/office/drawing/2014/main" id="{DBC05A43-55A3-47C2-AED9-254C1D85F67F}"/>
              </a:ext>
            </a:extLst>
          </p:cNvPr>
          <p:cNvSpPr>
            <a:spLocks noGrp="1"/>
          </p:cNvSpPr>
          <p:nvPr>
            <p:ph type="title"/>
          </p:nvPr>
        </p:nvSpPr>
        <p:spPr>
          <a:xfrm>
            <a:off x="275155" y="730273"/>
            <a:ext cx="6661673" cy="575433"/>
          </a:xfrm>
        </p:spPr>
        <p:txBody>
          <a:bodyPr>
            <a:noAutofit/>
          </a:bodyPr>
          <a:lstStyle/>
          <a:p>
            <a:r>
              <a:rPr lang="en-US" sz="4000" b="1"/>
              <a:t>The Issue of Performance</a:t>
            </a:r>
            <a:endParaRPr lang="en-US" sz="4000" b="1" dirty="0"/>
          </a:p>
        </p:txBody>
      </p:sp>
      <p:sp>
        <p:nvSpPr>
          <p:cNvPr id="8" name="TextBox 7">
            <a:extLst>
              <a:ext uri="{FF2B5EF4-FFF2-40B4-BE49-F238E27FC236}">
                <a16:creationId xmlns:a16="http://schemas.microsoft.com/office/drawing/2014/main" id="{E61CD0CC-24C3-42B0-A8C9-7D011CB97D61}"/>
              </a:ext>
            </a:extLst>
          </p:cNvPr>
          <p:cNvSpPr txBox="1"/>
          <p:nvPr/>
        </p:nvSpPr>
        <p:spPr>
          <a:xfrm>
            <a:off x="-44604" y="1421885"/>
            <a:ext cx="12192000" cy="4342471"/>
          </a:xfrm>
          <a:prstGeom prst="rect">
            <a:avLst/>
          </a:prstGeom>
          <a:noFill/>
        </p:spPr>
        <p:txBody>
          <a:bodyPr wrap="square">
            <a:spAutoFit/>
          </a:bodyPr>
          <a:lstStyle/>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800"/>
              <a:t>Problem with Boxing and UnBoxing Operations</a:t>
            </a:r>
          </a:p>
          <a:p>
            <a:pPr marL="860425" indent="-514350" algn="just">
              <a:lnSpc>
                <a:spcPct val="150000"/>
              </a:lnSpc>
              <a:buClr>
                <a:srgbClr val="C00000"/>
              </a:buClr>
              <a:buFont typeface="+mj-lt"/>
              <a:buAutoNum type="arabicParenR"/>
            </a:pPr>
            <a:r>
              <a:rPr lang="en-US" sz="2600"/>
              <a:t>A new object must be allocated on the managed heap</a:t>
            </a:r>
          </a:p>
          <a:p>
            <a:pPr marL="860425" indent="-514350" algn="just">
              <a:lnSpc>
                <a:spcPct val="150000"/>
              </a:lnSpc>
              <a:buClr>
                <a:srgbClr val="C00000"/>
              </a:buClr>
              <a:buFont typeface="+mj-lt"/>
              <a:buAutoNum type="arabicParenR"/>
            </a:pPr>
            <a:r>
              <a:rPr lang="en-US" sz="2600"/>
              <a:t>The value of the stack-based data must be transferred into that memory location</a:t>
            </a:r>
          </a:p>
          <a:p>
            <a:pPr marL="860425" indent="-514350" algn="just">
              <a:lnSpc>
                <a:spcPct val="150000"/>
              </a:lnSpc>
              <a:buClr>
                <a:srgbClr val="C00000"/>
              </a:buClr>
              <a:buFont typeface="+mj-lt"/>
              <a:buAutoNum type="arabicParenR"/>
            </a:pPr>
            <a:r>
              <a:rPr lang="en-US" sz="2600"/>
              <a:t>When unboxed, the value stored on the heap-based object must be transferred back to the stack</a:t>
            </a:r>
          </a:p>
          <a:p>
            <a:pPr marL="860425" indent="-514350" algn="just">
              <a:lnSpc>
                <a:spcPct val="150000"/>
              </a:lnSpc>
              <a:buClr>
                <a:srgbClr val="C00000"/>
              </a:buClr>
              <a:buFont typeface="+mj-lt"/>
              <a:buAutoNum type="arabicParenR"/>
            </a:pPr>
            <a:r>
              <a:rPr lang="en-US" sz="2600"/>
              <a:t>The now unused object on the heap will (eventually) be garbage collected</a:t>
            </a:r>
          </a:p>
        </p:txBody>
      </p:sp>
    </p:spTree>
    <p:extLst>
      <p:ext uri="{BB962C8B-B14F-4D97-AF65-F5344CB8AC3E}">
        <p14:creationId xmlns:p14="http://schemas.microsoft.com/office/powerpoint/2010/main" val="385210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6/24/2022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64394"/>
            <a:ext cx="11154104" cy="575433"/>
          </a:xfrm>
        </p:spPr>
        <p:txBody>
          <a:bodyPr>
            <a:noAutofit/>
          </a:bodyPr>
          <a:lstStyle/>
          <a:p>
            <a:r>
              <a:rPr lang="en-US" sz="4000" b="1"/>
              <a:t>What is the Generics?</a:t>
            </a:r>
            <a:endParaRPr lang="en-US" sz="4000" b="1" dirty="0"/>
          </a:p>
        </p:txBody>
      </p:sp>
      <p:sp>
        <p:nvSpPr>
          <p:cNvPr id="8" name="TextBox 7">
            <a:extLst>
              <a:ext uri="{FF2B5EF4-FFF2-40B4-BE49-F238E27FC236}">
                <a16:creationId xmlns:a16="http://schemas.microsoft.com/office/drawing/2014/main" id="{CC3DE3DA-5B6F-40DB-B8DF-A16894913EBC}"/>
              </a:ext>
            </a:extLst>
          </p:cNvPr>
          <p:cNvSpPr txBox="1"/>
          <p:nvPr/>
        </p:nvSpPr>
        <p:spPr>
          <a:xfrm>
            <a:off x="-78060" y="1484625"/>
            <a:ext cx="12270059" cy="4708981"/>
          </a:xfrm>
          <a:prstGeom prst="rect">
            <a:avLst/>
          </a:prstGeom>
          <a:noFill/>
        </p:spPr>
        <p:txBody>
          <a:bodyPr wrap="square">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dirty="0"/>
              <a:t>Generics introduce the concept of type parameters to .NET, which make it possible to design classes and methods that defer the specification of one or more types until the class or method is declared and instantiated by client code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dirty="0"/>
              <a:t>Generic allows type (Integer, String, </a:t>
            </a:r>
            <a:r>
              <a:rPr lang="en-US" sz="2800" dirty="0" err="1"/>
              <a:t>etc</a:t>
            </a:r>
            <a:r>
              <a:rPr lang="en-US" sz="2800" dirty="0"/>
              <a:t> and user-defined types) to be a parameter to methods, classes, and interfaces</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dirty="0"/>
              <a:t>Generics are commonly used to create type-safe collections for both reference and value types. The .NET provides an extensive set of interfaces and classes in the </a:t>
            </a:r>
            <a:r>
              <a:rPr lang="en-US" sz="2800" dirty="0" err="1"/>
              <a:t>System.Collections.Generic</a:t>
            </a:r>
            <a:r>
              <a:rPr lang="en-US" sz="2800" dirty="0"/>
              <a:t> namespace for implementing generic collections</a:t>
            </a:r>
          </a:p>
        </p:txBody>
      </p:sp>
    </p:spTree>
    <p:extLst>
      <p:ext uri="{BB962C8B-B14F-4D97-AF65-F5344CB8AC3E}">
        <p14:creationId xmlns:p14="http://schemas.microsoft.com/office/powerpoint/2010/main" val="117092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8293-873B-450C-8B77-3CF484A618C2}"/>
              </a:ext>
            </a:extLst>
          </p:cNvPr>
          <p:cNvSpPr>
            <a:spLocks noGrp="1"/>
          </p:cNvSpPr>
          <p:nvPr>
            <p:ph type="title"/>
          </p:nvPr>
        </p:nvSpPr>
        <p:spPr>
          <a:xfrm>
            <a:off x="270643" y="730987"/>
            <a:ext cx="8043040" cy="498723"/>
          </a:xfrm>
        </p:spPr>
        <p:txBody>
          <a:bodyPr>
            <a:noAutofit/>
          </a:bodyPr>
          <a:lstStyle/>
          <a:p>
            <a:pPr>
              <a:lnSpc>
                <a:spcPct val="80000"/>
              </a:lnSpc>
            </a:pPr>
            <a:r>
              <a:rPr lang="en-US" sz="4000" b="1"/>
              <a:t>Benefits of Generics</a:t>
            </a:r>
            <a:endParaRPr lang="en-US" sz="4000" b="1" dirty="0"/>
          </a:p>
        </p:txBody>
      </p:sp>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45886" y="1464070"/>
            <a:ext cx="12108942" cy="4998804"/>
          </a:xfrm>
          <a:prstGeom prst="rect">
            <a:avLst/>
          </a:prstGeom>
        </p:spPr>
        <p:txBody>
          <a:bodyPr vert="horz" wrap="square" lIns="0" tIns="12700" rIns="0" bIns="0" rtlCol="0">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Ensure type-safety at compile-time (ensure strongly-typed programming model)</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Allow to reuse the code in a safe manner without casting or boxing:</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Reduce run-time errors</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Improve performance because of low memory usage as no casting or boxing operation is required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Can be reusable with different types but can accept values of a single type at a time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Generic delegates enable type-safe callbacks without the need to create multiple delegate classes</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The Predicate&lt;T&gt; generic delegate allows us to create a method that implements our search criteria for a particular type and to use our method with methods of the Array type such as Find, </a:t>
            </a:r>
            <a:r>
              <a:rPr lang="en-US" sz="2300" dirty="0" err="1"/>
              <a:t>FindLast</a:t>
            </a:r>
            <a:r>
              <a:rPr lang="en-US" sz="2300" dirty="0"/>
              <a:t>, and </a:t>
            </a:r>
            <a:r>
              <a:rPr lang="en-US" sz="2300" dirty="0" err="1"/>
              <a:t>FindAll</a:t>
            </a:r>
            <a:endParaRPr sz="2300" dirty="0"/>
          </a:p>
        </p:txBody>
      </p:sp>
    </p:spTree>
    <p:extLst>
      <p:ext uri="{BB962C8B-B14F-4D97-AF65-F5344CB8AC3E}">
        <p14:creationId xmlns:p14="http://schemas.microsoft.com/office/powerpoint/2010/main" val="212088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6/24/2022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31530" y="1543033"/>
            <a:ext cx="12107917" cy="4624343"/>
          </a:xfrm>
          <a:prstGeom prst="rect">
            <a:avLst/>
          </a:prstGeom>
        </p:spPr>
        <p:txBody>
          <a:bodyPr vert="horz" wrap="square" lIns="0" tIns="12700" rIns="0" bIns="0" rtlCol="0">
            <a:spAutoFit/>
          </a:bodyPr>
          <a:lstStyle/>
          <a:p>
            <a:pPr marL="342900" marR="13335" indent="-342900" algn="just">
              <a:spcBef>
                <a:spcPts val="1000"/>
              </a:spcBef>
              <a:buClr>
                <a:srgbClr val="973735"/>
              </a:buClr>
              <a:buSzPct val="50000"/>
              <a:buFont typeface="Wingdings" pitchFamily="2" charset="2"/>
              <a:buChar char="u"/>
              <a:tabLst>
                <a:tab pos="285750" algn="l"/>
              </a:tabLst>
              <a:defRPr/>
            </a:pPr>
            <a:r>
              <a:rPr lang="en-US" sz="2600" dirty="0"/>
              <a:t>Generic classes encapsulate operations that are not specific to a particular data type</a:t>
            </a:r>
          </a:p>
          <a:p>
            <a:pPr marL="342900" marR="13335" indent="-342900" algn="just">
              <a:spcBef>
                <a:spcPts val="1000"/>
              </a:spcBef>
              <a:buClr>
                <a:srgbClr val="973735"/>
              </a:buClr>
              <a:buSzPct val="50000"/>
              <a:buFont typeface="Wingdings" pitchFamily="2" charset="2"/>
              <a:buChar char="u"/>
              <a:tabLst>
                <a:tab pos="285750" algn="l"/>
              </a:tabLst>
              <a:defRPr/>
            </a:pPr>
            <a:r>
              <a:rPr lang="en-US" sz="2600" dirty="0"/>
              <a:t>The most common use for generic classes is with collections like linked lists, hash tables, stacks, queues, trees, and so on</a:t>
            </a:r>
          </a:p>
          <a:p>
            <a:pPr marL="342900" marR="13335" indent="-342900" algn="just">
              <a:spcBef>
                <a:spcPts val="1000"/>
              </a:spcBef>
              <a:buClr>
                <a:srgbClr val="973735"/>
              </a:buClr>
              <a:buSzPct val="50000"/>
              <a:buFont typeface="Wingdings" pitchFamily="2" charset="2"/>
              <a:buChar char="u"/>
              <a:tabLst>
                <a:tab pos="285750" algn="l"/>
              </a:tabLst>
              <a:defRPr/>
            </a:pPr>
            <a:r>
              <a:rPr lang="en-US" sz="2600" dirty="0"/>
              <a:t>When creating our generic classes, important considerations include the following:</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dirty="0"/>
              <a:t>Which types to generalize into type parameters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dirty="0"/>
              <a:t>What constraints, if any, to apply to the type parameters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dirty="0"/>
              <a:t>Whether to factor generic behavior into base classes and subclasses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dirty="0"/>
              <a:t>Whether to implement one or more generic interfaces</a:t>
            </a:r>
            <a:endParaRPr sz="2300"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Classes</a:t>
            </a:r>
            <a:endParaRPr lang="en-US" sz="4000" b="1" dirty="0"/>
          </a:p>
        </p:txBody>
      </p:sp>
    </p:spTree>
    <p:extLst>
      <p:ext uri="{BB962C8B-B14F-4D97-AF65-F5344CB8AC3E}">
        <p14:creationId xmlns:p14="http://schemas.microsoft.com/office/powerpoint/2010/main" val="4179032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2537</TotalTime>
  <Words>1968</Words>
  <Application>Microsoft Office PowerPoint</Application>
  <PresentationFormat>Widescreen</PresentationFormat>
  <Paragraphs>266</Paragraphs>
  <Slides>32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굴림</vt:lpstr>
      <vt:lpstr>Times New Roman</vt:lpstr>
      <vt:lpstr>Wingdings</vt:lpstr>
      <vt:lpstr>Office Theme</vt:lpstr>
      <vt:lpstr> Collections and Generics</vt:lpstr>
      <vt:lpstr>Objectives </vt:lpstr>
      <vt:lpstr>Generics in C#</vt:lpstr>
      <vt:lpstr>The Issue of Performance</vt:lpstr>
      <vt:lpstr>The Issue of Performance</vt:lpstr>
      <vt:lpstr>The Issue of Performance</vt:lpstr>
      <vt:lpstr>What is the Generics?</vt:lpstr>
      <vt:lpstr>Benefits of Generics</vt:lpstr>
      <vt:lpstr>Generic Classes</vt:lpstr>
      <vt:lpstr>Generic Classes</vt:lpstr>
      <vt:lpstr>Generic Methods </vt:lpstr>
      <vt:lpstr>Constraints on Type Parameters</vt:lpstr>
      <vt:lpstr>Constraints on Type Parameters</vt:lpstr>
      <vt:lpstr>Constraints on Type Parameters</vt:lpstr>
      <vt:lpstr>Constraints on Type Parameters</vt:lpstr>
      <vt:lpstr>Generic Interfaces </vt:lpstr>
      <vt:lpstr>Generic Interfaces </vt:lpstr>
      <vt:lpstr>Default Values in Generics</vt:lpstr>
      <vt:lpstr>Collections in C#</vt:lpstr>
      <vt:lpstr>Collection Interfaces and Types</vt:lpstr>
      <vt:lpstr>Key Interfaces Supported by Classes of System.Collections.Generic</vt:lpstr>
      <vt:lpstr>Classes of System.Collections.Generic</vt:lpstr>
      <vt:lpstr>Generics Collections Demo</vt:lpstr>
      <vt:lpstr>PowerPoint Presentation</vt:lpstr>
      <vt:lpstr>PowerPoint Presentation</vt:lpstr>
      <vt:lpstr>Working with the SortedSet&lt;T&gt; Class</vt:lpstr>
      <vt:lpstr>Working with the SortedSet&lt;T&gt; Class</vt:lpstr>
      <vt:lpstr>The LinkList&lt;T&gt; Class</vt:lpstr>
      <vt:lpstr>The Dictionary&lt;TKey, TValue&gt; Class</vt:lpstr>
      <vt:lpstr>The IEnumerable&lt;T&gt; Interface</vt:lpstr>
      <vt:lpstr>The IEnumerable&lt;T&gt; Interface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474</cp:revision>
  <dcterms:created xsi:type="dcterms:W3CDTF">2021-01-25T08:25:31Z</dcterms:created>
  <dcterms:modified xsi:type="dcterms:W3CDTF">2022-06-24T12:13:34Z</dcterms:modified>
</cp:coreProperties>
</file>