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45" autoAdjust="0"/>
  </p:normalViewPr>
  <p:slideViewPr>
    <p:cSldViewPr snapToGrid="0">
      <p:cViewPr varScale="1">
        <p:scale>
          <a:sx n="73" d="100"/>
          <a:sy n="73" d="100"/>
        </p:scale>
        <p:origin x="9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59121" y="1477362"/>
            <a:ext cx="12156527"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6306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8089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 includes built-in generic delegate types </a:t>
            </a:r>
            <a:r>
              <a:rPr lang="en-US" sz="2600" b="1">
                <a:solidFill>
                  <a:srgbClr val="111111"/>
                </a:solidFill>
                <a:latin typeface="+mj-lt"/>
              </a:rPr>
              <a:t>Func</a:t>
            </a:r>
            <a:r>
              <a:rPr lang="en-US" sz="2600">
                <a:solidFill>
                  <a:srgbClr val="111111"/>
                </a:solidFill>
                <a:latin typeface="+mj-lt"/>
              </a:rPr>
              <a:t> and </a:t>
            </a:r>
            <a:r>
              <a:rPr lang="en-US" sz="2600" b="1">
                <a:solidFill>
                  <a:srgbClr val="111111"/>
                </a:solidFill>
                <a:latin typeface="+mj-lt"/>
              </a:rPr>
              <a:t>Action</a:t>
            </a:r>
            <a:r>
              <a:rPr lang="en-US" sz="260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a:t>
            </a:r>
            <a:r>
              <a:rPr lang="en-US" sz="2600" b="1">
                <a:solidFill>
                  <a:srgbClr val="111111"/>
                </a:solidFill>
                <a:latin typeface="+mj-lt"/>
              </a:rPr>
              <a:t>Action</a:t>
            </a:r>
            <a:r>
              <a:rPr lang="en-US" sz="2600">
                <a:solidFill>
                  <a:srgbClr val="111111"/>
                </a:solidFill>
                <a:latin typeface="+mj-lt"/>
              </a:rPr>
              <a:t> type delegate is the same as a </a:t>
            </a:r>
            <a:r>
              <a:rPr lang="en-US" sz="2600" b="1">
                <a:solidFill>
                  <a:srgbClr val="111111"/>
                </a:solidFill>
                <a:latin typeface="+mj-lt"/>
              </a:rPr>
              <a:t>Func</a:t>
            </a:r>
            <a:r>
              <a:rPr lang="en-US" sz="2600">
                <a:solidFill>
                  <a:srgbClr val="111111"/>
                </a:solidFill>
                <a:latin typeface="+mj-lt"/>
              </a:rPr>
              <a:t> delegate except that the </a:t>
            </a:r>
            <a:r>
              <a:rPr lang="en-US" sz="2600" b="1">
                <a:solidFill>
                  <a:srgbClr val="111111"/>
                </a:solidFill>
                <a:latin typeface="+mj-lt"/>
              </a:rPr>
              <a:t>Action</a:t>
            </a:r>
            <a:r>
              <a:rPr lang="en-US" sz="260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a:t>
            </a:r>
            <a:r>
              <a:rPr lang="en-GB" sz="2000" b="1">
                <a:solidFill>
                  <a:schemeClr val="bg1"/>
                </a:solidFill>
                <a:latin typeface="+mj-lt"/>
                <a:cs typeface="Courier New" panose="02070309020205020404" pitchFamily="49" charset="0"/>
              </a:rPr>
              <a:t>)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class who raises events is called </a:t>
            </a:r>
            <a:r>
              <a:rPr lang="en-US" sz="2600" b="1">
                <a:solidFill>
                  <a:srgbClr val="111111"/>
                </a:solidFill>
                <a:latin typeface="+mj-lt"/>
              </a:rPr>
              <a:t>Publisher</a:t>
            </a:r>
            <a:r>
              <a:rPr lang="en-US" sz="2600">
                <a:solidFill>
                  <a:srgbClr val="111111"/>
                </a:solidFill>
                <a:latin typeface="+mj-lt"/>
              </a:rPr>
              <a:t>, and the class who receives the notification is called </a:t>
            </a:r>
            <a:r>
              <a:rPr lang="en-US" sz="2600" b="1">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are widely used in creating GUI based applications, where events such as, selecting an item from a list and closing a window are tracked</a:t>
            </a:r>
            <a:endParaRPr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53861" y="1472834"/>
            <a:ext cx="12140757"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a:t>
            </a:r>
            <a:r>
              <a:rPr lang="en-US" sz="3100">
                <a:solidFill>
                  <a:srgbClr val="111111"/>
                </a:solidFill>
                <a:latin typeface="+mj-lt"/>
              </a:rPr>
              <a:t>done automatically</a:t>
            </a:r>
            <a:endParaRPr lang="en-US" sz="3100" dirty="0">
              <a:solidFill>
                <a:srgbClr val="111111"/>
              </a:solidFill>
              <a:latin typeface="+mj-lt"/>
            </a:endParaRP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t>
            </a:r>
            <a:r>
              <a:rPr lang="en-US" sz="2700">
                <a:solidFill>
                  <a:srgbClr val="111111"/>
                </a:solidFill>
                <a:latin typeface="+mj-lt"/>
              </a:rPr>
              <a:t>a four-steps :</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Define </a:t>
            </a:r>
            <a:r>
              <a:rPr lang="en-US" sz="2700" dirty="0">
                <a:solidFill>
                  <a:srgbClr val="111111"/>
                </a:solidFill>
                <a:latin typeface="+mj-lt"/>
              </a:rPr>
              <a:t>a delegate that contains the methods to be called when the event </a:t>
            </a:r>
            <a:r>
              <a:rPr lang="en-US" sz="2700">
                <a:solidFill>
                  <a:srgbClr val="111111"/>
                </a:solidFill>
                <a:latin typeface="+mj-lt"/>
              </a:rPr>
              <a:t>is fired</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Declare </a:t>
            </a:r>
            <a:r>
              <a:rPr lang="en-US" sz="2700" dirty="0">
                <a:solidFill>
                  <a:srgbClr val="111111"/>
                </a:solidFill>
                <a:latin typeface="+mj-lt"/>
              </a:rPr>
              <a:t>the events (using the C# event keyword) in terms of the </a:t>
            </a:r>
            <a:r>
              <a:rPr lang="en-US" sz="2700">
                <a:solidFill>
                  <a:srgbClr val="111111"/>
                </a:solidFill>
                <a:latin typeface="+mj-lt"/>
              </a:rPr>
              <a:t>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Raise the event</a:t>
            </a:r>
            <a:endParaRPr lang="en-US" sz="2700" dirty="0">
              <a:solidFill>
                <a:srgbClr val="111111"/>
              </a:solidFill>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60" y="1421559"/>
            <a:ext cx="12255060" cy="2698175"/>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we input thus making it more flexible to use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a:solidFill>
                  <a:srgbClr val="00B0F0"/>
                </a:solidFill>
                <a:latin typeface="Courier New" pitchFamily="49" charset="0"/>
                <a:ea typeface="Calibri" pitchFamily="34" charset="0"/>
                <a:cs typeface="Courier New" pitchFamily="49" charset="0"/>
              </a:rPr>
              <a:t>parameter-list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=&gt;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expression</a:t>
            </a:r>
            <a:r>
              <a:rPr lang="en-GB" sz="2400" b="1">
                <a:solidFill>
                  <a:srgbClr val="000000"/>
                </a:solidFill>
                <a:latin typeface="Courier New" pitchFamily="49" charset="0"/>
                <a:ea typeface="Calibri" pitchFamily="34" charset="0"/>
                <a:cs typeface="Courier New" pitchFamily="49" charset="0"/>
              </a:rPr>
              <a:t> or </a:t>
            </a:r>
            <a:r>
              <a:rPr lang="en-GB" sz="2400" b="1">
                <a:solidFill>
                  <a:srgbClr val="00B050"/>
                </a:solidFill>
                <a:latin typeface="Courier New" pitchFamily="49" charset="0"/>
                <a:ea typeface="Calibri" pitchFamily="34" charset="0"/>
                <a:cs typeface="Courier New" pitchFamily="49" charset="0"/>
              </a:rPr>
              <a:t>statements</a:t>
            </a:r>
            <a:endParaRPr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4204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63061" y="1343498"/>
            <a:ext cx="12244551"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that is written in syntax using clauses such as </a:t>
            </a:r>
            <a:r>
              <a:rPr lang="en-US" sz="2600" b="1">
                <a:solidFill>
                  <a:srgbClr val="FF0000"/>
                </a:solidFill>
                <a:latin typeface="+mj-lt"/>
              </a:rPr>
              <a:t>from</a:t>
            </a:r>
            <a:r>
              <a:rPr lang="en-US" sz="2600">
                <a:solidFill>
                  <a:srgbClr val="111111"/>
                </a:solidFill>
                <a:latin typeface="+mj-lt"/>
              </a:rPr>
              <a:t>, </a:t>
            </a:r>
            <a:r>
              <a:rPr lang="en-US" sz="2600" b="1">
                <a:solidFill>
                  <a:srgbClr val="FF0000"/>
                </a:solidFill>
                <a:latin typeface="+mj-lt"/>
              </a:rPr>
              <a:t>select, where, group, order by, ascending, descending</a:t>
            </a:r>
            <a:r>
              <a:rPr lang="en-US" sz="260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FF0000"/>
                </a:solidFill>
                <a:latin typeface="+mj-lt"/>
              </a:rPr>
              <a:t>from</a:t>
            </a:r>
            <a:r>
              <a:rPr lang="en-US" sz="2600">
                <a:solidFill>
                  <a:srgbClr val="111111"/>
                </a:solidFill>
                <a:latin typeface="+mj-lt"/>
              </a:rPr>
              <a:t> clause must be used to start a query expression and a </a:t>
            </a:r>
            <a:r>
              <a:rPr lang="en-US" sz="2600" b="1">
                <a:solidFill>
                  <a:srgbClr val="FF0000"/>
                </a:solidFill>
                <a:latin typeface="+mj-lt"/>
              </a:rPr>
              <a:t>select</a:t>
            </a:r>
            <a:r>
              <a:rPr lang="en-US" sz="2600">
                <a:solidFill>
                  <a:srgbClr val="111111"/>
                </a:solidFill>
                <a:latin typeface="+mj-lt"/>
              </a:rPr>
              <a:t> or </a:t>
            </a:r>
            <a:r>
              <a:rPr lang="en-US" sz="2600" b="1">
                <a:solidFill>
                  <a:srgbClr val="FF0000"/>
                </a:solidFill>
                <a:latin typeface="+mj-lt"/>
              </a:rPr>
              <a:t>group</a:t>
            </a:r>
            <a:r>
              <a:rPr lang="en-US" sz="260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Queries in LINQ to Objects return variables of type usually IEnumerable&lt;T&gt;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032" y="1530194"/>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Delegate types are derived from the </a:t>
            </a:r>
            <a:r>
              <a:rPr lang="en-US" sz="2600" b="1">
                <a:solidFill>
                  <a:srgbClr val="111111"/>
                </a:solidFill>
                <a:latin typeface="+mj-lt"/>
              </a:rPr>
              <a:t>Delegate class </a:t>
            </a:r>
            <a:r>
              <a:rPr lang="en-US" sz="260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64008"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4101599999"/>
              </p:ext>
            </p:extLst>
          </p:nvPr>
        </p:nvGraphicFramePr>
        <p:xfrm>
          <a:off x="641458" y="1591481"/>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34159" y="5900712"/>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a:solidFill>
                    <a:srgbClr val="000000"/>
                  </a:solidFill>
                  <a:latin typeface="+mj-lt"/>
                  <a:ea typeface="Calibri" pitchFamily="34" charset="0"/>
                  <a:cs typeface="Times New Roman" pitchFamily="18" charset="0"/>
                </a:rPr>
                <a:t>&lt;access_</a:t>
              </a:r>
              <a:r>
                <a:rPr lang="en-US" sz="2100" b="1" dirty="0" err="1">
                  <a:solidFill>
                    <a:srgbClr val="000000"/>
                  </a:solidFill>
                  <a:latin typeface="+mj-lt"/>
                  <a:ea typeface="Calibri" pitchFamily="34" charset="0"/>
                  <a:cs typeface="Times New Roman" pitchFamily="18" charset="0"/>
                </a:rPr>
                <a:t>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a:solidFill>
                    <a:srgbClr val="000000"/>
                  </a:solidFill>
                  <a:latin typeface="+mj-lt"/>
                  <a:ea typeface="Calibri" pitchFamily="34" charset="0"/>
                  <a:cs typeface="Times New Roman" pitchFamily="18" charset="0"/>
                </a:rPr>
                <a:t>&lt;return_</a:t>
              </a:r>
              <a:r>
                <a:rPr lang="en-US" sz="2100" b="1" dirty="0" err="1">
                  <a:solidFill>
                    <a:srgbClr val="000000"/>
                  </a:solidFill>
                  <a:latin typeface="+mj-lt"/>
                  <a:ea typeface="Calibri" pitchFamily="34" charset="0"/>
                  <a:cs typeface="Times New Roman" pitchFamily="18" charset="0"/>
                </a:rPr>
                <a:t>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a:solidFill>
                    <a:srgbClr val="00B0F0"/>
                  </a:solidFill>
                  <a:latin typeface="+mj-lt"/>
                  <a:ea typeface="Calibri" pitchFamily="34" charset="0"/>
                  <a:cs typeface="Times New Roman" pitchFamily="18" charset="0"/>
                </a:rPr>
                <a:t>public</a:t>
              </a:r>
              <a:r>
                <a:rPr lang="en-US" sz="2100">
                  <a:solidFill>
                    <a:srgbClr val="000000"/>
                  </a:solidFill>
                  <a:latin typeface="+mj-lt"/>
                  <a:ea typeface="Calibri" pitchFamily="34" charset="0"/>
                  <a:cs typeface="Times New Roman" pitchFamily="18" charset="0"/>
                </a:rPr>
                <a:t> </a:t>
              </a:r>
              <a:r>
                <a:rPr lang="en-US" sz="2100" b="1">
                  <a:solidFill>
                    <a:srgbClr val="FF0000"/>
                  </a:solidFill>
                  <a:latin typeface="+mj-lt"/>
                  <a:ea typeface="Calibri" pitchFamily="34" charset="0"/>
                  <a:cs typeface="Times New Roman" pitchFamily="18" charset="0"/>
                </a:rPr>
                <a:t>delegate</a:t>
              </a:r>
              <a:r>
                <a:rPr lang="en-US" sz="2100">
                  <a:solidFill>
                    <a:srgbClr val="000000"/>
                  </a:solidFill>
                  <a:latin typeface="+mj-lt"/>
                  <a:ea typeface="Calibri" pitchFamily="34" charset="0"/>
                  <a:cs typeface="Times New Roman" pitchFamily="18" charset="0"/>
                </a:rPr>
                <a:t> </a:t>
              </a:r>
              <a:r>
                <a:rPr lang="en-US" sz="2100" b="1">
                  <a:solidFill>
                    <a:srgbClr val="00B0F0"/>
                  </a:solidFill>
                  <a:latin typeface="+mj-lt"/>
                  <a:ea typeface="Calibri" pitchFamily="34" charset="0"/>
                  <a:cs typeface="Times New Roman" pitchFamily="18" charset="0"/>
                </a:rPr>
                <a:t>int</a:t>
              </a:r>
              <a:r>
                <a:rPr lang="en-US" sz="2100">
                  <a:solidFill>
                    <a:srgbClr val="000000"/>
                  </a:solidFill>
                  <a:latin typeface="+mj-lt"/>
                  <a:ea typeface="Calibri" pitchFamily="34" charset="0"/>
                  <a:cs typeface="Times New Roman" pitchFamily="18" charset="0"/>
                </a:rPr>
                <a:t> </a:t>
              </a:r>
              <a:r>
                <a:rPr lang="en-US" sz="2100" b="1">
                  <a:solidFill>
                    <a:schemeClr val="accent2"/>
                  </a:solidFill>
                  <a:latin typeface="+mj-lt"/>
                  <a:cs typeface="Times New Roman" pitchFamily="18" charset="0"/>
                </a:rPr>
                <a:t>My</a:t>
              </a:r>
              <a:r>
                <a:rPr lang="en-US" sz="2100" b="1">
                  <a:solidFill>
                    <a:schemeClr val="accent2"/>
                  </a:solidFill>
                  <a:latin typeface="+mj-lt"/>
                  <a:ea typeface="Calibri" pitchFamily="34" charset="0"/>
                  <a:cs typeface="Times New Roman" pitchFamily="18" charset="0"/>
                </a:rPr>
                <a:t>Delegate</a:t>
              </a:r>
              <a:r>
                <a:rPr lang="en-US" sz="2100" b="1">
                  <a:solidFill>
                    <a:srgbClr val="000000"/>
                  </a:solidFill>
                  <a:latin typeface="+mj-lt"/>
                  <a:ea typeface="Calibri" pitchFamily="34" charset="0"/>
                  <a:cs typeface="Times New Roman" pitchFamily="18" charset="0"/>
                </a:rPr>
                <a:t>(</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numOne, </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numTwo);</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48611" y="149382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1490</Words>
  <Application>Microsoft Office PowerPoint</Application>
  <PresentationFormat>Widescreen</PresentationFormat>
  <Paragraphs>206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427</cp:revision>
  <dcterms:created xsi:type="dcterms:W3CDTF">2021-01-25T08:25:31Z</dcterms:created>
  <dcterms:modified xsi:type="dcterms:W3CDTF">2021-05-25T01:46:17Z</dcterms:modified>
</cp:coreProperties>
</file>