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78" r:id="rId3"/>
    <p:sldId id="279" r:id="rId4"/>
    <p:sldId id="442" r:id="rId5"/>
    <p:sldId id="468" r:id="rId6"/>
    <p:sldId id="471" r:id="rId7"/>
    <p:sldId id="459" r:id="rId8"/>
    <p:sldId id="470" r:id="rId9"/>
    <p:sldId id="469" r:id="rId10"/>
    <p:sldId id="464" r:id="rId11"/>
    <p:sldId id="472" r:id="rId12"/>
    <p:sldId id="463" r:id="rId13"/>
    <p:sldId id="465" r:id="rId14"/>
    <p:sldId id="474" r:id="rId15"/>
    <p:sldId id="475" r:id="rId16"/>
    <p:sldId id="476" r:id="rId17"/>
    <p:sldId id="477" r:id="rId18"/>
    <p:sldId id="478" r:id="rId19"/>
    <p:sldId id="479" r:id="rId20"/>
    <p:sldId id="480" r:id="rId21"/>
    <p:sldId id="481" r:id="rId22"/>
    <p:sldId id="482" r:id="rId23"/>
    <p:sldId id="473" r:id="rId24"/>
    <p:sldId id="466" r:id="rId25"/>
    <p:sldId id="483"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327" autoAdjust="0"/>
  </p:normalViewPr>
  <p:slideViewPr>
    <p:cSldViewPr snapToGrid="0">
      <p:cViewPr varScale="1">
        <p:scale>
          <a:sx n="74" d="100"/>
          <a:sy n="74" d="100"/>
        </p:scale>
        <p:origin x="96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6/1/2021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13</a:t>
            </a:fld>
            <a:endParaRPr lang="en-US"/>
          </a:p>
        </p:txBody>
      </p:sp>
    </p:spTree>
    <p:extLst>
      <p:ext uri="{BB962C8B-B14F-4D97-AF65-F5344CB8AC3E}">
        <p14:creationId xmlns:p14="http://schemas.microsoft.com/office/powerpoint/2010/main" val="2810235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14</a:t>
            </a:fld>
            <a:endParaRPr lang="en-US"/>
          </a:p>
        </p:txBody>
      </p:sp>
    </p:spTree>
    <p:extLst>
      <p:ext uri="{BB962C8B-B14F-4D97-AF65-F5344CB8AC3E}">
        <p14:creationId xmlns:p14="http://schemas.microsoft.com/office/powerpoint/2010/main" val="2550506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15</a:t>
            </a:fld>
            <a:endParaRPr lang="en-US"/>
          </a:p>
        </p:txBody>
      </p:sp>
    </p:spTree>
    <p:extLst>
      <p:ext uri="{BB962C8B-B14F-4D97-AF65-F5344CB8AC3E}">
        <p14:creationId xmlns:p14="http://schemas.microsoft.com/office/powerpoint/2010/main" val="68678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4144555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1853661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Installing the C++ Profiling Tools on Visual Studio.NET Installer</a:t>
            </a:r>
          </a:p>
        </p:txBody>
      </p:sp>
      <p:sp>
        <p:nvSpPr>
          <p:cNvPr id="4" name="Slide Number Placeholder 3"/>
          <p:cNvSpPr>
            <a:spLocks noGrp="1"/>
          </p:cNvSpPr>
          <p:nvPr>
            <p:ph type="sldNum" sz="quarter" idx="10"/>
          </p:nvPr>
        </p:nvSpPr>
        <p:spPr/>
        <p:txBody>
          <a:bodyPr/>
          <a:lstStyle/>
          <a:p>
            <a:fld id="{1D510F9E-0979-4C8E-BC74-25806C6B870B}" type="slidenum">
              <a:rPr lang="en-US" smtClean="0"/>
              <a:t>18</a:t>
            </a:fld>
            <a:endParaRPr lang="en-US"/>
          </a:p>
        </p:txBody>
      </p:sp>
    </p:spTree>
    <p:extLst>
      <p:ext uri="{BB962C8B-B14F-4D97-AF65-F5344CB8AC3E}">
        <p14:creationId xmlns:p14="http://schemas.microsoft.com/office/powerpoint/2010/main" val="16228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19</a:t>
            </a:fld>
            <a:endParaRPr lang="en-US"/>
          </a:p>
        </p:txBody>
      </p:sp>
    </p:spTree>
    <p:extLst>
      <p:ext uri="{BB962C8B-B14F-4D97-AF65-F5344CB8AC3E}">
        <p14:creationId xmlns:p14="http://schemas.microsoft.com/office/powerpoint/2010/main" val="2806205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view MSIL of the assemblies :</a:t>
            </a:r>
          </a:p>
          <a:p>
            <a:r>
              <a:rPr lang="en-US"/>
              <a:t>1. Install ildasm tool :  </a:t>
            </a:r>
            <a:r>
              <a:rPr lang="sv-SE"/>
              <a:t>dotnet tool install -g dotnet-ildasm</a:t>
            </a:r>
          </a:p>
          <a:p>
            <a:r>
              <a:rPr lang="sv-SE"/>
              <a:t>2.View IL : dotnet ildasm Create_ConsoleApp_CLI.dll -o OutpuFileILCode.il</a:t>
            </a:r>
            <a:endParaRPr lang="en-US"/>
          </a:p>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20</a:t>
            </a:fld>
            <a:endParaRPr lang="en-US"/>
          </a:p>
        </p:txBody>
      </p:sp>
    </p:spTree>
    <p:extLst>
      <p:ext uri="{BB962C8B-B14F-4D97-AF65-F5344CB8AC3E}">
        <p14:creationId xmlns:p14="http://schemas.microsoft.com/office/powerpoint/2010/main" val="3701893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21</a:t>
            </a:fld>
            <a:endParaRPr lang="en-US"/>
          </a:p>
        </p:txBody>
      </p:sp>
    </p:spTree>
    <p:extLst>
      <p:ext uri="{BB962C8B-B14F-4D97-AF65-F5344CB8AC3E}">
        <p14:creationId xmlns:p14="http://schemas.microsoft.com/office/powerpoint/2010/main" val="10356487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22</a:t>
            </a:fld>
            <a:endParaRPr lang="en-US"/>
          </a:p>
        </p:txBody>
      </p:sp>
    </p:spTree>
    <p:extLst>
      <p:ext uri="{BB962C8B-B14F-4D97-AF65-F5344CB8AC3E}">
        <p14:creationId xmlns:p14="http://schemas.microsoft.com/office/powerpoint/2010/main" val="995189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4</a:t>
            </a:fld>
            <a:endParaRPr lang="en-US"/>
          </a:p>
        </p:txBody>
      </p:sp>
    </p:spTree>
    <p:extLst>
      <p:ext uri="{BB962C8B-B14F-4D97-AF65-F5344CB8AC3E}">
        <p14:creationId xmlns:p14="http://schemas.microsoft.com/office/powerpoint/2010/main" val="4089558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24</a:t>
            </a:fld>
            <a:endParaRPr lang="en-US"/>
          </a:p>
        </p:txBody>
      </p:sp>
    </p:spTree>
    <p:extLst>
      <p:ext uri="{BB962C8B-B14F-4D97-AF65-F5344CB8AC3E}">
        <p14:creationId xmlns:p14="http://schemas.microsoft.com/office/powerpoint/2010/main" val="562821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25</a:t>
            </a:fld>
            <a:endParaRPr lang="en-US"/>
          </a:p>
        </p:txBody>
      </p:sp>
    </p:spTree>
    <p:extLst>
      <p:ext uri="{BB962C8B-B14F-4D97-AF65-F5344CB8AC3E}">
        <p14:creationId xmlns:p14="http://schemas.microsoft.com/office/powerpoint/2010/main" val="37690981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5</a:t>
            </a:fld>
            <a:endParaRPr lang="en-US"/>
          </a:p>
        </p:txBody>
      </p:sp>
    </p:spTree>
    <p:extLst>
      <p:ext uri="{BB962C8B-B14F-4D97-AF65-F5344CB8AC3E}">
        <p14:creationId xmlns:p14="http://schemas.microsoft.com/office/powerpoint/2010/main" val="586482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6</a:t>
            </a:fld>
            <a:endParaRPr lang="en-US"/>
          </a:p>
        </p:txBody>
      </p:sp>
    </p:spTree>
    <p:extLst>
      <p:ext uri="{BB962C8B-B14F-4D97-AF65-F5344CB8AC3E}">
        <p14:creationId xmlns:p14="http://schemas.microsoft.com/office/powerpoint/2010/main" val="1450302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2872263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693398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9</a:t>
            </a:fld>
            <a:endParaRPr lang="en-US"/>
          </a:p>
        </p:txBody>
      </p:sp>
    </p:spTree>
    <p:extLst>
      <p:ext uri="{BB962C8B-B14F-4D97-AF65-F5344CB8AC3E}">
        <p14:creationId xmlns:p14="http://schemas.microsoft.com/office/powerpoint/2010/main" val="1650952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10</a:t>
            </a:fld>
            <a:endParaRPr lang="en-US"/>
          </a:p>
        </p:txBody>
      </p:sp>
    </p:spTree>
    <p:extLst>
      <p:ext uri="{BB962C8B-B14F-4D97-AF65-F5344CB8AC3E}">
        <p14:creationId xmlns:p14="http://schemas.microsoft.com/office/powerpoint/2010/main" val="913404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11</a:t>
            </a:fld>
            <a:endParaRPr lang="en-US"/>
          </a:p>
        </p:txBody>
      </p:sp>
    </p:spTree>
    <p:extLst>
      <p:ext uri="{BB962C8B-B14F-4D97-AF65-F5344CB8AC3E}">
        <p14:creationId xmlns:p14="http://schemas.microsoft.com/office/powerpoint/2010/main" val="20215107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6/1/2021</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6/1/2021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6/1/2021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6/1/2021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6/1/2021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Assemblies in .NET</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10</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5317" y="1409682"/>
            <a:ext cx="12148459" cy="5109091"/>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Type metadata: </a:t>
            </a:r>
            <a:r>
              <a:rPr lang="en-US" sz="2600">
                <a:solidFill>
                  <a:srgbClr val="111111"/>
                </a:solidFill>
                <a:latin typeface="+mj-lt"/>
              </a:rPr>
              <a:t>An assembly contains metadata that completely describes the format of the contained types, as well as the format of external types referenced by this assembly. The .NET Core runtime uses this metadata to resolve the location of types (and their members) within the binary, lay out(arrange) types in memory, and facilitate remote method invocations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CIL Code: </a:t>
            </a:r>
            <a:r>
              <a:rPr lang="en-US" sz="2600">
                <a:solidFill>
                  <a:srgbClr val="111111"/>
                </a:solidFill>
                <a:latin typeface="+mj-lt"/>
              </a:rPr>
              <a:t>At its core, an assembly contains CIL code that at runtime, the internal CIL is compiled on the fly using a just-in-time (JIT) compiler, according to the platform- and CPU-specific instructions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Optional embedded resources</a:t>
            </a:r>
            <a:r>
              <a:rPr lang="en-US" sz="2600">
                <a:solidFill>
                  <a:srgbClr val="111111"/>
                </a:solidFill>
                <a:latin typeface="+mj-lt"/>
              </a:rPr>
              <a:t>: contains any number of embedded resources, such as application icons, image files, sound clips, string tables or  localized resources</a:t>
            </a:r>
            <a:endParaRPr lang="en-US" sz="2600" dirty="0">
              <a:solidFill>
                <a:srgbClr val="111111"/>
              </a:solidFill>
              <a:latin typeface="+mj-lt"/>
            </a:endParaRPr>
          </a:p>
        </p:txBody>
      </p:sp>
      <p:sp>
        <p:nvSpPr>
          <p:cNvPr id="9" name="Title 1">
            <a:extLst>
              <a:ext uri="{FF2B5EF4-FFF2-40B4-BE49-F238E27FC236}">
                <a16:creationId xmlns:a16="http://schemas.microsoft.com/office/drawing/2014/main" id="{7718468F-D8D5-4D58-85DB-3283729442BD}"/>
              </a:ext>
            </a:extLst>
          </p:cNvPr>
          <p:cNvSpPr>
            <a:spLocks noGrp="1"/>
          </p:cNvSpPr>
          <p:nvPr>
            <p:ph type="title"/>
          </p:nvPr>
        </p:nvSpPr>
        <p:spPr>
          <a:xfrm>
            <a:off x="275515" y="687426"/>
            <a:ext cx="8410545" cy="575433"/>
          </a:xfrm>
        </p:spPr>
        <p:txBody>
          <a:bodyPr>
            <a:normAutofit fontScale="90000"/>
          </a:bodyPr>
          <a:lstStyle/>
          <a:p>
            <a:r>
              <a:rPr lang="en-US" b="1"/>
              <a:t>The Format of a .NET Assembly</a:t>
            </a:r>
            <a:endParaRPr lang="en-US" dirty="0"/>
          </a:p>
        </p:txBody>
      </p:sp>
    </p:spTree>
    <p:extLst>
      <p:ext uri="{BB962C8B-B14F-4D97-AF65-F5344CB8AC3E}">
        <p14:creationId xmlns:p14="http://schemas.microsoft.com/office/powerpoint/2010/main" val="585463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11</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87088" y="1374494"/>
            <a:ext cx="12192000" cy="3298339"/>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An assembly manifest:</a:t>
            </a:r>
          </a:p>
          <a:p>
            <a:pPr marL="568325" indent="-222250"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An assembly manifest contains all the metadata needed to specify the assembly's version requirements and security identity, and all metadata needed to define the scope of the assembly and resolve references to resources and classes</a:t>
            </a:r>
          </a:p>
          <a:p>
            <a:pPr marL="568325" indent="-222250"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The assembly manifest can be stored in either a PE file (an .exe or .dll) with Microsoft intermediate language (MSIL) code or in a standalone PE file that contains only assembly manifest information</a:t>
            </a:r>
          </a:p>
          <a:p>
            <a:pPr marL="342900" indent="-342900" algn="just">
              <a:spcBef>
                <a:spcPts val="1000"/>
              </a:spcBef>
              <a:buClr>
                <a:srgbClr val="973735"/>
              </a:buClr>
              <a:buSzPct val="50000"/>
              <a:buFont typeface="Wingdings" pitchFamily="2" charset="2"/>
              <a:buChar char="u"/>
              <a:tabLst>
                <a:tab pos="241300" algn="l"/>
              </a:tabLst>
              <a:defRPr/>
            </a:pPr>
            <a:endParaRPr lang="en-US" sz="2600" dirty="0">
              <a:solidFill>
                <a:srgbClr val="111111"/>
              </a:solidFill>
              <a:latin typeface="+mj-lt"/>
            </a:endParaRPr>
          </a:p>
        </p:txBody>
      </p:sp>
      <p:sp>
        <p:nvSpPr>
          <p:cNvPr id="9" name="Title 1">
            <a:extLst>
              <a:ext uri="{FF2B5EF4-FFF2-40B4-BE49-F238E27FC236}">
                <a16:creationId xmlns:a16="http://schemas.microsoft.com/office/drawing/2014/main" id="{7718468F-D8D5-4D58-85DB-3283729442BD}"/>
              </a:ext>
            </a:extLst>
          </p:cNvPr>
          <p:cNvSpPr>
            <a:spLocks noGrp="1"/>
          </p:cNvSpPr>
          <p:nvPr>
            <p:ph type="title"/>
          </p:nvPr>
        </p:nvSpPr>
        <p:spPr>
          <a:xfrm>
            <a:off x="275515" y="687426"/>
            <a:ext cx="8410545" cy="575433"/>
          </a:xfrm>
        </p:spPr>
        <p:txBody>
          <a:bodyPr>
            <a:normAutofit fontScale="90000"/>
          </a:bodyPr>
          <a:lstStyle/>
          <a:p>
            <a:r>
              <a:rPr lang="en-US" b="1"/>
              <a:t>The Format of a .NET Assembly</a:t>
            </a:r>
            <a:endParaRPr lang="en-US" dirty="0"/>
          </a:p>
        </p:txBody>
      </p:sp>
      <p:pic>
        <p:nvPicPr>
          <p:cNvPr id="5" name="Picture 4">
            <a:extLst>
              <a:ext uri="{FF2B5EF4-FFF2-40B4-BE49-F238E27FC236}">
                <a16:creationId xmlns:a16="http://schemas.microsoft.com/office/drawing/2014/main" id="{A262BDEB-6937-4EB6-A32D-F0CA8F5C6F39}"/>
              </a:ext>
            </a:extLst>
          </p:cNvPr>
          <p:cNvPicPr>
            <a:picLocks noChangeAspect="1"/>
          </p:cNvPicPr>
          <p:nvPr/>
        </p:nvPicPr>
        <p:blipFill>
          <a:blip r:embed="rId3"/>
          <a:stretch>
            <a:fillRect/>
          </a:stretch>
        </p:blipFill>
        <p:spPr>
          <a:xfrm>
            <a:off x="5302491" y="3708510"/>
            <a:ext cx="6798605" cy="2730149"/>
          </a:xfrm>
          <a:prstGeom prst="rect">
            <a:avLst/>
          </a:prstGeom>
        </p:spPr>
      </p:pic>
    </p:spTree>
    <p:extLst>
      <p:ext uri="{BB962C8B-B14F-4D97-AF65-F5344CB8AC3E}">
        <p14:creationId xmlns:p14="http://schemas.microsoft.com/office/powerpoint/2010/main" val="913454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1480" y="2241458"/>
            <a:ext cx="11356848"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Create .NET Assemblies Demonstration</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0986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13</a:t>
            </a:fld>
            <a:endParaRPr lang="en-US" dirty="0"/>
          </a:p>
        </p:txBody>
      </p:sp>
      <p:sp>
        <p:nvSpPr>
          <p:cNvPr id="8" name="TextBox 7">
            <a:extLst>
              <a:ext uri="{FF2B5EF4-FFF2-40B4-BE49-F238E27FC236}">
                <a16:creationId xmlns:a16="http://schemas.microsoft.com/office/drawing/2014/main" id="{AE500907-8B4F-4A46-ABE0-5733CA1844D7}"/>
              </a:ext>
            </a:extLst>
          </p:cNvPr>
          <p:cNvSpPr txBox="1"/>
          <p:nvPr/>
        </p:nvSpPr>
        <p:spPr>
          <a:xfrm>
            <a:off x="200820" y="673141"/>
            <a:ext cx="11991180" cy="1292662"/>
          </a:xfrm>
          <a:prstGeom prst="rect">
            <a:avLst/>
          </a:prstGeom>
          <a:noFill/>
        </p:spPr>
        <p:txBody>
          <a:bodyPr wrap="square">
            <a:spAutoFit/>
          </a:bodyPr>
          <a:lstStyle/>
          <a:p>
            <a:pPr algn="just"/>
            <a:r>
              <a:rPr lang="en-US" sz="2600" b="1">
                <a:latin typeface="+mj-lt"/>
                <a:ea typeface="+mj-ea"/>
                <a:cs typeface="+mj-cs"/>
              </a:rPr>
              <a:t>1. </a:t>
            </a:r>
            <a:r>
              <a:rPr lang="en-US" sz="2600">
                <a:solidFill>
                  <a:srgbClr val="111111"/>
                </a:solidFill>
                <a:latin typeface="+mj-lt"/>
                <a:ea typeface="+mn-ea"/>
                <a:cs typeface="+mn-cs"/>
              </a:rPr>
              <a:t>Create a Blank Solution to include all projects (Class Library and Console Application) by open the Visual Studio .NET application, choosing File | New Project | Blank Solution | Next</a:t>
            </a:r>
            <a:endParaRPr lang="en-US" sz="2600" b="1">
              <a:latin typeface="+mj-lt"/>
              <a:ea typeface="+mj-ea"/>
              <a:cs typeface="+mj-cs"/>
            </a:endParaRPr>
          </a:p>
        </p:txBody>
      </p:sp>
      <p:pic>
        <p:nvPicPr>
          <p:cNvPr id="21" name="Picture 20">
            <a:extLst>
              <a:ext uri="{FF2B5EF4-FFF2-40B4-BE49-F238E27FC236}">
                <a16:creationId xmlns:a16="http://schemas.microsoft.com/office/drawing/2014/main" id="{CFC8EFFB-17CA-46E1-8BF1-A2D5BBD3C50F}"/>
              </a:ext>
            </a:extLst>
          </p:cNvPr>
          <p:cNvPicPr>
            <a:picLocks noChangeAspect="1"/>
          </p:cNvPicPr>
          <p:nvPr/>
        </p:nvPicPr>
        <p:blipFill>
          <a:blip r:embed="rId3"/>
          <a:stretch>
            <a:fillRect/>
          </a:stretch>
        </p:blipFill>
        <p:spPr>
          <a:xfrm>
            <a:off x="1693739" y="2246882"/>
            <a:ext cx="8782749" cy="4097481"/>
          </a:xfrm>
          <a:prstGeom prst="rect">
            <a:avLst/>
          </a:prstGeom>
        </p:spPr>
      </p:pic>
      <p:grpSp>
        <p:nvGrpSpPr>
          <p:cNvPr id="25" name="Group 24">
            <a:extLst>
              <a:ext uri="{FF2B5EF4-FFF2-40B4-BE49-F238E27FC236}">
                <a16:creationId xmlns:a16="http://schemas.microsoft.com/office/drawing/2014/main" id="{4B47995B-7C27-4627-A619-67D3363E3FDD}"/>
              </a:ext>
            </a:extLst>
          </p:cNvPr>
          <p:cNvGrpSpPr/>
          <p:nvPr/>
        </p:nvGrpSpPr>
        <p:grpSpPr>
          <a:xfrm>
            <a:off x="4498744" y="2171327"/>
            <a:ext cx="2993691" cy="784775"/>
            <a:chOff x="1410712" y="4582546"/>
            <a:chExt cx="2993691" cy="784775"/>
          </a:xfrm>
        </p:grpSpPr>
        <p:sp>
          <p:nvSpPr>
            <p:cNvPr id="26" name="Rectangle 25">
              <a:extLst>
                <a:ext uri="{FF2B5EF4-FFF2-40B4-BE49-F238E27FC236}">
                  <a16:creationId xmlns:a16="http://schemas.microsoft.com/office/drawing/2014/main" id="{4B5493C8-51FB-4DE0-ACFE-744CFC4823F1}"/>
                </a:ext>
              </a:extLst>
            </p:cNvPr>
            <p:cNvSpPr/>
            <p:nvPr/>
          </p:nvSpPr>
          <p:spPr>
            <a:xfrm>
              <a:off x="1410712" y="4998913"/>
              <a:ext cx="1357122"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BF010E0-D267-4BDF-8CC8-1C632DC240B5}"/>
                </a:ext>
              </a:extLst>
            </p:cNvPr>
            <p:cNvSpPr/>
            <p:nvPr/>
          </p:nvSpPr>
          <p:spPr>
            <a:xfrm>
              <a:off x="3769921" y="4582546"/>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1</a:t>
              </a:r>
            </a:p>
          </p:txBody>
        </p:sp>
        <p:cxnSp>
          <p:nvCxnSpPr>
            <p:cNvPr id="28" name="Straight Arrow Connector 27">
              <a:extLst>
                <a:ext uri="{FF2B5EF4-FFF2-40B4-BE49-F238E27FC236}">
                  <a16:creationId xmlns:a16="http://schemas.microsoft.com/office/drawing/2014/main" id="{AE5D350C-C3C6-468F-984C-3DE8EEE7D473}"/>
                </a:ext>
              </a:extLst>
            </p:cNvPr>
            <p:cNvCxnSpPr>
              <a:cxnSpLocks/>
            </p:cNvCxnSpPr>
            <p:nvPr/>
          </p:nvCxnSpPr>
          <p:spPr>
            <a:xfrm flipH="1">
              <a:off x="2767834" y="4965137"/>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9" name="Group 28">
            <a:extLst>
              <a:ext uri="{FF2B5EF4-FFF2-40B4-BE49-F238E27FC236}">
                <a16:creationId xmlns:a16="http://schemas.microsoft.com/office/drawing/2014/main" id="{BD03C9AC-31F3-4E56-B61E-08998E89CED4}"/>
              </a:ext>
            </a:extLst>
          </p:cNvPr>
          <p:cNvGrpSpPr/>
          <p:nvPr/>
        </p:nvGrpSpPr>
        <p:grpSpPr>
          <a:xfrm>
            <a:off x="4498744" y="3587299"/>
            <a:ext cx="5818383" cy="952256"/>
            <a:chOff x="4296095" y="2499791"/>
            <a:chExt cx="5818383" cy="952256"/>
          </a:xfrm>
        </p:grpSpPr>
        <p:sp>
          <p:nvSpPr>
            <p:cNvPr id="30" name="Rectangle 29">
              <a:extLst>
                <a:ext uri="{FF2B5EF4-FFF2-40B4-BE49-F238E27FC236}">
                  <a16:creationId xmlns:a16="http://schemas.microsoft.com/office/drawing/2014/main" id="{F507573E-EFED-4D85-B000-2907279F3B0E}"/>
                </a:ext>
              </a:extLst>
            </p:cNvPr>
            <p:cNvSpPr/>
            <p:nvPr/>
          </p:nvSpPr>
          <p:spPr>
            <a:xfrm>
              <a:off x="4296095" y="2860646"/>
              <a:ext cx="4077571" cy="5914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BFB23BF-6577-481D-8AFF-FBBB1BFE30B0}"/>
                </a:ext>
              </a:extLst>
            </p:cNvPr>
            <p:cNvSpPr/>
            <p:nvPr/>
          </p:nvSpPr>
          <p:spPr>
            <a:xfrm>
              <a:off x="9479996" y="2499791"/>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2</a:t>
              </a:r>
            </a:p>
          </p:txBody>
        </p:sp>
        <p:cxnSp>
          <p:nvCxnSpPr>
            <p:cNvPr id="32" name="Straight Arrow Connector 31">
              <a:extLst>
                <a:ext uri="{FF2B5EF4-FFF2-40B4-BE49-F238E27FC236}">
                  <a16:creationId xmlns:a16="http://schemas.microsoft.com/office/drawing/2014/main" id="{B521CC7B-A536-4E0F-A1A9-2E5B931F01DD}"/>
                </a:ext>
              </a:extLst>
            </p:cNvPr>
            <p:cNvCxnSpPr>
              <a:cxnSpLocks/>
            </p:cNvCxnSpPr>
            <p:nvPr/>
          </p:nvCxnSpPr>
          <p:spPr>
            <a:xfrm flipH="1">
              <a:off x="8373666" y="2875398"/>
              <a:ext cx="1140541" cy="35074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3" name="Group 32">
            <a:extLst>
              <a:ext uri="{FF2B5EF4-FFF2-40B4-BE49-F238E27FC236}">
                <a16:creationId xmlns:a16="http://schemas.microsoft.com/office/drawing/2014/main" id="{4A1BA8AC-8961-496D-8651-9257EB827E07}"/>
              </a:ext>
            </a:extLst>
          </p:cNvPr>
          <p:cNvGrpSpPr/>
          <p:nvPr/>
        </p:nvGrpSpPr>
        <p:grpSpPr>
          <a:xfrm>
            <a:off x="9273438" y="5135051"/>
            <a:ext cx="2003940" cy="1198426"/>
            <a:chOff x="8854751" y="5246655"/>
            <a:chExt cx="2003940" cy="1198426"/>
          </a:xfrm>
        </p:grpSpPr>
        <p:sp>
          <p:nvSpPr>
            <p:cNvPr id="34" name="Rectangle 33">
              <a:extLst>
                <a:ext uri="{FF2B5EF4-FFF2-40B4-BE49-F238E27FC236}">
                  <a16:creationId xmlns:a16="http://schemas.microsoft.com/office/drawing/2014/main" id="{3127B766-E7E8-482F-B64A-3D34EB219AAD}"/>
                </a:ext>
              </a:extLst>
            </p:cNvPr>
            <p:cNvSpPr/>
            <p:nvPr/>
          </p:nvSpPr>
          <p:spPr>
            <a:xfrm>
              <a:off x="8854751" y="6076673"/>
              <a:ext cx="1010214"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4DC2275B-6E7B-4E50-95E9-F611E889C41F}"/>
                </a:ext>
              </a:extLst>
            </p:cNvPr>
            <p:cNvSpPr/>
            <p:nvPr/>
          </p:nvSpPr>
          <p:spPr>
            <a:xfrm>
              <a:off x="10224209" y="5246655"/>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3</a:t>
              </a:r>
            </a:p>
          </p:txBody>
        </p:sp>
        <p:cxnSp>
          <p:nvCxnSpPr>
            <p:cNvPr id="36" name="Straight Arrow Connector 35">
              <a:extLst>
                <a:ext uri="{FF2B5EF4-FFF2-40B4-BE49-F238E27FC236}">
                  <a16:creationId xmlns:a16="http://schemas.microsoft.com/office/drawing/2014/main" id="{E8BEE0F8-6A2C-4E42-827C-FA8C2F707EF9}"/>
                </a:ext>
              </a:extLst>
            </p:cNvPr>
            <p:cNvCxnSpPr>
              <a:cxnSpLocks/>
              <a:stCxn id="35" idx="3"/>
            </p:cNvCxnSpPr>
            <p:nvPr/>
          </p:nvCxnSpPr>
          <p:spPr>
            <a:xfrm flipH="1">
              <a:off x="9347351" y="5751447"/>
              <a:ext cx="969776" cy="32522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1421149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14</a:t>
            </a:fld>
            <a:endParaRPr lang="en-US" dirty="0"/>
          </a:p>
        </p:txBody>
      </p:sp>
      <p:grpSp>
        <p:nvGrpSpPr>
          <p:cNvPr id="6" name="Group 5">
            <a:extLst>
              <a:ext uri="{FF2B5EF4-FFF2-40B4-BE49-F238E27FC236}">
                <a16:creationId xmlns:a16="http://schemas.microsoft.com/office/drawing/2014/main" id="{0F4DA7C3-8DF3-4E3C-98D4-AE350044D603}"/>
              </a:ext>
            </a:extLst>
          </p:cNvPr>
          <p:cNvGrpSpPr/>
          <p:nvPr/>
        </p:nvGrpSpPr>
        <p:grpSpPr>
          <a:xfrm>
            <a:off x="1356224" y="1506157"/>
            <a:ext cx="9479551" cy="4317700"/>
            <a:chOff x="838200" y="1459099"/>
            <a:chExt cx="8542640" cy="3867458"/>
          </a:xfrm>
        </p:grpSpPr>
        <p:pic>
          <p:nvPicPr>
            <p:cNvPr id="5" name="Picture 4">
              <a:extLst>
                <a:ext uri="{FF2B5EF4-FFF2-40B4-BE49-F238E27FC236}">
                  <a16:creationId xmlns:a16="http://schemas.microsoft.com/office/drawing/2014/main" id="{C7B350D5-ED4E-44B1-AE57-58B22B1F95C7}"/>
                </a:ext>
              </a:extLst>
            </p:cNvPr>
            <p:cNvPicPr>
              <a:picLocks noChangeAspect="1"/>
            </p:cNvPicPr>
            <p:nvPr/>
          </p:nvPicPr>
          <p:blipFill>
            <a:blip r:embed="rId3"/>
            <a:stretch>
              <a:fillRect/>
            </a:stretch>
          </p:blipFill>
          <p:spPr>
            <a:xfrm>
              <a:off x="838200" y="1459099"/>
              <a:ext cx="7627758" cy="3867458"/>
            </a:xfrm>
            <a:prstGeom prst="rect">
              <a:avLst/>
            </a:prstGeom>
          </p:spPr>
        </p:pic>
        <p:grpSp>
          <p:nvGrpSpPr>
            <p:cNvPr id="20" name="Group 19">
              <a:extLst>
                <a:ext uri="{FF2B5EF4-FFF2-40B4-BE49-F238E27FC236}">
                  <a16:creationId xmlns:a16="http://schemas.microsoft.com/office/drawing/2014/main" id="{94B1E5C5-5694-48A6-AE8A-14374D1B0009}"/>
                </a:ext>
              </a:extLst>
            </p:cNvPr>
            <p:cNvGrpSpPr/>
            <p:nvPr/>
          </p:nvGrpSpPr>
          <p:grpSpPr>
            <a:xfrm>
              <a:off x="951078" y="2784938"/>
              <a:ext cx="3003501" cy="743501"/>
              <a:chOff x="1400902" y="4582546"/>
              <a:chExt cx="3003501" cy="743501"/>
            </a:xfrm>
          </p:grpSpPr>
          <p:sp>
            <p:nvSpPr>
              <p:cNvPr id="22" name="Rectangle 21">
                <a:extLst>
                  <a:ext uri="{FF2B5EF4-FFF2-40B4-BE49-F238E27FC236}">
                    <a16:creationId xmlns:a16="http://schemas.microsoft.com/office/drawing/2014/main" id="{F2304F88-133C-4189-9B15-E58D04BCE00A}"/>
                  </a:ext>
                </a:extLst>
              </p:cNvPr>
              <p:cNvSpPr/>
              <p:nvPr/>
            </p:nvSpPr>
            <p:spPr>
              <a:xfrm>
                <a:off x="1400902" y="4957639"/>
                <a:ext cx="1357122"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C826ED1-A061-4B4F-B9B4-1AC15700FABF}"/>
                  </a:ext>
                </a:extLst>
              </p:cNvPr>
              <p:cNvSpPr/>
              <p:nvPr/>
            </p:nvSpPr>
            <p:spPr>
              <a:xfrm>
                <a:off x="3769921" y="4582546"/>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4</a:t>
                </a:r>
              </a:p>
            </p:txBody>
          </p:sp>
          <p:cxnSp>
            <p:nvCxnSpPr>
              <p:cNvPr id="24" name="Straight Arrow Connector 23">
                <a:extLst>
                  <a:ext uri="{FF2B5EF4-FFF2-40B4-BE49-F238E27FC236}">
                    <a16:creationId xmlns:a16="http://schemas.microsoft.com/office/drawing/2014/main" id="{EA781191-0CB3-4E0A-81F6-CB1AA78C13E1}"/>
                  </a:ext>
                </a:extLst>
              </p:cNvPr>
              <p:cNvCxnSpPr>
                <a:cxnSpLocks/>
              </p:cNvCxnSpPr>
              <p:nvPr/>
            </p:nvCxnSpPr>
            <p:spPr>
              <a:xfrm flipH="1">
                <a:off x="2767834" y="4965137"/>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7" name="Group 36">
              <a:extLst>
                <a:ext uri="{FF2B5EF4-FFF2-40B4-BE49-F238E27FC236}">
                  <a16:creationId xmlns:a16="http://schemas.microsoft.com/office/drawing/2014/main" id="{B96D2077-69E8-4394-8DBA-E1779CC96A49}"/>
                </a:ext>
              </a:extLst>
            </p:cNvPr>
            <p:cNvGrpSpPr/>
            <p:nvPr/>
          </p:nvGrpSpPr>
          <p:grpSpPr>
            <a:xfrm>
              <a:off x="960888" y="3576885"/>
              <a:ext cx="5818383" cy="872122"/>
              <a:chOff x="4296095" y="2499791"/>
              <a:chExt cx="5818383" cy="872122"/>
            </a:xfrm>
          </p:grpSpPr>
          <p:sp>
            <p:nvSpPr>
              <p:cNvPr id="38" name="Rectangle 37">
                <a:extLst>
                  <a:ext uri="{FF2B5EF4-FFF2-40B4-BE49-F238E27FC236}">
                    <a16:creationId xmlns:a16="http://schemas.microsoft.com/office/drawing/2014/main" id="{78821E5D-37B1-44FB-9A1B-DD9C75E33926}"/>
                  </a:ext>
                </a:extLst>
              </p:cNvPr>
              <p:cNvSpPr/>
              <p:nvPr/>
            </p:nvSpPr>
            <p:spPr>
              <a:xfrm>
                <a:off x="4296095" y="2889899"/>
                <a:ext cx="4077571" cy="482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062E7B3-C484-466F-8EF4-D6C5803CA369}"/>
                  </a:ext>
                </a:extLst>
              </p:cNvPr>
              <p:cNvSpPr/>
              <p:nvPr/>
            </p:nvSpPr>
            <p:spPr>
              <a:xfrm>
                <a:off x="9479996" y="2499791"/>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5</a:t>
                </a:r>
              </a:p>
            </p:txBody>
          </p:sp>
          <p:cxnSp>
            <p:nvCxnSpPr>
              <p:cNvPr id="40" name="Straight Arrow Connector 39">
                <a:extLst>
                  <a:ext uri="{FF2B5EF4-FFF2-40B4-BE49-F238E27FC236}">
                    <a16:creationId xmlns:a16="http://schemas.microsoft.com/office/drawing/2014/main" id="{100D3CFC-0F05-4B69-BFBF-0726574E2B4B}"/>
                  </a:ext>
                </a:extLst>
              </p:cNvPr>
              <p:cNvCxnSpPr>
                <a:cxnSpLocks/>
              </p:cNvCxnSpPr>
              <p:nvPr/>
            </p:nvCxnSpPr>
            <p:spPr>
              <a:xfrm flipH="1">
                <a:off x="8373666" y="2875398"/>
                <a:ext cx="1140541" cy="35074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41" name="Group 40">
              <a:extLst>
                <a:ext uri="{FF2B5EF4-FFF2-40B4-BE49-F238E27FC236}">
                  <a16:creationId xmlns:a16="http://schemas.microsoft.com/office/drawing/2014/main" id="{533F5E3F-DF02-46AA-8CBD-DDE84A970295}"/>
                </a:ext>
              </a:extLst>
            </p:cNvPr>
            <p:cNvGrpSpPr/>
            <p:nvPr/>
          </p:nvGrpSpPr>
          <p:grpSpPr>
            <a:xfrm>
              <a:off x="7288610" y="4046304"/>
              <a:ext cx="2092230" cy="1198426"/>
              <a:chOff x="8766461" y="5246655"/>
              <a:chExt cx="2092230" cy="1198426"/>
            </a:xfrm>
          </p:grpSpPr>
          <p:sp>
            <p:nvSpPr>
              <p:cNvPr id="42" name="Rectangle 41">
                <a:extLst>
                  <a:ext uri="{FF2B5EF4-FFF2-40B4-BE49-F238E27FC236}">
                    <a16:creationId xmlns:a16="http://schemas.microsoft.com/office/drawing/2014/main" id="{8B005FFC-6785-485C-96CC-CE64DFC9CB8A}"/>
                  </a:ext>
                </a:extLst>
              </p:cNvPr>
              <p:cNvSpPr/>
              <p:nvPr/>
            </p:nvSpPr>
            <p:spPr>
              <a:xfrm>
                <a:off x="8766461" y="6076673"/>
                <a:ext cx="1138108"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5A4DDD45-2B25-4E92-BDAD-B7852CC1E03A}"/>
                  </a:ext>
                </a:extLst>
              </p:cNvPr>
              <p:cNvSpPr/>
              <p:nvPr/>
            </p:nvSpPr>
            <p:spPr>
              <a:xfrm>
                <a:off x="10224209" y="5246655"/>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6</a:t>
                </a:r>
              </a:p>
            </p:txBody>
          </p:sp>
          <p:cxnSp>
            <p:nvCxnSpPr>
              <p:cNvPr id="44" name="Straight Arrow Connector 43">
                <a:extLst>
                  <a:ext uri="{FF2B5EF4-FFF2-40B4-BE49-F238E27FC236}">
                    <a16:creationId xmlns:a16="http://schemas.microsoft.com/office/drawing/2014/main" id="{49DBA273-9912-4EC0-A2E1-1F1F115DA869}"/>
                  </a:ext>
                </a:extLst>
              </p:cNvPr>
              <p:cNvCxnSpPr>
                <a:cxnSpLocks/>
                <a:stCxn id="43" idx="3"/>
              </p:cNvCxnSpPr>
              <p:nvPr/>
            </p:nvCxnSpPr>
            <p:spPr>
              <a:xfrm flipH="1">
                <a:off x="9347351" y="5751447"/>
                <a:ext cx="969776" cy="32522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sp>
        <p:nvSpPr>
          <p:cNvPr id="45" name="Rectangle 1">
            <a:extLst>
              <a:ext uri="{FF2B5EF4-FFF2-40B4-BE49-F238E27FC236}">
                <a16:creationId xmlns:a16="http://schemas.microsoft.com/office/drawing/2014/main" id="{8B31EA83-54E7-4CDA-AD46-DC56BDE0A40E}"/>
              </a:ext>
            </a:extLst>
          </p:cNvPr>
          <p:cNvSpPr>
            <a:spLocks noChangeArrowheads="1"/>
          </p:cNvSpPr>
          <p:nvPr/>
        </p:nvSpPr>
        <p:spPr bwMode="auto">
          <a:xfrm>
            <a:off x="213066" y="680189"/>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b="1">
                <a:latin typeface="+mj-lt"/>
              </a:rPr>
              <a:t>2</a:t>
            </a:r>
            <a:r>
              <a:rPr lang="en-US" altLang="en-US" sz="2600">
                <a:latin typeface="+mj-lt"/>
              </a:rPr>
              <a:t>. Fill out </a:t>
            </a:r>
            <a:r>
              <a:rPr lang="en-US" altLang="en-US" sz="2600" b="1">
                <a:latin typeface="+mj-lt"/>
              </a:rPr>
              <a:t>Solution name</a:t>
            </a:r>
            <a:r>
              <a:rPr lang="en-US" altLang="en-US" sz="2600">
                <a:latin typeface="+mj-lt"/>
              </a:rPr>
              <a:t>: MySolution and </a:t>
            </a:r>
            <a:r>
              <a:rPr lang="en-US" altLang="en-US" sz="2600" b="1">
                <a:latin typeface="+mj-lt"/>
              </a:rPr>
              <a:t>Location</a:t>
            </a:r>
            <a:r>
              <a:rPr lang="en-US" altLang="en-US" sz="2600">
                <a:latin typeface="+mj-lt"/>
              </a:rPr>
              <a:t> then click </a:t>
            </a:r>
            <a:r>
              <a:rPr lang="en-US" altLang="en-US" sz="2600" b="1">
                <a:latin typeface="+mj-lt"/>
              </a:rPr>
              <a:t>Next</a:t>
            </a:r>
          </a:p>
        </p:txBody>
      </p:sp>
    </p:spTree>
    <p:extLst>
      <p:ext uri="{BB962C8B-B14F-4D97-AF65-F5344CB8AC3E}">
        <p14:creationId xmlns:p14="http://schemas.microsoft.com/office/powerpoint/2010/main" val="2566470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15</a:t>
            </a:fld>
            <a:endParaRPr lang="en-US" dirty="0"/>
          </a:p>
        </p:txBody>
      </p:sp>
      <p:sp>
        <p:nvSpPr>
          <p:cNvPr id="8" name="TextBox 7">
            <a:extLst>
              <a:ext uri="{FF2B5EF4-FFF2-40B4-BE49-F238E27FC236}">
                <a16:creationId xmlns:a16="http://schemas.microsoft.com/office/drawing/2014/main" id="{AE500907-8B4F-4A46-ABE0-5733CA1844D7}"/>
              </a:ext>
            </a:extLst>
          </p:cNvPr>
          <p:cNvSpPr txBox="1"/>
          <p:nvPr/>
        </p:nvSpPr>
        <p:spPr>
          <a:xfrm>
            <a:off x="200820" y="607825"/>
            <a:ext cx="11859100" cy="1331134"/>
          </a:xfrm>
          <a:prstGeom prst="rect">
            <a:avLst/>
          </a:prstGeom>
          <a:noFill/>
        </p:spPr>
        <p:txBody>
          <a:bodyPr wrap="square">
            <a:spAutoFit/>
          </a:bodyPr>
          <a:lstStyle/>
          <a:p>
            <a:pPr algn="just"/>
            <a:r>
              <a:rPr lang="en-US" sz="2600" b="1">
                <a:latin typeface="+mj-lt"/>
                <a:ea typeface="+mj-ea"/>
                <a:cs typeface="+mj-cs"/>
              </a:rPr>
              <a:t>3. </a:t>
            </a:r>
            <a:r>
              <a:rPr lang="en-US" sz="2600">
                <a:solidFill>
                  <a:srgbClr val="111111"/>
                </a:solidFill>
                <a:latin typeface="+mj-lt"/>
                <a:ea typeface="+mn-ea"/>
                <a:cs typeface="+mn-cs"/>
              </a:rPr>
              <a:t>Add to the </a:t>
            </a:r>
            <a:r>
              <a:rPr lang="en-US" sz="2600" b="1">
                <a:solidFill>
                  <a:srgbClr val="111111"/>
                </a:solidFill>
                <a:latin typeface="+mj-lt"/>
                <a:ea typeface="+mn-ea"/>
                <a:cs typeface="+mn-cs"/>
              </a:rPr>
              <a:t>MySolution</a:t>
            </a:r>
            <a:r>
              <a:rPr lang="en-US" sz="2600">
                <a:solidFill>
                  <a:srgbClr val="111111"/>
                </a:solidFill>
                <a:latin typeface="+mj-lt"/>
                <a:ea typeface="+mn-ea"/>
                <a:cs typeface="+mn-cs"/>
              </a:rPr>
              <a:t> a Class Library project to create the assemblies</a:t>
            </a:r>
          </a:p>
          <a:p>
            <a:pPr marL="568325" indent="-222250"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From the File menu | Add | New Project, on the Add New Project dialog,  select “Class Library” then Next</a:t>
            </a:r>
          </a:p>
        </p:txBody>
      </p:sp>
      <p:pic>
        <p:nvPicPr>
          <p:cNvPr id="5" name="Picture 4">
            <a:extLst>
              <a:ext uri="{FF2B5EF4-FFF2-40B4-BE49-F238E27FC236}">
                <a16:creationId xmlns:a16="http://schemas.microsoft.com/office/drawing/2014/main" id="{AF53E004-DF3A-490D-8A45-E040FE75655D}"/>
              </a:ext>
            </a:extLst>
          </p:cNvPr>
          <p:cNvPicPr>
            <a:picLocks noChangeAspect="1"/>
          </p:cNvPicPr>
          <p:nvPr/>
        </p:nvPicPr>
        <p:blipFill>
          <a:blip r:embed="rId3"/>
          <a:stretch>
            <a:fillRect/>
          </a:stretch>
        </p:blipFill>
        <p:spPr>
          <a:xfrm>
            <a:off x="1590658" y="2042331"/>
            <a:ext cx="8763897" cy="4275504"/>
          </a:xfrm>
          <a:prstGeom prst="rect">
            <a:avLst/>
          </a:prstGeom>
        </p:spPr>
      </p:pic>
      <p:grpSp>
        <p:nvGrpSpPr>
          <p:cNvPr id="37" name="Group 36">
            <a:extLst>
              <a:ext uri="{FF2B5EF4-FFF2-40B4-BE49-F238E27FC236}">
                <a16:creationId xmlns:a16="http://schemas.microsoft.com/office/drawing/2014/main" id="{9BCBF1D2-C443-412A-8236-07FFE2E9B433}"/>
              </a:ext>
            </a:extLst>
          </p:cNvPr>
          <p:cNvGrpSpPr/>
          <p:nvPr/>
        </p:nvGrpSpPr>
        <p:grpSpPr>
          <a:xfrm>
            <a:off x="4602653" y="4022726"/>
            <a:ext cx="5681448" cy="1546780"/>
            <a:chOff x="4296095" y="2166728"/>
            <a:chExt cx="5681448" cy="1389141"/>
          </a:xfrm>
        </p:grpSpPr>
        <p:sp>
          <p:nvSpPr>
            <p:cNvPr id="38" name="Rectangle 37">
              <a:extLst>
                <a:ext uri="{FF2B5EF4-FFF2-40B4-BE49-F238E27FC236}">
                  <a16:creationId xmlns:a16="http://schemas.microsoft.com/office/drawing/2014/main" id="{EFE146CB-9FB8-4BDC-87BD-CA0AB58C66C1}"/>
                </a:ext>
              </a:extLst>
            </p:cNvPr>
            <p:cNvSpPr/>
            <p:nvPr/>
          </p:nvSpPr>
          <p:spPr>
            <a:xfrm>
              <a:off x="4296095" y="2773289"/>
              <a:ext cx="5644933" cy="7825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a:extLst>
                <a:ext uri="{FF2B5EF4-FFF2-40B4-BE49-F238E27FC236}">
                  <a16:creationId xmlns:a16="http://schemas.microsoft.com/office/drawing/2014/main" id="{980EAD46-10AB-4B7D-BCC7-7643CD6D83AD}"/>
                </a:ext>
              </a:extLst>
            </p:cNvPr>
            <p:cNvCxnSpPr>
              <a:cxnSpLocks/>
            </p:cNvCxnSpPr>
            <p:nvPr/>
          </p:nvCxnSpPr>
          <p:spPr>
            <a:xfrm flipH="1">
              <a:off x="8986518" y="2166728"/>
              <a:ext cx="991025" cy="63474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41" name="Group 40">
            <a:extLst>
              <a:ext uri="{FF2B5EF4-FFF2-40B4-BE49-F238E27FC236}">
                <a16:creationId xmlns:a16="http://schemas.microsoft.com/office/drawing/2014/main" id="{041170CA-0AB1-4B62-BD6B-BF39D2116C01}"/>
              </a:ext>
            </a:extLst>
          </p:cNvPr>
          <p:cNvGrpSpPr/>
          <p:nvPr/>
        </p:nvGrpSpPr>
        <p:grpSpPr>
          <a:xfrm>
            <a:off x="9225901" y="5646423"/>
            <a:ext cx="2058840" cy="510907"/>
            <a:chOff x="8807702" y="5964155"/>
            <a:chExt cx="2058840" cy="510907"/>
          </a:xfrm>
        </p:grpSpPr>
        <p:sp>
          <p:nvSpPr>
            <p:cNvPr id="42" name="Rectangle 41">
              <a:extLst>
                <a:ext uri="{FF2B5EF4-FFF2-40B4-BE49-F238E27FC236}">
                  <a16:creationId xmlns:a16="http://schemas.microsoft.com/office/drawing/2014/main" id="{5BBD5FDE-210F-44FC-91D3-A9CCCF54C3E5}"/>
                </a:ext>
              </a:extLst>
            </p:cNvPr>
            <p:cNvSpPr/>
            <p:nvPr/>
          </p:nvSpPr>
          <p:spPr>
            <a:xfrm>
              <a:off x="8807702" y="6106654"/>
              <a:ext cx="1110084"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a:extLst>
                <a:ext uri="{FF2B5EF4-FFF2-40B4-BE49-F238E27FC236}">
                  <a16:creationId xmlns:a16="http://schemas.microsoft.com/office/drawing/2014/main" id="{DCF96C06-5EEC-4D96-82B1-3ABB4201B1A8}"/>
                </a:ext>
              </a:extLst>
            </p:cNvPr>
            <p:cNvCxnSpPr>
              <a:cxnSpLocks/>
            </p:cNvCxnSpPr>
            <p:nvPr/>
          </p:nvCxnSpPr>
          <p:spPr>
            <a:xfrm flipH="1">
              <a:off x="9896766" y="5964155"/>
              <a:ext cx="969776" cy="32522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47" name="Oval 46">
            <a:extLst>
              <a:ext uri="{FF2B5EF4-FFF2-40B4-BE49-F238E27FC236}">
                <a16:creationId xmlns:a16="http://schemas.microsoft.com/office/drawing/2014/main" id="{F332E330-B2A2-43F3-AC13-919BE5670EF5}"/>
              </a:ext>
            </a:extLst>
          </p:cNvPr>
          <p:cNvSpPr/>
          <p:nvPr/>
        </p:nvSpPr>
        <p:spPr>
          <a:xfrm>
            <a:off x="10268627" y="3506919"/>
            <a:ext cx="704069" cy="66025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1</a:t>
            </a:r>
          </a:p>
        </p:txBody>
      </p:sp>
      <p:sp>
        <p:nvSpPr>
          <p:cNvPr id="48" name="Oval 47">
            <a:extLst>
              <a:ext uri="{FF2B5EF4-FFF2-40B4-BE49-F238E27FC236}">
                <a16:creationId xmlns:a16="http://schemas.microsoft.com/office/drawing/2014/main" id="{8DA7AB15-11B8-4D3F-855B-7D184BE5D11F}"/>
              </a:ext>
            </a:extLst>
          </p:cNvPr>
          <p:cNvSpPr/>
          <p:nvPr/>
        </p:nvSpPr>
        <p:spPr>
          <a:xfrm>
            <a:off x="11278042" y="5234865"/>
            <a:ext cx="704069" cy="66025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2</a:t>
            </a:r>
          </a:p>
        </p:txBody>
      </p:sp>
    </p:spTree>
    <p:extLst>
      <p:ext uri="{BB962C8B-B14F-4D97-AF65-F5344CB8AC3E}">
        <p14:creationId xmlns:p14="http://schemas.microsoft.com/office/powerpoint/2010/main" val="703908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grpSp>
        <p:nvGrpSpPr>
          <p:cNvPr id="6" name="Group 5">
            <a:extLst>
              <a:ext uri="{FF2B5EF4-FFF2-40B4-BE49-F238E27FC236}">
                <a16:creationId xmlns:a16="http://schemas.microsoft.com/office/drawing/2014/main" id="{F8900DDB-6077-4061-A71B-938A56B6F25A}"/>
              </a:ext>
            </a:extLst>
          </p:cNvPr>
          <p:cNvGrpSpPr/>
          <p:nvPr/>
        </p:nvGrpSpPr>
        <p:grpSpPr>
          <a:xfrm>
            <a:off x="2531106" y="708932"/>
            <a:ext cx="7135730" cy="3259060"/>
            <a:chOff x="771380" y="1423639"/>
            <a:chExt cx="10505997" cy="4909838"/>
          </a:xfrm>
        </p:grpSpPr>
        <p:pic>
          <p:nvPicPr>
            <p:cNvPr id="5" name="Picture 4">
              <a:extLst>
                <a:ext uri="{FF2B5EF4-FFF2-40B4-BE49-F238E27FC236}">
                  <a16:creationId xmlns:a16="http://schemas.microsoft.com/office/drawing/2014/main" id="{AC961691-2812-496F-9823-9FCA4D233F3F}"/>
                </a:ext>
              </a:extLst>
            </p:cNvPr>
            <p:cNvPicPr>
              <a:picLocks noChangeAspect="1"/>
            </p:cNvPicPr>
            <p:nvPr/>
          </p:nvPicPr>
          <p:blipFill>
            <a:blip r:embed="rId3"/>
            <a:stretch>
              <a:fillRect/>
            </a:stretch>
          </p:blipFill>
          <p:spPr>
            <a:xfrm>
              <a:off x="771380" y="1423639"/>
              <a:ext cx="10505997" cy="4909838"/>
            </a:xfrm>
            <a:prstGeom prst="rect">
              <a:avLst/>
            </a:prstGeom>
          </p:spPr>
        </p:pic>
        <p:grpSp>
          <p:nvGrpSpPr>
            <p:cNvPr id="19" name="Group 18">
              <a:extLst>
                <a:ext uri="{FF2B5EF4-FFF2-40B4-BE49-F238E27FC236}">
                  <a16:creationId xmlns:a16="http://schemas.microsoft.com/office/drawing/2014/main" id="{EEC83BE4-9E01-4C6C-8309-DBE6A1CD2BF8}"/>
                </a:ext>
              </a:extLst>
            </p:cNvPr>
            <p:cNvGrpSpPr/>
            <p:nvPr/>
          </p:nvGrpSpPr>
          <p:grpSpPr>
            <a:xfrm>
              <a:off x="774232" y="3608384"/>
              <a:ext cx="2433692" cy="497420"/>
              <a:chOff x="1327298" y="4965137"/>
              <a:chExt cx="2433692" cy="497420"/>
            </a:xfrm>
          </p:grpSpPr>
          <p:sp>
            <p:nvSpPr>
              <p:cNvPr id="20" name="Rectangle 19">
                <a:extLst>
                  <a:ext uri="{FF2B5EF4-FFF2-40B4-BE49-F238E27FC236}">
                    <a16:creationId xmlns:a16="http://schemas.microsoft.com/office/drawing/2014/main" id="{209C4A8A-C312-44C2-AF7D-CD27E6753337}"/>
                  </a:ext>
                </a:extLst>
              </p:cNvPr>
              <p:cNvSpPr/>
              <p:nvPr/>
            </p:nvSpPr>
            <p:spPr>
              <a:xfrm>
                <a:off x="1327298" y="4967382"/>
                <a:ext cx="1440536" cy="4951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462762DF-5063-48A8-A5AE-40FE6DD94755}"/>
                  </a:ext>
                </a:extLst>
              </p:cNvPr>
              <p:cNvCxnSpPr>
                <a:cxnSpLocks/>
              </p:cNvCxnSpPr>
              <p:nvPr/>
            </p:nvCxnSpPr>
            <p:spPr>
              <a:xfrm flipH="1">
                <a:off x="2767834" y="4965137"/>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3" name="Group 22">
              <a:extLst>
                <a:ext uri="{FF2B5EF4-FFF2-40B4-BE49-F238E27FC236}">
                  <a16:creationId xmlns:a16="http://schemas.microsoft.com/office/drawing/2014/main" id="{B12E1AED-AEBD-46FA-8D85-873E6CBFBCA2}"/>
                </a:ext>
              </a:extLst>
            </p:cNvPr>
            <p:cNvGrpSpPr/>
            <p:nvPr/>
          </p:nvGrpSpPr>
          <p:grpSpPr>
            <a:xfrm>
              <a:off x="847802" y="4721167"/>
              <a:ext cx="6525973" cy="591401"/>
              <a:chOff x="4296095" y="2860646"/>
              <a:chExt cx="5218112" cy="591401"/>
            </a:xfrm>
          </p:grpSpPr>
          <p:sp>
            <p:nvSpPr>
              <p:cNvPr id="24" name="Rectangle 23">
                <a:extLst>
                  <a:ext uri="{FF2B5EF4-FFF2-40B4-BE49-F238E27FC236}">
                    <a16:creationId xmlns:a16="http://schemas.microsoft.com/office/drawing/2014/main" id="{B3EFAC25-DD19-4192-881D-A38189ACBBB4}"/>
                  </a:ext>
                </a:extLst>
              </p:cNvPr>
              <p:cNvSpPr/>
              <p:nvPr/>
            </p:nvSpPr>
            <p:spPr>
              <a:xfrm>
                <a:off x="4296095" y="2860646"/>
                <a:ext cx="4077571" cy="5914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768F7D65-8478-4381-919F-079EEEF05965}"/>
                  </a:ext>
                </a:extLst>
              </p:cNvPr>
              <p:cNvCxnSpPr>
                <a:cxnSpLocks/>
              </p:cNvCxnSpPr>
              <p:nvPr/>
            </p:nvCxnSpPr>
            <p:spPr>
              <a:xfrm flipH="1">
                <a:off x="8373666" y="2875398"/>
                <a:ext cx="1140541" cy="35074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9" name="Group 38">
              <a:extLst>
                <a:ext uri="{FF2B5EF4-FFF2-40B4-BE49-F238E27FC236}">
                  <a16:creationId xmlns:a16="http://schemas.microsoft.com/office/drawing/2014/main" id="{3FD2FCC6-8870-4693-99E4-FD3F3BE05438}"/>
                </a:ext>
              </a:extLst>
            </p:cNvPr>
            <p:cNvGrpSpPr/>
            <p:nvPr/>
          </p:nvGrpSpPr>
          <p:grpSpPr>
            <a:xfrm>
              <a:off x="9659009" y="5456168"/>
              <a:ext cx="1565002" cy="798345"/>
              <a:chOff x="8611572" y="5751449"/>
              <a:chExt cx="1565002" cy="798345"/>
            </a:xfrm>
          </p:grpSpPr>
          <p:sp>
            <p:nvSpPr>
              <p:cNvPr id="40" name="Rectangle 39">
                <a:extLst>
                  <a:ext uri="{FF2B5EF4-FFF2-40B4-BE49-F238E27FC236}">
                    <a16:creationId xmlns:a16="http://schemas.microsoft.com/office/drawing/2014/main" id="{6839987B-9F5A-41DE-8164-0A83F1291328}"/>
                  </a:ext>
                </a:extLst>
              </p:cNvPr>
              <p:cNvSpPr/>
              <p:nvPr/>
            </p:nvSpPr>
            <p:spPr>
              <a:xfrm>
                <a:off x="8611572" y="6045006"/>
                <a:ext cx="1555309" cy="5047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9E52C8E3-F32A-4DF4-B843-90B129A5D37F}"/>
                  </a:ext>
                </a:extLst>
              </p:cNvPr>
              <p:cNvCxnSpPr>
                <a:cxnSpLocks/>
              </p:cNvCxnSpPr>
              <p:nvPr/>
            </p:nvCxnSpPr>
            <p:spPr>
              <a:xfrm flipH="1">
                <a:off x="9347355" y="5751449"/>
                <a:ext cx="829219" cy="32522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grpSp>
        <p:nvGrpSpPr>
          <p:cNvPr id="15" name="Group 14">
            <a:extLst>
              <a:ext uri="{FF2B5EF4-FFF2-40B4-BE49-F238E27FC236}">
                <a16:creationId xmlns:a16="http://schemas.microsoft.com/office/drawing/2014/main" id="{C0657DC1-9E78-4E15-9E7B-38DC0D47B8D5}"/>
              </a:ext>
            </a:extLst>
          </p:cNvPr>
          <p:cNvGrpSpPr/>
          <p:nvPr/>
        </p:nvGrpSpPr>
        <p:grpSpPr>
          <a:xfrm>
            <a:off x="2531106" y="4022229"/>
            <a:ext cx="6057547" cy="2405667"/>
            <a:chOff x="2191860" y="4179237"/>
            <a:chExt cx="5772131" cy="2231939"/>
          </a:xfrm>
        </p:grpSpPr>
        <p:pic>
          <p:nvPicPr>
            <p:cNvPr id="12" name="Picture 11">
              <a:extLst>
                <a:ext uri="{FF2B5EF4-FFF2-40B4-BE49-F238E27FC236}">
                  <a16:creationId xmlns:a16="http://schemas.microsoft.com/office/drawing/2014/main" id="{8F626F4D-500A-453A-A1FE-DE816DFC0A5A}"/>
                </a:ext>
              </a:extLst>
            </p:cNvPr>
            <p:cNvPicPr>
              <a:picLocks noChangeAspect="1"/>
            </p:cNvPicPr>
            <p:nvPr/>
          </p:nvPicPr>
          <p:blipFill>
            <a:blip r:embed="rId4"/>
            <a:stretch>
              <a:fillRect/>
            </a:stretch>
          </p:blipFill>
          <p:spPr>
            <a:xfrm>
              <a:off x="2191860" y="4179237"/>
              <a:ext cx="5715000" cy="2231939"/>
            </a:xfrm>
            <a:prstGeom prst="rect">
              <a:avLst/>
            </a:prstGeom>
          </p:spPr>
        </p:pic>
        <p:grpSp>
          <p:nvGrpSpPr>
            <p:cNvPr id="14" name="Group 13">
              <a:extLst>
                <a:ext uri="{FF2B5EF4-FFF2-40B4-BE49-F238E27FC236}">
                  <a16:creationId xmlns:a16="http://schemas.microsoft.com/office/drawing/2014/main" id="{ACD052DD-8B0D-493A-907C-F1B272F68486}"/>
                </a:ext>
              </a:extLst>
            </p:cNvPr>
            <p:cNvGrpSpPr/>
            <p:nvPr/>
          </p:nvGrpSpPr>
          <p:grpSpPr>
            <a:xfrm>
              <a:off x="2251686" y="5226263"/>
              <a:ext cx="1158460" cy="524712"/>
              <a:chOff x="8138201" y="4992121"/>
              <a:chExt cx="1158460" cy="524712"/>
            </a:xfrm>
          </p:grpSpPr>
          <p:sp>
            <p:nvSpPr>
              <p:cNvPr id="46" name="Rectangle 45">
                <a:extLst>
                  <a:ext uri="{FF2B5EF4-FFF2-40B4-BE49-F238E27FC236}">
                    <a16:creationId xmlns:a16="http://schemas.microsoft.com/office/drawing/2014/main" id="{03194012-53E8-4D2B-9501-81432467753D}"/>
                  </a:ext>
                </a:extLst>
              </p:cNvPr>
              <p:cNvSpPr/>
              <p:nvPr/>
            </p:nvSpPr>
            <p:spPr>
              <a:xfrm>
                <a:off x="8138201" y="5229911"/>
                <a:ext cx="1138034" cy="2869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7D970F39-7780-48AD-9334-B882D39E6E9F}"/>
                  </a:ext>
                </a:extLst>
              </p:cNvPr>
              <p:cNvCxnSpPr>
                <a:cxnSpLocks/>
              </p:cNvCxnSpPr>
              <p:nvPr/>
            </p:nvCxnSpPr>
            <p:spPr>
              <a:xfrm flipH="1">
                <a:off x="8696610" y="4992121"/>
                <a:ext cx="600051" cy="22803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49" name="Group 48">
              <a:extLst>
                <a:ext uri="{FF2B5EF4-FFF2-40B4-BE49-F238E27FC236}">
                  <a16:creationId xmlns:a16="http://schemas.microsoft.com/office/drawing/2014/main" id="{EAF581D8-98E5-4E4A-BD73-4428ADC9664F}"/>
                </a:ext>
              </a:extLst>
            </p:cNvPr>
            <p:cNvGrpSpPr/>
            <p:nvPr/>
          </p:nvGrpSpPr>
          <p:grpSpPr>
            <a:xfrm>
              <a:off x="6915808" y="5821443"/>
              <a:ext cx="1048183" cy="589733"/>
              <a:chOff x="8209967" y="4956609"/>
              <a:chExt cx="1048183" cy="589733"/>
            </a:xfrm>
          </p:grpSpPr>
          <p:sp>
            <p:nvSpPr>
              <p:cNvPr id="50" name="Rectangle 49">
                <a:extLst>
                  <a:ext uri="{FF2B5EF4-FFF2-40B4-BE49-F238E27FC236}">
                    <a16:creationId xmlns:a16="http://schemas.microsoft.com/office/drawing/2014/main" id="{FD9EA75B-8DA0-4DF6-AE2C-32D89BE2D281}"/>
                  </a:ext>
                </a:extLst>
              </p:cNvPr>
              <p:cNvSpPr/>
              <p:nvPr/>
            </p:nvSpPr>
            <p:spPr>
              <a:xfrm>
                <a:off x="8209967" y="5178120"/>
                <a:ext cx="970032" cy="3682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E3C7AE5D-E2FF-473E-8D8F-61E72C8A1E8C}"/>
                  </a:ext>
                </a:extLst>
              </p:cNvPr>
              <p:cNvCxnSpPr>
                <a:cxnSpLocks/>
              </p:cNvCxnSpPr>
              <p:nvPr/>
            </p:nvCxnSpPr>
            <p:spPr>
              <a:xfrm flipH="1">
                <a:off x="8636894" y="4956609"/>
                <a:ext cx="621256" cy="22804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sp>
        <p:nvSpPr>
          <p:cNvPr id="56" name="Oval 55">
            <a:extLst>
              <a:ext uri="{FF2B5EF4-FFF2-40B4-BE49-F238E27FC236}">
                <a16:creationId xmlns:a16="http://schemas.microsoft.com/office/drawing/2014/main" id="{6B3FDB2E-94DB-41F7-AEA6-CE2F3B3B2AA1}"/>
              </a:ext>
            </a:extLst>
          </p:cNvPr>
          <p:cNvSpPr/>
          <p:nvPr/>
        </p:nvSpPr>
        <p:spPr>
          <a:xfrm>
            <a:off x="4240577" y="1735241"/>
            <a:ext cx="704069" cy="66025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3</a:t>
            </a:r>
          </a:p>
        </p:txBody>
      </p:sp>
      <p:sp>
        <p:nvSpPr>
          <p:cNvPr id="57" name="Oval 56">
            <a:extLst>
              <a:ext uri="{FF2B5EF4-FFF2-40B4-BE49-F238E27FC236}">
                <a16:creationId xmlns:a16="http://schemas.microsoft.com/office/drawing/2014/main" id="{EC70A08E-8039-49E2-893A-5C379EC0E77E}"/>
              </a:ext>
            </a:extLst>
          </p:cNvPr>
          <p:cNvSpPr/>
          <p:nvPr/>
        </p:nvSpPr>
        <p:spPr>
          <a:xfrm>
            <a:off x="7002182" y="2458060"/>
            <a:ext cx="704069" cy="66025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4</a:t>
            </a:r>
          </a:p>
        </p:txBody>
      </p:sp>
      <p:sp>
        <p:nvSpPr>
          <p:cNvPr id="58" name="Oval 57">
            <a:extLst>
              <a:ext uri="{FF2B5EF4-FFF2-40B4-BE49-F238E27FC236}">
                <a16:creationId xmlns:a16="http://schemas.microsoft.com/office/drawing/2014/main" id="{22340308-42A9-47F6-B52C-EA5F9064F70A}"/>
              </a:ext>
            </a:extLst>
          </p:cNvPr>
          <p:cNvSpPr/>
          <p:nvPr/>
        </p:nvSpPr>
        <p:spPr>
          <a:xfrm>
            <a:off x="9608988" y="2941276"/>
            <a:ext cx="704069" cy="66025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5</a:t>
            </a:r>
          </a:p>
        </p:txBody>
      </p:sp>
      <p:sp>
        <p:nvSpPr>
          <p:cNvPr id="59" name="Oval 58">
            <a:extLst>
              <a:ext uri="{FF2B5EF4-FFF2-40B4-BE49-F238E27FC236}">
                <a16:creationId xmlns:a16="http://schemas.microsoft.com/office/drawing/2014/main" id="{C6B8FBEA-7F6C-468C-8E08-D67A2019C065}"/>
              </a:ext>
            </a:extLst>
          </p:cNvPr>
          <p:cNvSpPr/>
          <p:nvPr/>
        </p:nvSpPr>
        <p:spPr>
          <a:xfrm>
            <a:off x="3788197" y="4675154"/>
            <a:ext cx="704069" cy="66025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6</a:t>
            </a:r>
          </a:p>
        </p:txBody>
      </p:sp>
      <p:sp>
        <p:nvSpPr>
          <p:cNvPr id="60" name="Oval 59">
            <a:extLst>
              <a:ext uri="{FF2B5EF4-FFF2-40B4-BE49-F238E27FC236}">
                <a16:creationId xmlns:a16="http://schemas.microsoft.com/office/drawing/2014/main" id="{18EF7DAC-B8F3-4491-A0F2-28247026CE76}"/>
              </a:ext>
            </a:extLst>
          </p:cNvPr>
          <p:cNvSpPr/>
          <p:nvPr/>
        </p:nvSpPr>
        <p:spPr>
          <a:xfrm>
            <a:off x="8588653" y="5355482"/>
            <a:ext cx="704069" cy="66025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7</a:t>
            </a:r>
          </a:p>
        </p:txBody>
      </p:sp>
    </p:spTree>
    <p:extLst>
      <p:ext uri="{BB962C8B-B14F-4D97-AF65-F5344CB8AC3E}">
        <p14:creationId xmlns:p14="http://schemas.microsoft.com/office/powerpoint/2010/main" val="1880680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8" name="TextBox 7">
            <a:extLst>
              <a:ext uri="{FF2B5EF4-FFF2-40B4-BE49-F238E27FC236}">
                <a16:creationId xmlns:a16="http://schemas.microsoft.com/office/drawing/2014/main" id="{AE500907-8B4F-4A46-ABE0-5733CA1844D7}"/>
              </a:ext>
            </a:extLst>
          </p:cNvPr>
          <p:cNvSpPr txBox="1"/>
          <p:nvPr/>
        </p:nvSpPr>
        <p:spPr>
          <a:xfrm>
            <a:off x="200820" y="607825"/>
            <a:ext cx="11991180" cy="892552"/>
          </a:xfrm>
          <a:prstGeom prst="rect">
            <a:avLst/>
          </a:prstGeom>
          <a:noFill/>
        </p:spPr>
        <p:txBody>
          <a:bodyPr wrap="square">
            <a:spAutoFit/>
          </a:bodyPr>
          <a:lstStyle/>
          <a:p>
            <a:pPr algn="just"/>
            <a:r>
              <a:rPr lang="en-US" sz="2600" b="1">
                <a:latin typeface="+mj-lt"/>
                <a:ea typeface="+mj-ea"/>
                <a:cs typeface="+mj-cs"/>
              </a:rPr>
              <a:t>4. </a:t>
            </a:r>
            <a:r>
              <a:rPr lang="en-US" sz="2600">
                <a:solidFill>
                  <a:srgbClr val="111111"/>
                </a:solidFill>
                <a:latin typeface="+mj-lt"/>
                <a:ea typeface="+mj-ea"/>
                <a:cs typeface="+mj-cs"/>
              </a:rPr>
              <a:t>On the </a:t>
            </a:r>
            <a:r>
              <a:rPr lang="en-US" sz="2600" b="1">
                <a:solidFill>
                  <a:srgbClr val="111111"/>
                </a:solidFill>
                <a:latin typeface="+mj-lt"/>
                <a:ea typeface="+mj-ea"/>
                <a:cs typeface="+mj-cs"/>
              </a:rPr>
              <a:t>MyLibrary</a:t>
            </a:r>
            <a:r>
              <a:rPr lang="en-US" sz="2600">
                <a:solidFill>
                  <a:srgbClr val="111111"/>
                </a:solidFill>
                <a:latin typeface="+mj-lt"/>
                <a:ea typeface="+mj-ea"/>
                <a:cs typeface="+mj-cs"/>
              </a:rPr>
              <a:t> project, rename </a:t>
            </a:r>
            <a:r>
              <a:rPr lang="en-US" sz="2600" b="1">
                <a:solidFill>
                  <a:srgbClr val="111111"/>
                </a:solidFill>
                <a:latin typeface="+mj-lt"/>
                <a:ea typeface="+mj-ea"/>
                <a:cs typeface="+mj-cs"/>
              </a:rPr>
              <a:t>Class1</a:t>
            </a:r>
            <a:r>
              <a:rPr lang="en-US" sz="2600">
                <a:solidFill>
                  <a:srgbClr val="111111"/>
                </a:solidFill>
                <a:latin typeface="+mj-lt"/>
                <a:ea typeface="+mj-ea"/>
                <a:cs typeface="+mj-cs"/>
              </a:rPr>
              <a:t>.</a:t>
            </a:r>
            <a:r>
              <a:rPr lang="en-US" sz="2600" b="1">
                <a:solidFill>
                  <a:srgbClr val="111111"/>
                </a:solidFill>
                <a:latin typeface="+mj-lt"/>
                <a:ea typeface="+mj-ea"/>
                <a:cs typeface="+mj-cs"/>
              </a:rPr>
              <a:t>cs</a:t>
            </a:r>
            <a:r>
              <a:rPr lang="en-US" sz="2600">
                <a:solidFill>
                  <a:srgbClr val="111111"/>
                </a:solidFill>
                <a:latin typeface="+mj-lt"/>
                <a:ea typeface="+mj-ea"/>
                <a:cs typeface="+mj-cs"/>
              </a:rPr>
              <a:t> to </a:t>
            </a:r>
            <a:r>
              <a:rPr lang="en-US" sz="2600" b="1">
                <a:solidFill>
                  <a:srgbClr val="111111"/>
                </a:solidFill>
                <a:latin typeface="+mj-lt"/>
                <a:ea typeface="+mj-ea"/>
                <a:cs typeface="+mj-cs"/>
              </a:rPr>
              <a:t>MyClass.cs </a:t>
            </a:r>
            <a:r>
              <a:rPr lang="en-US" sz="2600">
                <a:solidFill>
                  <a:srgbClr val="111111"/>
                </a:solidFill>
                <a:latin typeface="+mj-lt"/>
                <a:ea typeface="+mj-ea"/>
                <a:cs typeface="+mj-cs"/>
              </a:rPr>
              <a:t>then write the  </a:t>
            </a:r>
          </a:p>
          <a:p>
            <a:pPr algn="just"/>
            <a:r>
              <a:rPr lang="en-US" sz="2600">
                <a:solidFill>
                  <a:srgbClr val="111111"/>
                </a:solidFill>
                <a:latin typeface="+mj-lt"/>
                <a:ea typeface="+mj-ea"/>
                <a:cs typeface="+mj-cs"/>
              </a:rPr>
              <a:t>    codes as follows :</a:t>
            </a:r>
            <a:endParaRPr lang="en-US" sz="2600">
              <a:latin typeface="+mj-lt"/>
              <a:ea typeface="+mj-ea"/>
              <a:cs typeface="+mj-cs"/>
            </a:endParaRPr>
          </a:p>
        </p:txBody>
      </p:sp>
      <p:sp>
        <p:nvSpPr>
          <p:cNvPr id="22" name="TextBox 21">
            <a:extLst>
              <a:ext uri="{FF2B5EF4-FFF2-40B4-BE49-F238E27FC236}">
                <a16:creationId xmlns:a16="http://schemas.microsoft.com/office/drawing/2014/main" id="{E7F06B65-8A43-429C-9ABC-86D9E3E5CCA6}"/>
              </a:ext>
            </a:extLst>
          </p:cNvPr>
          <p:cNvSpPr txBox="1"/>
          <p:nvPr/>
        </p:nvSpPr>
        <p:spPr>
          <a:xfrm>
            <a:off x="200820" y="3498095"/>
            <a:ext cx="11991180" cy="492443"/>
          </a:xfrm>
          <a:prstGeom prst="rect">
            <a:avLst/>
          </a:prstGeom>
          <a:noFill/>
        </p:spPr>
        <p:txBody>
          <a:bodyPr wrap="square">
            <a:spAutoFit/>
          </a:bodyPr>
          <a:lstStyle/>
          <a:p>
            <a:pPr algn="just"/>
            <a:r>
              <a:rPr lang="en-US" sz="2600" b="1">
                <a:latin typeface="+mj-lt"/>
                <a:ea typeface="+mj-ea"/>
                <a:cs typeface="+mj-cs"/>
              </a:rPr>
              <a:t>5. </a:t>
            </a:r>
            <a:r>
              <a:rPr lang="en-US" sz="2600">
                <a:latin typeface="+mj-lt"/>
                <a:ea typeface="+mj-ea"/>
                <a:cs typeface="+mj-cs"/>
              </a:rPr>
              <a:t>Right-click o</a:t>
            </a:r>
            <a:r>
              <a:rPr lang="en-US" sz="2600">
                <a:solidFill>
                  <a:srgbClr val="111111"/>
                </a:solidFill>
                <a:latin typeface="+mj-lt"/>
                <a:ea typeface="+mj-ea"/>
                <a:cs typeface="+mj-cs"/>
              </a:rPr>
              <a:t>n the </a:t>
            </a:r>
            <a:r>
              <a:rPr lang="en-US" sz="2600" b="1">
                <a:solidFill>
                  <a:srgbClr val="111111"/>
                </a:solidFill>
                <a:latin typeface="+mj-lt"/>
                <a:ea typeface="+mj-ea"/>
                <a:cs typeface="+mj-cs"/>
              </a:rPr>
              <a:t>MyLibrary</a:t>
            </a:r>
            <a:r>
              <a:rPr lang="en-US" sz="2600">
                <a:solidFill>
                  <a:srgbClr val="111111"/>
                </a:solidFill>
                <a:latin typeface="+mj-lt"/>
                <a:ea typeface="+mj-ea"/>
                <a:cs typeface="+mj-cs"/>
              </a:rPr>
              <a:t> project, select </a:t>
            </a:r>
            <a:r>
              <a:rPr lang="en-US" sz="2600" b="1">
                <a:solidFill>
                  <a:srgbClr val="111111"/>
                </a:solidFill>
                <a:latin typeface="+mj-lt"/>
                <a:ea typeface="+mj-ea"/>
                <a:cs typeface="+mj-cs"/>
              </a:rPr>
              <a:t>Build</a:t>
            </a:r>
            <a:r>
              <a:rPr lang="en-US" sz="2600">
                <a:solidFill>
                  <a:srgbClr val="111111"/>
                </a:solidFill>
                <a:latin typeface="+mj-lt"/>
                <a:ea typeface="+mj-ea"/>
                <a:cs typeface="+mj-cs"/>
              </a:rPr>
              <a:t> to compile to</a:t>
            </a:r>
            <a:r>
              <a:rPr lang="en-US" sz="2600" b="1">
                <a:solidFill>
                  <a:srgbClr val="111111"/>
                </a:solidFill>
                <a:latin typeface="+mj-lt"/>
                <a:ea typeface="+mj-ea"/>
                <a:cs typeface="+mj-cs"/>
              </a:rPr>
              <a:t> MyLibrary.dll </a:t>
            </a:r>
            <a:endParaRPr lang="en-US" sz="2600" b="1">
              <a:latin typeface="+mj-lt"/>
              <a:ea typeface="+mj-ea"/>
              <a:cs typeface="+mj-cs"/>
            </a:endParaRPr>
          </a:p>
        </p:txBody>
      </p:sp>
      <p:pic>
        <p:nvPicPr>
          <p:cNvPr id="10" name="Picture 9">
            <a:extLst>
              <a:ext uri="{FF2B5EF4-FFF2-40B4-BE49-F238E27FC236}">
                <a16:creationId xmlns:a16="http://schemas.microsoft.com/office/drawing/2014/main" id="{69BEFB9F-10CF-45E2-87CF-1D14A7D15C5D}"/>
              </a:ext>
            </a:extLst>
          </p:cNvPr>
          <p:cNvPicPr>
            <a:picLocks noChangeAspect="1"/>
          </p:cNvPicPr>
          <p:nvPr/>
        </p:nvPicPr>
        <p:blipFill>
          <a:blip r:embed="rId3"/>
          <a:stretch>
            <a:fillRect/>
          </a:stretch>
        </p:blipFill>
        <p:spPr>
          <a:xfrm>
            <a:off x="2700696" y="4046253"/>
            <a:ext cx="6991428" cy="2357710"/>
          </a:xfrm>
          <a:prstGeom prst="rect">
            <a:avLst/>
          </a:prstGeom>
        </p:spPr>
      </p:pic>
      <p:pic>
        <p:nvPicPr>
          <p:cNvPr id="14" name="Picture 13">
            <a:extLst>
              <a:ext uri="{FF2B5EF4-FFF2-40B4-BE49-F238E27FC236}">
                <a16:creationId xmlns:a16="http://schemas.microsoft.com/office/drawing/2014/main" id="{F7578E52-127F-4690-AAF2-BC38C2940A21}"/>
              </a:ext>
            </a:extLst>
          </p:cNvPr>
          <p:cNvPicPr>
            <a:picLocks noChangeAspect="1"/>
          </p:cNvPicPr>
          <p:nvPr/>
        </p:nvPicPr>
        <p:blipFill>
          <a:blip r:embed="rId4"/>
          <a:stretch>
            <a:fillRect/>
          </a:stretch>
        </p:blipFill>
        <p:spPr>
          <a:xfrm>
            <a:off x="2293370" y="1539344"/>
            <a:ext cx="8059698" cy="1882014"/>
          </a:xfrm>
          <a:prstGeom prst="rect">
            <a:avLst/>
          </a:prstGeom>
        </p:spPr>
      </p:pic>
      <p:sp>
        <p:nvSpPr>
          <p:cNvPr id="30" name="Rectangle 29">
            <a:extLst>
              <a:ext uri="{FF2B5EF4-FFF2-40B4-BE49-F238E27FC236}">
                <a16:creationId xmlns:a16="http://schemas.microsoft.com/office/drawing/2014/main" id="{7F1AA54B-BFA0-4A67-A6B3-0DF03F5D657F}"/>
              </a:ext>
            </a:extLst>
          </p:cNvPr>
          <p:cNvSpPr/>
          <p:nvPr/>
        </p:nvSpPr>
        <p:spPr>
          <a:xfrm>
            <a:off x="2743248" y="1772655"/>
            <a:ext cx="7609819" cy="13458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535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18</a:t>
            </a:fld>
            <a:endParaRPr lang="en-US" dirty="0"/>
          </a:p>
        </p:txBody>
      </p:sp>
      <p:sp>
        <p:nvSpPr>
          <p:cNvPr id="21" name="TextBox 20">
            <a:extLst>
              <a:ext uri="{FF2B5EF4-FFF2-40B4-BE49-F238E27FC236}">
                <a16:creationId xmlns:a16="http://schemas.microsoft.com/office/drawing/2014/main" id="{728000E5-E280-4AD8-962E-BA7F47419298}"/>
              </a:ext>
            </a:extLst>
          </p:cNvPr>
          <p:cNvSpPr txBox="1"/>
          <p:nvPr/>
        </p:nvSpPr>
        <p:spPr>
          <a:xfrm>
            <a:off x="200820" y="560917"/>
            <a:ext cx="11759952" cy="892552"/>
          </a:xfrm>
          <a:prstGeom prst="rect">
            <a:avLst/>
          </a:prstGeom>
          <a:noFill/>
        </p:spPr>
        <p:txBody>
          <a:bodyPr wrap="square">
            <a:spAutoFit/>
          </a:bodyPr>
          <a:lstStyle/>
          <a:p>
            <a:pPr algn="just"/>
            <a:r>
              <a:rPr lang="en-US" sz="2600" b="1">
                <a:latin typeface="+mj-lt"/>
                <a:ea typeface="+mj-ea"/>
                <a:cs typeface="+mj-cs"/>
              </a:rPr>
              <a:t>6. </a:t>
            </a:r>
            <a:r>
              <a:rPr lang="en-US" sz="2600">
                <a:latin typeface="+mj-lt"/>
                <a:ea typeface="+mj-ea"/>
                <a:cs typeface="+mj-cs"/>
              </a:rPr>
              <a:t>To view </a:t>
            </a:r>
            <a:r>
              <a:rPr lang="en-US" sz="2600" b="1">
                <a:latin typeface="+mj-lt"/>
                <a:ea typeface="+mj-ea"/>
                <a:cs typeface="+mj-cs"/>
              </a:rPr>
              <a:t>O</a:t>
            </a:r>
            <a:r>
              <a:rPr lang="en-US" sz="2600" b="1">
                <a:solidFill>
                  <a:srgbClr val="111111"/>
                </a:solidFill>
                <a:latin typeface="+mj-lt"/>
              </a:rPr>
              <a:t>perating system file header </a:t>
            </a:r>
            <a:r>
              <a:rPr lang="en-US" sz="2600">
                <a:solidFill>
                  <a:srgbClr val="111111"/>
                </a:solidFill>
                <a:latin typeface="+mj-lt"/>
              </a:rPr>
              <a:t>in the </a:t>
            </a:r>
            <a:r>
              <a:rPr lang="en-US" sz="2600" b="1">
                <a:solidFill>
                  <a:srgbClr val="111111"/>
                </a:solidFill>
                <a:latin typeface="+mj-lt"/>
                <a:ea typeface="+mj-ea"/>
                <a:cs typeface="+mj-cs"/>
              </a:rPr>
              <a:t>MyLibrary.dll</a:t>
            </a:r>
          </a:p>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Open</a:t>
            </a:r>
            <a:r>
              <a:rPr lang="en-US" sz="2600" b="1">
                <a:solidFill>
                  <a:srgbClr val="111111"/>
                </a:solidFill>
                <a:latin typeface="+mj-lt"/>
              </a:rPr>
              <a:t> Developer Command Prompt for VS 2019, </a:t>
            </a:r>
            <a:r>
              <a:rPr lang="en-US" sz="2600">
                <a:solidFill>
                  <a:srgbClr val="111111"/>
                </a:solidFill>
                <a:latin typeface="+mj-lt"/>
              </a:rPr>
              <a:t>use </a:t>
            </a:r>
            <a:r>
              <a:rPr lang="en-US" sz="2600" b="1">
                <a:solidFill>
                  <a:srgbClr val="111111"/>
                </a:solidFill>
                <a:latin typeface="+mj-lt"/>
              </a:rPr>
              <a:t>dumpbin</a:t>
            </a:r>
            <a:r>
              <a:rPr lang="en-US" sz="2600">
                <a:solidFill>
                  <a:srgbClr val="111111"/>
                </a:solidFill>
                <a:latin typeface="+mj-lt"/>
              </a:rPr>
              <a:t> command   </a:t>
            </a:r>
          </a:p>
        </p:txBody>
      </p:sp>
      <p:grpSp>
        <p:nvGrpSpPr>
          <p:cNvPr id="9" name="Group 8">
            <a:extLst>
              <a:ext uri="{FF2B5EF4-FFF2-40B4-BE49-F238E27FC236}">
                <a16:creationId xmlns:a16="http://schemas.microsoft.com/office/drawing/2014/main" id="{32F12DCE-AC11-4A29-A36E-D955946F1AC7}"/>
              </a:ext>
            </a:extLst>
          </p:cNvPr>
          <p:cNvGrpSpPr/>
          <p:nvPr/>
        </p:nvGrpSpPr>
        <p:grpSpPr>
          <a:xfrm>
            <a:off x="2500412" y="1463860"/>
            <a:ext cx="7232740" cy="4964951"/>
            <a:chOff x="2540213" y="1487113"/>
            <a:chExt cx="7081165" cy="4972567"/>
          </a:xfrm>
        </p:grpSpPr>
        <p:pic>
          <p:nvPicPr>
            <p:cNvPr id="5" name="Picture 4">
              <a:extLst>
                <a:ext uri="{FF2B5EF4-FFF2-40B4-BE49-F238E27FC236}">
                  <a16:creationId xmlns:a16="http://schemas.microsoft.com/office/drawing/2014/main" id="{A16F635F-113F-42D0-9E24-792A67963B8E}"/>
                </a:ext>
              </a:extLst>
            </p:cNvPr>
            <p:cNvPicPr>
              <a:picLocks noChangeAspect="1"/>
            </p:cNvPicPr>
            <p:nvPr/>
          </p:nvPicPr>
          <p:blipFill>
            <a:blip r:embed="rId3"/>
            <a:stretch>
              <a:fillRect/>
            </a:stretch>
          </p:blipFill>
          <p:spPr>
            <a:xfrm>
              <a:off x="2540213" y="1487113"/>
              <a:ext cx="7081165" cy="4972567"/>
            </a:xfrm>
            <a:prstGeom prst="rect">
              <a:avLst/>
            </a:prstGeom>
          </p:spPr>
        </p:pic>
        <p:sp>
          <p:nvSpPr>
            <p:cNvPr id="11" name="Rectangle 10">
              <a:extLst>
                <a:ext uri="{FF2B5EF4-FFF2-40B4-BE49-F238E27FC236}">
                  <a16:creationId xmlns:a16="http://schemas.microsoft.com/office/drawing/2014/main" id="{D261752E-696F-4F3E-A43E-96B60D9BCE8F}"/>
                </a:ext>
              </a:extLst>
            </p:cNvPr>
            <p:cNvSpPr/>
            <p:nvPr/>
          </p:nvSpPr>
          <p:spPr>
            <a:xfrm>
              <a:off x="2540213" y="1751635"/>
              <a:ext cx="5741939" cy="2768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28374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19</a:t>
            </a:fld>
            <a:endParaRPr lang="en-US" dirty="0"/>
          </a:p>
        </p:txBody>
      </p:sp>
      <p:sp>
        <p:nvSpPr>
          <p:cNvPr id="21" name="TextBox 20">
            <a:extLst>
              <a:ext uri="{FF2B5EF4-FFF2-40B4-BE49-F238E27FC236}">
                <a16:creationId xmlns:a16="http://schemas.microsoft.com/office/drawing/2014/main" id="{728000E5-E280-4AD8-962E-BA7F47419298}"/>
              </a:ext>
            </a:extLst>
          </p:cNvPr>
          <p:cNvSpPr txBox="1"/>
          <p:nvPr/>
        </p:nvSpPr>
        <p:spPr>
          <a:xfrm>
            <a:off x="200820" y="560917"/>
            <a:ext cx="11759952" cy="492443"/>
          </a:xfrm>
          <a:prstGeom prst="rect">
            <a:avLst/>
          </a:prstGeom>
          <a:noFill/>
        </p:spPr>
        <p:txBody>
          <a:bodyPr wrap="square">
            <a:spAutoFit/>
          </a:bodyPr>
          <a:lstStyle/>
          <a:p>
            <a:pPr algn="just">
              <a:spcBef>
                <a:spcPts val="300"/>
              </a:spcBef>
              <a:spcAft>
                <a:spcPts val="300"/>
              </a:spcAft>
            </a:pPr>
            <a:r>
              <a:rPr lang="en-US" sz="2600" b="1">
                <a:latin typeface="+mj-lt"/>
                <a:ea typeface="+mj-ea"/>
                <a:cs typeface="+mj-cs"/>
              </a:rPr>
              <a:t>7. </a:t>
            </a:r>
            <a:r>
              <a:rPr lang="en-US" sz="2600">
                <a:latin typeface="+mj-lt"/>
                <a:ea typeface="+mj-ea"/>
                <a:cs typeface="+mj-cs"/>
              </a:rPr>
              <a:t>To view </a:t>
            </a:r>
            <a:r>
              <a:rPr lang="en-US" sz="2600" b="1">
                <a:latin typeface="+mj-lt"/>
                <a:ea typeface="+mj-ea"/>
                <a:cs typeface="+mj-cs"/>
              </a:rPr>
              <a:t>CLR </a:t>
            </a:r>
            <a:r>
              <a:rPr lang="en-US" sz="2600" b="1">
                <a:solidFill>
                  <a:srgbClr val="111111"/>
                </a:solidFill>
                <a:latin typeface="+mj-lt"/>
              </a:rPr>
              <a:t>file header </a:t>
            </a:r>
            <a:r>
              <a:rPr lang="en-US" sz="2600">
                <a:solidFill>
                  <a:srgbClr val="111111"/>
                </a:solidFill>
                <a:latin typeface="+mj-lt"/>
              </a:rPr>
              <a:t>in the </a:t>
            </a:r>
            <a:r>
              <a:rPr lang="en-US" sz="2600" b="1">
                <a:solidFill>
                  <a:srgbClr val="111111"/>
                </a:solidFill>
                <a:latin typeface="+mj-lt"/>
                <a:ea typeface="+mj-ea"/>
                <a:cs typeface="+mj-cs"/>
              </a:rPr>
              <a:t>MyLibrary.dll </a:t>
            </a:r>
          </a:p>
        </p:txBody>
      </p:sp>
      <p:grpSp>
        <p:nvGrpSpPr>
          <p:cNvPr id="7" name="Group 6">
            <a:extLst>
              <a:ext uri="{FF2B5EF4-FFF2-40B4-BE49-F238E27FC236}">
                <a16:creationId xmlns:a16="http://schemas.microsoft.com/office/drawing/2014/main" id="{F0A9BDE5-BDDC-48DF-B9F0-3ACA7C5E64D7}"/>
              </a:ext>
            </a:extLst>
          </p:cNvPr>
          <p:cNvGrpSpPr/>
          <p:nvPr/>
        </p:nvGrpSpPr>
        <p:grpSpPr>
          <a:xfrm>
            <a:off x="1804489" y="1053360"/>
            <a:ext cx="8348504" cy="5306743"/>
            <a:chOff x="1804489" y="1053360"/>
            <a:chExt cx="8348504" cy="5306743"/>
          </a:xfrm>
        </p:grpSpPr>
        <p:pic>
          <p:nvPicPr>
            <p:cNvPr id="6" name="Picture 5">
              <a:extLst>
                <a:ext uri="{FF2B5EF4-FFF2-40B4-BE49-F238E27FC236}">
                  <a16:creationId xmlns:a16="http://schemas.microsoft.com/office/drawing/2014/main" id="{1C923A65-04BD-4EE0-AE0F-CF2B860593C1}"/>
                </a:ext>
              </a:extLst>
            </p:cNvPr>
            <p:cNvPicPr>
              <a:picLocks noChangeAspect="1"/>
            </p:cNvPicPr>
            <p:nvPr/>
          </p:nvPicPr>
          <p:blipFill>
            <a:blip r:embed="rId3"/>
            <a:stretch>
              <a:fillRect/>
            </a:stretch>
          </p:blipFill>
          <p:spPr>
            <a:xfrm>
              <a:off x="1870344" y="1053360"/>
              <a:ext cx="8282649" cy="5306743"/>
            </a:xfrm>
            <a:prstGeom prst="rect">
              <a:avLst/>
            </a:prstGeom>
          </p:spPr>
        </p:pic>
        <p:sp>
          <p:nvSpPr>
            <p:cNvPr id="10" name="Rectangle 9">
              <a:extLst>
                <a:ext uri="{FF2B5EF4-FFF2-40B4-BE49-F238E27FC236}">
                  <a16:creationId xmlns:a16="http://schemas.microsoft.com/office/drawing/2014/main" id="{1999C16B-13FA-4BB8-AD5B-DD5EBBE33A3F}"/>
                </a:ext>
              </a:extLst>
            </p:cNvPr>
            <p:cNvSpPr/>
            <p:nvPr/>
          </p:nvSpPr>
          <p:spPr>
            <a:xfrm>
              <a:off x="1804489" y="1321491"/>
              <a:ext cx="5258463" cy="2453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61379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198782" y="1444893"/>
            <a:ext cx="11794435" cy="5042424"/>
          </a:xfrm>
        </p:spPr>
        <p:txBody>
          <a:bodyPr>
            <a:noAutofit/>
          </a:bodyPr>
          <a:lstStyle/>
          <a:p>
            <a:pPr marL="342900" indent="-342900">
              <a:lnSpc>
                <a:spcPct val="100000"/>
              </a:lnSpc>
              <a:spcAft>
                <a:spcPts val="1000"/>
              </a:spcAft>
              <a:buClr>
                <a:srgbClr val="973735"/>
              </a:buClr>
              <a:buSzPct val="50000"/>
              <a:buFont typeface="Wingdings" pitchFamily="2" charset="2"/>
              <a:buChar char="u"/>
              <a:defRPr/>
            </a:pPr>
            <a:r>
              <a:rPr lang="en-US"/>
              <a:t>Overview Assemblies in .NET</a:t>
            </a:r>
            <a:endParaRPr lang="en-US" dirty="0"/>
          </a:p>
          <a:p>
            <a:pPr marL="342900" indent="-342900">
              <a:lnSpc>
                <a:spcPct val="100000"/>
              </a:lnSpc>
              <a:spcAft>
                <a:spcPts val="1000"/>
              </a:spcAft>
              <a:buClr>
                <a:srgbClr val="973735"/>
              </a:buClr>
              <a:buSzPct val="50000"/>
              <a:buFont typeface="Wingdings" pitchFamily="2" charset="2"/>
              <a:buChar char="u"/>
              <a:defRPr/>
            </a:pPr>
            <a:r>
              <a:rPr lang="en-US"/>
              <a:t>Explain components in  .NET Assemblies: Manifest, Metadata, CIL and Resources </a:t>
            </a:r>
          </a:p>
          <a:p>
            <a:pPr marL="342900" indent="-342900">
              <a:lnSpc>
                <a:spcPct val="100000"/>
              </a:lnSpc>
              <a:spcAft>
                <a:spcPts val="1000"/>
              </a:spcAft>
              <a:buClr>
                <a:srgbClr val="973735"/>
              </a:buClr>
              <a:buSzPct val="50000"/>
              <a:buFont typeface="Wingdings" pitchFamily="2" charset="2"/>
              <a:buChar char="u"/>
              <a:defRPr/>
            </a:pPr>
            <a:r>
              <a:rPr lang="en-US"/>
              <a:t>Explain Role of .NET Assemblies </a:t>
            </a:r>
          </a:p>
          <a:p>
            <a:pPr marL="342900" indent="-342900">
              <a:lnSpc>
                <a:spcPct val="100000"/>
              </a:lnSpc>
              <a:spcAft>
                <a:spcPts val="1000"/>
              </a:spcAft>
              <a:buClr>
                <a:srgbClr val="973735"/>
              </a:buClr>
              <a:buSzPct val="50000"/>
              <a:buFont typeface="Wingdings" pitchFamily="2" charset="2"/>
              <a:buChar char="u"/>
              <a:defRPr/>
            </a:pPr>
            <a:r>
              <a:rPr lang="en-US"/>
              <a:t>Explain types .NET Assemblies : Static and Dynamic</a:t>
            </a:r>
          </a:p>
          <a:p>
            <a:pPr marL="342900" indent="-342900">
              <a:lnSpc>
                <a:spcPct val="100000"/>
              </a:lnSpc>
              <a:spcAft>
                <a:spcPts val="1000"/>
              </a:spcAft>
              <a:buClr>
                <a:srgbClr val="973735"/>
              </a:buClr>
              <a:buSzPct val="50000"/>
              <a:buFont typeface="Wingdings" pitchFamily="2" charset="2"/>
              <a:buChar char="u"/>
              <a:defRPr/>
            </a:pPr>
            <a:r>
              <a:rPr lang="en-US"/>
              <a:t>Explain and demo about view CIL Code assemblies by ildasm tool</a:t>
            </a:r>
          </a:p>
          <a:p>
            <a:pPr marL="342900" indent="-342900">
              <a:lnSpc>
                <a:spcPct val="100000"/>
              </a:lnSpc>
              <a:spcAft>
                <a:spcPts val="1000"/>
              </a:spcAft>
              <a:buClr>
                <a:srgbClr val="973735"/>
              </a:buClr>
              <a:buSzPct val="50000"/>
              <a:buFont typeface="Wingdings" pitchFamily="2" charset="2"/>
              <a:buChar char="u"/>
              <a:defRPr/>
            </a:pPr>
            <a:r>
              <a:rPr lang="en-US"/>
              <a:t>Explain demo about dumpbin tool</a:t>
            </a:r>
          </a:p>
          <a:p>
            <a:pPr marL="342900" indent="-342900">
              <a:lnSpc>
                <a:spcPct val="100000"/>
              </a:lnSpc>
              <a:spcAft>
                <a:spcPts val="1000"/>
              </a:spcAft>
              <a:buClr>
                <a:srgbClr val="973735"/>
              </a:buClr>
              <a:buSzPct val="50000"/>
              <a:buFont typeface="Wingdings" pitchFamily="2" charset="2"/>
              <a:buChar char="u"/>
              <a:defRPr/>
            </a:pPr>
            <a:r>
              <a:rPr lang="en-US"/>
              <a:t>Demo create Assemblies and consume with C# Console Application</a:t>
            </a: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6/1/2021</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75203" y="665946"/>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20</a:t>
            </a:fld>
            <a:endParaRPr lang="en-US" dirty="0"/>
          </a:p>
        </p:txBody>
      </p:sp>
      <p:sp>
        <p:nvSpPr>
          <p:cNvPr id="21" name="TextBox 20">
            <a:extLst>
              <a:ext uri="{FF2B5EF4-FFF2-40B4-BE49-F238E27FC236}">
                <a16:creationId xmlns:a16="http://schemas.microsoft.com/office/drawing/2014/main" id="{728000E5-E280-4AD8-962E-BA7F47419298}"/>
              </a:ext>
            </a:extLst>
          </p:cNvPr>
          <p:cNvSpPr txBox="1"/>
          <p:nvPr/>
        </p:nvSpPr>
        <p:spPr>
          <a:xfrm>
            <a:off x="200820" y="560917"/>
            <a:ext cx="11759952" cy="492443"/>
          </a:xfrm>
          <a:prstGeom prst="rect">
            <a:avLst/>
          </a:prstGeom>
          <a:noFill/>
        </p:spPr>
        <p:txBody>
          <a:bodyPr wrap="square">
            <a:spAutoFit/>
          </a:bodyPr>
          <a:lstStyle/>
          <a:p>
            <a:pPr algn="just">
              <a:spcBef>
                <a:spcPts val="300"/>
              </a:spcBef>
              <a:spcAft>
                <a:spcPts val="300"/>
              </a:spcAft>
            </a:pPr>
            <a:r>
              <a:rPr lang="en-US" sz="2600" b="1">
                <a:latin typeface="+mj-lt"/>
                <a:ea typeface="+mj-ea"/>
                <a:cs typeface="+mj-cs"/>
              </a:rPr>
              <a:t>8. </a:t>
            </a:r>
            <a:r>
              <a:rPr lang="en-US" sz="2600">
                <a:latin typeface="+mj-lt"/>
                <a:ea typeface="+mj-ea"/>
                <a:cs typeface="+mj-cs"/>
              </a:rPr>
              <a:t>To view </a:t>
            </a:r>
            <a:r>
              <a:rPr lang="en-US" sz="2600" b="1">
                <a:latin typeface="+mj-lt"/>
                <a:ea typeface="+mj-ea"/>
                <a:cs typeface="+mj-cs"/>
              </a:rPr>
              <a:t>CIL Code </a:t>
            </a:r>
            <a:r>
              <a:rPr lang="en-US" sz="2600">
                <a:solidFill>
                  <a:srgbClr val="111111"/>
                </a:solidFill>
                <a:latin typeface="+mj-lt"/>
              </a:rPr>
              <a:t>in the </a:t>
            </a:r>
            <a:r>
              <a:rPr lang="en-US" sz="2600" b="1">
                <a:solidFill>
                  <a:srgbClr val="111111"/>
                </a:solidFill>
                <a:latin typeface="+mj-lt"/>
                <a:ea typeface="+mj-ea"/>
                <a:cs typeface="+mj-cs"/>
              </a:rPr>
              <a:t>MyLibrary.dll, </a:t>
            </a:r>
            <a:r>
              <a:rPr lang="en-US" sz="2600">
                <a:solidFill>
                  <a:srgbClr val="111111"/>
                </a:solidFill>
                <a:latin typeface="+mj-lt"/>
                <a:ea typeface="+mj-ea"/>
                <a:cs typeface="+mj-cs"/>
              </a:rPr>
              <a:t>use</a:t>
            </a:r>
            <a:r>
              <a:rPr lang="en-US" sz="2600" b="1">
                <a:solidFill>
                  <a:srgbClr val="111111"/>
                </a:solidFill>
                <a:latin typeface="+mj-lt"/>
                <a:ea typeface="+mj-ea"/>
                <a:cs typeface="+mj-cs"/>
              </a:rPr>
              <a:t> ildasm </a:t>
            </a:r>
            <a:r>
              <a:rPr lang="en-US" sz="2600">
                <a:solidFill>
                  <a:srgbClr val="111111"/>
                </a:solidFill>
                <a:latin typeface="+mj-lt"/>
                <a:ea typeface="+mj-ea"/>
                <a:cs typeface="+mj-cs"/>
              </a:rPr>
              <a:t>tool</a:t>
            </a:r>
            <a:r>
              <a:rPr lang="en-US" sz="2600" b="1">
                <a:solidFill>
                  <a:srgbClr val="111111"/>
                </a:solidFill>
                <a:latin typeface="+mj-lt"/>
                <a:ea typeface="+mj-ea"/>
                <a:cs typeface="+mj-cs"/>
              </a:rPr>
              <a:t> </a:t>
            </a:r>
          </a:p>
        </p:txBody>
      </p:sp>
      <p:sp>
        <p:nvSpPr>
          <p:cNvPr id="23" name="Rectangle 22">
            <a:extLst>
              <a:ext uri="{FF2B5EF4-FFF2-40B4-BE49-F238E27FC236}">
                <a16:creationId xmlns:a16="http://schemas.microsoft.com/office/drawing/2014/main" id="{5F6C73A1-CC46-41C3-A9A0-A80CE63B104C}"/>
              </a:ext>
            </a:extLst>
          </p:cNvPr>
          <p:cNvSpPr/>
          <p:nvPr/>
        </p:nvSpPr>
        <p:spPr>
          <a:xfrm>
            <a:off x="7945821" y="3078565"/>
            <a:ext cx="1849821" cy="2453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D8D5325C-D33C-47DF-9F93-0A2D66EF665E}"/>
              </a:ext>
            </a:extLst>
          </p:cNvPr>
          <p:cNvGrpSpPr/>
          <p:nvPr/>
        </p:nvGrpSpPr>
        <p:grpSpPr>
          <a:xfrm>
            <a:off x="1033717" y="1530009"/>
            <a:ext cx="10124565" cy="4438171"/>
            <a:chOff x="709319" y="1224222"/>
            <a:chExt cx="11020226" cy="5072861"/>
          </a:xfrm>
        </p:grpSpPr>
        <p:grpSp>
          <p:nvGrpSpPr>
            <p:cNvPr id="20" name="Group 19">
              <a:extLst>
                <a:ext uri="{FF2B5EF4-FFF2-40B4-BE49-F238E27FC236}">
                  <a16:creationId xmlns:a16="http://schemas.microsoft.com/office/drawing/2014/main" id="{2DFE7C88-4BE5-447D-8631-23E84EBEE286}"/>
                </a:ext>
              </a:extLst>
            </p:cNvPr>
            <p:cNvGrpSpPr/>
            <p:nvPr/>
          </p:nvGrpSpPr>
          <p:grpSpPr>
            <a:xfrm>
              <a:off x="709319" y="1224222"/>
              <a:ext cx="11020226" cy="5072861"/>
              <a:chOff x="842564" y="1541517"/>
              <a:chExt cx="10605986" cy="4774838"/>
            </a:xfrm>
          </p:grpSpPr>
          <p:pic>
            <p:nvPicPr>
              <p:cNvPr id="18" name="Picture 17">
                <a:extLst>
                  <a:ext uri="{FF2B5EF4-FFF2-40B4-BE49-F238E27FC236}">
                    <a16:creationId xmlns:a16="http://schemas.microsoft.com/office/drawing/2014/main" id="{33AE5FA6-4AB5-462C-8D4B-EE7E95DC52BB}"/>
                  </a:ext>
                </a:extLst>
              </p:cNvPr>
              <p:cNvPicPr>
                <a:picLocks noChangeAspect="1"/>
              </p:cNvPicPr>
              <p:nvPr/>
            </p:nvPicPr>
            <p:blipFill>
              <a:blip r:embed="rId3"/>
              <a:stretch>
                <a:fillRect/>
              </a:stretch>
            </p:blipFill>
            <p:spPr>
              <a:xfrm>
                <a:off x="985345" y="1541517"/>
                <a:ext cx="10463205" cy="4774838"/>
              </a:xfrm>
              <a:prstGeom prst="rect">
                <a:avLst/>
              </a:prstGeom>
            </p:spPr>
          </p:pic>
          <p:sp>
            <p:nvSpPr>
              <p:cNvPr id="22" name="Rectangle 21">
                <a:extLst>
                  <a:ext uri="{FF2B5EF4-FFF2-40B4-BE49-F238E27FC236}">
                    <a16:creationId xmlns:a16="http://schemas.microsoft.com/office/drawing/2014/main" id="{2A491C09-3242-4DE0-9F25-8D03C2BDEC2F}"/>
                  </a:ext>
                </a:extLst>
              </p:cNvPr>
              <p:cNvSpPr/>
              <p:nvPr/>
            </p:nvSpPr>
            <p:spPr>
              <a:xfrm>
                <a:off x="842564" y="2104815"/>
                <a:ext cx="5258463" cy="3651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Oval 23">
              <a:extLst>
                <a:ext uri="{FF2B5EF4-FFF2-40B4-BE49-F238E27FC236}">
                  <a16:creationId xmlns:a16="http://schemas.microsoft.com/office/drawing/2014/main" id="{DD216E35-1C57-4B76-8505-CE76B325DFA4}"/>
                </a:ext>
              </a:extLst>
            </p:cNvPr>
            <p:cNvSpPr/>
            <p:nvPr/>
          </p:nvSpPr>
          <p:spPr>
            <a:xfrm>
              <a:off x="4003835" y="2448640"/>
              <a:ext cx="2606565" cy="70937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double-click to view CIL </a:t>
              </a:r>
            </a:p>
          </p:txBody>
        </p:sp>
        <p:cxnSp>
          <p:nvCxnSpPr>
            <p:cNvPr id="25" name="Straight Arrow Connector 24">
              <a:extLst>
                <a:ext uri="{FF2B5EF4-FFF2-40B4-BE49-F238E27FC236}">
                  <a16:creationId xmlns:a16="http://schemas.microsoft.com/office/drawing/2014/main" id="{AA14F985-2A3E-4BE9-ACF5-F4CDB7AF4A83}"/>
                </a:ext>
              </a:extLst>
            </p:cNvPr>
            <p:cNvCxnSpPr>
              <a:cxnSpLocks/>
            </p:cNvCxnSpPr>
            <p:nvPr/>
          </p:nvCxnSpPr>
          <p:spPr>
            <a:xfrm>
              <a:off x="6568360" y="2905459"/>
              <a:ext cx="1461543" cy="252552"/>
            </a:xfrm>
            <a:prstGeom prst="straightConnector1">
              <a:avLst/>
            </a:prstGeom>
            <a:ln w="28575">
              <a:tailEnd type="triangle"/>
            </a:ln>
          </p:spPr>
          <p:style>
            <a:lnRef idx="3">
              <a:schemeClr val="accent5"/>
            </a:lnRef>
            <a:fillRef idx="0">
              <a:schemeClr val="accent5"/>
            </a:fillRef>
            <a:effectRef idx="2">
              <a:schemeClr val="accent5"/>
            </a:effectRef>
            <a:fontRef idx="minor">
              <a:schemeClr val="tx1"/>
            </a:fontRef>
          </p:style>
        </p:cxnSp>
        <p:cxnSp>
          <p:nvCxnSpPr>
            <p:cNvPr id="29" name="Straight Arrow Connector 28">
              <a:extLst>
                <a:ext uri="{FF2B5EF4-FFF2-40B4-BE49-F238E27FC236}">
                  <a16:creationId xmlns:a16="http://schemas.microsoft.com/office/drawing/2014/main" id="{A72B5645-CC11-4945-9311-299F4EA68EAC}"/>
                </a:ext>
              </a:extLst>
            </p:cNvPr>
            <p:cNvCxnSpPr>
              <a:cxnSpLocks/>
            </p:cNvCxnSpPr>
            <p:nvPr/>
          </p:nvCxnSpPr>
          <p:spPr>
            <a:xfrm flipH="1">
              <a:off x="4519449" y="3280781"/>
              <a:ext cx="3804744" cy="753255"/>
            </a:xfrm>
            <a:prstGeom prst="straightConnector1">
              <a:avLst/>
            </a:prstGeom>
            <a:ln w="28575">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272550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21</a:t>
            </a:fld>
            <a:endParaRPr lang="en-US" dirty="0"/>
          </a:p>
        </p:txBody>
      </p:sp>
      <p:sp>
        <p:nvSpPr>
          <p:cNvPr id="21" name="TextBox 20">
            <a:extLst>
              <a:ext uri="{FF2B5EF4-FFF2-40B4-BE49-F238E27FC236}">
                <a16:creationId xmlns:a16="http://schemas.microsoft.com/office/drawing/2014/main" id="{728000E5-E280-4AD8-962E-BA7F47419298}"/>
              </a:ext>
            </a:extLst>
          </p:cNvPr>
          <p:cNvSpPr txBox="1"/>
          <p:nvPr/>
        </p:nvSpPr>
        <p:spPr>
          <a:xfrm>
            <a:off x="200820" y="590413"/>
            <a:ext cx="11759952" cy="492443"/>
          </a:xfrm>
          <a:prstGeom prst="rect">
            <a:avLst/>
          </a:prstGeom>
          <a:noFill/>
        </p:spPr>
        <p:txBody>
          <a:bodyPr wrap="square">
            <a:spAutoFit/>
          </a:bodyPr>
          <a:lstStyle/>
          <a:p>
            <a:pPr algn="just">
              <a:spcBef>
                <a:spcPts val="300"/>
              </a:spcBef>
              <a:spcAft>
                <a:spcPts val="300"/>
              </a:spcAft>
            </a:pPr>
            <a:r>
              <a:rPr lang="en-US" sz="2600" b="1">
                <a:latin typeface="+mj-lt"/>
                <a:ea typeface="+mj-ea"/>
                <a:cs typeface="+mj-cs"/>
              </a:rPr>
              <a:t>9. </a:t>
            </a:r>
            <a:r>
              <a:rPr lang="en-US" sz="2600">
                <a:latin typeface="+mj-lt"/>
                <a:ea typeface="+mj-ea"/>
                <a:cs typeface="+mj-cs"/>
              </a:rPr>
              <a:t>View </a:t>
            </a:r>
            <a:r>
              <a:rPr lang="en-US" sz="2600" b="1">
                <a:latin typeface="+mj-lt"/>
                <a:ea typeface="+mj-ea"/>
                <a:cs typeface="+mj-cs"/>
              </a:rPr>
              <a:t>MANIFEST</a:t>
            </a:r>
            <a:r>
              <a:rPr lang="en-US" sz="2600">
                <a:latin typeface="+mj-lt"/>
                <a:ea typeface="+mj-ea"/>
                <a:cs typeface="+mj-cs"/>
              </a:rPr>
              <a:t> </a:t>
            </a:r>
            <a:r>
              <a:rPr lang="en-US" sz="2600">
                <a:solidFill>
                  <a:srgbClr val="111111"/>
                </a:solidFill>
                <a:latin typeface="+mj-lt"/>
              </a:rPr>
              <a:t>in the </a:t>
            </a:r>
            <a:r>
              <a:rPr lang="en-US" sz="2600" b="1">
                <a:solidFill>
                  <a:srgbClr val="111111"/>
                </a:solidFill>
                <a:latin typeface="+mj-lt"/>
                <a:ea typeface="+mj-ea"/>
                <a:cs typeface="+mj-cs"/>
              </a:rPr>
              <a:t>MyLibrary.dll</a:t>
            </a:r>
          </a:p>
        </p:txBody>
      </p:sp>
      <p:grpSp>
        <p:nvGrpSpPr>
          <p:cNvPr id="26" name="Group 25">
            <a:extLst>
              <a:ext uri="{FF2B5EF4-FFF2-40B4-BE49-F238E27FC236}">
                <a16:creationId xmlns:a16="http://schemas.microsoft.com/office/drawing/2014/main" id="{E30AEA0A-ABAF-4322-9EAE-71EA9795F6B5}"/>
              </a:ext>
            </a:extLst>
          </p:cNvPr>
          <p:cNvGrpSpPr/>
          <p:nvPr/>
        </p:nvGrpSpPr>
        <p:grpSpPr>
          <a:xfrm>
            <a:off x="221840" y="1543418"/>
            <a:ext cx="11790360" cy="4753665"/>
            <a:chOff x="200820" y="1543418"/>
            <a:chExt cx="11790360" cy="4753665"/>
          </a:xfrm>
        </p:grpSpPr>
        <p:pic>
          <p:nvPicPr>
            <p:cNvPr id="5" name="Picture 4">
              <a:extLst>
                <a:ext uri="{FF2B5EF4-FFF2-40B4-BE49-F238E27FC236}">
                  <a16:creationId xmlns:a16="http://schemas.microsoft.com/office/drawing/2014/main" id="{EDEF2082-2901-4FC9-9C70-65AF6F56750A}"/>
                </a:ext>
              </a:extLst>
            </p:cNvPr>
            <p:cNvPicPr>
              <a:picLocks noChangeAspect="1"/>
            </p:cNvPicPr>
            <p:nvPr/>
          </p:nvPicPr>
          <p:blipFill>
            <a:blip r:embed="rId3"/>
            <a:stretch>
              <a:fillRect/>
            </a:stretch>
          </p:blipFill>
          <p:spPr>
            <a:xfrm>
              <a:off x="200820" y="1543418"/>
              <a:ext cx="5380294" cy="4741954"/>
            </a:xfrm>
            <a:prstGeom prst="rect">
              <a:avLst/>
            </a:prstGeom>
          </p:spPr>
        </p:pic>
        <p:pic>
          <p:nvPicPr>
            <p:cNvPr id="7" name="Picture 6">
              <a:extLst>
                <a:ext uri="{FF2B5EF4-FFF2-40B4-BE49-F238E27FC236}">
                  <a16:creationId xmlns:a16="http://schemas.microsoft.com/office/drawing/2014/main" id="{30284F44-BEAB-4BE5-A079-921A9C3C2935}"/>
                </a:ext>
              </a:extLst>
            </p:cNvPr>
            <p:cNvPicPr>
              <a:picLocks noChangeAspect="1"/>
            </p:cNvPicPr>
            <p:nvPr/>
          </p:nvPicPr>
          <p:blipFill>
            <a:blip r:embed="rId4"/>
            <a:stretch>
              <a:fillRect/>
            </a:stretch>
          </p:blipFill>
          <p:spPr>
            <a:xfrm>
              <a:off x="6226798" y="2020000"/>
              <a:ext cx="5764382" cy="4277083"/>
            </a:xfrm>
            <a:prstGeom prst="rect">
              <a:avLst/>
            </a:prstGeom>
          </p:spPr>
        </p:pic>
        <p:sp>
          <p:nvSpPr>
            <p:cNvPr id="14" name="Oval 13">
              <a:extLst>
                <a:ext uri="{FF2B5EF4-FFF2-40B4-BE49-F238E27FC236}">
                  <a16:creationId xmlns:a16="http://schemas.microsoft.com/office/drawing/2014/main" id="{24DFC45D-1D0C-4F2A-9D3A-B8E2C72828F4}"/>
                </a:ext>
              </a:extLst>
            </p:cNvPr>
            <p:cNvSpPr/>
            <p:nvPr/>
          </p:nvSpPr>
          <p:spPr>
            <a:xfrm>
              <a:off x="3846786" y="1862190"/>
              <a:ext cx="1986454" cy="89674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double-click to view MANIFEST </a:t>
              </a:r>
            </a:p>
          </p:txBody>
        </p:sp>
        <p:cxnSp>
          <p:nvCxnSpPr>
            <p:cNvPr id="15" name="Straight Arrow Connector 14">
              <a:extLst>
                <a:ext uri="{FF2B5EF4-FFF2-40B4-BE49-F238E27FC236}">
                  <a16:creationId xmlns:a16="http://schemas.microsoft.com/office/drawing/2014/main" id="{6B7D6B13-3564-4A6C-A7D0-91FD401BFC52}"/>
                </a:ext>
              </a:extLst>
            </p:cNvPr>
            <p:cNvCxnSpPr>
              <a:cxnSpLocks/>
            </p:cNvCxnSpPr>
            <p:nvPr/>
          </p:nvCxnSpPr>
          <p:spPr>
            <a:xfrm>
              <a:off x="2108449" y="2655096"/>
              <a:ext cx="4164906" cy="687194"/>
            </a:xfrm>
            <a:prstGeom prst="straightConnector1">
              <a:avLst/>
            </a:prstGeom>
            <a:ln w="28575">
              <a:tailEnd type="triangle"/>
            </a:ln>
          </p:spPr>
          <p:style>
            <a:lnRef idx="3">
              <a:schemeClr val="accent5"/>
            </a:lnRef>
            <a:fillRef idx="0">
              <a:schemeClr val="accent5"/>
            </a:fillRef>
            <a:effectRef idx="2">
              <a:schemeClr val="accent5"/>
            </a:effectRef>
            <a:fontRef idx="minor">
              <a:schemeClr val="tx1"/>
            </a:fontRef>
          </p:style>
        </p:cxnSp>
        <p:cxnSp>
          <p:nvCxnSpPr>
            <p:cNvPr id="17" name="Straight Arrow Connector 16">
              <a:extLst>
                <a:ext uri="{FF2B5EF4-FFF2-40B4-BE49-F238E27FC236}">
                  <a16:creationId xmlns:a16="http://schemas.microsoft.com/office/drawing/2014/main" id="{70024C4F-8C92-45AB-A782-D94DA2FB4185}"/>
                </a:ext>
              </a:extLst>
            </p:cNvPr>
            <p:cNvCxnSpPr>
              <a:cxnSpLocks/>
            </p:cNvCxnSpPr>
            <p:nvPr/>
          </p:nvCxnSpPr>
          <p:spPr>
            <a:xfrm flipH="1">
              <a:off x="2108450" y="2352601"/>
              <a:ext cx="1738336" cy="231758"/>
            </a:xfrm>
            <a:prstGeom prst="straightConnector1">
              <a:avLst/>
            </a:prstGeom>
            <a:ln w="28575">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58231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22</a:t>
            </a:fld>
            <a:endParaRPr lang="en-US" dirty="0"/>
          </a:p>
        </p:txBody>
      </p:sp>
      <p:sp>
        <p:nvSpPr>
          <p:cNvPr id="21" name="TextBox 20">
            <a:extLst>
              <a:ext uri="{FF2B5EF4-FFF2-40B4-BE49-F238E27FC236}">
                <a16:creationId xmlns:a16="http://schemas.microsoft.com/office/drawing/2014/main" id="{728000E5-E280-4AD8-962E-BA7F47419298}"/>
              </a:ext>
            </a:extLst>
          </p:cNvPr>
          <p:cNvSpPr txBox="1"/>
          <p:nvPr/>
        </p:nvSpPr>
        <p:spPr>
          <a:xfrm>
            <a:off x="200820" y="619909"/>
            <a:ext cx="11759952" cy="446276"/>
          </a:xfrm>
          <a:prstGeom prst="rect">
            <a:avLst/>
          </a:prstGeom>
          <a:noFill/>
        </p:spPr>
        <p:txBody>
          <a:bodyPr wrap="square">
            <a:spAutoFit/>
          </a:bodyPr>
          <a:lstStyle/>
          <a:p>
            <a:pPr algn="just">
              <a:spcBef>
                <a:spcPts val="300"/>
              </a:spcBef>
              <a:spcAft>
                <a:spcPts val="300"/>
              </a:spcAft>
            </a:pPr>
            <a:r>
              <a:rPr lang="en-US" sz="2300" b="1">
                <a:latin typeface="+mj-lt"/>
                <a:ea typeface="+mj-ea"/>
                <a:cs typeface="+mj-cs"/>
              </a:rPr>
              <a:t>10. </a:t>
            </a:r>
            <a:r>
              <a:rPr lang="en-US" sz="2300">
                <a:latin typeface="+mj-lt"/>
                <a:ea typeface="+mj-ea"/>
                <a:cs typeface="+mj-cs"/>
              </a:rPr>
              <a:t>View  </a:t>
            </a:r>
            <a:r>
              <a:rPr lang="en-US" sz="2300" b="1">
                <a:latin typeface="+mj-lt"/>
                <a:ea typeface="+mj-ea"/>
                <a:cs typeface="+mj-cs"/>
              </a:rPr>
              <a:t>Metadata</a:t>
            </a:r>
            <a:r>
              <a:rPr lang="en-US" sz="2300">
                <a:latin typeface="+mj-lt"/>
                <a:ea typeface="+mj-ea"/>
                <a:cs typeface="+mj-cs"/>
              </a:rPr>
              <a:t> </a:t>
            </a:r>
            <a:r>
              <a:rPr lang="en-US" sz="2300">
                <a:solidFill>
                  <a:srgbClr val="111111"/>
                </a:solidFill>
                <a:latin typeface="+mj-lt"/>
              </a:rPr>
              <a:t>in the </a:t>
            </a:r>
            <a:r>
              <a:rPr lang="en-US" sz="2300" b="1">
                <a:solidFill>
                  <a:srgbClr val="111111"/>
                </a:solidFill>
                <a:latin typeface="+mj-lt"/>
                <a:ea typeface="+mj-ea"/>
                <a:cs typeface="+mj-cs"/>
              </a:rPr>
              <a:t>MyLibrary.dll</a:t>
            </a:r>
          </a:p>
        </p:txBody>
      </p:sp>
      <p:pic>
        <p:nvPicPr>
          <p:cNvPr id="8" name="Picture 7">
            <a:extLst>
              <a:ext uri="{FF2B5EF4-FFF2-40B4-BE49-F238E27FC236}">
                <a16:creationId xmlns:a16="http://schemas.microsoft.com/office/drawing/2014/main" id="{3985298D-4C58-4F3E-9E03-A2AE4F37EF04}"/>
              </a:ext>
            </a:extLst>
          </p:cNvPr>
          <p:cNvPicPr>
            <a:picLocks noChangeAspect="1"/>
          </p:cNvPicPr>
          <p:nvPr/>
        </p:nvPicPr>
        <p:blipFill>
          <a:blip r:embed="rId3"/>
          <a:stretch>
            <a:fillRect/>
          </a:stretch>
        </p:blipFill>
        <p:spPr>
          <a:xfrm>
            <a:off x="200820" y="1604330"/>
            <a:ext cx="5380294" cy="4741954"/>
          </a:xfrm>
          <a:prstGeom prst="rect">
            <a:avLst/>
          </a:prstGeom>
        </p:spPr>
      </p:pic>
      <p:sp>
        <p:nvSpPr>
          <p:cNvPr id="10" name="Oval 9">
            <a:extLst>
              <a:ext uri="{FF2B5EF4-FFF2-40B4-BE49-F238E27FC236}">
                <a16:creationId xmlns:a16="http://schemas.microsoft.com/office/drawing/2014/main" id="{76918C5D-C0DE-4B94-9676-912B6B542B28}"/>
              </a:ext>
            </a:extLst>
          </p:cNvPr>
          <p:cNvSpPr/>
          <p:nvPr/>
        </p:nvSpPr>
        <p:spPr>
          <a:xfrm>
            <a:off x="3312159" y="2329914"/>
            <a:ext cx="2005493" cy="89674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Press Ctrl+M</a:t>
            </a:r>
          </a:p>
        </p:txBody>
      </p:sp>
      <p:pic>
        <p:nvPicPr>
          <p:cNvPr id="5" name="Picture 4">
            <a:extLst>
              <a:ext uri="{FF2B5EF4-FFF2-40B4-BE49-F238E27FC236}">
                <a16:creationId xmlns:a16="http://schemas.microsoft.com/office/drawing/2014/main" id="{47BA6DC8-36A1-4D38-8588-310FD11F2F3B}"/>
              </a:ext>
            </a:extLst>
          </p:cNvPr>
          <p:cNvPicPr>
            <a:picLocks noChangeAspect="1"/>
          </p:cNvPicPr>
          <p:nvPr/>
        </p:nvPicPr>
        <p:blipFill>
          <a:blip r:embed="rId4"/>
          <a:stretch>
            <a:fillRect/>
          </a:stretch>
        </p:blipFill>
        <p:spPr>
          <a:xfrm>
            <a:off x="6136434" y="2133158"/>
            <a:ext cx="5925938" cy="4213126"/>
          </a:xfrm>
          <a:prstGeom prst="rect">
            <a:avLst/>
          </a:prstGeom>
        </p:spPr>
      </p:pic>
    </p:spTree>
    <p:extLst>
      <p:ext uri="{BB962C8B-B14F-4D97-AF65-F5344CB8AC3E}">
        <p14:creationId xmlns:p14="http://schemas.microsoft.com/office/powerpoint/2010/main" val="3462703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0970" y="2241458"/>
            <a:ext cx="11356848"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Consuming Assemblies with C# Console Application Demonstration</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9323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24</a:t>
            </a:fld>
            <a:endParaRPr lang="en-US" dirty="0"/>
          </a:p>
        </p:txBody>
      </p:sp>
      <p:sp>
        <p:nvSpPr>
          <p:cNvPr id="8" name="TextBox 7">
            <a:extLst>
              <a:ext uri="{FF2B5EF4-FFF2-40B4-BE49-F238E27FC236}">
                <a16:creationId xmlns:a16="http://schemas.microsoft.com/office/drawing/2014/main" id="{1C62061E-C1DA-419B-AEA4-2DF3E0814736}"/>
              </a:ext>
            </a:extLst>
          </p:cNvPr>
          <p:cNvSpPr txBox="1"/>
          <p:nvPr/>
        </p:nvSpPr>
        <p:spPr>
          <a:xfrm>
            <a:off x="144940" y="713586"/>
            <a:ext cx="11991180" cy="1990288"/>
          </a:xfrm>
          <a:prstGeom prst="rect">
            <a:avLst/>
          </a:prstGeom>
          <a:noFill/>
        </p:spPr>
        <p:txBody>
          <a:bodyPr wrap="square">
            <a:spAutoFit/>
          </a:bodyPr>
          <a:lstStyle/>
          <a:p>
            <a:pPr marL="346075" indent="-346075" algn="just">
              <a:buAutoNum type="arabicPeriod"/>
            </a:pPr>
            <a:r>
              <a:rPr lang="en-US" sz="2300">
                <a:solidFill>
                  <a:srgbClr val="111111"/>
                </a:solidFill>
                <a:latin typeface="+mj-lt"/>
                <a:ea typeface="+mn-ea"/>
                <a:cs typeface="+mn-cs"/>
              </a:rPr>
              <a:t>Add to </a:t>
            </a:r>
            <a:r>
              <a:rPr lang="en-US" sz="2300" b="1">
                <a:solidFill>
                  <a:srgbClr val="111111"/>
                </a:solidFill>
                <a:latin typeface="+mj-lt"/>
                <a:ea typeface="+mn-ea"/>
                <a:cs typeface="+mn-cs"/>
              </a:rPr>
              <a:t>MySolution</a:t>
            </a:r>
            <a:r>
              <a:rPr lang="en-US" sz="2300">
                <a:solidFill>
                  <a:srgbClr val="111111"/>
                </a:solidFill>
                <a:latin typeface="+mj-lt"/>
                <a:ea typeface="+mn-ea"/>
                <a:cs typeface="+mn-cs"/>
              </a:rPr>
              <a:t> a C# Console application named </a:t>
            </a:r>
            <a:r>
              <a:rPr lang="en-US" sz="2300" b="1">
                <a:solidFill>
                  <a:srgbClr val="111111"/>
                </a:solidFill>
                <a:latin typeface="+mj-lt"/>
                <a:ea typeface="+mn-ea"/>
                <a:cs typeface="+mn-cs"/>
              </a:rPr>
              <a:t>MyConsoleApp. </a:t>
            </a:r>
            <a:r>
              <a:rPr lang="en-US" sz="2300">
                <a:solidFill>
                  <a:srgbClr val="111111"/>
                </a:solidFill>
                <a:latin typeface="+mj-lt"/>
                <a:ea typeface="+mn-ea"/>
                <a:cs typeface="+mn-cs"/>
              </a:rPr>
              <a:t>After creating a </a:t>
            </a:r>
            <a:r>
              <a:rPr lang="en-US" sz="2300" b="1">
                <a:solidFill>
                  <a:srgbClr val="111111"/>
                </a:solidFill>
                <a:latin typeface="+mj-lt"/>
                <a:ea typeface="+mn-ea"/>
                <a:cs typeface="+mn-cs"/>
              </a:rPr>
              <a:t>MyConsoleApp</a:t>
            </a:r>
            <a:r>
              <a:rPr lang="en-US" sz="2300">
                <a:solidFill>
                  <a:srgbClr val="111111"/>
                </a:solidFill>
                <a:latin typeface="+mj-lt"/>
                <a:ea typeface="+mn-ea"/>
                <a:cs typeface="+mn-cs"/>
              </a:rPr>
              <a:t> project, right-click this project and select </a:t>
            </a:r>
            <a:r>
              <a:rPr lang="en-US" sz="2300" b="1">
                <a:solidFill>
                  <a:srgbClr val="111111"/>
                </a:solidFill>
                <a:latin typeface="+mj-lt"/>
                <a:ea typeface="+mn-ea"/>
                <a:cs typeface="+mn-cs"/>
              </a:rPr>
              <a:t>Set as Startup Project </a:t>
            </a:r>
          </a:p>
          <a:p>
            <a:pPr marL="346075" indent="-346075" algn="just">
              <a:buAutoNum type="arabicPeriod"/>
            </a:pPr>
            <a:r>
              <a:rPr lang="en-US" sz="2300">
                <a:latin typeface="+mj-lt"/>
                <a:ea typeface="+mj-ea"/>
                <a:cs typeface="+mj-cs"/>
              </a:rPr>
              <a:t>Reference</a:t>
            </a:r>
            <a:r>
              <a:rPr lang="en-US" sz="2300" b="1">
                <a:latin typeface="+mj-lt"/>
                <a:ea typeface="+mj-ea"/>
                <a:cs typeface="+mj-cs"/>
              </a:rPr>
              <a:t> MyLibrary </a:t>
            </a:r>
            <a:r>
              <a:rPr lang="en-US" sz="2300">
                <a:latin typeface="+mj-lt"/>
                <a:ea typeface="+mj-ea"/>
                <a:cs typeface="+mj-cs"/>
              </a:rPr>
              <a:t>to the </a:t>
            </a:r>
            <a:r>
              <a:rPr lang="en-US" sz="2300" b="1">
                <a:solidFill>
                  <a:srgbClr val="111111"/>
                </a:solidFill>
                <a:latin typeface="+mj-lt"/>
                <a:ea typeface="+mn-ea"/>
                <a:cs typeface="+mn-cs"/>
              </a:rPr>
              <a:t>MyConsoleApp </a:t>
            </a:r>
            <a:r>
              <a:rPr lang="en-US" sz="2300">
                <a:latin typeface="+mj-lt"/>
                <a:ea typeface="+mj-ea"/>
                <a:cs typeface="+mj-cs"/>
              </a:rPr>
              <a:t>application</a:t>
            </a:r>
            <a:endParaRPr lang="en-US" sz="2300" b="1">
              <a:latin typeface="+mj-lt"/>
              <a:ea typeface="+mj-ea"/>
              <a:cs typeface="+mj-cs"/>
            </a:endParaRPr>
          </a:p>
          <a:p>
            <a:pPr marL="342900" indent="-342900" algn="just">
              <a:spcBef>
                <a:spcPts val="1000"/>
              </a:spcBef>
              <a:buClr>
                <a:srgbClr val="973735"/>
              </a:buClr>
              <a:buSzPct val="50000"/>
              <a:buFont typeface="Wingdings" pitchFamily="2" charset="2"/>
              <a:buChar char="u"/>
              <a:tabLst>
                <a:tab pos="241300" algn="l"/>
              </a:tabLst>
              <a:defRPr/>
            </a:pPr>
            <a:r>
              <a:rPr lang="en-US" sz="2300">
                <a:solidFill>
                  <a:srgbClr val="111111"/>
                </a:solidFill>
                <a:latin typeface="+mj-lt"/>
              </a:rPr>
              <a:t>Right-click on the </a:t>
            </a:r>
            <a:r>
              <a:rPr lang="en-US" sz="2300" b="1">
                <a:solidFill>
                  <a:srgbClr val="111111"/>
                </a:solidFill>
                <a:latin typeface="+mj-lt"/>
                <a:ea typeface="+mn-ea"/>
                <a:cs typeface="+mn-cs"/>
              </a:rPr>
              <a:t>MyConsoleApp</a:t>
            </a:r>
            <a:r>
              <a:rPr lang="en-US" sz="2300">
                <a:solidFill>
                  <a:srgbClr val="111111"/>
                </a:solidFill>
                <a:latin typeface="+mj-lt"/>
              </a:rPr>
              <a:t> project, and choose Add | Project Reference | select </a:t>
            </a:r>
            <a:r>
              <a:rPr lang="en-US" sz="2300" b="1">
                <a:solidFill>
                  <a:srgbClr val="111111"/>
                </a:solidFill>
                <a:latin typeface="+mj-lt"/>
              </a:rPr>
              <a:t>MyLibrary</a:t>
            </a:r>
            <a:r>
              <a:rPr lang="en-US" sz="2300">
                <a:solidFill>
                  <a:srgbClr val="111111"/>
                </a:solidFill>
                <a:latin typeface="+mj-lt"/>
              </a:rPr>
              <a:t> on Reference Manager dialog as follows:</a:t>
            </a:r>
          </a:p>
        </p:txBody>
      </p:sp>
      <p:grpSp>
        <p:nvGrpSpPr>
          <p:cNvPr id="26" name="Group 25">
            <a:extLst>
              <a:ext uri="{FF2B5EF4-FFF2-40B4-BE49-F238E27FC236}">
                <a16:creationId xmlns:a16="http://schemas.microsoft.com/office/drawing/2014/main" id="{B33E5C7F-C6AA-4602-91BE-B69DD27B7AAB}"/>
              </a:ext>
            </a:extLst>
          </p:cNvPr>
          <p:cNvGrpSpPr/>
          <p:nvPr/>
        </p:nvGrpSpPr>
        <p:grpSpPr>
          <a:xfrm>
            <a:off x="1027482" y="2622816"/>
            <a:ext cx="7171852" cy="3831739"/>
            <a:chOff x="560122" y="2618130"/>
            <a:chExt cx="7171852" cy="3831739"/>
          </a:xfrm>
        </p:grpSpPr>
        <p:pic>
          <p:nvPicPr>
            <p:cNvPr id="9" name="Picture 8">
              <a:extLst>
                <a:ext uri="{FF2B5EF4-FFF2-40B4-BE49-F238E27FC236}">
                  <a16:creationId xmlns:a16="http://schemas.microsoft.com/office/drawing/2014/main" id="{CE642F49-D3AA-4116-9D35-971FE3FFE73D}"/>
                </a:ext>
              </a:extLst>
            </p:cNvPr>
            <p:cNvPicPr>
              <a:picLocks noChangeAspect="1"/>
            </p:cNvPicPr>
            <p:nvPr/>
          </p:nvPicPr>
          <p:blipFill>
            <a:blip r:embed="rId3"/>
            <a:stretch>
              <a:fillRect/>
            </a:stretch>
          </p:blipFill>
          <p:spPr>
            <a:xfrm>
              <a:off x="560122" y="2618130"/>
              <a:ext cx="7171852" cy="3831739"/>
            </a:xfrm>
            <a:prstGeom prst="rect">
              <a:avLst/>
            </a:prstGeom>
          </p:spPr>
        </p:pic>
        <p:sp>
          <p:nvSpPr>
            <p:cNvPr id="12" name="Rectangle 11">
              <a:extLst>
                <a:ext uri="{FF2B5EF4-FFF2-40B4-BE49-F238E27FC236}">
                  <a16:creationId xmlns:a16="http://schemas.microsoft.com/office/drawing/2014/main" id="{A4A1AF50-8100-48F0-8C35-AF9013688FFC}"/>
                </a:ext>
              </a:extLst>
            </p:cNvPr>
            <p:cNvSpPr/>
            <p:nvPr/>
          </p:nvSpPr>
          <p:spPr>
            <a:xfrm>
              <a:off x="2044493" y="3544865"/>
              <a:ext cx="4035494" cy="2661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54D0392-16F4-4A24-8D7D-857F4178352C}"/>
                </a:ext>
              </a:extLst>
            </p:cNvPr>
            <p:cNvSpPr/>
            <p:nvPr/>
          </p:nvSpPr>
          <p:spPr>
            <a:xfrm>
              <a:off x="6090147" y="6101233"/>
              <a:ext cx="862647" cy="3283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7B63DED8-83E1-441B-9604-4326FC5326FB}"/>
                </a:ext>
              </a:extLst>
            </p:cNvPr>
            <p:cNvCxnSpPr>
              <a:cxnSpLocks/>
            </p:cNvCxnSpPr>
            <p:nvPr/>
          </p:nvCxnSpPr>
          <p:spPr>
            <a:xfrm flipH="1">
              <a:off x="3322321" y="3160735"/>
              <a:ext cx="640079" cy="36381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2" name="Straight Arrow Connector 21">
              <a:extLst>
                <a:ext uri="{FF2B5EF4-FFF2-40B4-BE49-F238E27FC236}">
                  <a16:creationId xmlns:a16="http://schemas.microsoft.com/office/drawing/2014/main" id="{DF1047D2-BA03-4D75-96F8-B11AF2CA0993}"/>
                </a:ext>
              </a:extLst>
            </p:cNvPr>
            <p:cNvCxnSpPr>
              <a:cxnSpLocks/>
            </p:cNvCxnSpPr>
            <p:nvPr/>
          </p:nvCxnSpPr>
          <p:spPr>
            <a:xfrm flipH="1">
              <a:off x="6638574" y="5789623"/>
              <a:ext cx="304060" cy="33193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0" name="Group 29">
            <a:extLst>
              <a:ext uri="{FF2B5EF4-FFF2-40B4-BE49-F238E27FC236}">
                <a16:creationId xmlns:a16="http://schemas.microsoft.com/office/drawing/2014/main" id="{E435A470-7C19-4A43-912C-19ABE0030723}"/>
              </a:ext>
            </a:extLst>
          </p:cNvPr>
          <p:cNvGrpSpPr/>
          <p:nvPr/>
        </p:nvGrpSpPr>
        <p:grpSpPr>
          <a:xfrm>
            <a:off x="8866561" y="2672648"/>
            <a:ext cx="2411458" cy="3701064"/>
            <a:chOff x="8876721" y="2581208"/>
            <a:chExt cx="2411458" cy="3701064"/>
          </a:xfrm>
        </p:grpSpPr>
        <p:pic>
          <p:nvPicPr>
            <p:cNvPr id="28" name="Picture 27">
              <a:extLst>
                <a:ext uri="{FF2B5EF4-FFF2-40B4-BE49-F238E27FC236}">
                  <a16:creationId xmlns:a16="http://schemas.microsoft.com/office/drawing/2014/main" id="{5A92F666-D06D-4D9B-A28B-6F77F7F95A73}"/>
                </a:ext>
              </a:extLst>
            </p:cNvPr>
            <p:cNvPicPr>
              <a:picLocks noChangeAspect="1"/>
            </p:cNvPicPr>
            <p:nvPr/>
          </p:nvPicPr>
          <p:blipFill>
            <a:blip r:embed="rId4"/>
            <a:stretch>
              <a:fillRect/>
            </a:stretch>
          </p:blipFill>
          <p:spPr>
            <a:xfrm>
              <a:off x="8876721" y="2581208"/>
              <a:ext cx="2411458" cy="3701064"/>
            </a:xfrm>
            <a:prstGeom prst="rect">
              <a:avLst/>
            </a:prstGeom>
          </p:spPr>
        </p:pic>
        <p:sp>
          <p:nvSpPr>
            <p:cNvPr id="29" name="Rectangle 28">
              <a:extLst>
                <a:ext uri="{FF2B5EF4-FFF2-40B4-BE49-F238E27FC236}">
                  <a16:creationId xmlns:a16="http://schemas.microsoft.com/office/drawing/2014/main" id="{B549275D-34EF-44E6-9C06-1B4819053FF4}"/>
                </a:ext>
              </a:extLst>
            </p:cNvPr>
            <p:cNvSpPr/>
            <p:nvPr/>
          </p:nvSpPr>
          <p:spPr>
            <a:xfrm>
              <a:off x="9422627" y="4764799"/>
              <a:ext cx="1631453" cy="5204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Oval 30">
            <a:extLst>
              <a:ext uri="{FF2B5EF4-FFF2-40B4-BE49-F238E27FC236}">
                <a16:creationId xmlns:a16="http://schemas.microsoft.com/office/drawing/2014/main" id="{60221417-8B93-45BF-AE05-EC5454ED6A0F}"/>
              </a:ext>
            </a:extLst>
          </p:cNvPr>
          <p:cNvSpPr/>
          <p:nvPr/>
        </p:nvSpPr>
        <p:spPr>
          <a:xfrm>
            <a:off x="4392918" y="2672648"/>
            <a:ext cx="704069" cy="66025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1</a:t>
            </a:r>
          </a:p>
        </p:txBody>
      </p:sp>
      <p:sp>
        <p:nvSpPr>
          <p:cNvPr id="32" name="Oval 31">
            <a:extLst>
              <a:ext uri="{FF2B5EF4-FFF2-40B4-BE49-F238E27FC236}">
                <a16:creationId xmlns:a16="http://schemas.microsoft.com/office/drawing/2014/main" id="{7F208189-096D-4E99-BD69-B634F25003E4}"/>
              </a:ext>
            </a:extLst>
          </p:cNvPr>
          <p:cNvSpPr/>
          <p:nvPr/>
        </p:nvSpPr>
        <p:spPr>
          <a:xfrm>
            <a:off x="7349905" y="5289861"/>
            <a:ext cx="704069" cy="66025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2</a:t>
            </a:r>
          </a:p>
        </p:txBody>
      </p:sp>
    </p:spTree>
    <p:extLst>
      <p:ext uri="{BB962C8B-B14F-4D97-AF65-F5344CB8AC3E}">
        <p14:creationId xmlns:p14="http://schemas.microsoft.com/office/powerpoint/2010/main" val="263172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25</a:t>
            </a:fld>
            <a:endParaRPr lang="en-US" dirty="0"/>
          </a:p>
        </p:txBody>
      </p:sp>
      <p:sp>
        <p:nvSpPr>
          <p:cNvPr id="8" name="TextBox 7">
            <a:extLst>
              <a:ext uri="{FF2B5EF4-FFF2-40B4-BE49-F238E27FC236}">
                <a16:creationId xmlns:a16="http://schemas.microsoft.com/office/drawing/2014/main" id="{1C62061E-C1DA-419B-AEA4-2DF3E0814736}"/>
              </a:ext>
            </a:extLst>
          </p:cNvPr>
          <p:cNvSpPr txBox="1"/>
          <p:nvPr/>
        </p:nvSpPr>
        <p:spPr>
          <a:xfrm>
            <a:off x="100410" y="732954"/>
            <a:ext cx="11991180" cy="492443"/>
          </a:xfrm>
          <a:prstGeom prst="rect">
            <a:avLst/>
          </a:prstGeom>
          <a:noFill/>
        </p:spPr>
        <p:txBody>
          <a:bodyPr wrap="square">
            <a:spAutoFit/>
          </a:bodyPr>
          <a:lstStyle/>
          <a:p>
            <a:pPr marL="233363" indent="-233363" algn="just">
              <a:buFont typeface="+mj-lt"/>
              <a:buAutoNum type="arabicPeriod" startAt="3"/>
              <a:tabLst>
                <a:tab pos="284163" algn="l"/>
              </a:tabLst>
            </a:pPr>
            <a:r>
              <a:rPr lang="en-US" sz="2600">
                <a:latin typeface="+mj-lt"/>
                <a:ea typeface="+mj-ea"/>
                <a:cs typeface="+mj-cs"/>
              </a:rPr>
              <a:t> In the </a:t>
            </a:r>
            <a:r>
              <a:rPr lang="en-US" sz="2600" b="1">
                <a:latin typeface="+mj-lt"/>
                <a:ea typeface="+mj-ea"/>
                <a:cs typeface="+mj-cs"/>
              </a:rPr>
              <a:t>MyConsoleApp</a:t>
            </a:r>
            <a:r>
              <a:rPr lang="en-US" sz="2600">
                <a:latin typeface="+mj-lt"/>
                <a:ea typeface="+mj-ea"/>
                <a:cs typeface="+mj-cs"/>
              </a:rPr>
              <a:t> project , write the codes in </a:t>
            </a:r>
            <a:r>
              <a:rPr lang="en-US" sz="2600" b="1">
                <a:latin typeface="+mj-lt"/>
                <a:ea typeface="+mj-ea"/>
                <a:cs typeface="+mj-cs"/>
              </a:rPr>
              <a:t>Program.cs </a:t>
            </a:r>
            <a:r>
              <a:rPr lang="en-US" sz="2600">
                <a:latin typeface="+mj-lt"/>
                <a:ea typeface="+mj-ea"/>
                <a:cs typeface="+mj-cs"/>
              </a:rPr>
              <a:t>then</a:t>
            </a:r>
            <a:r>
              <a:rPr lang="en-US" sz="2600" b="1">
                <a:latin typeface="+mj-lt"/>
                <a:ea typeface="+mj-ea"/>
                <a:cs typeface="+mj-cs"/>
              </a:rPr>
              <a:t> Run</a:t>
            </a:r>
            <a:endParaRPr lang="en-US" sz="2600">
              <a:solidFill>
                <a:srgbClr val="111111"/>
              </a:solidFill>
              <a:latin typeface="+mj-lt"/>
            </a:endParaRPr>
          </a:p>
        </p:txBody>
      </p:sp>
      <p:grpSp>
        <p:nvGrpSpPr>
          <p:cNvPr id="18" name="Group 17">
            <a:extLst>
              <a:ext uri="{FF2B5EF4-FFF2-40B4-BE49-F238E27FC236}">
                <a16:creationId xmlns:a16="http://schemas.microsoft.com/office/drawing/2014/main" id="{1BB4E504-DD41-4586-94B9-B99AE83C2243}"/>
              </a:ext>
            </a:extLst>
          </p:cNvPr>
          <p:cNvGrpSpPr/>
          <p:nvPr/>
        </p:nvGrpSpPr>
        <p:grpSpPr>
          <a:xfrm>
            <a:off x="294641" y="1661541"/>
            <a:ext cx="7376160" cy="4724555"/>
            <a:chOff x="0" y="1539621"/>
            <a:chExt cx="7901103" cy="4930567"/>
          </a:xfrm>
        </p:grpSpPr>
        <p:pic>
          <p:nvPicPr>
            <p:cNvPr id="15" name="Picture 14">
              <a:extLst>
                <a:ext uri="{FF2B5EF4-FFF2-40B4-BE49-F238E27FC236}">
                  <a16:creationId xmlns:a16="http://schemas.microsoft.com/office/drawing/2014/main" id="{CC53FC86-27D3-436C-8775-BB7E94633B1A}"/>
                </a:ext>
              </a:extLst>
            </p:cNvPr>
            <p:cNvPicPr>
              <a:picLocks noChangeAspect="1"/>
            </p:cNvPicPr>
            <p:nvPr/>
          </p:nvPicPr>
          <p:blipFill>
            <a:blip r:embed="rId3"/>
            <a:stretch>
              <a:fillRect/>
            </a:stretch>
          </p:blipFill>
          <p:spPr>
            <a:xfrm>
              <a:off x="0" y="1539621"/>
              <a:ext cx="7901103" cy="4930567"/>
            </a:xfrm>
            <a:prstGeom prst="rect">
              <a:avLst/>
            </a:prstGeom>
          </p:spPr>
        </p:pic>
        <p:sp>
          <p:nvSpPr>
            <p:cNvPr id="31" name="Rectangle 30">
              <a:extLst>
                <a:ext uri="{FF2B5EF4-FFF2-40B4-BE49-F238E27FC236}">
                  <a16:creationId xmlns:a16="http://schemas.microsoft.com/office/drawing/2014/main" id="{2A36803D-96FA-44CF-BB45-1FA1F3B954B9}"/>
                </a:ext>
              </a:extLst>
            </p:cNvPr>
            <p:cNvSpPr/>
            <p:nvPr/>
          </p:nvSpPr>
          <p:spPr>
            <a:xfrm>
              <a:off x="631325" y="1752982"/>
              <a:ext cx="3699227" cy="2539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A32E0CC-C848-4BC2-944C-E7D81C5B38BC}"/>
                </a:ext>
              </a:extLst>
            </p:cNvPr>
            <p:cNvSpPr/>
            <p:nvPr/>
          </p:nvSpPr>
          <p:spPr>
            <a:xfrm>
              <a:off x="1952125" y="3617653"/>
              <a:ext cx="3699227" cy="15418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3" name="Picture 32">
            <a:extLst>
              <a:ext uri="{FF2B5EF4-FFF2-40B4-BE49-F238E27FC236}">
                <a16:creationId xmlns:a16="http://schemas.microsoft.com/office/drawing/2014/main" id="{9CACA1A8-EFBD-4E78-ABAE-AFEE15598AB2}"/>
              </a:ext>
            </a:extLst>
          </p:cNvPr>
          <p:cNvPicPr>
            <a:picLocks noChangeAspect="1"/>
          </p:cNvPicPr>
          <p:nvPr/>
        </p:nvPicPr>
        <p:blipFill>
          <a:blip r:embed="rId4"/>
          <a:stretch>
            <a:fillRect/>
          </a:stretch>
        </p:blipFill>
        <p:spPr>
          <a:xfrm>
            <a:off x="7188311" y="4961110"/>
            <a:ext cx="4741920" cy="1343706"/>
          </a:xfrm>
          <a:prstGeom prst="rect">
            <a:avLst/>
          </a:prstGeom>
        </p:spPr>
      </p:pic>
    </p:spTree>
    <p:extLst>
      <p:ext uri="{BB962C8B-B14F-4D97-AF65-F5344CB8AC3E}">
        <p14:creationId xmlns:p14="http://schemas.microsoft.com/office/powerpoint/2010/main" val="2222343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627993" y="700132"/>
            <a:ext cx="10515600" cy="592642"/>
          </a:xfrm>
        </p:spPr>
        <p:txBody>
          <a:bodyPr>
            <a:noAutofit/>
          </a:bodyPr>
          <a:lstStyle/>
          <a:p>
            <a:r>
              <a:rPr lang="en-US" sz="4000" b="1" dirty="0"/>
              <a:t>Summary</a:t>
            </a:r>
          </a:p>
        </p:txBody>
      </p:sp>
      <p:sp>
        <p:nvSpPr>
          <p:cNvPr id="18435" name="Rectangle 3"/>
          <p:cNvSpPr>
            <a:spLocks noGrp="1"/>
          </p:cNvSpPr>
          <p:nvPr>
            <p:ph idx="1"/>
          </p:nvPr>
        </p:nvSpPr>
        <p:spPr>
          <a:xfrm>
            <a:off x="627992" y="1492469"/>
            <a:ext cx="11370967" cy="4865095"/>
          </a:xfrm>
        </p:spPr>
        <p:txBody>
          <a:bodyPr>
            <a:normAutofit/>
          </a:bodyPr>
          <a:lstStyle/>
          <a:p>
            <a:pPr marL="342900" indent="-342900">
              <a:lnSpc>
                <a:spcPct val="120000"/>
              </a:lnSpc>
              <a:buClr>
                <a:srgbClr val="973735"/>
              </a:buClr>
              <a:buSzPct val="50000"/>
              <a:buFont typeface="Wingdings" pitchFamily="2" charset="2"/>
              <a:buChar char="u"/>
              <a:defRPr/>
            </a:pPr>
            <a:r>
              <a:rPr lang="en-US" sz="3000" dirty="0"/>
              <a:t>Concepts were introduced:</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What is the Assemblies in .NET?</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components in  .NET Assemblies: Manifest, Metadata, CIL and Resources </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Role of .NET Assemblies </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types .NET Assemblies : Static and Dynamic</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and demo about view CIL Code assemblies by ildasm tool</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demo about dumpbin tool</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create Assemblies and consume with C# Console Application</a:t>
            </a:r>
          </a:p>
          <a:p>
            <a:pPr marL="514350" indent="-230188">
              <a:lnSpc>
                <a:spcPct val="100000"/>
              </a:lnSpc>
              <a:spcAft>
                <a:spcPts val="300"/>
              </a:spcAft>
              <a:buClr>
                <a:srgbClr val="973735"/>
              </a:buClr>
              <a:buSzPct val="70000"/>
              <a:buFont typeface="Wingdings" panose="05000000000000000000" pitchFamily="2" charset="2"/>
              <a:buChar char="§"/>
              <a:defRPr/>
            </a:pP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26</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501" y="749150"/>
            <a:ext cx="11848500" cy="709226"/>
          </a:xfrm>
        </p:spPr>
        <p:txBody>
          <a:bodyPr>
            <a:normAutofit/>
          </a:bodyPr>
          <a:lstStyle/>
          <a:p>
            <a:r>
              <a:rPr lang="en-US" sz="4000" b="1"/>
              <a:t>Assemblies Topics</a:t>
            </a:r>
            <a:endParaRPr lang="en-US" sz="4000" b="1"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
        <p:nvSpPr>
          <p:cNvPr id="4" name="Content Placeholder 3"/>
          <p:cNvSpPr>
            <a:spLocks noGrp="1"/>
          </p:cNvSpPr>
          <p:nvPr>
            <p:ph sz="quarter" idx="1"/>
          </p:nvPr>
        </p:nvSpPr>
        <p:spPr>
          <a:xfrm>
            <a:off x="-27993" y="1599278"/>
            <a:ext cx="12192000" cy="4792191"/>
          </a:xfrm>
        </p:spPr>
        <p:txBody>
          <a:bodyPr>
            <a:noAutofit/>
          </a:bodyPr>
          <a:lstStyle/>
          <a:p>
            <a:pPr marL="514350" indent="-514350" algn="just">
              <a:lnSpc>
                <a:spcPct val="150000"/>
              </a:lnSpc>
              <a:spcBef>
                <a:spcPts val="1200"/>
              </a:spcBef>
              <a:spcAft>
                <a:spcPts val="1200"/>
              </a:spcAft>
              <a:buClr>
                <a:srgbClr val="973735"/>
              </a:buClr>
              <a:buSzPct val="100000"/>
              <a:buFont typeface="+mj-lt"/>
              <a:buAutoNum type="arabicPeriod"/>
              <a:defRPr/>
            </a:pPr>
            <a:r>
              <a:rPr lang="en-US"/>
              <a:t>What are the .NET Assemblies? </a:t>
            </a:r>
            <a:r>
              <a:rPr lang="en-US">
                <a:latin typeface="+mj-lt"/>
              </a:rPr>
              <a:t>Please</a:t>
            </a:r>
            <a:r>
              <a:rPr lang="en-US"/>
              <a:t> describe the structure of .NET Assemblies</a:t>
            </a:r>
            <a:endParaRPr lang="en-US" dirty="0"/>
          </a:p>
          <a:p>
            <a:pPr marL="514350" indent="-514350" algn="just">
              <a:lnSpc>
                <a:spcPct val="150000"/>
              </a:lnSpc>
              <a:spcBef>
                <a:spcPts val="1200"/>
              </a:spcBef>
              <a:spcAft>
                <a:spcPts val="1200"/>
              </a:spcAft>
              <a:buClr>
                <a:srgbClr val="973735"/>
              </a:buClr>
              <a:buSzPct val="100000"/>
              <a:buFont typeface="+mj-lt"/>
              <a:buAutoNum type="arabicPeriod"/>
              <a:defRPr/>
            </a:pPr>
            <a:r>
              <a:rPr lang="en-US"/>
              <a:t>What is the role of the Assemblies in the application development?</a:t>
            </a:r>
            <a:endParaRPr lang="en-US" dirty="0"/>
          </a:p>
          <a:p>
            <a:pPr marL="514350" indent="-514350" algn="just">
              <a:lnSpc>
                <a:spcPct val="150000"/>
              </a:lnSpc>
              <a:spcBef>
                <a:spcPts val="1200"/>
              </a:spcBef>
              <a:spcAft>
                <a:spcPts val="1200"/>
              </a:spcAft>
              <a:buClr>
                <a:srgbClr val="973735"/>
              </a:buClr>
              <a:buSzPct val="100000"/>
              <a:buFont typeface="+mj-lt"/>
              <a:buAutoNum type="arabicPeriod"/>
              <a:defRPr/>
            </a:pPr>
            <a:r>
              <a:rPr lang="en-US" dirty="0"/>
              <a:t>How </a:t>
            </a:r>
            <a:r>
              <a:rPr lang="en-US"/>
              <a:t>to secure the Assemblies in the applications? </a:t>
            </a:r>
            <a:r>
              <a:rPr lang="en-US">
                <a:latin typeface="+mj-lt"/>
              </a:rPr>
              <a:t>Please</a:t>
            </a:r>
            <a:r>
              <a:rPr lang="en-US"/>
              <a:t> a demonstration about this</a:t>
            </a:r>
            <a:endParaRPr lang="en-US" dirty="0"/>
          </a:p>
          <a:p>
            <a:pPr marL="514350" indent="-514350" algn="just">
              <a:lnSpc>
                <a:spcPct val="150000"/>
              </a:lnSpc>
              <a:spcBef>
                <a:spcPts val="1200"/>
              </a:spcBef>
              <a:spcAft>
                <a:spcPts val="1200"/>
              </a:spcAft>
              <a:buClr>
                <a:srgbClr val="973735"/>
              </a:buClr>
              <a:buSzPct val="100000"/>
              <a:buFont typeface="+mj-lt"/>
              <a:buAutoNum type="arabicPeriod"/>
              <a:defRPr/>
            </a:pPr>
            <a:r>
              <a:rPr lang="en-US"/>
              <a:t>What is the difference between Static and Dynamic Assemblies?</a:t>
            </a:r>
            <a:endParaRPr lang="en-US" dirty="0"/>
          </a:p>
        </p:txBody>
      </p:sp>
      <p:sp>
        <p:nvSpPr>
          <p:cNvPr id="6" name="Date Placeholder 5"/>
          <p:cNvSpPr>
            <a:spLocks noGrp="1"/>
          </p:cNvSpPr>
          <p:nvPr>
            <p:ph type="dt" sz="half" idx="10"/>
          </p:nvPr>
        </p:nvSpPr>
        <p:spPr/>
        <p:txBody>
          <a:bodyPr/>
          <a:lstStyle/>
          <a:p>
            <a:fld id="{3343E35A-32B4-4028-AAD8-94CFE64C1CBA}" type="datetime1">
              <a:rPr lang="vi-VN" smtClean="0"/>
              <a:t>01/06/2021</a:t>
            </a:fld>
            <a:endParaRPr lang="en-US"/>
          </a:p>
        </p:txBody>
      </p:sp>
    </p:spTree>
    <p:extLst>
      <p:ext uri="{BB962C8B-B14F-4D97-AF65-F5344CB8AC3E}">
        <p14:creationId xmlns:p14="http://schemas.microsoft.com/office/powerpoint/2010/main" val="1991387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7449587" cy="575433"/>
          </a:xfrm>
        </p:spPr>
        <p:txBody>
          <a:bodyPr>
            <a:normAutofit fontScale="90000"/>
          </a:bodyPr>
          <a:lstStyle/>
          <a:p>
            <a:r>
              <a:rPr lang="en-US" b="1"/>
              <a:t>What is the .NET Assemblies</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6/1/2021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4</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94593" y="1388984"/>
            <a:ext cx="12097407" cy="512448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Assemblies form the fundamental units of deployment, version control, reuse, activation scoping, and security permissions for .NET-based applications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An assembly is a collection of types and resources that are built to work together and form a logical unit of functionality</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Assemblies take the form of executable (.exe) or dynamic link library (.dll) files, and are the building blocks of .NET applications. They provide the common language runtime with the information it needs to be aware of type implementations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In .NET (.NET 5), we can build an assembly from one or more source code files. This allows larger projects to be planned so that several developers can work on separate source code files or modules, which are combined to create a single assembly</a:t>
            </a:r>
          </a:p>
        </p:txBody>
      </p:sp>
    </p:spTree>
    <p:extLst>
      <p:ext uri="{BB962C8B-B14F-4D97-AF65-F5344CB8AC3E}">
        <p14:creationId xmlns:p14="http://schemas.microsoft.com/office/powerpoint/2010/main" val="2902607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0844430" cy="575433"/>
          </a:xfrm>
        </p:spPr>
        <p:txBody>
          <a:bodyPr>
            <a:normAutofit fontScale="90000"/>
          </a:bodyPr>
          <a:lstStyle/>
          <a:p>
            <a:r>
              <a:rPr lang="en-US" b="1"/>
              <a:t>Assemblies Properties</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6/1/2021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5</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43544" y="1496261"/>
            <a:ext cx="12235544" cy="4862870"/>
          </a:xfrm>
          <a:prstGeom prst="rect">
            <a:avLst/>
          </a:prstGeom>
          <a:noFill/>
        </p:spPr>
        <p:txBody>
          <a:bodyPr wrap="square">
            <a:spAutoFit/>
          </a:bodyPr>
          <a:lstStyle/>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a:solidFill>
                  <a:srgbClr val="212121"/>
                </a:solidFill>
                <a:latin typeface="+mj-lt"/>
              </a:rPr>
              <a:t>Assemblies are implemented as </a:t>
            </a:r>
            <a:r>
              <a:rPr lang="en-US" sz="2600" b="1">
                <a:solidFill>
                  <a:srgbClr val="212121"/>
                </a:solidFill>
                <a:latin typeface="+mj-lt"/>
              </a:rPr>
              <a:t>.exe (Windows OS) </a:t>
            </a:r>
            <a:r>
              <a:rPr lang="en-US" sz="2600">
                <a:solidFill>
                  <a:srgbClr val="212121"/>
                </a:solidFill>
                <a:latin typeface="+mj-lt"/>
              </a:rPr>
              <a:t>or </a:t>
            </a:r>
            <a:r>
              <a:rPr lang="en-US" sz="2600" b="1">
                <a:solidFill>
                  <a:srgbClr val="212121"/>
                </a:solidFill>
                <a:latin typeface="+mj-lt"/>
              </a:rPr>
              <a:t>.dll </a:t>
            </a:r>
            <a:r>
              <a:rPr lang="en-US" sz="2600">
                <a:solidFill>
                  <a:srgbClr val="212121"/>
                </a:solidFill>
                <a:latin typeface="+mj-lt"/>
              </a:rPr>
              <a:t>files</a:t>
            </a:r>
          </a:p>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a:solidFill>
                  <a:srgbClr val="212121"/>
                </a:solidFill>
                <a:latin typeface="+mj-lt"/>
              </a:rPr>
              <a:t>A .NET assembly can be </a:t>
            </a:r>
            <a:r>
              <a:rPr lang="en-US" sz="2600" b="1">
                <a:solidFill>
                  <a:srgbClr val="212121"/>
                </a:solidFill>
                <a:latin typeface="+mj-lt"/>
              </a:rPr>
              <a:t>static</a:t>
            </a:r>
            <a:r>
              <a:rPr lang="en-US" sz="2600">
                <a:solidFill>
                  <a:srgbClr val="212121"/>
                </a:solidFill>
                <a:latin typeface="+mj-lt"/>
              </a:rPr>
              <a:t> or </a:t>
            </a:r>
            <a:r>
              <a:rPr lang="en-US" sz="2600" b="1">
                <a:solidFill>
                  <a:srgbClr val="212121"/>
                </a:solidFill>
                <a:latin typeface="+mj-lt"/>
              </a:rPr>
              <a:t>dynamic</a:t>
            </a:r>
            <a:r>
              <a:rPr lang="en-US" sz="2600">
                <a:solidFill>
                  <a:srgbClr val="212121"/>
                </a:solidFill>
                <a:latin typeface="+mj-lt"/>
              </a:rPr>
              <a:t> and can be single-module or multimodule</a:t>
            </a:r>
          </a:p>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b="1">
                <a:solidFill>
                  <a:srgbClr val="212121"/>
                </a:solidFill>
                <a:latin typeface="+mj-lt"/>
              </a:rPr>
              <a:t>Static assemblies </a:t>
            </a:r>
            <a:r>
              <a:rPr lang="en-US" sz="2600">
                <a:solidFill>
                  <a:srgbClr val="212121"/>
                </a:solidFill>
                <a:latin typeface="+mj-lt"/>
              </a:rPr>
              <a:t>are stored on disk in portable executable (PE) files. Static assemblies can include interfaces, classes, and resources like bitmaps, JPEG files, and other resource files</a:t>
            </a:r>
          </a:p>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b="1">
                <a:solidFill>
                  <a:srgbClr val="212121"/>
                </a:solidFill>
                <a:latin typeface="+mj-lt"/>
              </a:rPr>
              <a:t>Dynamic assemblies </a:t>
            </a:r>
            <a:r>
              <a:rPr lang="en-US" sz="2600">
                <a:solidFill>
                  <a:srgbClr val="212121"/>
                </a:solidFill>
                <a:latin typeface="+mj-lt"/>
              </a:rPr>
              <a:t>are created dynamically at runtime and by using a specialized API of the .NET Core BCL called the Reflection Emit API, which is part of Reflection Services. A dynamic .NET assembly is created and executed directly in memory and it can be saved in a storage device</a:t>
            </a:r>
            <a:endParaRPr lang="en-US" sz="2600" dirty="0">
              <a:solidFill>
                <a:srgbClr val="212121"/>
              </a:solidFill>
              <a:latin typeface="+mj-lt"/>
            </a:endParaRPr>
          </a:p>
        </p:txBody>
      </p:sp>
    </p:spTree>
    <p:extLst>
      <p:ext uri="{BB962C8B-B14F-4D97-AF65-F5344CB8AC3E}">
        <p14:creationId xmlns:p14="http://schemas.microsoft.com/office/powerpoint/2010/main" val="1325857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0844430" cy="575433"/>
          </a:xfrm>
        </p:spPr>
        <p:txBody>
          <a:bodyPr>
            <a:normAutofit fontScale="90000"/>
          </a:bodyPr>
          <a:lstStyle/>
          <a:p>
            <a:r>
              <a:rPr lang="en-US" b="1"/>
              <a:t>Assemblies Properties</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6/1/2021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6</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54799" y="1654155"/>
            <a:ext cx="11971283" cy="4347600"/>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212121"/>
                </a:solidFill>
                <a:latin typeface="+mj-lt"/>
              </a:rPr>
              <a:t>Assemblies are only loaded into memory if they are required. If they aren't used, they aren't loaded. This means that assemblies can be an efficient way to manage resources in larger projects</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212121"/>
                </a:solidFill>
                <a:latin typeface="+mj-lt"/>
              </a:rPr>
              <a:t>We can programmatically obtain information about an assembly by using </a:t>
            </a:r>
            <a:r>
              <a:rPr lang="en-US" sz="2600" b="1">
                <a:latin typeface="+mj-lt"/>
              </a:rPr>
              <a:t>Reflection </a:t>
            </a:r>
            <a:r>
              <a:rPr lang="en-US" sz="2600">
                <a:latin typeface="+mj-lt"/>
              </a:rPr>
              <a:t>and</a:t>
            </a:r>
            <a:r>
              <a:rPr lang="en-US" sz="2600" b="1">
                <a:latin typeface="+mj-lt"/>
              </a:rPr>
              <a:t> </a:t>
            </a:r>
            <a:r>
              <a:rPr lang="en-US" sz="2600">
                <a:latin typeface="+mj-lt"/>
              </a:rPr>
              <a:t>load an assembly just to inspect it by using the MetadataLoadContext class and the </a:t>
            </a:r>
            <a:r>
              <a:rPr lang="en-US" sz="2600" i="1">
                <a:latin typeface="+mj-lt"/>
              </a:rPr>
              <a:t>Assembly.ReflectionOnlyLoad</a:t>
            </a:r>
            <a:r>
              <a:rPr lang="en-US" sz="2600">
                <a:latin typeface="+mj-lt"/>
              </a:rPr>
              <a:t> or </a:t>
            </a:r>
            <a:r>
              <a:rPr lang="en-US" sz="2600" i="1">
                <a:latin typeface="+mj-lt"/>
              </a:rPr>
              <a:t>Assembly.ReflectionOnlyLoadFrom methods</a:t>
            </a:r>
            <a:endParaRPr lang="en-US" sz="2600" b="1" dirty="0">
              <a:solidFill>
                <a:srgbClr val="212121"/>
              </a:solidFill>
              <a:latin typeface="+mj-lt"/>
            </a:endParaRPr>
          </a:p>
        </p:txBody>
      </p:sp>
    </p:spTree>
    <p:extLst>
      <p:ext uri="{BB962C8B-B14F-4D97-AF65-F5344CB8AC3E}">
        <p14:creationId xmlns:p14="http://schemas.microsoft.com/office/powerpoint/2010/main" val="2410749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32658" y="1542413"/>
            <a:ext cx="12107917" cy="4616648"/>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Assemblies Promote Code Reuse</a:t>
            </a:r>
          </a:p>
          <a:p>
            <a:pPr marL="568325" indent="-222250" algn="just">
              <a:spcBef>
                <a:spcPts val="1200"/>
              </a:spcBef>
              <a:spcAft>
                <a:spcPts val="1200"/>
              </a:spcAft>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A code library (a class library) is a *.dll that contains types intended to be used by external applications and allows us to reuse types in a language-independent manner</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Assemblies Establish a Type Boundary</a:t>
            </a:r>
          </a:p>
          <a:p>
            <a:pPr marL="568325" indent="-222250" algn="just">
              <a:spcBef>
                <a:spcPts val="1200"/>
              </a:spcBef>
              <a:spcAft>
                <a:spcPts val="1200"/>
              </a:spcAft>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Every type's identity includes the name of the assembly in which it resides. A type called “</a:t>
            </a:r>
            <a:r>
              <a:rPr lang="en-US" sz="2600" i="1">
                <a:solidFill>
                  <a:srgbClr val="111111"/>
                </a:solidFill>
                <a:latin typeface="+mj-lt"/>
              </a:rPr>
              <a:t>MyType”</a:t>
            </a:r>
            <a:r>
              <a:rPr lang="en-US" sz="2600">
                <a:solidFill>
                  <a:srgbClr val="111111"/>
                </a:solidFill>
                <a:latin typeface="+mj-lt"/>
              </a:rPr>
              <a:t> that is loaded in the scope of one assembly is not the same as a type called “</a:t>
            </a:r>
            <a:r>
              <a:rPr lang="en-US" sz="2600" i="1">
                <a:solidFill>
                  <a:srgbClr val="111111"/>
                </a:solidFill>
                <a:latin typeface="+mj-lt"/>
              </a:rPr>
              <a:t>MyType</a:t>
            </a:r>
            <a:r>
              <a:rPr lang="en-US" sz="2600">
                <a:solidFill>
                  <a:srgbClr val="111111"/>
                </a:solidFill>
                <a:latin typeface="+mj-lt"/>
              </a:rPr>
              <a:t>” that is loaded in the scope of another assembly</a:t>
            </a:r>
            <a:endParaRPr lang="en-US" sz="2600" dirty="0">
              <a:solidFill>
                <a:srgbClr val="111111"/>
              </a:solidFill>
              <a:latin typeface="+mj-lt"/>
            </a:endParaRPr>
          </a:p>
        </p:txBody>
      </p:sp>
      <p:sp>
        <p:nvSpPr>
          <p:cNvPr id="10" name="Title 1">
            <a:extLst>
              <a:ext uri="{FF2B5EF4-FFF2-40B4-BE49-F238E27FC236}">
                <a16:creationId xmlns:a16="http://schemas.microsoft.com/office/drawing/2014/main" id="{5E9E4954-70B4-4DE7-8E77-B054E560B3DE}"/>
              </a:ext>
            </a:extLst>
          </p:cNvPr>
          <p:cNvSpPr>
            <a:spLocks noGrp="1"/>
          </p:cNvSpPr>
          <p:nvPr>
            <p:ph type="title"/>
          </p:nvPr>
        </p:nvSpPr>
        <p:spPr>
          <a:xfrm>
            <a:off x="275516" y="687426"/>
            <a:ext cx="7449587" cy="575433"/>
          </a:xfrm>
        </p:spPr>
        <p:txBody>
          <a:bodyPr>
            <a:normAutofit fontScale="90000"/>
          </a:bodyPr>
          <a:lstStyle/>
          <a:p>
            <a:r>
              <a:rPr lang="en-US" b="1"/>
              <a:t>Role of .NET Assemblies</a:t>
            </a:r>
            <a:endParaRPr lang="en-US" dirty="0"/>
          </a:p>
        </p:txBody>
      </p:sp>
    </p:spTree>
    <p:extLst>
      <p:ext uri="{BB962C8B-B14F-4D97-AF65-F5344CB8AC3E}">
        <p14:creationId xmlns:p14="http://schemas.microsoft.com/office/powerpoint/2010/main" val="87676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5316" y="1532662"/>
            <a:ext cx="12181116" cy="4816703"/>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Assemblies Are Versionable Units</a:t>
            </a:r>
          </a:p>
          <a:p>
            <a:pPr marL="568325" indent="-222250"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Assemblies are assigned a four-part numerical version number of the form </a:t>
            </a:r>
            <a:r>
              <a:rPr lang="en-US" sz="2300" b="1">
                <a:solidFill>
                  <a:srgbClr val="111111"/>
                </a:solidFill>
                <a:latin typeface="+mj-lt"/>
              </a:rPr>
              <a:t>&lt;major&gt;.&lt;minor&gt;.&lt;build&gt;.&lt;revision&gt; </a:t>
            </a:r>
            <a:r>
              <a:rPr lang="en-US" sz="2300">
                <a:solidFill>
                  <a:srgbClr val="111111"/>
                </a:solidFill>
                <a:latin typeface="+mj-lt"/>
              </a:rPr>
              <a:t>that allows multiple versions of the same assembly to coexist in harmony on a single machine</a:t>
            </a:r>
          </a:p>
          <a:p>
            <a:pPr marL="568325" indent="-222250"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All types and resources in the same assembly are versioned as a unit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Assemblies Are Self-Describing</a:t>
            </a:r>
          </a:p>
          <a:p>
            <a:pPr marL="568325" indent="-222250"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Assemblies are regarded as self-describing, in part because they record in the assembly’s manifest every external assembly they must have access to in order to function correctly</a:t>
            </a:r>
          </a:p>
          <a:p>
            <a:pPr marL="568325" indent="-222250"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In addition to manifest data, an assembly contains metadata that describes the composition (member names, implemented interfaces, base classes, constructors, etc ) of every contained type</a:t>
            </a:r>
            <a:endParaRPr lang="en-US" sz="2300" dirty="0">
              <a:solidFill>
                <a:srgbClr val="111111"/>
              </a:solidFill>
              <a:latin typeface="+mj-lt"/>
            </a:endParaRPr>
          </a:p>
        </p:txBody>
      </p:sp>
      <p:sp>
        <p:nvSpPr>
          <p:cNvPr id="10" name="Title 1">
            <a:extLst>
              <a:ext uri="{FF2B5EF4-FFF2-40B4-BE49-F238E27FC236}">
                <a16:creationId xmlns:a16="http://schemas.microsoft.com/office/drawing/2014/main" id="{5E9E4954-70B4-4DE7-8E77-B054E560B3DE}"/>
              </a:ext>
            </a:extLst>
          </p:cNvPr>
          <p:cNvSpPr>
            <a:spLocks noGrp="1"/>
          </p:cNvSpPr>
          <p:nvPr>
            <p:ph type="title"/>
          </p:nvPr>
        </p:nvSpPr>
        <p:spPr>
          <a:xfrm>
            <a:off x="275516" y="687426"/>
            <a:ext cx="7449587" cy="575433"/>
          </a:xfrm>
        </p:spPr>
        <p:txBody>
          <a:bodyPr>
            <a:normAutofit fontScale="90000"/>
          </a:bodyPr>
          <a:lstStyle/>
          <a:p>
            <a:r>
              <a:rPr lang="en-US" b="1"/>
              <a:t>Role of .NET Assemblies</a:t>
            </a:r>
            <a:endParaRPr lang="en-US" dirty="0"/>
          </a:p>
        </p:txBody>
      </p:sp>
    </p:spTree>
    <p:extLst>
      <p:ext uri="{BB962C8B-B14F-4D97-AF65-F5344CB8AC3E}">
        <p14:creationId xmlns:p14="http://schemas.microsoft.com/office/powerpoint/2010/main" val="3419721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5" y="687426"/>
            <a:ext cx="8410545" cy="575433"/>
          </a:xfrm>
        </p:spPr>
        <p:txBody>
          <a:bodyPr>
            <a:normAutofit fontScale="90000"/>
          </a:bodyPr>
          <a:lstStyle/>
          <a:p>
            <a:r>
              <a:rPr lang="en-US" b="1"/>
              <a:t>The Format of a .NET Assembly</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6/1/2021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490663"/>
            <a:ext cx="11971283"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212121"/>
                </a:solidFill>
                <a:latin typeface="+mj-lt"/>
              </a:rPr>
              <a:t>A .NET assembly(*.dll or *.exe) consists of the following elements:</a:t>
            </a:r>
            <a:endParaRPr lang="en-US" sz="2600" b="1" dirty="0">
              <a:solidFill>
                <a:srgbClr val="212121"/>
              </a:solidFill>
              <a:latin typeface="+mj-lt"/>
            </a:endParaRPr>
          </a:p>
        </p:txBody>
      </p:sp>
      <p:sp>
        <p:nvSpPr>
          <p:cNvPr id="8" name="TextBox 7">
            <a:extLst>
              <a:ext uri="{FF2B5EF4-FFF2-40B4-BE49-F238E27FC236}">
                <a16:creationId xmlns:a16="http://schemas.microsoft.com/office/drawing/2014/main" id="{2693C375-CC90-483A-9832-90E360A822B2}"/>
              </a:ext>
            </a:extLst>
          </p:cNvPr>
          <p:cNvSpPr txBox="1"/>
          <p:nvPr/>
        </p:nvSpPr>
        <p:spPr>
          <a:xfrm>
            <a:off x="0" y="2166657"/>
            <a:ext cx="8163170" cy="4003917"/>
          </a:xfrm>
          <a:prstGeom prst="rect">
            <a:avLst/>
          </a:prstGeom>
          <a:noFill/>
        </p:spPr>
        <p:txBody>
          <a:bodyPr wrap="square">
            <a:spAutoFit/>
          </a:bodyPr>
          <a:lstStyle/>
          <a:p>
            <a:pPr marL="568325" indent="-222250" algn="just">
              <a:lnSpc>
                <a:spcPct val="150000"/>
              </a:lnSpc>
              <a:spcBef>
                <a:spcPts val="300"/>
              </a:spcBef>
              <a:spcAft>
                <a:spcPts val="300"/>
              </a:spcAft>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An operating system (e.g. Windows) file header</a:t>
            </a:r>
          </a:p>
          <a:p>
            <a:pPr marL="568325" indent="-222250" algn="just">
              <a:lnSpc>
                <a:spcPct val="150000"/>
              </a:lnSpc>
              <a:spcBef>
                <a:spcPts val="300"/>
              </a:spcBef>
              <a:spcAft>
                <a:spcPts val="300"/>
              </a:spcAft>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A CLR file header</a:t>
            </a:r>
          </a:p>
          <a:p>
            <a:pPr marL="568325" indent="-222250" algn="just">
              <a:lnSpc>
                <a:spcPct val="150000"/>
              </a:lnSpc>
              <a:spcBef>
                <a:spcPts val="300"/>
              </a:spcBef>
              <a:spcAft>
                <a:spcPts val="300"/>
              </a:spcAft>
              <a:buClr>
                <a:srgbClr val="973735"/>
              </a:buClr>
              <a:buSzPct val="70000"/>
              <a:buFont typeface="Wingdings" panose="05000000000000000000" pitchFamily="2" charset="2"/>
              <a:buChar char="§"/>
              <a:tabLst>
                <a:tab pos="241300" algn="l"/>
              </a:tabLst>
              <a:defRPr/>
            </a:pPr>
            <a:r>
              <a:rPr lang="en-US" sz="2600" b="1">
                <a:solidFill>
                  <a:srgbClr val="111111"/>
                </a:solidFill>
                <a:latin typeface="+mj-lt"/>
              </a:rPr>
              <a:t>An assembly manifest</a:t>
            </a:r>
          </a:p>
          <a:p>
            <a:pPr marL="568325" indent="-222250" algn="just">
              <a:lnSpc>
                <a:spcPct val="150000"/>
              </a:lnSpc>
              <a:spcBef>
                <a:spcPts val="300"/>
              </a:spcBef>
              <a:spcAft>
                <a:spcPts val="300"/>
              </a:spcAft>
              <a:buClr>
                <a:srgbClr val="973735"/>
              </a:buClr>
              <a:buSzPct val="70000"/>
              <a:buFont typeface="Wingdings" panose="05000000000000000000" pitchFamily="2" charset="2"/>
              <a:buChar char="§"/>
              <a:tabLst>
                <a:tab pos="241300" algn="l"/>
              </a:tabLst>
              <a:defRPr/>
            </a:pPr>
            <a:r>
              <a:rPr lang="en-US" sz="2600" b="1">
                <a:solidFill>
                  <a:srgbClr val="111111"/>
                </a:solidFill>
                <a:latin typeface="+mj-lt"/>
              </a:rPr>
              <a:t>Type metadata</a:t>
            </a:r>
          </a:p>
          <a:p>
            <a:pPr marL="568325" indent="-222250" algn="just">
              <a:lnSpc>
                <a:spcPct val="150000"/>
              </a:lnSpc>
              <a:spcBef>
                <a:spcPts val="300"/>
              </a:spcBef>
              <a:spcAft>
                <a:spcPts val="300"/>
              </a:spcAft>
              <a:buClr>
                <a:srgbClr val="973735"/>
              </a:buClr>
              <a:buSzPct val="70000"/>
              <a:buFont typeface="Wingdings" panose="05000000000000000000" pitchFamily="2" charset="2"/>
              <a:buChar char="§"/>
              <a:tabLst>
                <a:tab pos="241300" algn="l"/>
              </a:tabLst>
              <a:defRPr/>
            </a:pPr>
            <a:r>
              <a:rPr lang="en-US" sz="2600" b="1">
                <a:solidFill>
                  <a:srgbClr val="111111"/>
                </a:solidFill>
                <a:latin typeface="+mj-lt"/>
              </a:rPr>
              <a:t>CIL code</a:t>
            </a:r>
          </a:p>
          <a:p>
            <a:pPr marL="568325" indent="-222250" algn="just">
              <a:lnSpc>
                <a:spcPct val="150000"/>
              </a:lnSpc>
              <a:spcBef>
                <a:spcPts val="300"/>
              </a:spcBef>
              <a:spcAft>
                <a:spcPts val="300"/>
              </a:spcAft>
              <a:buClr>
                <a:srgbClr val="973735"/>
              </a:buClr>
              <a:buSzPct val="70000"/>
              <a:buFont typeface="Wingdings" panose="05000000000000000000" pitchFamily="2" charset="2"/>
              <a:buChar char="§"/>
              <a:tabLst>
                <a:tab pos="241300" algn="l"/>
              </a:tabLst>
              <a:defRPr/>
            </a:pPr>
            <a:r>
              <a:rPr lang="en-US" sz="2600" b="1" i="1">
                <a:solidFill>
                  <a:srgbClr val="111111"/>
                </a:solidFill>
                <a:latin typeface="+mj-lt"/>
              </a:rPr>
              <a:t>Optional embedded resources</a:t>
            </a:r>
          </a:p>
        </p:txBody>
      </p:sp>
      <p:pic>
        <p:nvPicPr>
          <p:cNvPr id="9" name="Picture 8">
            <a:extLst>
              <a:ext uri="{FF2B5EF4-FFF2-40B4-BE49-F238E27FC236}">
                <a16:creationId xmlns:a16="http://schemas.microsoft.com/office/drawing/2014/main" id="{0E8262E6-C9D2-408A-88F9-3FE07405DD7E}"/>
              </a:ext>
            </a:extLst>
          </p:cNvPr>
          <p:cNvPicPr>
            <a:picLocks noChangeAspect="1"/>
          </p:cNvPicPr>
          <p:nvPr/>
        </p:nvPicPr>
        <p:blipFill>
          <a:blip r:embed="rId3"/>
          <a:stretch>
            <a:fillRect/>
          </a:stretch>
        </p:blipFill>
        <p:spPr>
          <a:xfrm>
            <a:off x="8217138" y="3248358"/>
            <a:ext cx="3681044" cy="3001212"/>
          </a:xfrm>
          <a:prstGeom prst="rect">
            <a:avLst/>
          </a:prstGeom>
          <a:ln w="25400">
            <a:solidFill>
              <a:srgbClr val="FF0000"/>
            </a:solidFill>
          </a:ln>
        </p:spPr>
      </p:pic>
    </p:spTree>
    <p:extLst>
      <p:ext uri="{BB962C8B-B14F-4D97-AF65-F5344CB8AC3E}">
        <p14:creationId xmlns:p14="http://schemas.microsoft.com/office/powerpoint/2010/main" val="3121666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2270</TotalTime>
  <Words>1434</Words>
  <Application>Microsoft Office PowerPoint</Application>
  <PresentationFormat>Widescreen</PresentationFormat>
  <Paragraphs>171</Paragraphs>
  <Slides>26</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Wingdings</vt:lpstr>
      <vt:lpstr>Office Theme</vt:lpstr>
      <vt:lpstr> Assemblies in .NET</vt:lpstr>
      <vt:lpstr>Objectives </vt:lpstr>
      <vt:lpstr>Assemblies Topics</vt:lpstr>
      <vt:lpstr>What is the .NET Assemblies</vt:lpstr>
      <vt:lpstr>Assemblies Properties</vt:lpstr>
      <vt:lpstr>Assemblies Properties</vt:lpstr>
      <vt:lpstr>Role of .NET Assemblies</vt:lpstr>
      <vt:lpstr>Role of .NET Assemblies</vt:lpstr>
      <vt:lpstr>The Format of a .NET Assembly</vt:lpstr>
      <vt:lpstr>The Format of a .NET Assembly</vt:lpstr>
      <vt:lpstr>The Format of a .NET Assembly</vt:lpstr>
      <vt:lpstr> Create .NET Assemblies Demonstration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Consuming Assemblies with C# Console Application Demonstration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Kiem Ho Hoan</cp:lastModifiedBy>
  <cp:revision>436</cp:revision>
  <dcterms:created xsi:type="dcterms:W3CDTF">2021-01-25T08:25:31Z</dcterms:created>
  <dcterms:modified xsi:type="dcterms:W3CDTF">2021-06-01T06:08:46Z</dcterms:modified>
</cp:coreProperties>
</file>