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sldIdLst>
    <p:sldId id="256" r:id="rId2"/>
    <p:sldId id="257" r:id="rId3"/>
    <p:sldId id="258" r:id="rId4"/>
    <p:sldId id="259" r:id="rId5"/>
    <p:sldId id="260" r:id="rId6"/>
    <p:sldId id="261" r:id="rId7"/>
    <p:sldId id="262" r:id="rId8"/>
    <p:sldId id="263" r:id="rId9"/>
    <p:sldId id="29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36F090-0160-4E33-A489-90AC1A95B2D5}" v="166" dt="2024-05-03T15:31:29.936"/>
    <p1510:client id="{B3A98237-C63F-4410-B63B-96DF18364740}" v="2" dt="2024-05-03T15:08:35.2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F52673-B79B-4435-99DA-56CAA94A13D4}"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93903362-C4F3-45C1-AD83-3EBC2A08D630}">
      <dgm:prSet/>
      <dgm:spPr/>
      <dgm:t>
        <a:bodyPr/>
        <a:lstStyle/>
        <a:p>
          <a:r>
            <a:rPr lang="en-US" dirty="0"/>
            <a:t>Pandas</a:t>
          </a:r>
        </a:p>
      </dgm:t>
    </dgm:pt>
    <dgm:pt modelId="{998A09C4-EC9C-4298-9499-CE94C1773426}" type="parTrans" cxnId="{AEF16C0E-FB7B-471B-8D2B-823276A33EDD}">
      <dgm:prSet/>
      <dgm:spPr/>
      <dgm:t>
        <a:bodyPr/>
        <a:lstStyle/>
        <a:p>
          <a:endParaRPr lang="en-US"/>
        </a:p>
      </dgm:t>
    </dgm:pt>
    <dgm:pt modelId="{FC2081E1-95F2-44A4-9D01-FAF17496CF1C}" type="sibTrans" cxnId="{AEF16C0E-FB7B-471B-8D2B-823276A33EDD}">
      <dgm:prSet/>
      <dgm:spPr/>
      <dgm:t>
        <a:bodyPr/>
        <a:lstStyle/>
        <a:p>
          <a:endParaRPr lang="en-US"/>
        </a:p>
      </dgm:t>
    </dgm:pt>
    <dgm:pt modelId="{0E4FBD4A-EE79-4184-8688-CC10DF22829A}">
      <dgm:prSet/>
      <dgm:spPr/>
      <dgm:t>
        <a:bodyPr/>
        <a:lstStyle/>
        <a:p>
          <a:r>
            <a:rPr lang="en-US" dirty="0"/>
            <a:t>NumPy</a:t>
          </a:r>
        </a:p>
      </dgm:t>
    </dgm:pt>
    <dgm:pt modelId="{1E899240-56E8-4AF2-BA42-3C643AE43369}" type="parTrans" cxnId="{06314D9B-1052-4A16-9A3E-9B0ACFB55F2A}">
      <dgm:prSet/>
      <dgm:spPr/>
      <dgm:t>
        <a:bodyPr/>
        <a:lstStyle/>
        <a:p>
          <a:endParaRPr lang="en-US"/>
        </a:p>
      </dgm:t>
    </dgm:pt>
    <dgm:pt modelId="{4F858562-B5FB-42DC-BEC7-FCD7BBCD68AF}" type="sibTrans" cxnId="{06314D9B-1052-4A16-9A3E-9B0ACFB55F2A}">
      <dgm:prSet/>
      <dgm:spPr/>
      <dgm:t>
        <a:bodyPr/>
        <a:lstStyle/>
        <a:p>
          <a:endParaRPr lang="en-US"/>
        </a:p>
      </dgm:t>
    </dgm:pt>
    <dgm:pt modelId="{3990145D-4C47-4189-83C3-37489EE101FF}">
      <dgm:prSet/>
      <dgm:spPr/>
      <dgm:t>
        <a:bodyPr/>
        <a:lstStyle/>
        <a:p>
          <a:r>
            <a:rPr lang="en-US" dirty="0"/>
            <a:t>Tkinter</a:t>
          </a:r>
        </a:p>
      </dgm:t>
    </dgm:pt>
    <dgm:pt modelId="{D39BC262-302E-4BC6-B61D-F3FE9D2EE983}" type="parTrans" cxnId="{3033A762-DD52-4AAC-91C8-84820E462048}">
      <dgm:prSet/>
      <dgm:spPr/>
      <dgm:t>
        <a:bodyPr/>
        <a:lstStyle/>
        <a:p>
          <a:endParaRPr lang="en-US"/>
        </a:p>
      </dgm:t>
    </dgm:pt>
    <dgm:pt modelId="{3A411903-1DFF-454F-93EF-11A72A3A9C46}" type="sibTrans" cxnId="{3033A762-DD52-4AAC-91C8-84820E462048}">
      <dgm:prSet/>
      <dgm:spPr/>
      <dgm:t>
        <a:bodyPr/>
        <a:lstStyle/>
        <a:p>
          <a:endParaRPr lang="en-US"/>
        </a:p>
      </dgm:t>
    </dgm:pt>
    <dgm:pt modelId="{6FD158FD-DA40-4C46-8178-363AF4ABF687}" type="pres">
      <dgm:prSet presAssocID="{C3F52673-B79B-4435-99DA-56CAA94A13D4}" presName="diagram" presStyleCnt="0">
        <dgm:presLayoutVars>
          <dgm:chPref val="1"/>
          <dgm:dir/>
          <dgm:animOne val="branch"/>
          <dgm:animLvl val="lvl"/>
          <dgm:resizeHandles/>
        </dgm:presLayoutVars>
      </dgm:prSet>
      <dgm:spPr/>
    </dgm:pt>
    <dgm:pt modelId="{714D9A5B-BF75-4C7E-8481-2E48D760B002}" type="pres">
      <dgm:prSet presAssocID="{93903362-C4F3-45C1-AD83-3EBC2A08D630}" presName="root" presStyleCnt="0"/>
      <dgm:spPr/>
    </dgm:pt>
    <dgm:pt modelId="{AB601042-FA74-4703-B7C2-2568476ACB6B}" type="pres">
      <dgm:prSet presAssocID="{93903362-C4F3-45C1-AD83-3EBC2A08D630}" presName="rootComposite" presStyleCnt="0"/>
      <dgm:spPr/>
    </dgm:pt>
    <dgm:pt modelId="{EDCA2B8B-D721-4B7D-B073-A5E630FFFC93}" type="pres">
      <dgm:prSet presAssocID="{93903362-C4F3-45C1-AD83-3EBC2A08D630}" presName="rootText" presStyleLbl="node1" presStyleIdx="0" presStyleCnt="3" custScaleX="135261" custLinFactNeighborX="3274" custLinFactNeighborY="-54901"/>
      <dgm:spPr/>
    </dgm:pt>
    <dgm:pt modelId="{CF307E91-30EB-4E3A-ADF4-7ED85C7B28E7}" type="pres">
      <dgm:prSet presAssocID="{93903362-C4F3-45C1-AD83-3EBC2A08D630}" presName="rootConnector" presStyleLbl="node1" presStyleIdx="0" presStyleCnt="3"/>
      <dgm:spPr/>
    </dgm:pt>
    <dgm:pt modelId="{1EB7BDB6-EBB6-4D3A-BD59-7FE27315F3A8}" type="pres">
      <dgm:prSet presAssocID="{93903362-C4F3-45C1-AD83-3EBC2A08D630}" presName="childShape" presStyleCnt="0"/>
      <dgm:spPr/>
    </dgm:pt>
    <dgm:pt modelId="{E28A1866-3C8F-4988-AC95-2DAAA7D34DBC}" type="pres">
      <dgm:prSet presAssocID="{0E4FBD4A-EE79-4184-8688-CC10DF22829A}" presName="root" presStyleCnt="0"/>
      <dgm:spPr/>
    </dgm:pt>
    <dgm:pt modelId="{BB5C2F83-FD6F-4164-9D83-64975C9E08C3}" type="pres">
      <dgm:prSet presAssocID="{0E4FBD4A-EE79-4184-8688-CC10DF22829A}" presName="rootComposite" presStyleCnt="0"/>
      <dgm:spPr/>
    </dgm:pt>
    <dgm:pt modelId="{079B0D16-B5D9-4061-8609-FC56B607808E}" type="pres">
      <dgm:prSet presAssocID="{0E4FBD4A-EE79-4184-8688-CC10DF22829A}" presName="rootText" presStyleLbl="node1" presStyleIdx="1" presStyleCnt="3" custScaleX="131945" custLinFactNeighborX="270" custLinFactNeighborY="-51811"/>
      <dgm:spPr/>
    </dgm:pt>
    <dgm:pt modelId="{BD9F03C7-7411-49FA-BDFC-F08BFC8521A4}" type="pres">
      <dgm:prSet presAssocID="{0E4FBD4A-EE79-4184-8688-CC10DF22829A}" presName="rootConnector" presStyleLbl="node1" presStyleIdx="1" presStyleCnt="3"/>
      <dgm:spPr/>
    </dgm:pt>
    <dgm:pt modelId="{4DA67FB3-F86F-48BE-B4F3-5E9BF051B1A7}" type="pres">
      <dgm:prSet presAssocID="{0E4FBD4A-EE79-4184-8688-CC10DF22829A}" presName="childShape" presStyleCnt="0"/>
      <dgm:spPr/>
    </dgm:pt>
    <dgm:pt modelId="{BEBDC67D-B70F-4CD4-AC5A-8E53F63B4ED1}" type="pres">
      <dgm:prSet presAssocID="{3990145D-4C47-4189-83C3-37489EE101FF}" presName="root" presStyleCnt="0"/>
      <dgm:spPr/>
    </dgm:pt>
    <dgm:pt modelId="{314520E8-EC11-4CDA-B7BF-3766432391F4}" type="pres">
      <dgm:prSet presAssocID="{3990145D-4C47-4189-83C3-37489EE101FF}" presName="rootComposite" presStyleCnt="0"/>
      <dgm:spPr/>
    </dgm:pt>
    <dgm:pt modelId="{9BC0B0B5-82AC-4052-A676-779060E3A999}" type="pres">
      <dgm:prSet presAssocID="{3990145D-4C47-4189-83C3-37489EE101FF}" presName="rootText" presStyleLbl="node1" presStyleIdx="2" presStyleCnt="3" custScaleX="108134" custLinFactNeighborX="-7105" custLinFactNeighborY="-51811"/>
      <dgm:spPr/>
    </dgm:pt>
    <dgm:pt modelId="{08646B36-171E-410D-ACC2-85FE810CD8B0}" type="pres">
      <dgm:prSet presAssocID="{3990145D-4C47-4189-83C3-37489EE101FF}" presName="rootConnector" presStyleLbl="node1" presStyleIdx="2" presStyleCnt="3"/>
      <dgm:spPr/>
    </dgm:pt>
    <dgm:pt modelId="{213A46B0-72C2-464D-B371-7D823BDBB967}" type="pres">
      <dgm:prSet presAssocID="{3990145D-4C47-4189-83C3-37489EE101FF}" presName="childShape" presStyleCnt="0"/>
      <dgm:spPr/>
    </dgm:pt>
  </dgm:ptLst>
  <dgm:cxnLst>
    <dgm:cxn modelId="{FF34940D-2543-44DB-92F5-F639BC3EBF77}" type="presOf" srcId="{3990145D-4C47-4189-83C3-37489EE101FF}" destId="{08646B36-171E-410D-ACC2-85FE810CD8B0}" srcOrd="1" destOrd="0" presId="urn:microsoft.com/office/officeart/2005/8/layout/hierarchy3"/>
    <dgm:cxn modelId="{AEF16C0E-FB7B-471B-8D2B-823276A33EDD}" srcId="{C3F52673-B79B-4435-99DA-56CAA94A13D4}" destId="{93903362-C4F3-45C1-AD83-3EBC2A08D630}" srcOrd="0" destOrd="0" parTransId="{998A09C4-EC9C-4298-9499-CE94C1773426}" sibTransId="{FC2081E1-95F2-44A4-9D01-FAF17496CF1C}"/>
    <dgm:cxn modelId="{8E6CE111-B4BC-4D28-9133-99960FD1865C}" type="presOf" srcId="{0E4FBD4A-EE79-4184-8688-CC10DF22829A}" destId="{BD9F03C7-7411-49FA-BDFC-F08BFC8521A4}" srcOrd="1" destOrd="0" presId="urn:microsoft.com/office/officeart/2005/8/layout/hierarchy3"/>
    <dgm:cxn modelId="{340DB01E-BED3-44F4-A303-0F0B8CCAF402}" type="presOf" srcId="{93903362-C4F3-45C1-AD83-3EBC2A08D630}" destId="{EDCA2B8B-D721-4B7D-B073-A5E630FFFC93}" srcOrd="0" destOrd="0" presId="urn:microsoft.com/office/officeart/2005/8/layout/hierarchy3"/>
    <dgm:cxn modelId="{15E96427-B80D-42E7-91A4-977C3CD06E2B}" type="presOf" srcId="{93903362-C4F3-45C1-AD83-3EBC2A08D630}" destId="{CF307E91-30EB-4E3A-ADF4-7ED85C7B28E7}" srcOrd="1" destOrd="0" presId="urn:microsoft.com/office/officeart/2005/8/layout/hierarchy3"/>
    <dgm:cxn modelId="{3033A762-DD52-4AAC-91C8-84820E462048}" srcId="{C3F52673-B79B-4435-99DA-56CAA94A13D4}" destId="{3990145D-4C47-4189-83C3-37489EE101FF}" srcOrd="2" destOrd="0" parTransId="{D39BC262-302E-4BC6-B61D-F3FE9D2EE983}" sibTransId="{3A411903-1DFF-454F-93EF-11A72A3A9C46}"/>
    <dgm:cxn modelId="{BCD64D45-A319-404C-9A3E-2AE91D929E82}" type="presOf" srcId="{C3F52673-B79B-4435-99DA-56CAA94A13D4}" destId="{6FD158FD-DA40-4C46-8178-363AF4ABF687}" srcOrd="0" destOrd="0" presId="urn:microsoft.com/office/officeart/2005/8/layout/hierarchy3"/>
    <dgm:cxn modelId="{BFE66269-EFDB-427E-ABE5-FC7CBBC7348E}" type="presOf" srcId="{3990145D-4C47-4189-83C3-37489EE101FF}" destId="{9BC0B0B5-82AC-4052-A676-779060E3A999}" srcOrd="0" destOrd="0" presId="urn:microsoft.com/office/officeart/2005/8/layout/hierarchy3"/>
    <dgm:cxn modelId="{06314D9B-1052-4A16-9A3E-9B0ACFB55F2A}" srcId="{C3F52673-B79B-4435-99DA-56CAA94A13D4}" destId="{0E4FBD4A-EE79-4184-8688-CC10DF22829A}" srcOrd="1" destOrd="0" parTransId="{1E899240-56E8-4AF2-BA42-3C643AE43369}" sibTransId="{4F858562-B5FB-42DC-BEC7-FCD7BBCD68AF}"/>
    <dgm:cxn modelId="{A9D2F6FA-1CDD-4F35-8D0A-2A5FF62D851D}" type="presOf" srcId="{0E4FBD4A-EE79-4184-8688-CC10DF22829A}" destId="{079B0D16-B5D9-4061-8609-FC56B607808E}" srcOrd="0" destOrd="0" presId="urn:microsoft.com/office/officeart/2005/8/layout/hierarchy3"/>
    <dgm:cxn modelId="{B7304C4C-A377-494B-8DE1-F6F4F0AE31EB}" type="presParOf" srcId="{6FD158FD-DA40-4C46-8178-363AF4ABF687}" destId="{714D9A5B-BF75-4C7E-8481-2E48D760B002}" srcOrd="0" destOrd="0" presId="urn:microsoft.com/office/officeart/2005/8/layout/hierarchy3"/>
    <dgm:cxn modelId="{777600A4-6CAB-4B7F-9EF0-87DFF99C62BA}" type="presParOf" srcId="{714D9A5B-BF75-4C7E-8481-2E48D760B002}" destId="{AB601042-FA74-4703-B7C2-2568476ACB6B}" srcOrd="0" destOrd="0" presId="urn:microsoft.com/office/officeart/2005/8/layout/hierarchy3"/>
    <dgm:cxn modelId="{01E96F1B-121D-4AAD-8372-BA25AEF95BA7}" type="presParOf" srcId="{AB601042-FA74-4703-B7C2-2568476ACB6B}" destId="{EDCA2B8B-D721-4B7D-B073-A5E630FFFC93}" srcOrd="0" destOrd="0" presId="urn:microsoft.com/office/officeart/2005/8/layout/hierarchy3"/>
    <dgm:cxn modelId="{B9EFF4CB-66C3-4F61-A09C-D299589E029B}" type="presParOf" srcId="{AB601042-FA74-4703-B7C2-2568476ACB6B}" destId="{CF307E91-30EB-4E3A-ADF4-7ED85C7B28E7}" srcOrd="1" destOrd="0" presId="urn:microsoft.com/office/officeart/2005/8/layout/hierarchy3"/>
    <dgm:cxn modelId="{67812722-75DC-4C67-B5AE-91452DEE9378}" type="presParOf" srcId="{714D9A5B-BF75-4C7E-8481-2E48D760B002}" destId="{1EB7BDB6-EBB6-4D3A-BD59-7FE27315F3A8}" srcOrd="1" destOrd="0" presId="urn:microsoft.com/office/officeart/2005/8/layout/hierarchy3"/>
    <dgm:cxn modelId="{22F6DECA-C42A-44B9-AA06-6124B102EAB5}" type="presParOf" srcId="{6FD158FD-DA40-4C46-8178-363AF4ABF687}" destId="{E28A1866-3C8F-4988-AC95-2DAAA7D34DBC}" srcOrd="1" destOrd="0" presId="urn:microsoft.com/office/officeart/2005/8/layout/hierarchy3"/>
    <dgm:cxn modelId="{BB789FCF-6C1B-4E67-97A4-6B6C32DDF43F}" type="presParOf" srcId="{E28A1866-3C8F-4988-AC95-2DAAA7D34DBC}" destId="{BB5C2F83-FD6F-4164-9D83-64975C9E08C3}" srcOrd="0" destOrd="0" presId="urn:microsoft.com/office/officeart/2005/8/layout/hierarchy3"/>
    <dgm:cxn modelId="{3B8FD5CC-DA60-4351-95CC-B6ECBAEECD0C}" type="presParOf" srcId="{BB5C2F83-FD6F-4164-9D83-64975C9E08C3}" destId="{079B0D16-B5D9-4061-8609-FC56B607808E}" srcOrd="0" destOrd="0" presId="urn:microsoft.com/office/officeart/2005/8/layout/hierarchy3"/>
    <dgm:cxn modelId="{1F4088F2-E246-4931-8706-ABF563207F34}" type="presParOf" srcId="{BB5C2F83-FD6F-4164-9D83-64975C9E08C3}" destId="{BD9F03C7-7411-49FA-BDFC-F08BFC8521A4}" srcOrd="1" destOrd="0" presId="urn:microsoft.com/office/officeart/2005/8/layout/hierarchy3"/>
    <dgm:cxn modelId="{1577B337-35B4-4DF7-98A2-475C8BF8B1C4}" type="presParOf" srcId="{E28A1866-3C8F-4988-AC95-2DAAA7D34DBC}" destId="{4DA67FB3-F86F-48BE-B4F3-5E9BF051B1A7}" srcOrd="1" destOrd="0" presId="urn:microsoft.com/office/officeart/2005/8/layout/hierarchy3"/>
    <dgm:cxn modelId="{C6563D89-2D46-4050-9D35-BD83BE4D606B}" type="presParOf" srcId="{6FD158FD-DA40-4C46-8178-363AF4ABF687}" destId="{BEBDC67D-B70F-4CD4-AC5A-8E53F63B4ED1}" srcOrd="2" destOrd="0" presId="urn:microsoft.com/office/officeart/2005/8/layout/hierarchy3"/>
    <dgm:cxn modelId="{EB566BC4-7B9F-44D1-8C52-CDB55D4F6A5C}" type="presParOf" srcId="{BEBDC67D-B70F-4CD4-AC5A-8E53F63B4ED1}" destId="{314520E8-EC11-4CDA-B7BF-3766432391F4}" srcOrd="0" destOrd="0" presId="urn:microsoft.com/office/officeart/2005/8/layout/hierarchy3"/>
    <dgm:cxn modelId="{F6DBF0AE-6038-4427-AFDD-34722BA5E6F7}" type="presParOf" srcId="{314520E8-EC11-4CDA-B7BF-3766432391F4}" destId="{9BC0B0B5-82AC-4052-A676-779060E3A999}" srcOrd="0" destOrd="0" presId="urn:microsoft.com/office/officeart/2005/8/layout/hierarchy3"/>
    <dgm:cxn modelId="{922FCC7A-0C20-4255-AA2A-410FE87E7AD5}" type="presParOf" srcId="{314520E8-EC11-4CDA-B7BF-3766432391F4}" destId="{08646B36-171E-410D-ACC2-85FE810CD8B0}" srcOrd="1" destOrd="0" presId="urn:microsoft.com/office/officeart/2005/8/layout/hierarchy3"/>
    <dgm:cxn modelId="{685D5F64-D852-4555-9328-540F1480C366}" type="presParOf" srcId="{BEBDC67D-B70F-4CD4-AC5A-8E53F63B4ED1}" destId="{213A46B0-72C2-464D-B371-7D823BDBB96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CA2B8B-D721-4B7D-B073-A5E630FFFC93}">
      <dsp:nvSpPr>
        <dsp:cNvPr id="0" name=""/>
        <dsp:cNvSpPr/>
      </dsp:nvSpPr>
      <dsp:spPr>
        <a:xfrm>
          <a:off x="79726" y="495513"/>
          <a:ext cx="3086567" cy="114096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395" tIns="74930" rIns="112395" bIns="74930" numCol="1" spcCol="1270" anchor="ctr" anchorCtr="0">
          <a:noAutofit/>
        </a:bodyPr>
        <a:lstStyle/>
        <a:p>
          <a:pPr marL="0" lvl="0" indent="0" algn="ctr" defTabSz="2622550">
            <a:lnSpc>
              <a:spcPct val="90000"/>
            </a:lnSpc>
            <a:spcBef>
              <a:spcPct val="0"/>
            </a:spcBef>
            <a:spcAft>
              <a:spcPct val="35000"/>
            </a:spcAft>
            <a:buNone/>
          </a:pPr>
          <a:r>
            <a:rPr lang="en-US" sz="5900" kern="1200" dirty="0"/>
            <a:t>Pandas</a:t>
          </a:r>
        </a:p>
      </dsp:txBody>
      <dsp:txXfrm>
        <a:off x="113144" y="528931"/>
        <a:ext cx="3019731" cy="1074131"/>
      </dsp:txXfrm>
    </dsp:sp>
    <dsp:sp modelId="{079B0D16-B5D9-4061-8609-FC56B607808E}">
      <dsp:nvSpPr>
        <dsp:cNvPr id="0" name=""/>
        <dsp:cNvSpPr/>
      </dsp:nvSpPr>
      <dsp:spPr>
        <a:xfrm>
          <a:off x="3668228" y="530769"/>
          <a:ext cx="3010898" cy="114096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395" tIns="74930" rIns="112395" bIns="74930" numCol="1" spcCol="1270" anchor="ctr" anchorCtr="0">
          <a:noAutofit/>
        </a:bodyPr>
        <a:lstStyle/>
        <a:p>
          <a:pPr marL="0" lvl="0" indent="0" algn="ctr" defTabSz="2622550">
            <a:lnSpc>
              <a:spcPct val="90000"/>
            </a:lnSpc>
            <a:spcBef>
              <a:spcPct val="0"/>
            </a:spcBef>
            <a:spcAft>
              <a:spcPct val="35000"/>
            </a:spcAft>
            <a:buNone/>
          </a:pPr>
          <a:r>
            <a:rPr lang="en-US" sz="5900" kern="1200" dirty="0"/>
            <a:t>NumPy</a:t>
          </a:r>
        </a:p>
      </dsp:txBody>
      <dsp:txXfrm>
        <a:off x="3701646" y="564187"/>
        <a:ext cx="2944062" cy="1074131"/>
      </dsp:txXfrm>
    </dsp:sp>
    <dsp:sp modelId="{9BC0B0B5-82AC-4052-A676-779060E3A999}">
      <dsp:nvSpPr>
        <dsp:cNvPr id="0" name=""/>
        <dsp:cNvSpPr/>
      </dsp:nvSpPr>
      <dsp:spPr>
        <a:xfrm>
          <a:off x="7081317" y="530769"/>
          <a:ext cx="2467547" cy="114096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395" tIns="74930" rIns="112395" bIns="74930" numCol="1" spcCol="1270" anchor="ctr" anchorCtr="0">
          <a:noAutofit/>
        </a:bodyPr>
        <a:lstStyle/>
        <a:p>
          <a:pPr marL="0" lvl="0" indent="0" algn="ctr" defTabSz="2622550">
            <a:lnSpc>
              <a:spcPct val="90000"/>
            </a:lnSpc>
            <a:spcBef>
              <a:spcPct val="0"/>
            </a:spcBef>
            <a:spcAft>
              <a:spcPct val="35000"/>
            </a:spcAft>
            <a:buNone/>
          </a:pPr>
          <a:r>
            <a:rPr lang="en-US" sz="5900" kern="1200" dirty="0"/>
            <a:t>Tkinter</a:t>
          </a:r>
        </a:p>
      </dsp:txBody>
      <dsp:txXfrm>
        <a:off x="7114735" y="564187"/>
        <a:ext cx="2400711" cy="107413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08768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201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53278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32338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2545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3095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8890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08441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64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2906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83183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04505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2055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7580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9133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4694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6781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5/8/2024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3047854"/>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 id="214748394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1" name="Rectangle 10">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5" name="Picture 14">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9AEC8402-93AE-DF97-6EF8-9DD6F63B8DAA}"/>
              </a:ext>
            </a:extLst>
          </p:cNvPr>
          <p:cNvSpPr>
            <a:spLocks noGrp="1"/>
          </p:cNvSpPr>
          <p:nvPr>
            <p:ph type="ctrTitle"/>
          </p:nvPr>
        </p:nvSpPr>
        <p:spPr>
          <a:xfrm>
            <a:off x="1030288" y="609600"/>
            <a:ext cx="10131425" cy="1110343"/>
          </a:xfrm>
        </p:spPr>
        <p:txBody>
          <a:bodyPr vert="horz" lIns="91440" tIns="45720" rIns="91440" bIns="45720" rtlCol="0" anchor="ctr">
            <a:normAutofit fontScale="90000"/>
          </a:bodyPr>
          <a:lstStyle/>
          <a:p>
            <a:pPr algn="ctr">
              <a:lnSpc>
                <a:spcPct val="90000"/>
              </a:lnSpc>
            </a:pPr>
            <a:r>
              <a:rPr lang="en-US" sz="4400" b="1" dirty="0">
                <a:solidFill>
                  <a:schemeClr val="bg1"/>
                </a:solidFill>
                <a:latin typeface="Calibri Light"/>
                <a:ea typeface="Calibri Light"/>
                <a:cs typeface="Calibri Light"/>
              </a:rPr>
              <a:t>T.J.S. ENGINEERING COLLEGE</a:t>
            </a:r>
            <a:br>
              <a:rPr lang="en-US" sz="4400" b="1" dirty="0">
                <a:latin typeface="Calibri Light"/>
                <a:ea typeface="Calibri Light"/>
                <a:cs typeface="Calibri Light"/>
              </a:rPr>
            </a:br>
            <a:r>
              <a:rPr lang="en-US" sz="4400" dirty="0">
                <a:solidFill>
                  <a:schemeClr val="bg1"/>
                </a:solidFill>
                <a:latin typeface="Calibri Light"/>
                <a:ea typeface="Calibri Light"/>
                <a:cs typeface="Calibri Light"/>
              </a:rPr>
              <a:t>DEPARTMENT OF</a:t>
            </a:r>
            <a:r>
              <a:rPr lang="en-US" sz="4400" b="1" dirty="0">
                <a:solidFill>
                  <a:schemeClr val="bg1"/>
                </a:solidFill>
                <a:latin typeface="Times New Roman"/>
                <a:ea typeface="Calibri Light"/>
                <a:cs typeface="Calibri Light"/>
              </a:rPr>
              <a:t> </a:t>
            </a:r>
            <a:br>
              <a:rPr lang="en-US" sz="4400" b="1" dirty="0">
                <a:latin typeface="Times New Roman"/>
                <a:ea typeface="Calibri Light"/>
                <a:cs typeface="Calibri Light"/>
              </a:rPr>
            </a:br>
            <a:r>
              <a:rPr lang="en-US" sz="3600" dirty="0">
                <a:solidFill>
                  <a:schemeClr val="bg1"/>
                </a:solidFill>
                <a:ea typeface="Calibri Light"/>
                <a:cs typeface="Calibri Light"/>
              </a:rPr>
              <a:t>COMPUTER SCIENCE AND ENGINEERING</a:t>
            </a:r>
            <a:endParaRPr lang="en-US" sz="3600" spc="0" dirty="0">
              <a:solidFill>
                <a:schemeClr val="bg1"/>
              </a:solidFill>
              <a:ea typeface="Calibri Light"/>
              <a:cs typeface="Calibri Light"/>
            </a:endParaRPr>
          </a:p>
        </p:txBody>
      </p:sp>
      <p:sp>
        <p:nvSpPr>
          <p:cNvPr id="3" name="Subtitle 2">
            <a:extLst>
              <a:ext uri="{FF2B5EF4-FFF2-40B4-BE49-F238E27FC236}">
                <a16:creationId xmlns:a16="http://schemas.microsoft.com/office/drawing/2014/main" id="{CAC4C17E-7831-CA6C-4C92-EBAEF5127838}"/>
              </a:ext>
            </a:extLst>
          </p:cNvPr>
          <p:cNvSpPr>
            <a:spLocks noGrp="1"/>
          </p:cNvSpPr>
          <p:nvPr>
            <p:ph type="subTitle" idx="1"/>
          </p:nvPr>
        </p:nvSpPr>
        <p:spPr>
          <a:xfrm>
            <a:off x="685801" y="2592572"/>
            <a:ext cx="10820400" cy="3198627"/>
          </a:xfrm>
        </p:spPr>
        <p:txBody>
          <a:bodyPr vert="horz" lIns="91440" tIns="45720" rIns="91440" bIns="45720" rtlCol="0" anchor="ctr">
            <a:normAutofit fontScale="85000" lnSpcReduction="20000"/>
          </a:bodyPr>
          <a:lstStyle/>
          <a:p>
            <a:pPr algn="ctr"/>
            <a:r>
              <a:rPr lang="en-US" sz="4200" b="1" dirty="0">
                <a:solidFill>
                  <a:schemeClr val="accent6">
                    <a:lumMod val="75000"/>
                  </a:schemeClr>
                </a:solidFill>
                <a:latin typeface="Britannic Bold" panose="020B0903060703020204" pitchFamily="34" charset="0"/>
                <a:ea typeface="Calibri Light"/>
                <a:cs typeface="Calibri Light"/>
              </a:rPr>
              <a:t>DISEASE PREDICTION</a:t>
            </a:r>
            <a:br>
              <a:rPr lang="en-US" sz="4200" b="1" dirty="0">
                <a:solidFill>
                  <a:schemeClr val="accent6">
                    <a:lumMod val="75000"/>
                  </a:schemeClr>
                </a:solidFill>
                <a:latin typeface="Britannic Bold" panose="020B0903060703020204" pitchFamily="34" charset="0"/>
                <a:ea typeface="Calibri Light"/>
                <a:cs typeface="Calibri Light"/>
              </a:rPr>
            </a:br>
            <a:r>
              <a:rPr lang="en-US" sz="4200" b="1" dirty="0">
                <a:solidFill>
                  <a:schemeClr val="accent6">
                    <a:lumMod val="75000"/>
                  </a:schemeClr>
                </a:solidFill>
                <a:latin typeface="Britannic Bold" panose="020B0903060703020204" pitchFamily="34" charset="0"/>
                <a:ea typeface="Calibri Light"/>
                <a:cs typeface="Calibri Light"/>
              </a:rPr>
              <a:t>USING MACHINE LEARNING</a:t>
            </a:r>
            <a:endParaRPr lang="en-US" sz="4200" b="1" cap="none" dirty="0">
              <a:solidFill>
                <a:schemeClr val="accent6">
                  <a:lumMod val="75000"/>
                </a:schemeClr>
              </a:solidFill>
              <a:latin typeface="Britannic Bold" panose="020B0903060703020204" pitchFamily="34" charset="0"/>
              <a:ea typeface="Calibri Light"/>
              <a:cs typeface="Calibri Light"/>
            </a:endParaRPr>
          </a:p>
          <a:p>
            <a:pPr algn="l"/>
            <a:endParaRPr lang="en-US" cap="none" dirty="0">
              <a:ea typeface="Calibri"/>
              <a:cs typeface="Calibri"/>
            </a:endParaRPr>
          </a:p>
          <a:p>
            <a:pPr algn="l"/>
            <a:r>
              <a:rPr lang="en-US" cap="none" dirty="0"/>
              <a:t>                                                                                                                                          TEAM MEMBERS:</a:t>
            </a:r>
            <a:endParaRPr lang="en-US" cap="none" dirty="0">
              <a:ea typeface="Calibri"/>
              <a:cs typeface="Calibri"/>
            </a:endParaRPr>
          </a:p>
          <a:p>
            <a:pPr algn="l"/>
            <a:r>
              <a:rPr lang="en-US" cap="none" dirty="0"/>
              <a:t>                                                                                                                                                        USHA G B </a:t>
            </a:r>
            <a:endParaRPr lang="en-US" cap="none" dirty="0">
              <a:ea typeface="Calibri"/>
              <a:cs typeface="Calibri"/>
            </a:endParaRPr>
          </a:p>
          <a:p>
            <a:pPr algn="l"/>
            <a:r>
              <a:rPr lang="en-US" cap="none" dirty="0"/>
              <a:t>                                                                                                                                                        MANUGUNTA DEVI PRASANTHI</a:t>
            </a:r>
            <a:endParaRPr lang="en-US" cap="none" dirty="0">
              <a:ea typeface="Calibri"/>
              <a:cs typeface="Calibri"/>
            </a:endParaRPr>
          </a:p>
          <a:p>
            <a:pPr algn="l"/>
            <a:r>
              <a:rPr lang="en-US" cap="none" dirty="0"/>
              <a:t>                                                                                                                                                        VUNNAM SANTHOSH</a:t>
            </a:r>
          </a:p>
          <a:p>
            <a:pPr algn="l"/>
            <a:r>
              <a:rPr lang="en-US" cap="none" dirty="0">
                <a:ea typeface="Calibri"/>
                <a:cs typeface="Calibri"/>
              </a:rPr>
              <a:t>                                                                                                                                          PROJECT SUPERVISED BY:</a:t>
            </a:r>
          </a:p>
          <a:p>
            <a:pPr algn="l"/>
            <a:r>
              <a:rPr lang="en-US" cap="none" dirty="0">
                <a:ea typeface="Calibri"/>
                <a:cs typeface="Calibri"/>
              </a:rPr>
              <a:t>                                                                                                                                                        Ms. PAVITRA. V </a:t>
            </a:r>
          </a:p>
        </p:txBody>
      </p:sp>
    </p:spTree>
    <p:extLst>
      <p:ext uri="{BB962C8B-B14F-4D97-AF65-F5344CB8AC3E}">
        <p14:creationId xmlns:p14="http://schemas.microsoft.com/office/powerpoint/2010/main" val="20440716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85CF8E-ACCE-37BA-75F8-BD455B90BE2B}"/>
              </a:ext>
            </a:extLst>
          </p:cNvPr>
          <p:cNvSpPr txBox="1"/>
          <p:nvPr/>
        </p:nvSpPr>
        <p:spPr>
          <a:xfrm>
            <a:off x="1002890" y="1117089"/>
            <a:ext cx="9979742" cy="4801314"/>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Initially we take disease dataset and that is in the form of disease list with its symptoms. After that preprocessing is performed on that dataset for cleaning that is removing comma, punctuations and white places. And that is used as training dataset. After that feature extracted and selected. Then we classify that data using classification techniques such as Decision Tree, Random Forest and Naïve Bayes. Based on machine learning we can predict accurate disease. </a:t>
            </a: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Algorithms Used</a:t>
            </a:r>
          </a:p>
          <a:p>
            <a:pPr algn="just"/>
            <a:r>
              <a:rPr lang="en-US" dirty="0">
                <a:latin typeface="Times New Roman" panose="02020603050405020304" pitchFamily="18" charset="0"/>
                <a:cs typeface="Times New Roman" panose="02020603050405020304" pitchFamily="18" charset="0"/>
              </a:rPr>
              <a:t>            Decision Tree Algorithm.</a:t>
            </a:r>
          </a:p>
          <a:p>
            <a:pPr algn="just"/>
            <a:r>
              <a:rPr lang="en-US" dirty="0">
                <a:latin typeface="Times New Roman" panose="02020603050405020304" pitchFamily="18" charset="0"/>
                <a:cs typeface="Times New Roman" panose="02020603050405020304" pitchFamily="18" charset="0"/>
              </a:rPr>
              <a:t>            Random Forest Algorithm.</a:t>
            </a:r>
          </a:p>
          <a:p>
            <a:pPr algn="just"/>
            <a:r>
              <a:rPr lang="en-US" dirty="0">
                <a:latin typeface="Times New Roman" panose="02020603050405020304" pitchFamily="18" charset="0"/>
                <a:cs typeface="Times New Roman" panose="02020603050405020304" pitchFamily="18" charset="0"/>
              </a:rPr>
              <a:t>            Naïve Bayes Algorithm.</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Decision Tree Algorithm:</a:t>
            </a:r>
            <a:r>
              <a:rPr lang="en-US" dirty="0">
                <a:latin typeface="Times New Roman" panose="02020603050405020304" pitchFamily="18" charset="0"/>
                <a:cs typeface="Times New Roman" panose="02020603050405020304" pitchFamily="18" charset="0"/>
              </a:rPr>
              <a:t>   </a:t>
            </a:r>
          </a:p>
          <a:p>
            <a:pPr lvl="1" algn="just"/>
            <a:r>
              <a:rPr lang="en-US" dirty="0">
                <a:latin typeface="Times New Roman" panose="02020603050405020304" pitchFamily="18" charset="0"/>
                <a:cs typeface="Times New Roman" panose="02020603050405020304" pitchFamily="18" charset="0"/>
              </a:rPr>
              <a:t>	 Decision tree is classified as a very effective and versatile classification technique. It is used in pattern recognition and classification for image. It is used for classification in very complex problems dew to its high adaptability. It is also capable of engaging problems of higher dimensionality. It mainly consists of three parts root, nodes and leaf. Roots consists of attribute which has most effect on the outcome, leaf tests for value of certain attribute and leaf gives out the output of tree.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7640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FB946D-2326-449B-B771-9EDB01C8D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224A0EC-9334-468D-849F-BF1FF8C6F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0EFFC263-7EB0-4842-BE9B-3176A41A7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3C829D3-9153-B6D0-8070-9490A4D1659E}"/>
              </a:ext>
            </a:extLst>
          </p:cNvPr>
          <p:cNvPicPr>
            <a:picLocks noChangeAspect="1"/>
          </p:cNvPicPr>
          <p:nvPr/>
        </p:nvPicPr>
        <p:blipFill rotWithShape="1">
          <a:blip r:embed="rId3"/>
          <a:srcRect l="1119" r="1497" b="-1"/>
          <a:stretch/>
        </p:blipFill>
        <p:spPr>
          <a:xfrm>
            <a:off x="643467" y="643467"/>
            <a:ext cx="10905066" cy="5571066"/>
          </a:xfrm>
          <a:prstGeom prst="rect">
            <a:avLst/>
          </a:prstGeom>
        </p:spPr>
      </p:pic>
    </p:spTree>
    <p:extLst>
      <p:ext uri="{BB962C8B-B14F-4D97-AF65-F5344CB8AC3E}">
        <p14:creationId xmlns:p14="http://schemas.microsoft.com/office/powerpoint/2010/main" val="93415643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1653C5-FBF9-614C-BA46-72505020874C}"/>
              </a:ext>
            </a:extLst>
          </p:cNvPr>
          <p:cNvSpPr txBox="1"/>
          <p:nvPr/>
        </p:nvSpPr>
        <p:spPr>
          <a:xfrm>
            <a:off x="747252" y="1235925"/>
            <a:ext cx="10205884" cy="5078313"/>
          </a:xfrm>
          <a:prstGeom prst="rect">
            <a:avLst/>
          </a:prstGeom>
          <a:noFill/>
        </p:spPr>
        <p:txBody>
          <a:bodyPr wrap="square">
            <a:spAutoFit/>
          </a:bodyPr>
          <a:lstStyle/>
          <a:p>
            <a:pPr marL="285750" indent="-285750">
              <a:buFont typeface="Wingdings" panose="05000000000000000000" pitchFamily="2" charset="2"/>
              <a:buChar char="Ø"/>
            </a:pPr>
            <a:r>
              <a:rPr lang="en-US" b="1" dirty="0"/>
              <a:t>Random Forest Algorithm:</a:t>
            </a:r>
          </a:p>
          <a:p>
            <a:r>
              <a:rPr lang="en-US" dirty="0"/>
              <a:t>	Random Forest Algorithm is a supervised learning algorithm used for both classification and regression. This algorithm works on 4 basic steps – </a:t>
            </a:r>
          </a:p>
          <a:p>
            <a:r>
              <a:rPr lang="en-US" dirty="0"/>
              <a:t>        1. It chooses random data samples from dataset.</a:t>
            </a:r>
          </a:p>
          <a:p>
            <a:r>
              <a:rPr lang="en-US" dirty="0"/>
              <a:t>        2. It constructs decision trees for every sample dataset chosen.</a:t>
            </a:r>
          </a:p>
          <a:p>
            <a:r>
              <a:rPr lang="en-US" dirty="0"/>
              <a:t>        3. At this step every predicted result will be compiled and voted on.</a:t>
            </a:r>
          </a:p>
          <a:p>
            <a:r>
              <a:rPr lang="en-US" dirty="0"/>
              <a:t>        4. At last most voted prediction will be selected and be presented as result of classification.</a:t>
            </a:r>
          </a:p>
          <a:p>
            <a:endParaRPr lang="en-US" dirty="0"/>
          </a:p>
          <a:p>
            <a:pPr marL="342900" indent="-342900">
              <a:buFont typeface="Wingdings" panose="05000000000000000000" pitchFamily="2" charset="2"/>
              <a:buChar char="Ø"/>
            </a:pPr>
            <a:r>
              <a:rPr lang="en-US" b="1" dirty="0"/>
              <a:t>Naïve Bayes Algorithm:</a:t>
            </a:r>
          </a:p>
          <a:p>
            <a:r>
              <a:rPr lang="en-US" dirty="0"/>
              <a:t>	Naive Bayes is an easy however amazingly powerful rule for prognosticative modeling. The independence assumption that allows decomposing joint likelihood into a product of marginal likelihoods is called as 'naive'. This simplified Bayesian classifier is called as naive Bayes. The Naive Bayes classifier assumes the presence of a particular feature in a class is unrelated to the presence of any other feature. It is very easy to build and useful for large datasets. Naive Bayes is a supervised learning model. Bayes theorem provides some way of calculative posterior chance P(</a:t>
            </a:r>
            <a:r>
              <a:rPr lang="en-US" dirty="0" err="1"/>
              <a:t>b|a</a:t>
            </a:r>
            <a:r>
              <a:rPr lang="en-US" dirty="0"/>
              <a:t>) from P(b), P(a) and P(</a:t>
            </a:r>
            <a:r>
              <a:rPr lang="en-US" dirty="0" err="1"/>
              <a:t>a|b</a:t>
            </a:r>
            <a:r>
              <a:rPr lang="en-US" dirty="0"/>
              <a:t>). Look at the equation below:</a:t>
            </a:r>
          </a:p>
          <a:p>
            <a:r>
              <a:rPr lang="en-US" dirty="0"/>
              <a:t>                                P(b v a)= P(a v b)P(b)/P(a)</a:t>
            </a:r>
          </a:p>
          <a:p>
            <a:endParaRPr lang="en-IN" b="1" dirty="0"/>
          </a:p>
        </p:txBody>
      </p:sp>
    </p:spTree>
    <p:extLst>
      <p:ext uri="{BB962C8B-B14F-4D97-AF65-F5344CB8AC3E}">
        <p14:creationId xmlns:p14="http://schemas.microsoft.com/office/powerpoint/2010/main" val="1927189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B3AFE-8D74-336F-22F3-DE7AA54A85CF}"/>
              </a:ext>
            </a:extLst>
          </p:cNvPr>
          <p:cNvSpPr txBox="1"/>
          <p:nvPr/>
        </p:nvSpPr>
        <p:spPr>
          <a:xfrm>
            <a:off x="914400" y="1391546"/>
            <a:ext cx="9979742" cy="1754326"/>
          </a:xfrm>
          <a:prstGeom prst="rect">
            <a:avLst/>
          </a:prstGeom>
          <a:noFill/>
        </p:spPr>
        <p:txBody>
          <a:bodyPr wrap="square">
            <a:spAutoFit/>
          </a:bodyPr>
          <a:lstStyle/>
          <a:p>
            <a:pPr marL="285750" indent="-285750">
              <a:buFont typeface="Wingdings" panose="05000000000000000000" pitchFamily="2" charset="2"/>
              <a:buChar char="q"/>
            </a:pPr>
            <a:r>
              <a:rPr lang="en-US" dirty="0"/>
              <a:t>P(</a:t>
            </a:r>
            <a:r>
              <a:rPr lang="en-US" dirty="0" err="1"/>
              <a:t>b|a</a:t>
            </a:r>
            <a:r>
              <a:rPr lang="en-US" dirty="0"/>
              <a:t>) is that the posterior chance of class (</a:t>
            </a:r>
            <a:r>
              <a:rPr lang="en-US" dirty="0" err="1"/>
              <a:t>b,target</a:t>
            </a:r>
            <a:r>
              <a:rPr lang="en-US" dirty="0"/>
              <a:t>) given predictor (a, attributes). </a:t>
            </a:r>
          </a:p>
          <a:p>
            <a:pPr marL="285750" indent="-285750">
              <a:buFont typeface="Wingdings" panose="05000000000000000000" pitchFamily="2" charset="2"/>
              <a:buChar char="q"/>
            </a:pPr>
            <a:r>
              <a:rPr lang="en-US" dirty="0"/>
              <a:t>P(b) is the prior probability of class. </a:t>
            </a:r>
          </a:p>
          <a:p>
            <a:pPr marL="285750" indent="-285750">
              <a:buFont typeface="Wingdings" panose="05000000000000000000" pitchFamily="2" charset="2"/>
              <a:buChar char="q"/>
            </a:pPr>
            <a:r>
              <a:rPr lang="en-US" dirty="0"/>
              <a:t> P(</a:t>
            </a:r>
            <a:r>
              <a:rPr lang="en-US" dirty="0" err="1"/>
              <a:t>a|c</a:t>
            </a:r>
            <a:r>
              <a:rPr lang="en-US" dirty="0"/>
              <a:t>)is that chance that is that the chance of predictor given class. </a:t>
            </a:r>
          </a:p>
          <a:p>
            <a:pPr marL="285750" indent="-285750">
              <a:buFont typeface="Wingdings" panose="05000000000000000000" pitchFamily="2" charset="2"/>
              <a:buChar char="q"/>
            </a:pPr>
            <a:r>
              <a:rPr lang="en-US" dirty="0"/>
              <a:t> P(a) is the prior probability of predictor. In our system, Naïve Bayes decides which symptom is to put in classifier and which is not. 8.3 LOGISTIC REGRESSION Logistic regression could be a supervised learning classification algorithm accustomed to predict the chance of a target variable that is Disease.</a:t>
            </a:r>
            <a:endParaRPr lang="en-IN" b="1" dirty="0"/>
          </a:p>
        </p:txBody>
      </p:sp>
    </p:spTree>
    <p:extLst>
      <p:ext uri="{BB962C8B-B14F-4D97-AF65-F5344CB8AC3E}">
        <p14:creationId xmlns:p14="http://schemas.microsoft.com/office/powerpoint/2010/main" val="3971535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5059F8-5CD8-80FB-5C37-E0557437DFB6}"/>
              </a:ext>
            </a:extLst>
          </p:cNvPr>
          <p:cNvSpPr>
            <a:spLocks noGrp="1"/>
          </p:cNvSpPr>
          <p:nvPr>
            <p:ph type="title"/>
          </p:nvPr>
        </p:nvSpPr>
        <p:spPr>
          <a:xfrm>
            <a:off x="685801" y="609600"/>
            <a:ext cx="10131425" cy="1456267"/>
          </a:xfrm>
        </p:spPr>
        <p:txBody>
          <a:bodyPr>
            <a:normAutofit/>
          </a:bodyPr>
          <a:lstStyle/>
          <a:p>
            <a:r>
              <a:rPr lang="en-US" b="1" dirty="0"/>
              <a:t>LIST OF MODULES:</a:t>
            </a:r>
            <a:endParaRPr lang="en-IN" b="1" dirty="0"/>
          </a:p>
        </p:txBody>
      </p:sp>
      <p:graphicFrame>
        <p:nvGraphicFramePr>
          <p:cNvPr id="7" name="Content Placeholder 4">
            <a:extLst>
              <a:ext uri="{FF2B5EF4-FFF2-40B4-BE49-F238E27FC236}">
                <a16:creationId xmlns:a16="http://schemas.microsoft.com/office/drawing/2014/main" id="{53199104-E7AD-406C-26E4-67A166A65206}"/>
              </a:ext>
            </a:extLst>
          </p:cNvPr>
          <p:cNvGraphicFramePr>
            <a:graphicFrameLocks noGrp="1"/>
          </p:cNvGraphicFramePr>
          <p:nvPr>
            <p:ph idx="1"/>
            <p:extLst>
              <p:ext uri="{D42A27DB-BD31-4B8C-83A1-F6EECF244321}">
                <p14:modId xmlns:p14="http://schemas.microsoft.com/office/powerpoint/2010/main" val="2536237859"/>
              </p:ext>
            </p:extLst>
          </p:nvPr>
        </p:nvGraphicFramePr>
        <p:xfrm>
          <a:off x="1582994" y="2327742"/>
          <a:ext cx="9716012"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748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FC9C-70E5-0C2C-CA2C-05665E951CBB}"/>
              </a:ext>
            </a:extLst>
          </p:cNvPr>
          <p:cNvSpPr>
            <a:spLocks noGrp="1"/>
          </p:cNvSpPr>
          <p:nvPr>
            <p:ph type="title"/>
          </p:nvPr>
        </p:nvSpPr>
        <p:spPr>
          <a:xfrm>
            <a:off x="685801" y="609600"/>
            <a:ext cx="10131425" cy="679890"/>
          </a:xfrm>
        </p:spPr>
        <p:txBody>
          <a:bodyPr>
            <a:normAutofit/>
          </a:bodyPr>
          <a:lstStyle/>
          <a:p>
            <a:r>
              <a:rPr lang="en-US" sz="2800" b="1" dirty="0"/>
              <a:t>MODULES EXPLANATION:</a:t>
            </a:r>
            <a:endParaRPr lang="en-IN" sz="2800" b="1" dirty="0"/>
          </a:p>
        </p:txBody>
      </p:sp>
      <p:sp>
        <p:nvSpPr>
          <p:cNvPr id="3" name="Content Placeholder 2">
            <a:extLst>
              <a:ext uri="{FF2B5EF4-FFF2-40B4-BE49-F238E27FC236}">
                <a16:creationId xmlns:a16="http://schemas.microsoft.com/office/drawing/2014/main" id="{B718C7BE-6984-497F-D589-1B4E69A93F33}"/>
              </a:ext>
            </a:extLst>
          </p:cNvPr>
          <p:cNvSpPr>
            <a:spLocks noGrp="1"/>
          </p:cNvSpPr>
          <p:nvPr>
            <p:ph idx="1"/>
          </p:nvPr>
        </p:nvSpPr>
        <p:spPr/>
        <p:txBody>
          <a:bodyPr>
            <a:normAutofit fontScale="85000" lnSpcReduction="10000"/>
          </a:bodyPr>
          <a:lstStyle/>
          <a:p>
            <a:pPr>
              <a:buFont typeface="Wingdings" panose="05000000000000000000" pitchFamily="2" charset="2"/>
              <a:buChar char="v"/>
            </a:pPr>
            <a:r>
              <a:rPr lang="en-US" dirty="0"/>
              <a:t>Pandas:</a:t>
            </a:r>
          </a:p>
          <a:p>
            <a:pPr marL="0" indent="0" algn="just">
              <a:buNone/>
            </a:pPr>
            <a:r>
              <a:rPr lang="en-US" sz="2800" dirty="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It allows to you perform data manipulation and analysis in Python.  </a:t>
            </a:r>
          </a:p>
          <a:p>
            <a:pPr marL="0" indent="0" algn="just">
              <a:buNone/>
            </a:pPr>
            <a:r>
              <a:rPr lang="en-US" sz="1800" dirty="0">
                <a:latin typeface="Times New Roman" panose="02020603050405020304" pitchFamily="18" charset="0"/>
                <a:cs typeface="Times New Roman" panose="02020603050405020304" pitchFamily="18" charset="0"/>
              </a:rPr>
              <a:t>             Pandas Python library offers data manipulation and data operations for numerical tables    and time    series. </a:t>
            </a:r>
          </a:p>
          <a:p>
            <a:pPr marL="0" indent="0" algn="just">
              <a:buNone/>
            </a:pPr>
            <a:r>
              <a:rPr lang="en-US" sz="1800" dirty="0">
                <a:latin typeface="Times New Roman" panose="02020603050405020304" pitchFamily="18" charset="0"/>
                <a:cs typeface="Times New Roman" panose="02020603050405020304" pitchFamily="18" charset="0"/>
              </a:rPr>
              <a:t>             Pandas provide an easy way to create, manipulate, and wrangle the data.</a:t>
            </a:r>
          </a:p>
          <a:p>
            <a:pPr marL="0" indent="0" algn="just">
              <a:buNone/>
            </a:pPr>
            <a:r>
              <a:rPr lang="en-US" sz="1800" dirty="0">
                <a:latin typeface="Times New Roman" panose="02020603050405020304" pitchFamily="18" charset="0"/>
                <a:cs typeface="Times New Roman" panose="02020603050405020304" pitchFamily="18" charset="0"/>
              </a:rPr>
              <a:t>             It is built on top of NumPy, means it needs NumPy to operate.</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a:t>
            </a:r>
            <a:r>
              <a:rPr lang="en-US" b="1" dirty="0">
                <a:latin typeface="+mj-lt"/>
                <a:cs typeface="Times New Roman" panose="02020603050405020304" pitchFamily="18" charset="0"/>
              </a:rPr>
              <a:t>NumPy:</a:t>
            </a:r>
          </a:p>
          <a:p>
            <a:pPr marL="0" indent="0" algn="just">
              <a:buNone/>
            </a:pPr>
            <a:r>
              <a:rPr lang="en-US" b="1" dirty="0">
                <a:latin typeface="+mj-lt"/>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It </a:t>
            </a:r>
            <a:r>
              <a:rPr lang="en-US" sz="1900" b="0" i="0" dirty="0">
                <a:effectLst/>
                <a:latin typeface="Times New Roman" panose="02020603050405020304" pitchFamily="18" charset="0"/>
                <a:cs typeface="Times New Roman" panose="02020603050405020304" pitchFamily="18" charset="0"/>
              </a:rPr>
              <a:t>consisting of multidimensional array objects and a collection of routines for processing    those arrays. </a:t>
            </a:r>
          </a:p>
          <a:p>
            <a:pPr marL="0" indent="0" algn="just">
              <a:buNone/>
            </a:pPr>
            <a:r>
              <a:rPr lang="en-US" sz="1900" b="0" i="0" dirty="0">
                <a:effectLst/>
                <a:latin typeface="Times New Roman" panose="02020603050405020304" pitchFamily="18" charset="0"/>
                <a:cs typeface="Times New Roman" panose="02020603050405020304" pitchFamily="18" charset="0"/>
              </a:rPr>
              <a:t>            Using NumPy, mathematical and logical operations on arrays can be performed. </a:t>
            </a:r>
          </a:p>
          <a:p>
            <a:pPr marL="0" indent="0" algn="just">
              <a:buNone/>
            </a:pPr>
            <a:r>
              <a:rPr lang="en-US" sz="1900" dirty="0">
                <a:latin typeface="Times New Roman" panose="02020603050405020304" pitchFamily="18" charset="0"/>
                <a:cs typeface="Times New Roman" panose="02020603050405020304" pitchFamily="18" charset="0"/>
              </a:rPr>
              <a:t>             </a:t>
            </a:r>
            <a:r>
              <a:rPr lang="en-US" sz="1900" b="0" i="0" dirty="0">
                <a:effectLst/>
                <a:latin typeface="Times New Roman" panose="02020603050405020304" pitchFamily="18" charset="0"/>
                <a:cs typeface="Times New Roman" panose="02020603050405020304" pitchFamily="18" charset="0"/>
              </a:rPr>
              <a:t>NumPy is a Python package. It stands for 'Numerical Python’.</a:t>
            </a:r>
          </a:p>
          <a:p>
            <a:pPr algn="just"/>
            <a:endParaRPr lang="en-US" sz="1900" dirty="0">
              <a:latin typeface="Times New Roman" panose="02020603050405020304" pitchFamily="18" charset="0"/>
              <a:ea typeface="+mn-lt"/>
              <a:cs typeface="Times New Roman" panose="02020603050405020304" pitchFamily="18" charset="0"/>
            </a:endParaRPr>
          </a:p>
          <a:p>
            <a:pPr marL="0" indent="0" algn="just">
              <a:buNone/>
            </a:pPr>
            <a:endParaRPr lang="en-US" dirty="0">
              <a:latin typeface="Times New Roman"/>
              <a:ea typeface="+mn-lt"/>
              <a:cs typeface="Times New Roman"/>
            </a:endParaRPr>
          </a:p>
          <a:p>
            <a:pPr algn="just"/>
            <a:endParaRPr lang="en-US" sz="1900" dirty="0">
              <a:latin typeface="Times New Roman" panose="02020603050405020304" pitchFamily="18" charset="0"/>
              <a:ea typeface="+mn-lt"/>
              <a:cs typeface="Times New Roman" panose="02020603050405020304" pitchFamily="18" charset="0"/>
            </a:endParaRPr>
          </a:p>
          <a:p>
            <a:pPr marL="0" indent="0" algn="just">
              <a:buNone/>
            </a:pPr>
            <a:endParaRPr lang="en-IN" b="1" dirty="0">
              <a:latin typeface="+mj-lt"/>
              <a:cs typeface="Times New Roman" panose="02020603050405020304" pitchFamily="18" charset="0"/>
            </a:endParaRPr>
          </a:p>
          <a:p>
            <a:pPr marL="0" indent="0" algn="just">
              <a:buNone/>
            </a:pPr>
            <a:endParaRPr lang="en-IN" b="1" dirty="0">
              <a:latin typeface="+mj-lt"/>
              <a:cs typeface="Times New Roman" panose="02020603050405020304" pitchFamily="18" charset="0"/>
            </a:endParaRPr>
          </a:p>
          <a:p>
            <a:pPr marL="0" indent="0" algn="just">
              <a:buNone/>
            </a:pPr>
            <a:endParaRPr lang="en-IN" b="1" dirty="0">
              <a:latin typeface="+mj-lt"/>
              <a:cs typeface="Times New Roman" panose="02020603050405020304" pitchFamily="18" charset="0"/>
            </a:endParaRPr>
          </a:p>
        </p:txBody>
      </p:sp>
    </p:spTree>
    <p:extLst>
      <p:ext uri="{BB962C8B-B14F-4D97-AF65-F5344CB8AC3E}">
        <p14:creationId xmlns:p14="http://schemas.microsoft.com/office/powerpoint/2010/main" val="3884317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62F992-147C-A2C6-66EE-93BAB52944B9}"/>
              </a:ext>
            </a:extLst>
          </p:cNvPr>
          <p:cNvSpPr txBox="1"/>
          <p:nvPr/>
        </p:nvSpPr>
        <p:spPr>
          <a:xfrm>
            <a:off x="1091381" y="1283897"/>
            <a:ext cx="9832258" cy="4124206"/>
          </a:xfrm>
          <a:prstGeom prst="rect">
            <a:avLst/>
          </a:prstGeom>
          <a:noFill/>
        </p:spPr>
        <p:txBody>
          <a:bodyPr wrap="square">
            <a:spAutoFit/>
          </a:bodyPr>
          <a:lstStyle/>
          <a:p>
            <a:pPr marL="285750" indent="-285750">
              <a:buFont typeface="Wingdings" panose="05000000000000000000" pitchFamily="2" charset="2"/>
              <a:buChar char="v"/>
            </a:pPr>
            <a:r>
              <a:rPr lang="en-US" sz="2800" b="1" dirty="0">
                <a:latin typeface="+mj-lt"/>
                <a:cs typeface="Times New Roman"/>
              </a:rPr>
              <a:t>Tkinter:</a:t>
            </a:r>
            <a:br>
              <a:rPr lang="en-US" sz="1800" dirty="0">
                <a:latin typeface="+mn-lt"/>
                <a:cs typeface="Times New Roman"/>
              </a:rPr>
            </a:br>
            <a:r>
              <a:rPr lang="en-US" sz="1800" dirty="0">
                <a:latin typeface="+mn-lt"/>
                <a:cs typeface="Times New Roman"/>
              </a:rPr>
              <a:t>	</a:t>
            </a:r>
            <a:r>
              <a:rPr lang="en-US" sz="1800" dirty="0">
                <a:latin typeface="Times New Roman" panose="02020603050405020304" pitchFamily="18" charset="0"/>
                <a:cs typeface="Times New Roman" panose="02020603050405020304" pitchFamily="18" charset="0"/>
              </a:rPr>
              <a:t>Python offers multiple options for developing GUI (Graphical User Interface). Out of all the GUI methods, Tkinter is the most commonly used method. It is a standard Python interface to the Tk GUI toolkit shipped with Python. Python Tkinter is the fastest and easiest way to create GUI applications. Creating a GUI using Tkinter is an easy task.</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To create a Tkinter Python app, you follow these basic steps: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1)Import the </a:t>
            </a:r>
            <a:r>
              <a:rPr lang="en-US" sz="1800" dirty="0" err="1">
                <a:latin typeface="Times New Roman" panose="02020603050405020304" pitchFamily="18" charset="0"/>
                <a:cs typeface="Times New Roman" panose="02020603050405020304" pitchFamily="18" charset="0"/>
              </a:rPr>
              <a:t>tkinter</a:t>
            </a:r>
            <a:r>
              <a:rPr lang="en-US" sz="1800" dirty="0">
                <a:latin typeface="Times New Roman" panose="02020603050405020304" pitchFamily="18" charset="0"/>
                <a:cs typeface="Times New Roman" panose="02020603050405020304" pitchFamily="18" charset="0"/>
              </a:rPr>
              <a:t> module: This is done just like importing any other module in Python. Note that in Python 2.x, the module is named ‘Tkinter’, while in Python 3.x, it is named ‘tkinter’.</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2)Create the main window (container): The main window serves as the container for all the GUI elements you’ll add later.</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3)Add widgets to the main window: You can add any number of widgets like buttons, labels, entry fields, etc., to the main window to design the interface as desired.</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4)Apply event triggers to the widgets: You can attach event triggers to the widgets to define how they respond to user interactions.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75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88B2-CC8E-E15D-06DC-1E7844B021E2}"/>
              </a:ext>
            </a:extLst>
          </p:cNvPr>
          <p:cNvSpPr>
            <a:spLocks noGrp="1"/>
          </p:cNvSpPr>
          <p:nvPr>
            <p:ph type="title"/>
          </p:nvPr>
        </p:nvSpPr>
        <p:spPr/>
        <p:txBody>
          <a:bodyPr>
            <a:normAutofit/>
          </a:bodyPr>
          <a:lstStyle/>
          <a:p>
            <a:r>
              <a:rPr lang="en-US" sz="2800" b="1" dirty="0"/>
              <a:t>UML DIAGRAMS:</a:t>
            </a:r>
            <a:endParaRPr lang="en-IN" sz="2800" b="1" dirty="0"/>
          </a:p>
        </p:txBody>
      </p:sp>
      <p:sp>
        <p:nvSpPr>
          <p:cNvPr id="3" name="Content Placeholder 2">
            <a:extLst>
              <a:ext uri="{FF2B5EF4-FFF2-40B4-BE49-F238E27FC236}">
                <a16:creationId xmlns:a16="http://schemas.microsoft.com/office/drawing/2014/main" id="{C07F25B5-3152-22C4-4C86-2CC077869FAB}"/>
              </a:ext>
            </a:extLst>
          </p:cNvPr>
          <p:cNvSpPr>
            <a:spLocks noGrp="1"/>
          </p:cNvSpPr>
          <p:nvPr>
            <p:ph idx="1"/>
          </p:nvPr>
        </p:nvSpPr>
        <p:spPr/>
        <p:txBody>
          <a:bodyPr>
            <a:normAutofit lnSpcReduction="10000"/>
          </a:bodyPr>
          <a:lstStyle/>
          <a:p>
            <a:pPr>
              <a:buFont typeface="Wingdings" panose="05000000000000000000" pitchFamily="2" charset="2"/>
              <a:buChar char="v"/>
            </a:pPr>
            <a:r>
              <a:rPr lang="en-US" b="1" dirty="0">
                <a:latin typeface="+mj-lt"/>
              </a:rPr>
              <a:t>Data-Flow Diagram</a:t>
            </a:r>
            <a:r>
              <a:rPr lang="en-US" b="1" dirty="0"/>
              <a:t>:</a:t>
            </a:r>
          </a:p>
          <a:p>
            <a:pPr marL="0" indent="0" algn="just">
              <a:buNone/>
            </a:pPr>
            <a:r>
              <a:rPr lang="en-US" b="1" dirty="0"/>
              <a:t>	</a:t>
            </a:r>
            <a:r>
              <a:rPr lang="en-US" sz="1800" dirty="0">
                <a:latin typeface="Times New Roman" panose="02020603050405020304" pitchFamily="18" charset="0"/>
                <a:cs typeface="Times New Roman" panose="02020603050405020304" pitchFamily="18" charset="0"/>
              </a:rPr>
              <a:t> In our healthcare diagnostic project, the Data Flow Diagram (DFD) serves as a crucial visual representation of how data moves within the system. This graphical tool illustrates various processes, data stores, data flows, and external entities, providing a high-level overview of the information flow. Processes within the DFD, such as data input, machine learning algorithms, and result presentation, are mapped to showcase their interactions and dependencies. Data stores, representing repositories for patient data and trained models, highlight where information is stored within the system. Data flows visually depict the movement of data between processes and data stores, illustrating the journey of input data as it undergoes processing, leading to the output of disease predictions. External entities, such as users or external systems, are integrated into the diagram to demonstrate how data is exchanged with the external environment. The DFD is instrumental in identifying potential bottlenecks, redundancies, and areas for optimization in the healthcare diagnostic framework, offering a comprehensive understanding of the data dynamics and ensuring the efficiency of data processing throughout the system.</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5985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8" name="Rectangle 17">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DC9D110-3087-C8DE-DE79-96524A1FDE35}"/>
              </a:ext>
            </a:extLst>
          </p:cNvPr>
          <p:cNvPicPr>
            <a:picLocks noChangeAspect="1"/>
          </p:cNvPicPr>
          <p:nvPr/>
        </p:nvPicPr>
        <p:blipFill>
          <a:blip r:embed="rId3"/>
          <a:stretch>
            <a:fillRect/>
          </a:stretch>
        </p:blipFill>
        <p:spPr>
          <a:xfrm>
            <a:off x="1986387" y="800007"/>
            <a:ext cx="8204871" cy="5251118"/>
          </a:xfrm>
          <a:prstGeom prst="rect">
            <a:avLst/>
          </a:prstGeom>
        </p:spPr>
      </p:pic>
    </p:spTree>
    <p:extLst>
      <p:ext uri="{BB962C8B-B14F-4D97-AF65-F5344CB8AC3E}">
        <p14:creationId xmlns:p14="http://schemas.microsoft.com/office/powerpoint/2010/main" val="108491733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1950B2-63CF-D129-CE81-2DE0A577F2F5}"/>
              </a:ext>
            </a:extLst>
          </p:cNvPr>
          <p:cNvSpPr>
            <a:spLocks noGrp="1"/>
          </p:cNvSpPr>
          <p:nvPr>
            <p:ph idx="4294967295"/>
          </p:nvPr>
        </p:nvSpPr>
        <p:spPr>
          <a:xfrm>
            <a:off x="833887" y="1252538"/>
            <a:ext cx="10515600" cy="4352925"/>
          </a:xfrm>
        </p:spPr>
        <p:txBody>
          <a:bodyPr>
            <a:normAutofit/>
          </a:bodyPr>
          <a:lstStyle/>
          <a:p>
            <a:pPr algn="just">
              <a:buFont typeface="Wingdings" panose="05000000000000000000" pitchFamily="2" charset="2"/>
              <a:buChar char="v"/>
            </a:pPr>
            <a:r>
              <a:rPr lang="en-US" b="1" dirty="0">
                <a:latin typeface="+mj-lt"/>
                <a:cs typeface="Times New Roman" panose="02020603050405020304" pitchFamily="18" charset="0"/>
              </a:rPr>
              <a:t>Entity-Relationship (ER) Diagram :</a:t>
            </a:r>
          </a:p>
          <a:p>
            <a:pPr marL="0" indent="0" algn="just">
              <a:buNone/>
            </a:pPr>
            <a:r>
              <a:rPr lang="en-US" sz="1800" dirty="0">
                <a:latin typeface="Times New Roman" panose="02020603050405020304" pitchFamily="18" charset="0"/>
                <a:cs typeface="Times New Roman" panose="02020603050405020304" pitchFamily="18" charset="0"/>
              </a:rPr>
              <a:t>	</a:t>
            </a:r>
          </a:p>
          <a:p>
            <a:pPr marL="0" indent="0" algn="just">
              <a:buNone/>
            </a:pPr>
            <a:r>
              <a:rPr lang="en-US" sz="1800" dirty="0">
                <a:latin typeface="Times New Roman" panose="02020603050405020304" pitchFamily="18" charset="0"/>
                <a:cs typeface="Times New Roman" panose="02020603050405020304" pitchFamily="18" charset="0"/>
              </a:rPr>
              <a:t>	In our healthcare diagnostic project, the Entity-Relationship (ER) Diagram serves as a visual representation of the data model, illustrating the relationships between various entities within the system. Entities in the ER Diagram represent key components such as patients, medical records, and diagnostic results. Relationships between these entities, such as the association between patient data and diagnostic outcomes, are defined and visually depicted. Attributes of each entity, such as patient ID, symptoms, and disease predictions, are detailed within the ER Diagram, providing a comprehensive overview of the data structure. The ER Diagram aids in understanding the organization of data, ensuring clarity in the relationships between different components of the healthcare diagnostic framework. By utilizing the ER Diagram, our project aims to design a robust and well-structured data model that facilitates efficient data management, retrieval, and relationships essential for accurate disease predictions and comprehensive healthcare insights.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42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55957-2B24-E780-56AA-21D4736B0EA1}"/>
              </a:ext>
            </a:extLst>
          </p:cNvPr>
          <p:cNvSpPr>
            <a:spLocks noGrp="1"/>
          </p:cNvSpPr>
          <p:nvPr>
            <p:ph type="title"/>
          </p:nvPr>
        </p:nvSpPr>
        <p:spPr>
          <a:xfrm>
            <a:off x="838200" y="817408"/>
            <a:ext cx="10515600" cy="1325563"/>
          </a:xfrm>
        </p:spPr>
        <p:txBody>
          <a:bodyPr>
            <a:normAutofit/>
          </a:bodyPr>
          <a:lstStyle/>
          <a:p>
            <a:r>
              <a:rPr lang="en-US" sz="2800" b="1" dirty="0"/>
              <a:t>PROBLEM STATEMENT:</a:t>
            </a:r>
            <a:endParaRPr lang="en-IN" sz="2800" b="1" dirty="0"/>
          </a:p>
        </p:txBody>
      </p:sp>
      <p:sp>
        <p:nvSpPr>
          <p:cNvPr id="3" name="Content Placeholder 2">
            <a:extLst>
              <a:ext uri="{FF2B5EF4-FFF2-40B4-BE49-F238E27FC236}">
                <a16:creationId xmlns:a16="http://schemas.microsoft.com/office/drawing/2014/main" id="{41DA128F-02B1-A0F4-13D5-117D56FE35D7}"/>
              </a:ext>
            </a:extLst>
          </p:cNvPr>
          <p:cNvSpPr>
            <a:spLocks noGrp="1"/>
          </p:cNvSpPr>
          <p:nvPr>
            <p:ph idx="1"/>
          </p:nvPr>
        </p:nvSpPr>
        <p:spPr>
          <a:xfrm>
            <a:off x="936522" y="2346735"/>
            <a:ext cx="10515600" cy="4351338"/>
          </a:xfrm>
        </p:spPr>
        <p:txBody>
          <a:bodyPr/>
          <a:lstStyle/>
          <a:p>
            <a:pPr marL="0" indent="0" algn="just">
              <a:buNone/>
            </a:pPr>
            <a:r>
              <a:rPr lang="en-US" dirty="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rise of chronic diseases coupled with the increasing availability of healthcare data has prompted the exploration of machine learning approaches for disease prediction. The objective of this project is to develop robust predictive models that can accurately forecast the occurrence or progression of various diseases based on patient data . This project focuses on predicting the risk of specific diseases, including but not limited to cardiovascular diseases, diabetes, cancer, and neurological disorders. The scope encompasses the development of predictive models using supervised learning techniques and does not include treatment recommendations or clinical decision-making.</a:t>
            </a:r>
          </a:p>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72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FB946D-2326-449B-B771-9EDB01C8D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224A0EC-9334-468D-849F-BF1FF8C6F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0EFFC263-7EB0-4842-BE9B-3176A41A7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2E79C60-054D-93AB-6175-C13E08A2F479}"/>
              </a:ext>
            </a:extLst>
          </p:cNvPr>
          <p:cNvPicPr>
            <a:picLocks noChangeAspect="1"/>
          </p:cNvPicPr>
          <p:nvPr/>
        </p:nvPicPr>
        <p:blipFill rotWithShape="1">
          <a:blip r:embed="rId3"/>
          <a:srcRect t="1079" r="1" b="2075"/>
          <a:stretch/>
        </p:blipFill>
        <p:spPr>
          <a:xfrm>
            <a:off x="643467" y="643467"/>
            <a:ext cx="10905066" cy="5571066"/>
          </a:xfrm>
          <a:prstGeom prst="rect">
            <a:avLst/>
          </a:prstGeom>
        </p:spPr>
      </p:pic>
    </p:spTree>
    <p:extLst>
      <p:ext uri="{BB962C8B-B14F-4D97-AF65-F5344CB8AC3E}">
        <p14:creationId xmlns:p14="http://schemas.microsoft.com/office/powerpoint/2010/main" val="39684992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287BA-D34F-54B8-8469-7F65281A35A2}"/>
              </a:ext>
            </a:extLst>
          </p:cNvPr>
          <p:cNvSpPr>
            <a:spLocks noGrp="1"/>
          </p:cNvSpPr>
          <p:nvPr>
            <p:ph type="title"/>
          </p:nvPr>
        </p:nvSpPr>
        <p:spPr>
          <a:xfrm>
            <a:off x="843952" y="250166"/>
            <a:ext cx="10131425" cy="1456267"/>
          </a:xfrm>
        </p:spPr>
        <p:txBody>
          <a:bodyPr>
            <a:normAutofit/>
          </a:bodyPr>
          <a:lstStyle/>
          <a:p>
            <a:r>
              <a:rPr lang="en-US" sz="2800" b="1" dirty="0"/>
              <a:t>CODING:</a:t>
            </a:r>
            <a:endParaRPr lang="en-IN" sz="2800" b="1" dirty="0"/>
          </a:p>
        </p:txBody>
      </p:sp>
      <p:sp>
        <p:nvSpPr>
          <p:cNvPr id="3" name="Content Placeholder 2">
            <a:extLst>
              <a:ext uri="{FF2B5EF4-FFF2-40B4-BE49-F238E27FC236}">
                <a16:creationId xmlns:a16="http://schemas.microsoft.com/office/drawing/2014/main" id="{4ED7A56F-310D-EF84-51ED-0F62B32CC01C}"/>
              </a:ext>
            </a:extLst>
          </p:cNvPr>
          <p:cNvSpPr>
            <a:spLocks noGrp="1"/>
          </p:cNvSpPr>
          <p:nvPr>
            <p:ph idx="1"/>
          </p:nvPr>
        </p:nvSpPr>
        <p:spPr>
          <a:xfrm>
            <a:off x="844971" y="1532537"/>
            <a:ext cx="10515600" cy="4987260"/>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tkinter</a:t>
            </a:r>
            <a:r>
              <a:rPr lang="en-IN" sz="1600" dirty="0">
                <a:latin typeface="Times New Roman" panose="02020603050405020304" pitchFamily="18" charset="0"/>
                <a:cs typeface="Times New Roman" panose="02020603050405020304" pitchFamily="18" charset="0"/>
              </a:rPr>
              <a:t> import *</a:t>
            </a: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numpy</a:t>
            </a:r>
            <a:r>
              <a:rPr lang="en-IN" sz="1600" dirty="0">
                <a:latin typeface="Times New Roman" panose="02020603050405020304" pitchFamily="18" charset="0"/>
                <a:cs typeface="Times New Roman" panose="02020603050405020304" pitchFamily="18" charset="0"/>
              </a:rPr>
              <a:t> as np</a:t>
            </a:r>
          </a:p>
          <a:p>
            <a:pPr marL="0" indent="0">
              <a:buNone/>
            </a:pPr>
            <a:r>
              <a:rPr lang="en-IN" sz="1600" dirty="0">
                <a:latin typeface="Times New Roman" panose="02020603050405020304" pitchFamily="18" charset="0"/>
                <a:cs typeface="Times New Roman" panose="02020603050405020304" pitchFamily="18" charset="0"/>
              </a:rPr>
              <a:t>import pandas as pd</a:t>
            </a:r>
          </a:p>
          <a:p>
            <a:pPr marL="0" indent="0">
              <a:buNone/>
            </a:pPr>
            <a:r>
              <a:rPr lang="en-IN" sz="1600" dirty="0">
                <a:latin typeface="Times New Roman" panose="02020603050405020304" pitchFamily="18" charset="0"/>
                <a:cs typeface="Times New Roman" panose="02020603050405020304" pitchFamily="18" charset="0"/>
              </a:rPr>
              <a:t>#symptoms</a:t>
            </a:r>
          </a:p>
          <a:p>
            <a:pPr marL="0" indent="0">
              <a:buNone/>
            </a:pPr>
            <a:r>
              <a:rPr lang="en-IN" sz="1600" dirty="0">
                <a:latin typeface="Times New Roman" panose="02020603050405020304" pitchFamily="18" charset="0"/>
                <a:cs typeface="Times New Roman" panose="02020603050405020304" pitchFamily="18" charset="0"/>
              </a:rPr>
              <a:t>l1=['back_pain','constipation','abdominal_pain','diarrhoea','mild_fever','yellow_urine','yellowing_of_eyes','acute_liver_failure','fluid_overload','swelling_of_stomach','swelled_lymph_nodes','malaise','blurred_and_distorted_vision','phlegm','throat_irritation','redness_of_eyes','sinus_pressure','runny_nose','congestion','chest_pain','weakness_in_limbs','fast_heart_rate','pain_during_bowel_movements','pain_in_anal_region','bloody_stool','irritation_in_anus','neck_pain','dizziness','cramps','bruising','obesity','swollen_legs','swollen_blood_vessels','puffy_face_and_eyes','enlarged_thyroid','brittle_nails','swollen_extremeties','excessive_hunger','extra_marital_contacts','drying_and_tingling_lips','slurred_speech','knee_pain','hip_joint_pain','muscle_weakness','stiff_neck','swelling_joints','movement_stiffness','spinning_movements','loss_of_balance','unsteadiness','weakness_of_one_body_side','loss_of_smell','bladder_discomfort','foul_smell_ofurine','continuous_feel_of_urine','passage_of_gases','internal_itching','toxic_look_(typhos)','depression','irritability','muscle_pain','altered_sensorium','red_spots_over_body','belly_pain','abnormal_menstruation','dischromic_patches','watering_from_eyes','increased_appetite','polyuria','family_history','mucoid_sputum','rusty_sputum','lack_of_concentration','visual_disturbances','receiving_blood_transfusion','receiving_unsterile_injections','coma','stomach_bleeding','distention_of_abdomen','history_of_alcohol_consumption','fluid_overload','blood_in_sputum','prominent_veins_on_calf','palpitations','painful_walking','pus_filled_pimples','blackheads','scurring','skin_peeling','silver_like_dusting','small_dents_in_nails','inflammatory_nails','blister','red_sore_around_nose','yellow_crust_ooze’]</a:t>
            </a:r>
          </a:p>
        </p:txBody>
      </p:sp>
    </p:spTree>
    <p:extLst>
      <p:ext uri="{BB962C8B-B14F-4D97-AF65-F5344CB8AC3E}">
        <p14:creationId xmlns:p14="http://schemas.microsoft.com/office/powerpoint/2010/main" val="140319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9DEAC2-5C5B-D729-0A60-8E153CE50A71}"/>
              </a:ext>
            </a:extLst>
          </p:cNvPr>
          <p:cNvSpPr txBox="1"/>
          <p:nvPr/>
        </p:nvSpPr>
        <p:spPr>
          <a:xfrm>
            <a:off x="914400" y="726001"/>
            <a:ext cx="10363200" cy="6186309"/>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#Disease Names</a:t>
            </a:r>
          </a:p>
          <a:p>
            <a:r>
              <a:rPr lang="en-IN" dirty="0">
                <a:latin typeface="Times New Roman" panose="02020603050405020304" pitchFamily="18" charset="0"/>
                <a:cs typeface="Times New Roman" panose="02020603050405020304" pitchFamily="18" charset="0"/>
              </a:rPr>
              <a:t>disease=['Fungal </a:t>
            </a:r>
            <a:r>
              <a:rPr lang="en-IN" dirty="0" err="1">
                <a:latin typeface="Times New Roman" panose="02020603050405020304" pitchFamily="18" charset="0"/>
                <a:cs typeface="Times New Roman" panose="02020603050405020304" pitchFamily="18" charset="0"/>
              </a:rPr>
              <a:t>infection','Allergy','GERD','Chronic</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cholestasis','Drug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Reaction','Peptic</a:t>
            </a:r>
            <a:r>
              <a:rPr lang="en-IN" dirty="0">
                <a:latin typeface="Times New Roman" panose="02020603050405020304" pitchFamily="18" charset="0"/>
                <a:cs typeface="Times New Roman" panose="02020603050405020304" pitchFamily="18" charset="0"/>
              </a:rPr>
              <a:t> ulcer </a:t>
            </a:r>
            <a:r>
              <a:rPr lang="en-IN" dirty="0" err="1">
                <a:latin typeface="Times New Roman" panose="02020603050405020304" pitchFamily="18" charset="0"/>
                <a:cs typeface="Times New Roman" panose="02020603050405020304" pitchFamily="18" charset="0"/>
              </a:rPr>
              <a:t>diseae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AIDS','Diabetes','Gastroenteritis','Bronchial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Asthma','Hypertension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Migraine','Cervical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spondylosis','Paralysis</a:t>
            </a:r>
            <a:r>
              <a:rPr lang="en-IN" dirty="0">
                <a:latin typeface="Times New Roman" panose="02020603050405020304" pitchFamily="18" charset="0"/>
                <a:cs typeface="Times New Roman" panose="02020603050405020304" pitchFamily="18" charset="0"/>
              </a:rPr>
              <a:t> (brain </a:t>
            </a:r>
            <a:r>
              <a:rPr lang="en-IN" dirty="0" err="1">
                <a:latin typeface="Times New Roman" panose="02020603050405020304" pitchFamily="18" charset="0"/>
                <a:cs typeface="Times New Roman" panose="02020603050405020304" pitchFamily="18" charset="0"/>
              </a:rPr>
              <a:t>hemorrhage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Jaundice','Malaria','Chicken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pox','Dengue','Typhoid','hepatitis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A','Hepatitis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B','Hepatitis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C','Hepatitis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D','Hepatitis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E','Alcoholic</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hepatitis','Tuberculosis','Common</a:t>
            </a:r>
            <a:r>
              <a:rPr lang="en-IN" dirty="0">
                <a:latin typeface="Times New Roman" panose="02020603050405020304" pitchFamily="18" charset="0"/>
                <a:cs typeface="Times New Roman" panose="02020603050405020304" pitchFamily="18" charset="0"/>
              </a:rPr>
              <a:t> Cold','Pneumonia','</a:t>
            </a:r>
            <a:r>
              <a:rPr lang="en-IN" dirty="0" err="1">
                <a:latin typeface="Times New Roman" panose="02020603050405020304" pitchFamily="18" charset="0"/>
                <a:cs typeface="Times New Roman" panose="02020603050405020304" pitchFamily="18" charset="0"/>
              </a:rPr>
              <a:t>Dimorphichemmorhoids</a:t>
            </a:r>
            <a:r>
              <a:rPr lang="en-IN" dirty="0">
                <a:latin typeface="Times New Roman" panose="02020603050405020304" pitchFamily="18" charset="0"/>
                <a:cs typeface="Times New Roman" panose="02020603050405020304" pitchFamily="18" charset="0"/>
              </a:rPr>
              <a:t>(piles)','Heartattack','Varicoseveins','Hypothyroidism','Hyperthyroidism','Hypoglycemia','Osteoarthristis','Arthritis','(vertigo) </a:t>
            </a:r>
            <a:r>
              <a:rPr lang="en-IN" dirty="0" err="1">
                <a:latin typeface="Times New Roman" panose="02020603050405020304" pitchFamily="18" charset="0"/>
                <a:cs typeface="Times New Roman" panose="02020603050405020304" pitchFamily="18" charset="0"/>
              </a:rPr>
              <a:t>Paroymsal</a:t>
            </a:r>
            <a:r>
              <a:rPr lang="en-IN" dirty="0">
                <a:latin typeface="Times New Roman" panose="02020603050405020304" pitchFamily="18" charset="0"/>
                <a:cs typeface="Times New Roman" panose="02020603050405020304" pitchFamily="18" charset="0"/>
              </a:rPr>
              <a:t>  Positional </a:t>
            </a:r>
            <a:r>
              <a:rPr lang="en-IN" dirty="0" err="1">
                <a:latin typeface="Times New Roman" panose="02020603050405020304" pitchFamily="18" charset="0"/>
                <a:cs typeface="Times New Roman" panose="02020603050405020304" pitchFamily="18" charset="0"/>
              </a:rPr>
              <a:t>Vertigo','Acne','Urinary</a:t>
            </a:r>
            <a:r>
              <a:rPr lang="en-IN" dirty="0">
                <a:latin typeface="Times New Roman" panose="02020603050405020304" pitchFamily="18" charset="0"/>
                <a:cs typeface="Times New Roman" panose="02020603050405020304" pitchFamily="18" charset="0"/>
              </a:rPr>
              <a:t> tract </a:t>
            </a:r>
            <a:r>
              <a:rPr lang="en-IN" dirty="0" err="1">
                <a:latin typeface="Times New Roman" panose="02020603050405020304" pitchFamily="18" charset="0"/>
                <a:cs typeface="Times New Roman" panose="02020603050405020304" pitchFamily="18" charset="0"/>
              </a:rPr>
              <a:t>infection','Psoriasis','Impetigo</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l2=[]</a:t>
            </a:r>
          </a:p>
          <a:p>
            <a:r>
              <a:rPr lang="en-US" dirty="0">
                <a:latin typeface="Times New Roman" panose="02020603050405020304" pitchFamily="18" charset="0"/>
                <a:cs typeface="Times New Roman" panose="02020603050405020304" pitchFamily="18" charset="0"/>
              </a:rPr>
              <a:t>for x in range(0,len(l1)):</a:t>
            </a:r>
          </a:p>
          <a:p>
            <a:r>
              <a:rPr lang="en-US" dirty="0">
                <a:latin typeface="Times New Roman" panose="02020603050405020304" pitchFamily="18" charset="0"/>
                <a:cs typeface="Times New Roman" panose="02020603050405020304" pitchFamily="18" charset="0"/>
              </a:rPr>
              <a:t>    l2.append(0)</a:t>
            </a:r>
          </a:p>
          <a:p>
            <a:r>
              <a:rPr lang="en-IN" dirty="0">
                <a:latin typeface="Times New Roman" panose="02020603050405020304" pitchFamily="18" charset="0"/>
                <a:cs typeface="Times New Roman" panose="02020603050405020304" pitchFamily="18" charset="0"/>
              </a:rPr>
              <a:t># TESTING DATA </a:t>
            </a: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 -------------------------------------------------------------------------------------</a:t>
            </a:r>
          </a:p>
          <a:p>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pd.read_csv</a:t>
            </a:r>
            <a:r>
              <a:rPr lang="en-IN" dirty="0">
                <a:latin typeface="Times New Roman" panose="02020603050405020304" pitchFamily="18" charset="0"/>
                <a:cs typeface="Times New Roman" panose="02020603050405020304" pitchFamily="18" charset="0"/>
              </a:rPr>
              <a:t>("Training.csv")</a:t>
            </a:r>
            <a:endParaRPr lang="en-US"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df.replace</a:t>
            </a:r>
            <a:r>
              <a:rPr lang="en-IN" dirty="0">
                <a:latin typeface="Times New Roman" panose="02020603050405020304" pitchFamily="18" charset="0"/>
                <a:cs typeface="Times New Roman" panose="02020603050405020304" pitchFamily="18" charset="0"/>
              </a:rPr>
              <a:t>({'prognosis':{'Fungal infection':0,'Allergy':1,'GERD':2,'Chronic cholestasis':3,'Drug Reaction':4,</a:t>
            </a:r>
          </a:p>
          <a:p>
            <a:r>
              <a:rPr lang="en-IN" dirty="0">
                <a:latin typeface="Times New Roman" panose="02020603050405020304" pitchFamily="18" charset="0"/>
                <a:cs typeface="Times New Roman" panose="02020603050405020304" pitchFamily="18" charset="0"/>
              </a:rPr>
              <a:t>'Peptic ulcer diseae':5,'AIDS':6,'Diabetes ':7,'Gastroenteritis':8,'Bronchial Asthma':9,'Hypertension ':10,</a:t>
            </a:r>
          </a:p>
          <a:p>
            <a:r>
              <a:rPr lang="en-IN" dirty="0">
                <a:latin typeface="Times New Roman" panose="02020603050405020304" pitchFamily="18" charset="0"/>
                <a:cs typeface="Times New Roman" panose="02020603050405020304" pitchFamily="18" charset="0"/>
              </a:rPr>
              <a:t>'Migraine':11,'Cervical spondylosis':12,'Paralysis (brain </a:t>
            </a:r>
            <a:r>
              <a:rPr lang="en-IN" dirty="0" err="1">
                <a:latin typeface="Times New Roman" panose="02020603050405020304" pitchFamily="18" charset="0"/>
                <a:cs typeface="Times New Roman" panose="02020603050405020304" pitchFamily="18" charset="0"/>
              </a:rPr>
              <a:t>hemorrhage</a:t>
            </a:r>
            <a:r>
              <a:rPr lang="en-IN" dirty="0">
                <a:latin typeface="Times New Roman" panose="02020603050405020304" pitchFamily="18" charset="0"/>
                <a:cs typeface="Times New Roman" panose="02020603050405020304" pitchFamily="18" charset="0"/>
              </a:rPr>
              <a:t>)':13,'Jaundice':14,'Malaria':15,'Chicken pox':16,'Dengue':17,'Typhoid':18,'hepatitis A':19,'Hepatitis B':20,'Hepatitis C':21,'Hepatitis D':22,'Hepatitis E':23,'Alcoholichepatitis’:24,'Tuberculosis’:25,'CommonCold’:26,'Pneumonia’:27,'Dimorphichemmorhoids</a:t>
            </a:r>
          </a:p>
          <a:p>
            <a:r>
              <a:rPr lang="en-IN" dirty="0">
                <a:latin typeface="Times New Roman" panose="02020603050405020304" pitchFamily="18" charset="0"/>
                <a:cs typeface="Times New Roman" panose="02020603050405020304" pitchFamily="18" charset="0"/>
              </a:rPr>
              <a:t>(piles)’:28,'Heart attack':29,'Varicoseveins':30,'Hypothyroidism':31,'Hyperthyroidism':32,'Hypoglycemia’:</a:t>
            </a:r>
          </a:p>
          <a:p>
            <a:r>
              <a:rPr lang="en-IN" dirty="0">
                <a:latin typeface="Times New Roman" panose="02020603050405020304" pitchFamily="18" charset="0"/>
                <a:cs typeface="Times New Roman" panose="02020603050405020304" pitchFamily="18" charset="0"/>
              </a:rPr>
              <a:t>33,'Osteoarthristis’:34,'Arthritis':35,'(vertigo) </a:t>
            </a:r>
            <a:r>
              <a:rPr lang="en-IN" dirty="0" err="1">
                <a:latin typeface="Times New Roman" panose="02020603050405020304" pitchFamily="18" charset="0"/>
                <a:cs typeface="Times New Roman" panose="02020603050405020304" pitchFamily="18" charset="0"/>
              </a:rPr>
              <a:t>Paroymsal</a:t>
            </a:r>
            <a:r>
              <a:rPr lang="en-IN" dirty="0">
                <a:latin typeface="Times New Roman" panose="02020603050405020304" pitchFamily="18" charset="0"/>
                <a:cs typeface="Times New Roman" panose="02020603050405020304" pitchFamily="18" charset="0"/>
              </a:rPr>
              <a:t>  Positional Vertigo':36,'Acne':37,'Urinary tract infection':38,'Psoriasis':39,Impetigo':40}},</a:t>
            </a:r>
            <a:r>
              <a:rPr lang="en-IN" dirty="0" err="1">
                <a:latin typeface="Times New Roman" panose="02020603050405020304" pitchFamily="18" charset="0"/>
                <a:cs typeface="Times New Roman" panose="02020603050405020304" pitchFamily="18" charset="0"/>
              </a:rPr>
              <a:t>inplace</a:t>
            </a:r>
            <a:r>
              <a:rPr lang="en-IN" dirty="0">
                <a:latin typeface="Times New Roman" panose="02020603050405020304" pitchFamily="18" charset="0"/>
                <a:cs typeface="Times New Roman" panose="02020603050405020304" pitchFamily="18" charset="0"/>
              </a:rPr>
              <a:t>=True)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573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FD147-3989-5E92-55E4-C94BDFF60006}"/>
              </a:ext>
            </a:extLst>
          </p:cNvPr>
          <p:cNvSpPr txBox="1"/>
          <p:nvPr/>
        </p:nvSpPr>
        <p:spPr>
          <a:xfrm>
            <a:off x="757083" y="806246"/>
            <a:ext cx="10962969" cy="5355312"/>
          </a:xfrm>
          <a:prstGeom prst="rect">
            <a:avLst/>
          </a:prstGeom>
          <a:noFill/>
        </p:spPr>
        <p:txBody>
          <a:bodyPr wrap="square">
            <a:spAutoFit/>
          </a:bodyPr>
          <a:lstStyle/>
          <a:p>
            <a:r>
              <a:rPr lang="en-IN" dirty="0"/>
              <a:t># print(</a:t>
            </a:r>
            <a:r>
              <a:rPr lang="en-IN" dirty="0" err="1"/>
              <a:t>df.head</a:t>
            </a:r>
            <a:r>
              <a:rPr lang="en-IN" dirty="0"/>
              <a:t>())</a:t>
            </a:r>
          </a:p>
          <a:p>
            <a:r>
              <a:rPr lang="en-IN" dirty="0"/>
              <a:t>X= </a:t>
            </a:r>
            <a:r>
              <a:rPr lang="en-IN" dirty="0" err="1"/>
              <a:t>df</a:t>
            </a:r>
            <a:r>
              <a:rPr lang="en-IN" dirty="0"/>
              <a:t>[l1]</a:t>
            </a:r>
          </a:p>
          <a:p>
            <a:r>
              <a:rPr lang="en-IN" dirty="0"/>
              <a:t>y = </a:t>
            </a:r>
            <a:r>
              <a:rPr lang="en-IN" dirty="0" err="1"/>
              <a:t>df</a:t>
            </a:r>
            <a:r>
              <a:rPr lang="en-IN" dirty="0"/>
              <a:t>[["prognosis"]]</a:t>
            </a:r>
          </a:p>
          <a:p>
            <a:r>
              <a:rPr lang="en-IN" dirty="0" err="1"/>
              <a:t>np.ravel</a:t>
            </a:r>
            <a:r>
              <a:rPr lang="en-IN" dirty="0"/>
              <a:t>(y)</a:t>
            </a:r>
          </a:p>
          <a:p>
            <a:r>
              <a:rPr lang="en-IN" dirty="0"/>
              <a:t># print(y)</a:t>
            </a:r>
          </a:p>
          <a:p>
            <a:endParaRPr lang="en-IN" dirty="0"/>
          </a:p>
          <a:p>
            <a:r>
              <a:rPr lang="en-IN" dirty="0"/>
              <a:t># TRAINING DATA tr --------------------------------------------------------------------------------</a:t>
            </a:r>
          </a:p>
          <a:p>
            <a:r>
              <a:rPr lang="en-IN" dirty="0"/>
              <a:t>tr=</a:t>
            </a:r>
            <a:r>
              <a:rPr lang="en-IN" dirty="0" err="1"/>
              <a:t>pd.read_csv</a:t>
            </a:r>
            <a:r>
              <a:rPr lang="en-IN" dirty="0"/>
              <a:t>("Testing.csv")</a:t>
            </a:r>
          </a:p>
          <a:p>
            <a:r>
              <a:rPr lang="en-IN" dirty="0"/>
              <a:t>tr.replace({'prognosis':{'Fungal infection':0,'Allergy':1,'GERD':2,'Chronic cholestasis':3,'Drug Reaction':4,'Pepticulcer diseae':5,'AIDS':6,'Diabetes ':7,'Gastroenteritis':8,'Bronchial Asthma':9,'Hypertension ':10,'Migraine':11,'Cervical spondylosis':12,'Paralysis (brain haemorrhage)':13,'Jaundice':14,'Malaria':15,'Chickenpox':16,'Dengue':17,'Typhoid’:</a:t>
            </a:r>
          </a:p>
          <a:p>
            <a:r>
              <a:rPr lang="en-IN" dirty="0"/>
              <a:t>18,'hepatitis A':19,'Hepatitis B':20,'Hepatitis C':21,'Hepatitis D':22,'Hepatitis E':23,'Alcoholic hepatitis’:24,'Tuber</a:t>
            </a:r>
          </a:p>
          <a:p>
            <a:r>
              <a:rPr lang="en-IN" dirty="0"/>
              <a:t>culosis’:25,'Common Cold':26,'Pneumonia':27,'Dimorphic </a:t>
            </a:r>
            <a:r>
              <a:rPr lang="en-IN" dirty="0" err="1"/>
              <a:t>hemmorhoids</a:t>
            </a:r>
            <a:r>
              <a:rPr lang="en-IN" dirty="0"/>
              <a:t>(piles)':28,'Heart attack’:29,'Varicose veins’:</a:t>
            </a:r>
          </a:p>
          <a:p>
            <a:r>
              <a:rPr lang="en-IN" dirty="0"/>
              <a:t>30,'Hypothyroidism':31,'Hyperthyroidism':32,'Hypoglycemia':33,'Osteoarthristis':34,'Arthritis':35,'(vertigo) </a:t>
            </a:r>
            <a:r>
              <a:rPr lang="en-IN" dirty="0" err="1"/>
              <a:t>Paroymsal</a:t>
            </a:r>
            <a:r>
              <a:rPr lang="en-IN" dirty="0"/>
              <a:t> Positional Vertigo':36,'Acne':37,'Urinary tract infection':38,'Psoriasis':39,'Impetigo':40}},</a:t>
            </a:r>
            <a:r>
              <a:rPr lang="en-IN" dirty="0" err="1"/>
              <a:t>inplace</a:t>
            </a:r>
            <a:r>
              <a:rPr lang="en-IN" dirty="0"/>
              <a:t>=True)</a:t>
            </a:r>
          </a:p>
          <a:p>
            <a:endParaRPr lang="en-IN" dirty="0"/>
          </a:p>
          <a:p>
            <a:r>
              <a:rPr lang="en-IN" dirty="0" err="1"/>
              <a:t>X_test</a:t>
            </a:r>
            <a:r>
              <a:rPr lang="en-IN" dirty="0"/>
              <a:t>= tr[l1]</a:t>
            </a:r>
          </a:p>
          <a:p>
            <a:r>
              <a:rPr lang="en-IN" dirty="0" err="1"/>
              <a:t>y_test</a:t>
            </a:r>
            <a:r>
              <a:rPr lang="en-IN" dirty="0"/>
              <a:t> = tr[["prognosis"]]</a:t>
            </a:r>
          </a:p>
          <a:p>
            <a:r>
              <a:rPr lang="en-IN" dirty="0" err="1"/>
              <a:t>np.ravel</a:t>
            </a:r>
            <a:r>
              <a:rPr lang="en-IN" dirty="0"/>
              <a:t>(</a:t>
            </a:r>
            <a:r>
              <a:rPr lang="en-IN" dirty="0" err="1"/>
              <a:t>y_test</a:t>
            </a:r>
            <a:r>
              <a:rPr lang="en-IN" dirty="0"/>
              <a:t>)</a:t>
            </a:r>
          </a:p>
        </p:txBody>
      </p:sp>
    </p:spTree>
    <p:extLst>
      <p:ext uri="{BB962C8B-B14F-4D97-AF65-F5344CB8AC3E}">
        <p14:creationId xmlns:p14="http://schemas.microsoft.com/office/powerpoint/2010/main" val="47408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AF7F9B-76FF-5C1B-96C9-47ABFC025D1B}"/>
              </a:ext>
            </a:extLst>
          </p:cNvPr>
          <p:cNvSpPr txBox="1"/>
          <p:nvPr/>
        </p:nvSpPr>
        <p:spPr>
          <a:xfrm>
            <a:off x="717755" y="-2985683"/>
            <a:ext cx="11012129" cy="9787295"/>
          </a:xfrm>
          <a:prstGeom prst="rect">
            <a:avLst/>
          </a:prstGeom>
          <a:noFill/>
        </p:spPr>
        <p:txBody>
          <a:bodyPr wrap="square">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a:p>
            <a:endParaRPr lang="en-IN" dirty="0"/>
          </a:p>
          <a:p>
            <a:r>
              <a:rPr lang="en-IN" dirty="0"/>
              <a:t>def </a:t>
            </a:r>
            <a:r>
              <a:rPr lang="en-IN" dirty="0" err="1"/>
              <a:t>DecisionTree</a:t>
            </a:r>
            <a:r>
              <a:rPr lang="en-IN" dirty="0"/>
              <a:t>():</a:t>
            </a:r>
          </a:p>
          <a:p>
            <a:endParaRPr lang="en-IN" dirty="0"/>
          </a:p>
          <a:p>
            <a:r>
              <a:rPr lang="en-IN" dirty="0"/>
              <a:t>    from </a:t>
            </a:r>
            <a:r>
              <a:rPr lang="en-IN" dirty="0" err="1"/>
              <a:t>sklearn</a:t>
            </a:r>
            <a:r>
              <a:rPr lang="en-IN" dirty="0"/>
              <a:t> import tree</a:t>
            </a:r>
          </a:p>
          <a:p>
            <a:endParaRPr lang="en-IN" dirty="0"/>
          </a:p>
          <a:p>
            <a:r>
              <a:rPr lang="en-IN" dirty="0"/>
              <a:t>    clf3 = </a:t>
            </a:r>
            <a:r>
              <a:rPr lang="en-IN" dirty="0" err="1"/>
              <a:t>tree.DecisionTreeClassifier</a:t>
            </a:r>
            <a:r>
              <a:rPr lang="en-IN" dirty="0"/>
              <a:t>()   # empty model of the decision tree</a:t>
            </a:r>
          </a:p>
          <a:p>
            <a:r>
              <a:rPr lang="en-IN" dirty="0"/>
              <a:t>    clf3 = clf3.fit(</a:t>
            </a:r>
            <a:r>
              <a:rPr lang="en-IN" dirty="0" err="1"/>
              <a:t>X,y</a:t>
            </a:r>
            <a:r>
              <a:rPr lang="en-IN" dirty="0"/>
              <a:t>)</a:t>
            </a:r>
          </a:p>
          <a:p>
            <a:endParaRPr lang="en-IN" dirty="0"/>
          </a:p>
          <a:p>
            <a:r>
              <a:rPr lang="en-IN" dirty="0"/>
              <a:t>    # calculating accuracy-------------------------------------------------------------------</a:t>
            </a:r>
          </a:p>
          <a:p>
            <a:r>
              <a:rPr lang="en-IN" dirty="0"/>
              <a:t>    from </a:t>
            </a:r>
            <a:r>
              <a:rPr lang="en-IN" dirty="0" err="1"/>
              <a:t>sklearn.metrics</a:t>
            </a:r>
            <a:r>
              <a:rPr lang="en-IN" dirty="0"/>
              <a:t> import </a:t>
            </a:r>
            <a:r>
              <a:rPr lang="en-IN" dirty="0" err="1"/>
              <a:t>accuracy_score</a:t>
            </a:r>
            <a:endParaRPr lang="en-IN" dirty="0"/>
          </a:p>
          <a:p>
            <a:r>
              <a:rPr lang="en-IN" dirty="0"/>
              <a:t>    </a:t>
            </a:r>
            <a:r>
              <a:rPr lang="en-IN" dirty="0" err="1"/>
              <a:t>y_pred</a:t>
            </a:r>
            <a:r>
              <a:rPr lang="en-IN" dirty="0"/>
              <a:t>=clf3.predict(</a:t>
            </a:r>
            <a:r>
              <a:rPr lang="en-IN" dirty="0" err="1"/>
              <a:t>X_test</a:t>
            </a:r>
            <a:r>
              <a:rPr lang="en-IN" dirty="0"/>
              <a:t>)</a:t>
            </a:r>
          </a:p>
          <a:p>
            <a:r>
              <a:rPr lang="en-IN" dirty="0"/>
              <a:t>    print(</a:t>
            </a:r>
            <a:r>
              <a:rPr lang="en-IN" dirty="0" err="1"/>
              <a:t>accuracy_score</a:t>
            </a:r>
            <a:r>
              <a:rPr lang="en-IN" dirty="0"/>
              <a:t>(</a:t>
            </a:r>
            <a:r>
              <a:rPr lang="en-IN" dirty="0" err="1"/>
              <a:t>y_test</a:t>
            </a:r>
            <a:r>
              <a:rPr lang="en-IN" dirty="0"/>
              <a:t>, </a:t>
            </a:r>
            <a:r>
              <a:rPr lang="en-IN" dirty="0" err="1"/>
              <a:t>y_pred</a:t>
            </a:r>
            <a:r>
              <a:rPr lang="en-IN" dirty="0"/>
              <a:t>))</a:t>
            </a:r>
          </a:p>
          <a:p>
            <a:r>
              <a:rPr lang="en-IN" dirty="0"/>
              <a:t>    print(</a:t>
            </a:r>
            <a:r>
              <a:rPr lang="en-IN" dirty="0" err="1"/>
              <a:t>accuracy_score</a:t>
            </a:r>
            <a:r>
              <a:rPr lang="en-IN" dirty="0"/>
              <a:t>(</a:t>
            </a:r>
            <a:r>
              <a:rPr lang="en-IN" dirty="0" err="1"/>
              <a:t>y_test</a:t>
            </a:r>
            <a:r>
              <a:rPr lang="en-IN" dirty="0"/>
              <a:t>, </a:t>
            </a:r>
            <a:r>
              <a:rPr lang="en-IN" dirty="0" err="1"/>
              <a:t>y_pred,normalize</a:t>
            </a:r>
            <a:r>
              <a:rPr lang="en-IN" dirty="0"/>
              <a:t>=False))</a:t>
            </a:r>
          </a:p>
          <a:p>
            <a:r>
              <a:rPr lang="en-IN" dirty="0"/>
              <a:t>    # -----------------------------------------------------</a:t>
            </a:r>
          </a:p>
          <a:p>
            <a:endParaRPr lang="en-IN" dirty="0"/>
          </a:p>
          <a:p>
            <a:r>
              <a:rPr lang="en-IN" dirty="0"/>
              <a:t>    </a:t>
            </a:r>
            <a:r>
              <a:rPr lang="en-IN" dirty="0" err="1"/>
              <a:t>psymptoms</a:t>
            </a:r>
            <a:r>
              <a:rPr lang="en-IN" dirty="0"/>
              <a:t> = [Symptom1.get(),Symptom2.get(),Symptom3.get(),Symptom4.get(),Symptom5.get()]</a:t>
            </a:r>
          </a:p>
          <a:p>
            <a:endParaRPr lang="en-IN" dirty="0"/>
          </a:p>
          <a:p>
            <a:r>
              <a:rPr lang="en-IN" dirty="0"/>
              <a:t>    for k in range(0,len(l1)):</a:t>
            </a:r>
          </a:p>
          <a:p>
            <a:r>
              <a:rPr lang="en-IN" dirty="0"/>
              <a:t>        # print (k,)</a:t>
            </a:r>
          </a:p>
          <a:p>
            <a:r>
              <a:rPr lang="en-IN" dirty="0"/>
              <a:t>        for z in </a:t>
            </a:r>
            <a:r>
              <a:rPr lang="en-IN" dirty="0" err="1"/>
              <a:t>psymptoms</a:t>
            </a:r>
            <a:r>
              <a:rPr lang="en-IN" dirty="0"/>
              <a:t>:</a:t>
            </a:r>
          </a:p>
          <a:p>
            <a:r>
              <a:rPr lang="en-IN" dirty="0"/>
              <a:t>            if(z==l1[k]):</a:t>
            </a:r>
          </a:p>
          <a:p>
            <a:r>
              <a:rPr lang="en-IN" dirty="0"/>
              <a:t>                l2[k]=1</a:t>
            </a:r>
          </a:p>
        </p:txBody>
      </p:sp>
    </p:spTree>
    <p:extLst>
      <p:ext uri="{BB962C8B-B14F-4D97-AF65-F5344CB8AC3E}">
        <p14:creationId xmlns:p14="http://schemas.microsoft.com/office/powerpoint/2010/main" val="2485888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B1E952-FCB5-9182-B5E8-B49D1EEAF4FF}"/>
              </a:ext>
            </a:extLst>
          </p:cNvPr>
          <p:cNvSpPr txBox="1"/>
          <p:nvPr/>
        </p:nvSpPr>
        <p:spPr>
          <a:xfrm>
            <a:off x="1504335" y="1030801"/>
            <a:ext cx="8514736" cy="4801314"/>
          </a:xfrm>
          <a:prstGeom prst="rect">
            <a:avLst/>
          </a:prstGeom>
          <a:noFill/>
        </p:spPr>
        <p:txBody>
          <a:bodyPr wrap="square">
            <a:spAutoFit/>
          </a:bodyPr>
          <a:lstStyle/>
          <a:p>
            <a:r>
              <a:rPr lang="en-IN" dirty="0"/>
              <a:t> </a:t>
            </a:r>
            <a:r>
              <a:rPr lang="en-IN" dirty="0" err="1"/>
              <a:t>inputtest</a:t>
            </a:r>
            <a:r>
              <a:rPr lang="en-IN" dirty="0"/>
              <a:t> = [l2]</a:t>
            </a:r>
          </a:p>
          <a:p>
            <a:r>
              <a:rPr lang="en-IN" dirty="0"/>
              <a:t>    predict = clf3.predict(</a:t>
            </a:r>
            <a:r>
              <a:rPr lang="en-IN" dirty="0" err="1"/>
              <a:t>inputtest</a:t>
            </a:r>
            <a:r>
              <a:rPr lang="en-IN" dirty="0"/>
              <a:t>)</a:t>
            </a:r>
          </a:p>
          <a:p>
            <a:r>
              <a:rPr lang="en-IN" dirty="0"/>
              <a:t>    predicted=predict[0]</a:t>
            </a:r>
          </a:p>
          <a:p>
            <a:endParaRPr lang="en-IN" dirty="0"/>
          </a:p>
          <a:p>
            <a:r>
              <a:rPr lang="en-IN" dirty="0"/>
              <a:t>    h='no'</a:t>
            </a:r>
          </a:p>
          <a:p>
            <a:r>
              <a:rPr lang="en-IN" dirty="0"/>
              <a:t>    for a in range(0,len(disease)):</a:t>
            </a:r>
          </a:p>
          <a:p>
            <a:r>
              <a:rPr lang="en-IN" dirty="0"/>
              <a:t>        if(predicted == a):</a:t>
            </a:r>
          </a:p>
          <a:p>
            <a:r>
              <a:rPr lang="en-IN" dirty="0"/>
              <a:t>            h='yes'</a:t>
            </a:r>
          </a:p>
          <a:p>
            <a:r>
              <a:rPr lang="en-IN" dirty="0"/>
              <a:t>            break</a:t>
            </a:r>
          </a:p>
          <a:p>
            <a:endParaRPr lang="en-IN" dirty="0"/>
          </a:p>
          <a:p>
            <a:endParaRPr lang="en-IN" dirty="0"/>
          </a:p>
          <a:p>
            <a:r>
              <a:rPr lang="en-IN" dirty="0"/>
              <a:t>    if (h=='yes'):</a:t>
            </a:r>
          </a:p>
          <a:p>
            <a:r>
              <a:rPr lang="en-IN" dirty="0"/>
              <a:t>        t1.delete("1.0", END)</a:t>
            </a:r>
          </a:p>
          <a:p>
            <a:r>
              <a:rPr lang="en-IN" dirty="0"/>
              <a:t>        t1.insert(END, disease[a])</a:t>
            </a:r>
          </a:p>
          <a:p>
            <a:r>
              <a:rPr lang="en-IN" dirty="0"/>
              <a:t>    else:</a:t>
            </a:r>
          </a:p>
          <a:p>
            <a:r>
              <a:rPr lang="en-IN" dirty="0"/>
              <a:t>        t1.delete("1.0", END)</a:t>
            </a:r>
          </a:p>
          <a:p>
            <a:r>
              <a:rPr lang="en-IN" dirty="0"/>
              <a:t>        t1.insert(END, "Not Found")</a:t>
            </a:r>
          </a:p>
        </p:txBody>
      </p:sp>
    </p:spTree>
    <p:extLst>
      <p:ext uri="{BB962C8B-B14F-4D97-AF65-F5344CB8AC3E}">
        <p14:creationId xmlns:p14="http://schemas.microsoft.com/office/powerpoint/2010/main" val="2105878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775A4-0D40-D348-7EEA-CE28BB8A04E8}"/>
              </a:ext>
            </a:extLst>
          </p:cNvPr>
          <p:cNvSpPr txBox="1"/>
          <p:nvPr/>
        </p:nvSpPr>
        <p:spPr>
          <a:xfrm>
            <a:off x="1091381" y="-1877687"/>
            <a:ext cx="9458632" cy="8402300"/>
          </a:xfrm>
          <a:prstGeom prst="rect">
            <a:avLst/>
          </a:prstGeom>
          <a:noFill/>
        </p:spPr>
        <p:txBody>
          <a:bodyPr wrap="square">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def </a:t>
            </a:r>
            <a:r>
              <a:rPr lang="en-IN" dirty="0" err="1"/>
              <a:t>randomforest</a:t>
            </a:r>
            <a:r>
              <a:rPr lang="en-IN" dirty="0"/>
              <a:t>():</a:t>
            </a:r>
          </a:p>
          <a:p>
            <a:r>
              <a:rPr lang="en-IN" dirty="0"/>
              <a:t>    from </a:t>
            </a:r>
            <a:r>
              <a:rPr lang="en-IN" dirty="0" err="1"/>
              <a:t>sklearn.ensemble</a:t>
            </a:r>
            <a:r>
              <a:rPr lang="en-IN" dirty="0"/>
              <a:t> import </a:t>
            </a:r>
            <a:r>
              <a:rPr lang="en-IN" dirty="0" err="1"/>
              <a:t>RandomForestClassifier</a:t>
            </a:r>
            <a:endParaRPr lang="en-IN" dirty="0"/>
          </a:p>
          <a:p>
            <a:r>
              <a:rPr lang="en-IN" dirty="0"/>
              <a:t>    clf4 = </a:t>
            </a:r>
            <a:r>
              <a:rPr lang="en-IN" dirty="0" err="1"/>
              <a:t>RandomForestClassifier</a:t>
            </a:r>
            <a:r>
              <a:rPr lang="en-IN" dirty="0"/>
              <a:t>()</a:t>
            </a:r>
          </a:p>
          <a:p>
            <a:r>
              <a:rPr lang="en-IN" dirty="0"/>
              <a:t>    clf4 = clf4.fit(</a:t>
            </a:r>
            <a:r>
              <a:rPr lang="en-IN" dirty="0" err="1"/>
              <a:t>X,np.ravel</a:t>
            </a:r>
            <a:r>
              <a:rPr lang="en-IN" dirty="0"/>
              <a:t>(y))</a:t>
            </a:r>
          </a:p>
          <a:p>
            <a:endParaRPr lang="en-IN" dirty="0"/>
          </a:p>
          <a:p>
            <a:r>
              <a:rPr lang="en-IN" dirty="0"/>
              <a:t>    # calculating accuracy-------------------------------------------------------------------</a:t>
            </a:r>
          </a:p>
          <a:p>
            <a:r>
              <a:rPr lang="en-IN" dirty="0"/>
              <a:t>    from </a:t>
            </a:r>
            <a:r>
              <a:rPr lang="en-IN" dirty="0" err="1"/>
              <a:t>sklearn.metrics</a:t>
            </a:r>
            <a:r>
              <a:rPr lang="en-IN" dirty="0"/>
              <a:t> import </a:t>
            </a:r>
            <a:r>
              <a:rPr lang="en-IN" dirty="0" err="1"/>
              <a:t>accuracy_score</a:t>
            </a:r>
            <a:endParaRPr lang="en-IN" dirty="0"/>
          </a:p>
          <a:p>
            <a:r>
              <a:rPr lang="en-IN" dirty="0"/>
              <a:t>    </a:t>
            </a:r>
            <a:r>
              <a:rPr lang="en-IN" dirty="0" err="1"/>
              <a:t>y_pred</a:t>
            </a:r>
            <a:r>
              <a:rPr lang="en-IN" dirty="0"/>
              <a:t>=clf4.predict(</a:t>
            </a:r>
            <a:r>
              <a:rPr lang="en-IN" dirty="0" err="1"/>
              <a:t>X_test</a:t>
            </a:r>
            <a:r>
              <a:rPr lang="en-IN" dirty="0"/>
              <a:t>)</a:t>
            </a:r>
          </a:p>
          <a:p>
            <a:r>
              <a:rPr lang="en-IN" dirty="0"/>
              <a:t>    print(</a:t>
            </a:r>
            <a:r>
              <a:rPr lang="en-IN" dirty="0" err="1"/>
              <a:t>accuracy_score</a:t>
            </a:r>
            <a:r>
              <a:rPr lang="en-IN" dirty="0"/>
              <a:t>(</a:t>
            </a:r>
            <a:r>
              <a:rPr lang="en-IN" dirty="0" err="1"/>
              <a:t>y_test</a:t>
            </a:r>
            <a:r>
              <a:rPr lang="en-IN" dirty="0"/>
              <a:t>, </a:t>
            </a:r>
            <a:r>
              <a:rPr lang="en-IN" dirty="0" err="1"/>
              <a:t>y_pred</a:t>
            </a:r>
            <a:r>
              <a:rPr lang="en-IN" dirty="0"/>
              <a:t>))</a:t>
            </a:r>
          </a:p>
          <a:p>
            <a:r>
              <a:rPr lang="en-IN" dirty="0"/>
              <a:t>    print(</a:t>
            </a:r>
            <a:r>
              <a:rPr lang="en-IN" dirty="0" err="1"/>
              <a:t>accuracy_score</a:t>
            </a:r>
            <a:r>
              <a:rPr lang="en-IN" dirty="0"/>
              <a:t>(</a:t>
            </a:r>
            <a:r>
              <a:rPr lang="en-IN" dirty="0" err="1"/>
              <a:t>y_test</a:t>
            </a:r>
            <a:r>
              <a:rPr lang="en-IN" dirty="0"/>
              <a:t>, </a:t>
            </a:r>
            <a:r>
              <a:rPr lang="en-IN" dirty="0" err="1"/>
              <a:t>y_pred,normalize</a:t>
            </a:r>
            <a:r>
              <a:rPr lang="en-IN" dirty="0"/>
              <a:t>=False))</a:t>
            </a:r>
          </a:p>
          <a:p>
            <a:r>
              <a:rPr lang="en-IN" dirty="0"/>
              <a:t>    # -----------------------------------------------------</a:t>
            </a:r>
          </a:p>
          <a:p>
            <a:endParaRPr lang="en-IN" dirty="0"/>
          </a:p>
          <a:p>
            <a:r>
              <a:rPr lang="en-IN" dirty="0"/>
              <a:t>    </a:t>
            </a:r>
            <a:r>
              <a:rPr lang="en-IN" dirty="0" err="1"/>
              <a:t>psymptoms</a:t>
            </a:r>
            <a:r>
              <a:rPr lang="en-IN" dirty="0"/>
              <a:t> = [Symptom1.get(),Symptom2.get(),Symptom3.get(),Symptom4.get(),Symptom5.get()]</a:t>
            </a:r>
          </a:p>
          <a:p>
            <a:endParaRPr lang="en-IN" dirty="0"/>
          </a:p>
          <a:p>
            <a:r>
              <a:rPr lang="en-IN" dirty="0"/>
              <a:t>    for k in range(0,len(l1)):</a:t>
            </a:r>
          </a:p>
          <a:p>
            <a:r>
              <a:rPr lang="en-IN" dirty="0"/>
              <a:t>        for z in </a:t>
            </a:r>
            <a:r>
              <a:rPr lang="en-IN" dirty="0" err="1"/>
              <a:t>psymptoms</a:t>
            </a:r>
            <a:r>
              <a:rPr lang="en-IN" dirty="0"/>
              <a:t>:</a:t>
            </a:r>
          </a:p>
          <a:p>
            <a:r>
              <a:rPr lang="en-IN" dirty="0"/>
              <a:t>            if(z==l1[k]):</a:t>
            </a:r>
          </a:p>
          <a:p>
            <a:r>
              <a:rPr lang="en-IN" dirty="0"/>
              <a:t>                l2[k]=1</a:t>
            </a:r>
          </a:p>
          <a:p>
            <a:endParaRPr lang="en-IN" dirty="0"/>
          </a:p>
          <a:p>
            <a:r>
              <a:rPr lang="en-IN" dirty="0"/>
              <a:t>    </a:t>
            </a:r>
          </a:p>
        </p:txBody>
      </p:sp>
    </p:spTree>
    <p:extLst>
      <p:ext uri="{BB962C8B-B14F-4D97-AF65-F5344CB8AC3E}">
        <p14:creationId xmlns:p14="http://schemas.microsoft.com/office/powerpoint/2010/main" val="83133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CC9FDA-06D3-2EBB-7848-0082F91A6809}"/>
              </a:ext>
            </a:extLst>
          </p:cNvPr>
          <p:cNvSpPr txBox="1"/>
          <p:nvPr/>
        </p:nvSpPr>
        <p:spPr>
          <a:xfrm>
            <a:off x="1730477" y="1169301"/>
            <a:ext cx="7413523" cy="4524315"/>
          </a:xfrm>
          <a:prstGeom prst="rect">
            <a:avLst/>
          </a:prstGeom>
          <a:noFill/>
        </p:spPr>
        <p:txBody>
          <a:bodyPr wrap="square">
            <a:spAutoFit/>
          </a:bodyPr>
          <a:lstStyle/>
          <a:p>
            <a:r>
              <a:rPr lang="en-IN" dirty="0" err="1"/>
              <a:t>inputtest</a:t>
            </a:r>
            <a:r>
              <a:rPr lang="en-IN" dirty="0"/>
              <a:t> = [l2]</a:t>
            </a:r>
          </a:p>
          <a:p>
            <a:r>
              <a:rPr lang="en-IN" dirty="0"/>
              <a:t>    predict = clf4.predict(</a:t>
            </a:r>
            <a:r>
              <a:rPr lang="en-IN" dirty="0" err="1"/>
              <a:t>inputtest</a:t>
            </a:r>
            <a:r>
              <a:rPr lang="en-IN" dirty="0"/>
              <a:t>)</a:t>
            </a:r>
          </a:p>
          <a:p>
            <a:r>
              <a:rPr lang="en-IN" dirty="0"/>
              <a:t>    predicted=predict[0]</a:t>
            </a:r>
          </a:p>
          <a:p>
            <a:endParaRPr lang="en-IN" dirty="0"/>
          </a:p>
          <a:p>
            <a:r>
              <a:rPr lang="en-IN" dirty="0"/>
              <a:t>    h='no'</a:t>
            </a:r>
          </a:p>
          <a:p>
            <a:r>
              <a:rPr lang="en-IN" dirty="0"/>
              <a:t>    for a in range(0,len(disease)):</a:t>
            </a:r>
          </a:p>
          <a:p>
            <a:r>
              <a:rPr lang="en-IN" dirty="0"/>
              <a:t>        if(predicted == a):</a:t>
            </a:r>
          </a:p>
          <a:p>
            <a:r>
              <a:rPr lang="en-IN" dirty="0"/>
              <a:t>            h='yes'</a:t>
            </a:r>
          </a:p>
          <a:p>
            <a:r>
              <a:rPr lang="en-IN" dirty="0"/>
              <a:t>            break</a:t>
            </a:r>
          </a:p>
          <a:p>
            <a:endParaRPr lang="en-IN" dirty="0"/>
          </a:p>
          <a:p>
            <a:r>
              <a:rPr lang="en-IN" dirty="0"/>
              <a:t>    if (h=='yes'):</a:t>
            </a:r>
          </a:p>
          <a:p>
            <a:r>
              <a:rPr lang="en-IN" dirty="0"/>
              <a:t>        t2.delete("1.0", END)</a:t>
            </a:r>
          </a:p>
          <a:p>
            <a:r>
              <a:rPr lang="en-IN" dirty="0"/>
              <a:t>        t2.insert(END, disease[a])</a:t>
            </a:r>
          </a:p>
          <a:p>
            <a:r>
              <a:rPr lang="en-IN" dirty="0"/>
              <a:t>    else:</a:t>
            </a:r>
          </a:p>
          <a:p>
            <a:r>
              <a:rPr lang="en-IN" dirty="0"/>
              <a:t>        t2.delete("1.0", END)</a:t>
            </a:r>
          </a:p>
          <a:p>
            <a:r>
              <a:rPr lang="en-IN" dirty="0"/>
              <a:t>        t2.insert(END, "Not Found")</a:t>
            </a:r>
          </a:p>
        </p:txBody>
      </p:sp>
    </p:spTree>
    <p:extLst>
      <p:ext uri="{BB962C8B-B14F-4D97-AF65-F5344CB8AC3E}">
        <p14:creationId xmlns:p14="http://schemas.microsoft.com/office/powerpoint/2010/main" val="3925551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717893-E548-675A-A946-F481B85D36D3}"/>
              </a:ext>
            </a:extLst>
          </p:cNvPr>
          <p:cNvSpPr txBox="1"/>
          <p:nvPr/>
        </p:nvSpPr>
        <p:spPr>
          <a:xfrm>
            <a:off x="934064" y="-1209369"/>
            <a:ext cx="10038735" cy="7571303"/>
          </a:xfrm>
          <a:prstGeom prst="rect">
            <a:avLst/>
          </a:prstGeom>
          <a:noFill/>
        </p:spPr>
        <p:txBody>
          <a:bodyPr wrap="square">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def </a:t>
            </a:r>
            <a:r>
              <a:rPr lang="en-IN" dirty="0" err="1"/>
              <a:t>NaiveBayes</a:t>
            </a:r>
            <a:r>
              <a:rPr lang="en-IN" dirty="0"/>
              <a:t>():</a:t>
            </a:r>
          </a:p>
          <a:p>
            <a:r>
              <a:rPr lang="en-IN" dirty="0"/>
              <a:t>    from </a:t>
            </a:r>
            <a:r>
              <a:rPr lang="en-IN" dirty="0" err="1"/>
              <a:t>sklearn.naive_bayes</a:t>
            </a:r>
            <a:r>
              <a:rPr lang="en-IN" dirty="0"/>
              <a:t> import </a:t>
            </a:r>
            <a:r>
              <a:rPr lang="en-IN" dirty="0" err="1"/>
              <a:t>GaussianNB</a:t>
            </a:r>
            <a:endParaRPr lang="en-IN" dirty="0"/>
          </a:p>
          <a:p>
            <a:r>
              <a:rPr lang="en-IN" dirty="0"/>
              <a:t>    </a:t>
            </a:r>
            <a:r>
              <a:rPr lang="en-IN" dirty="0" err="1"/>
              <a:t>gnb</a:t>
            </a:r>
            <a:r>
              <a:rPr lang="en-IN" dirty="0"/>
              <a:t> = </a:t>
            </a:r>
            <a:r>
              <a:rPr lang="en-IN" dirty="0" err="1"/>
              <a:t>GaussianNB</a:t>
            </a:r>
            <a:r>
              <a:rPr lang="en-IN" dirty="0"/>
              <a:t>()</a:t>
            </a:r>
          </a:p>
          <a:p>
            <a:r>
              <a:rPr lang="en-IN" dirty="0"/>
              <a:t>    </a:t>
            </a:r>
            <a:r>
              <a:rPr lang="en-IN" dirty="0" err="1"/>
              <a:t>gnb</a:t>
            </a:r>
            <a:r>
              <a:rPr lang="en-IN" dirty="0"/>
              <a:t>=</a:t>
            </a:r>
            <a:r>
              <a:rPr lang="en-IN" dirty="0" err="1"/>
              <a:t>gnb.fit</a:t>
            </a:r>
            <a:r>
              <a:rPr lang="en-IN" dirty="0"/>
              <a:t>(</a:t>
            </a:r>
            <a:r>
              <a:rPr lang="en-IN" dirty="0" err="1"/>
              <a:t>X,np.ravel</a:t>
            </a:r>
            <a:r>
              <a:rPr lang="en-IN" dirty="0"/>
              <a:t>(y))</a:t>
            </a:r>
          </a:p>
          <a:p>
            <a:endParaRPr lang="en-IN" dirty="0"/>
          </a:p>
          <a:p>
            <a:r>
              <a:rPr lang="en-IN" dirty="0"/>
              <a:t>    # calculating accuracy-------------------------------------------------------------------</a:t>
            </a:r>
          </a:p>
          <a:p>
            <a:r>
              <a:rPr lang="en-IN" dirty="0"/>
              <a:t>    from </a:t>
            </a:r>
            <a:r>
              <a:rPr lang="en-IN" dirty="0" err="1"/>
              <a:t>sklearn.metrics</a:t>
            </a:r>
            <a:r>
              <a:rPr lang="en-IN" dirty="0"/>
              <a:t> import </a:t>
            </a:r>
            <a:r>
              <a:rPr lang="en-IN" dirty="0" err="1"/>
              <a:t>accuracy_score</a:t>
            </a:r>
            <a:endParaRPr lang="en-IN" dirty="0"/>
          </a:p>
          <a:p>
            <a:r>
              <a:rPr lang="en-IN" dirty="0"/>
              <a:t>    </a:t>
            </a:r>
            <a:r>
              <a:rPr lang="en-IN" dirty="0" err="1"/>
              <a:t>y_pred</a:t>
            </a:r>
            <a:r>
              <a:rPr lang="en-IN" dirty="0"/>
              <a:t>=</a:t>
            </a:r>
            <a:r>
              <a:rPr lang="en-IN" dirty="0" err="1"/>
              <a:t>gnb.predict</a:t>
            </a:r>
            <a:r>
              <a:rPr lang="en-IN" dirty="0"/>
              <a:t>(</a:t>
            </a:r>
            <a:r>
              <a:rPr lang="en-IN" dirty="0" err="1"/>
              <a:t>X_test</a:t>
            </a:r>
            <a:r>
              <a:rPr lang="en-IN" dirty="0"/>
              <a:t>)</a:t>
            </a:r>
          </a:p>
          <a:p>
            <a:r>
              <a:rPr lang="en-IN" dirty="0"/>
              <a:t>    print(</a:t>
            </a:r>
            <a:r>
              <a:rPr lang="en-IN" dirty="0" err="1"/>
              <a:t>accuracy_score</a:t>
            </a:r>
            <a:r>
              <a:rPr lang="en-IN" dirty="0"/>
              <a:t>(</a:t>
            </a:r>
            <a:r>
              <a:rPr lang="en-IN" dirty="0" err="1"/>
              <a:t>y_test</a:t>
            </a:r>
            <a:r>
              <a:rPr lang="en-IN" dirty="0"/>
              <a:t>, </a:t>
            </a:r>
            <a:r>
              <a:rPr lang="en-IN" dirty="0" err="1"/>
              <a:t>y_pred</a:t>
            </a:r>
            <a:r>
              <a:rPr lang="en-IN" dirty="0"/>
              <a:t>))</a:t>
            </a:r>
          </a:p>
          <a:p>
            <a:r>
              <a:rPr lang="en-IN" dirty="0"/>
              <a:t>    print(</a:t>
            </a:r>
            <a:r>
              <a:rPr lang="en-IN" dirty="0" err="1"/>
              <a:t>accuracy_score</a:t>
            </a:r>
            <a:r>
              <a:rPr lang="en-IN" dirty="0"/>
              <a:t>(</a:t>
            </a:r>
            <a:r>
              <a:rPr lang="en-IN" dirty="0" err="1"/>
              <a:t>y_test</a:t>
            </a:r>
            <a:r>
              <a:rPr lang="en-IN" dirty="0"/>
              <a:t>, </a:t>
            </a:r>
            <a:r>
              <a:rPr lang="en-IN" dirty="0" err="1"/>
              <a:t>y_pred,normalize</a:t>
            </a:r>
            <a:r>
              <a:rPr lang="en-IN" dirty="0"/>
              <a:t>=False))</a:t>
            </a:r>
          </a:p>
          <a:p>
            <a:r>
              <a:rPr lang="en-IN" dirty="0"/>
              <a:t>    # -----------------------------------------------------</a:t>
            </a:r>
          </a:p>
          <a:p>
            <a:endParaRPr lang="en-IN" dirty="0"/>
          </a:p>
          <a:p>
            <a:r>
              <a:rPr lang="en-IN" dirty="0"/>
              <a:t>    </a:t>
            </a:r>
            <a:r>
              <a:rPr lang="en-IN" dirty="0" err="1"/>
              <a:t>psymptoms</a:t>
            </a:r>
            <a:r>
              <a:rPr lang="en-IN" dirty="0"/>
              <a:t> = [Symptom1.get(),Symptom2.get(),Symptom3.get(),Symptom4.get(),Symptom5.get()]</a:t>
            </a:r>
          </a:p>
          <a:p>
            <a:r>
              <a:rPr lang="en-IN" dirty="0"/>
              <a:t>    for k in range(0,len(l1)):</a:t>
            </a:r>
          </a:p>
          <a:p>
            <a:r>
              <a:rPr lang="en-IN" dirty="0"/>
              <a:t>        for z in </a:t>
            </a:r>
            <a:r>
              <a:rPr lang="en-IN" dirty="0" err="1"/>
              <a:t>psymptoms</a:t>
            </a:r>
            <a:r>
              <a:rPr lang="en-IN" dirty="0"/>
              <a:t>:</a:t>
            </a:r>
          </a:p>
          <a:p>
            <a:r>
              <a:rPr lang="en-IN" dirty="0"/>
              <a:t>            if(z==l1[k]):</a:t>
            </a:r>
          </a:p>
          <a:p>
            <a:r>
              <a:rPr lang="en-IN" dirty="0"/>
              <a:t>                l2[k]=1</a:t>
            </a:r>
          </a:p>
          <a:p>
            <a:endParaRPr lang="en-IN" dirty="0"/>
          </a:p>
          <a:p>
            <a:r>
              <a:rPr lang="en-IN" dirty="0"/>
              <a:t>  </a:t>
            </a:r>
          </a:p>
        </p:txBody>
      </p:sp>
    </p:spTree>
    <p:extLst>
      <p:ext uri="{BB962C8B-B14F-4D97-AF65-F5344CB8AC3E}">
        <p14:creationId xmlns:p14="http://schemas.microsoft.com/office/powerpoint/2010/main" val="1771049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CF776B-37A4-0447-6C02-5C217A2238FA}"/>
              </a:ext>
            </a:extLst>
          </p:cNvPr>
          <p:cNvSpPr txBox="1"/>
          <p:nvPr/>
        </p:nvSpPr>
        <p:spPr>
          <a:xfrm>
            <a:off x="1337187" y="753802"/>
            <a:ext cx="7806813" cy="5355312"/>
          </a:xfrm>
          <a:prstGeom prst="rect">
            <a:avLst/>
          </a:prstGeom>
          <a:noFill/>
        </p:spPr>
        <p:txBody>
          <a:bodyPr wrap="square">
            <a:spAutoFit/>
          </a:bodyPr>
          <a:lstStyle/>
          <a:p>
            <a:r>
              <a:rPr lang="en-IN" dirty="0"/>
              <a:t> </a:t>
            </a:r>
            <a:r>
              <a:rPr lang="en-IN" dirty="0" err="1"/>
              <a:t>inputtest</a:t>
            </a:r>
            <a:r>
              <a:rPr lang="en-IN" dirty="0"/>
              <a:t> = [l2]</a:t>
            </a:r>
          </a:p>
          <a:p>
            <a:r>
              <a:rPr lang="en-IN" dirty="0"/>
              <a:t>    predict = </a:t>
            </a:r>
            <a:r>
              <a:rPr lang="en-IN" dirty="0" err="1"/>
              <a:t>gnb.predict</a:t>
            </a:r>
            <a:r>
              <a:rPr lang="en-IN" dirty="0"/>
              <a:t>(</a:t>
            </a:r>
            <a:r>
              <a:rPr lang="en-IN" dirty="0" err="1"/>
              <a:t>inputtest</a:t>
            </a:r>
            <a:r>
              <a:rPr lang="en-IN" dirty="0"/>
              <a:t>)</a:t>
            </a:r>
          </a:p>
          <a:p>
            <a:r>
              <a:rPr lang="en-IN" dirty="0"/>
              <a:t>    predicted=predict[0]</a:t>
            </a:r>
          </a:p>
          <a:p>
            <a:endParaRPr lang="en-IN" dirty="0"/>
          </a:p>
          <a:p>
            <a:r>
              <a:rPr lang="en-IN" dirty="0"/>
              <a:t>    h='no'</a:t>
            </a:r>
          </a:p>
          <a:p>
            <a:r>
              <a:rPr lang="en-IN" dirty="0"/>
              <a:t>    for a in range(0,len(disease)):</a:t>
            </a:r>
          </a:p>
          <a:p>
            <a:r>
              <a:rPr lang="en-IN" dirty="0"/>
              <a:t>        if(predicted == a):</a:t>
            </a:r>
          </a:p>
          <a:p>
            <a:r>
              <a:rPr lang="en-IN" dirty="0"/>
              <a:t>            h='yes'</a:t>
            </a:r>
          </a:p>
          <a:p>
            <a:r>
              <a:rPr lang="en-IN" dirty="0"/>
              <a:t>            break</a:t>
            </a:r>
          </a:p>
          <a:p>
            <a:endParaRPr lang="en-IN" dirty="0"/>
          </a:p>
          <a:p>
            <a:r>
              <a:rPr lang="en-IN" dirty="0"/>
              <a:t>    if (h=='yes'):</a:t>
            </a:r>
          </a:p>
          <a:p>
            <a:r>
              <a:rPr lang="en-IN" dirty="0"/>
              <a:t>        t3.delete("1.0", END)</a:t>
            </a:r>
          </a:p>
          <a:p>
            <a:r>
              <a:rPr lang="en-IN" dirty="0"/>
              <a:t>        t3.insert(END, disease[a])</a:t>
            </a:r>
          </a:p>
          <a:p>
            <a:r>
              <a:rPr lang="en-IN" dirty="0"/>
              <a:t>    else:</a:t>
            </a:r>
          </a:p>
          <a:p>
            <a:r>
              <a:rPr lang="en-IN" dirty="0"/>
              <a:t>        t3.delete("1.0", END)</a:t>
            </a:r>
          </a:p>
          <a:p>
            <a:r>
              <a:rPr lang="en-IN" dirty="0"/>
              <a:t>        t3.insert(END, "Not Found")</a:t>
            </a:r>
          </a:p>
          <a:p>
            <a:endParaRPr lang="en-IN" dirty="0"/>
          </a:p>
          <a:p>
            <a:r>
              <a:rPr lang="en-IN" dirty="0"/>
              <a:t>root = Tk()</a:t>
            </a:r>
          </a:p>
          <a:p>
            <a:r>
              <a:rPr lang="en-IN" dirty="0" err="1"/>
              <a:t>root.configure</a:t>
            </a:r>
            <a:r>
              <a:rPr lang="en-IN" dirty="0"/>
              <a:t>(background='blue')</a:t>
            </a:r>
          </a:p>
        </p:txBody>
      </p:sp>
    </p:spTree>
    <p:extLst>
      <p:ext uri="{BB962C8B-B14F-4D97-AF65-F5344CB8AC3E}">
        <p14:creationId xmlns:p14="http://schemas.microsoft.com/office/powerpoint/2010/main" val="470956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7551-7CF0-7A96-A3F6-C4FD56AEAE6E}"/>
              </a:ext>
            </a:extLst>
          </p:cNvPr>
          <p:cNvSpPr>
            <a:spLocks noGrp="1"/>
          </p:cNvSpPr>
          <p:nvPr>
            <p:ph type="title"/>
          </p:nvPr>
        </p:nvSpPr>
        <p:spPr>
          <a:xfrm>
            <a:off x="685801" y="0"/>
            <a:ext cx="10131425" cy="1456267"/>
          </a:xfrm>
        </p:spPr>
        <p:txBody>
          <a:bodyPr>
            <a:normAutofit/>
          </a:bodyPr>
          <a:lstStyle/>
          <a:p>
            <a:r>
              <a:rPr lang="en-US" sz="2800" b="1" dirty="0"/>
              <a:t>ABSTRACT:</a:t>
            </a:r>
            <a:br>
              <a:rPr lang="en-US" sz="2800" b="1" dirty="0"/>
            </a:br>
            <a:endParaRPr lang="en-IN" sz="2800" b="1" dirty="0"/>
          </a:p>
        </p:txBody>
      </p:sp>
      <p:sp>
        <p:nvSpPr>
          <p:cNvPr id="3" name="Content Placeholder 2">
            <a:extLst>
              <a:ext uri="{FF2B5EF4-FFF2-40B4-BE49-F238E27FC236}">
                <a16:creationId xmlns:a16="http://schemas.microsoft.com/office/drawing/2014/main" id="{FA5E22BA-9932-9AB0-AC42-AA21B94B5EE4}"/>
              </a:ext>
            </a:extLst>
          </p:cNvPr>
          <p:cNvSpPr>
            <a:spLocks noGrp="1"/>
          </p:cNvSpPr>
          <p:nvPr>
            <p:ph idx="1"/>
          </p:nvPr>
        </p:nvSpPr>
        <p:spPr>
          <a:xfrm>
            <a:off x="685800" y="1219200"/>
            <a:ext cx="10131425" cy="5102942"/>
          </a:xfrm>
        </p:spPr>
        <p:txBody>
          <a:bodyPr>
            <a:noAutofit/>
          </a:bodyPr>
          <a:lstStyle/>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Disease Prediction using Machine Learning:</a:t>
            </a:r>
          </a:p>
          <a:p>
            <a:pPr marL="0" indent="0" algn="just">
              <a:buNone/>
            </a:pPr>
            <a:r>
              <a:rPr lang="en-US" sz="16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System used to predict diseases from given symptoms  </a:t>
            </a:r>
          </a:p>
          <a:p>
            <a:pPr marL="0" indent="0" algn="just">
              <a:buNone/>
            </a:pPr>
            <a:r>
              <a:rPr lang="en-US" sz="1500" dirty="0">
                <a:latin typeface="Times New Roman" panose="02020603050405020304" pitchFamily="18" charset="0"/>
                <a:cs typeface="Times New Roman" panose="02020603050405020304" pitchFamily="18" charset="0"/>
              </a:rPr>
              <a:t>         Provided symptoms as input  </a:t>
            </a:r>
          </a:p>
          <a:p>
            <a:pPr marL="0" indent="0" algn="just">
              <a:buNone/>
            </a:pPr>
            <a:r>
              <a:rPr lang="en-US" sz="1500" dirty="0">
                <a:latin typeface="Times New Roman" panose="02020603050405020304" pitchFamily="18" charset="0"/>
                <a:cs typeface="Times New Roman" panose="02020603050405020304" pitchFamily="18" charset="0"/>
              </a:rPr>
              <a:t>         Outputs probability of disease  </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Naïve Bayes Classifier:  </a:t>
            </a:r>
          </a:p>
          <a:p>
            <a:pPr marL="0" indent="0" algn="just">
              <a:buNone/>
            </a:pPr>
            <a:r>
              <a:rPr lang="en-US" sz="16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Utilized for disease prediction  </a:t>
            </a:r>
          </a:p>
          <a:p>
            <a:pPr marL="0" indent="0" algn="just">
              <a:buNone/>
            </a:pPr>
            <a:r>
              <a:rPr lang="en-US" sz="1500" dirty="0">
                <a:latin typeface="Times New Roman" panose="02020603050405020304" pitchFamily="18" charset="0"/>
                <a:cs typeface="Times New Roman" panose="02020603050405020304" pitchFamily="18" charset="0"/>
              </a:rPr>
              <a:t>        Supervised machine learning algorithm  </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Medical Data Analysis: </a:t>
            </a:r>
          </a:p>
          <a:p>
            <a:pPr marL="0" indent="0" algn="just">
              <a:buNone/>
            </a:pPr>
            <a:r>
              <a:rPr lang="en-US" sz="16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Accurate analysis benefits early disease detection and patient care  </a:t>
            </a:r>
          </a:p>
          <a:p>
            <a:pPr marL="0" indent="0" algn="just">
              <a:buNone/>
            </a:pPr>
            <a:r>
              <a:rPr lang="en-US" sz="1500" dirty="0">
                <a:latin typeface="Times New Roman" panose="02020603050405020304" pitchFamily="18" charset="0"/>
                <a:cs typeface="Times New Roman" panose="02020603050405020304" pitchFamily="18" charset="0"/>
              </a:rPr>
              <a:t>        Linear regression and decision tree used for predicting diseases like Diabetes, Malaria, Jaundice, Dengue, and Tuberculosis  </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 Changing Health Information Needs:</a:t>
            </a:r>
          </a:p>
          <a:p>
            <a:pPr marL="0" indent="0" algn="just">
              <a:buNone/>
            </a:pPr>
            <a:r>
              <a:rPr lang="en-US" sz="16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Information seeking behavior observed globally  </a:t>
            </a:r>
          </a:p>
          <a:p>
            <a:pPr marL="0" indent="0" algn="just">
              <a:buNone/>
            </a:pPr>
            <a:r>
              <a:rPr lang="en-US" sz="1500" dirty="0">
                <a:latin typeface="Times New Roman" panose="02020603050405020304" pitchFamily="18" charset="0"/>
                <a:cs typeface="Times New Roman" panose="02020603050405020304" pitchFamily="18" charset="0"/>
              </a:rPr>
              <a:t>        Challenges in seeking online health information regarding diseases, diagnoses, and treatments </a:t>
            </a:r>
          </a:p>
          <a:p>
            <a:pPr algn="just">
              <a:buFont typeface="Wingdings" panose="05000000000000000000" pitchFamily="2" charset="2"/>
              <a:buChar char="v"/>
            </a:pPr>
            <a:r>
              <a:rPr lang="en-US" sz="15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Recommendation System for Healthcare:</a:t>
            </a:r>
          </a:p>
          <a:p>
            <a:pPr marL="0" indent="0" algn="just">
              <a:buNone/>
            </a:pPr>
            <a:r>
              <a:rPr lang="en-US" sz="16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Potential to save time for doctors and patients </a:t>
            </a:r>
          </a:p>
          <a:p>
            <a:pPr marL="0" indent="0" algn="just">
              <a:buNone/>
            </a:pPr>
            <a:r>
              <a:rPr lang="en-US" sz="1500" dirty="0">
                <a:latin typeface="Times New Roman" panose="02020603050405020304" pitchFamily="18" charset="0"/>
                <a:cs typeface="Times New Roman" panose="02020603050405020304" pitchFamily="18" charset="0"/>
              </a:rPr>
              <a:t>        Utilizes review mining  </a:t>
            </a:r>
          </a:p>
        </p:txBody>
      </p:sp>
    </p:spTree>
    <p:extLst>
      <p:ext uri="{BB962C8B-B14F-4D97-AF65-F5344CB8AC3E}">
        <p14:creationId xmlns:p14="http://schemas.microsoft.com/office/powerpoint/2010/main" val="2674000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C2049A-9482-2F66-80F0-5559E752C39D}"/>
              </a:ext>
            </a:extLst>
          </p:cNvPr>
          <p:cNvSpPr txBox="1"/>
          <p:nvPr/>
        </p:nvSpPr>
        <p:spPr>
          <a:xfrm>
            <a:off x="894736" y="985878"/>
            <a:ext cx="7905135" cy="5632311"/>
          </a:xfrm>
          <a:prstGeom prst="rect">
            <a:avLst/>
          </a:prstGeom>
          <a:noFill/>
        </p:spPr>
        <p:txBody>
          <a:bodyPr wrap="square">
            <a:spAutoFit/>
          </a:bodyPr>
          <a:lstStyle/>
          <a:p>
            <a:r>
              <a:rPr lang="en-IN" dirty="0"/>
              <a:t># entry variables</a:t>
            </a:r>
          </a:p>
          <a:p>
            <a:r>
              <a:rPr lang="en-IN" dirty="0"/>
              <a:t>Symptom1 = </a:t>
            </a:r>
            <a:r>
              <a:rPr lang="en-IN" dirty="0" err="1"/>
              <a:t>StringVar</a:t>
            </a:r>
            <a:r>
              <a:rPr lang="en-IN" dirty="0"/>
              <a:t>()</a:t>
            </a:r>
          </a:p>
          <a:p>
            <a:r>
              <a:rPr lang="en-IN" dirty="0"/>
              <a:t>Symptom1.set(None)</a:t>
            </a:r>
          </a:p>
          <a:p>
            <a:r>
              <a:rPr lang="en-IN" dirty="0"/>
              <a:t>Symptom2 = </a:t>
            </a:r>
            <a:r>
              <a:rPr lang="en-IN" dirty="0" err="1"/>
              <a:t>StringVar</a:t>
            </a:r>
            <a:r>
              <a:rPr lang="en-IN" dirty="0"/>
              <a:t>()</a:t>
            </a:r>
          </a:p>
          <a:p>
            <a:r>
              <a:rPr lang="en-IN" dirty="0"/>
              <a:t>Symptom2.set(None)</a:t>
            </a:r>
          </a:p>
          <a:p>
            <a:r>
              <a:rPr lang="en-IN" dirty="0"/>
              <a:t>Symptom3 = </a:t>
            </a:r>
            <a:r>
              <a:rPr lang="en-IN" dirty="0" err="1"/>
              <a:t>StringVar</a:t>
            </a:r>
            <a:r>
              <a:rPr lang="en-IN" dirty="0"/>
              <a:t>()</a:t>
            </a:r>
          </a:p>
          <a:p>
            <a:r>
              <a:rPr lang="en-IN" dirty="0"/>
              <a:t>Symptom3.set(None)</a:t>
            </a:r>
          </a:p>
          <a:p>
            <a:r>
              <a:rPr lang="en-IN" dirty="0"/>
              <a:t>Symptom4 = </a:t>
            </a:r>
            <a:r>
              <a:rPr lang="en-IN" dirty="0" err="1"/>
              <a:t>StringVar</a:t>
            </a:r>
            <a:r>
              <a:rPr lang="en-IN" dirty="0"/>
              <a:t>()</a:t>
            </a:r>
          </a:p>
          <a:p>
            <a:r>
              <a:rPr lang="en-IN" dirty="0"/>
              <a:t>Symptom4.set(None)</a:t>
            </a:r>
          </a:p>
          <a:p>
            <a:r>
              <a:rPr lang="en-IN" dirty="0"/>
              <a:t>Symptom5 = </a:t>
            </a:r>
            <a:r>
              <a:rPr lang="en-IN" dirty="0" err="1"/>
              <a:t>StringVar</a:t>
            </a:r>
            <a:r>
              <a:rPr lang="en-IN" dirty="0"/>
              <a:t>()</a:t>
            </a:r>
          </a:p>
          <a:p>
            <a:r>
              <a:rPr lang="en-IN" dirty="0"/>
              <a:t>Symptom5.set(None)</a:t>
            </a:r>
          </a:p>
          <a:p>
            <a:r>
              <a:rPr lang="en-IN" dirty="0"/>
              <a:t>Name = </a:t>
            </a:r>
            <a:r>
              <a:rPr lang="en-IN" dirty="0" err="1"/>
              <a:t>StringVar</a:t>
            </a:r>
            <a:r>
              <a:rPr lang="en-IN" dirty="0"/>
              <a:t>()</a:t>
            </a:r>
          </a:p>
          <a:p>
            <a:r>
              <a:rPr lang="en-IN" dirty="0"/>
              <a:t># Heading</a:t>
            </a:r>
          </a:p>
          <a:p>
            <a:r>
              <a:rPr lang="en-IN" dirty="0"/>
              <a:t>w2 = Label(root, justify=LEFT, text="DISEASE PREDICTION USING MACHINE LEARNING", </a:t>
            </a:r>
            <a:r>
              <a:rPr lang="en-IN" dirty="0" err="1"/>
              <a:t>fg</a:t>
            </a:r>
            <a:r>
              <a:rPr lang="en-IN" dirty="0"/>
              <a:t>="white", </a:t>
            </a:r>
            <a:r>
              <a:rPr lang="en-IN" dirty="0" err="1"/>
              <a:t>bg</a:t>
            </a:r>
            <a:r>
              <a:rPr lang="en-IN" dirty="0"/>
              <a:t>="blue")</a:t>
            </a:r>
          </a:p>
          <a:p>
            <a:r>
              <a:rPr lang="en-IN" dirty="0"/>
              <a:t>w2.config(font=("Elephant", 30))</a:t>
            </a:r>
          </a:p>
          <a:p>
            <a:r>
              <a:rPr lang="en-IN" dirty="0"/>
              <a:t>w2.grid(row=1, column=0, </a:t>
            </a:r>
            <a:r>
              <a:rPr lang="en-IN" dirty="0" err="1"/>
              <a:t>columnspan</a:t>
            </a:r>
            <a:r>
              <a:rPr lang="en-IN" dirty="0"/>
              <a:t>=2, </a:t>
            </a:r>
            <a:r>
              <a:rPr lang="en-IN" dirty="0" err="1"/>
              <a:t>padx</a:t>
            </a:r>
            <a:r>
              <a:rPr lang="en-IN" dirty="0"/>
              <a:t>=100)</a:t>
            </a:r>
          </a:p>
          <a:p>
            <a:r>
              <a:rPr lang="en-IN" dirty="0"/>
              <a:t>w2.config(font=("</a:t>
            </a:r>
            <a:r>
              <a:rPr lang="en-IN" dirty="0" err="1"/>
              <a:t>Aharoni</a:t>
            </a:r>
            <a:r>
              <a:rPr lang="en-IN" dirty="0"/>
              <a:t>", 30))</a:t>
            </a:r>
          </a:p>
          <a:p>
            <a:r>
              <a:rPr lang="en-IN" dirty="0"/>
              <a:t>w2.grid(row=2, column=0, </a:t>
            </a:r>
            <a:r>
              <a:rPr lang="en-IN" dirty="0" err="1"/>
              <a:t>columnspan</a:t>
            </a:r>
            <a:r>
              <a:rPr lang="en-IN" dirty="0"/>
              <a:t>=2, </a:t>
            </a:r>
            <a:r>
              <a:rPr lang="en-IN" dirty="0" err="1"/>
              <a:t>padx</a:t>
            </a:r>
            <a:r>
              <a:rPr lang="en-IN" dirty="0"/>
              <a:t>=100)</a:t>
            </a:r>
          </a:p>
          <a:p>
            <a:endParaRPr lang="en-IN" dirty="0"/>
          </a:p>
        </p:txBody>
      </p:sp>
    </p:spTree>
    <p:extLst>
      <p:ext uri="{BB962C8B-B14F-4D97-AF65-F5344CB8AC3E}">
        <p14:creationId xmlns:p14="http://schemas.microsoft.com/office/powerpoint/2010/main" val="1542002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B90BF-ED2C-40FB-56F7-08A134309493}"/>
              </a:ext>
            </a:extLst>
          </p:cNvPr>
          <p:cNvSpPr txBox="1"/>
          <p:nvPr/>
        </p:nvSpPr>
        <p:spPr>
          <a:xfrm>
            <a:off x="1002890" y="-769692"/>
            <a:ext cx="8141110" cy="7294305"/>
          </a:xfrm>
          <a:prstGeom prst="rect">
            <a:avLst/>
          </a:prstGeom>
          <a:noFill/>
        </p:spPr>
        <p:txBody>
          <a:bodyPr wrap="square">
            <a:spAutoFit/>
          </a:bodyPr>
          <a:lstStyle/>
          <a:p>
            <a:endParaRPr lang="en-IN" dirty="0"/>
          </a:p>
          <a:p>
            <a:endParaRPr lang="en-IN" dirty="0"/>
          </a:p>
          <a:p>
            <a:endParaRPr lang="en-IN" dirty="0"/>
          </a:p>
          <a:p>
            <a:endParaRPr lang="en-IN" dirty="0"/>
          </a:p>
          <a:p>
            <a:endParaRPr lang="en-IN" dirty="0"/>
          </a:p>
          <a:p>
            <a:endParaRPr lang="en-IN" dirty="0"/>
          </a:p>
          <a:p>
            <a:r>
              <a:rPr lang="en-IN" dirty="0"/>
              <a:t># labels</a:t>
            </a:r>
          </a:p>
          <a:p>
            <a:r>
              <a:rPr lang="en-IN" dirty="0" err="1"/>
              <a:t>NameLb</a:t>
            </a:r>
            <a:r>
              <a:rPr lang="en-IN" dirty="0"/>
              <a:t> = Label(root, text="Name of the Patient", </a:t>
            </a:r>
            <a:r>
              <a:rPr lang="en-IN" dirty="0" err="1"/>
              <a:t>fg</a:t>
            </a:r>
            <a:r>
              <a:rPr lang="en-IN" dirty="0"/>
              <a:t>="yellow", </a:t>
            </a:r>
            <a:r>
              <a:rPr lang="en-IN" dirty="0" err="1"/>
              <a:t>bg</a:t>
            </a:r>
            <a:r>
              <a:rPr lang="en-IN" dirty="0"/>
              <a:t>="black")</a:t>
            </a:r>
          </a:p>
          <a:p>
            <a:r>
              <a:rPr lang="en-IN" dirty="0" err="1"/>
              <a:t>NameLb.grid</a:t>
            </a:r>
            <a:r>
              <a:rPr lang="en-IN" dirty="0"/>
              <a:t>(row=6, column=0, </a:t>
            </a:r>
            <a:r>
              <a:rPr lang="en-IN" dirty="0" err="1"/>
              <a:t>pady</a:t>
            </a:r>
            <a:r>
              <a:rPr lang="en-IN" dirty="0"/>
              <a:t>=15, sticky=W)</a:t>
            </a:r>
          </a:p>
          <a:p>
            <a:endParaRPr lang="en-IN" dirty="0"/>
          </a:p>
          <a:p>
            <a:r>
              <a:rPr lang="en-IN" dirty="0"/>
              <a:t>S1Lb = Label(root, text="Symptom 1", </a:t>
            </a:r>
            <a:r>
              <a:rPr lang="en-IN" dirty="0" err="1"/>
              <a:t>fg</a:t>
            </a:r>
            <a:r>
              <a:rPr lang="en-IN" dirty="0"/>
              <a:t>="yellow", </a:t>
            </a:r>
            <a:r>
              <a:rPr lang="en-IN" dirty="0" err="1"/>
              <a:t>bg</a:t>
            </a:r>
            <a:r>
              <a:rPr lang="en-IN" dirty="0"/>
              <a:t>="black")</a:t>
            </a:r>
          </a:p>
          <a:p>
            <a:r>
              <a:rPr lang="en-IN" dirty="0"/>
              <a:t>S1Lb.grid(row=7, column=0, </a:t>
            </a:r>
            <a:r>
              <a:rPr lang="en-IN" dirty="0" err="1"/>
              <a:t>pady</a:t>
            </a:r>
            <a:r>
              <a:rPr lang="en-IN" dirty="0"/>
              <a:t>=10, sticky=W)</a:t>
            </a:r>
          </a:p>
          <a:p>
            <a:endParaRPr lang="en-IN" dirty="0"/>
          </a:p>
          <a:p>
            <a:r>
              <a:rPr lang="en-IN" dirty="0"/>
              <a:t>S2Lb = Label(root, text="Symptom 2", </a:t>
            </a:r>
            <a:r>
              <a:rPr lang="en-IN" dirty="0" err="1"/>
              <a:t>fg</a:t>
            </a:r>
            <a:r>
              <a:rPr lang="en-IN" dirty="0"/>
              <a:t>="yellow", </a:t>
            </a:r>
            <a:r>
              <a:rPr lang="en-IN" dirty="0" err="1"/>
              <a:t>bg</a:t>
            </a:r>
            <a:r>
              <a:rPr lang="en-IN" dirty="0"/>
              <a:t>="black")</a:t>
            </a:r>
          </a:p>
          <a:p>
            <a:r>
              <a:rPr lang="en-IN" dirty="0"/>
              <a:t>S2Lb.grid(row=8, column=0, </a:t>
            </a:r>
            <a:r>
              <a:rPr lang="en-IN" dirty="0" err="1"/>
              <a:t>pady</a:t>
            </a:r>
            <a:r>
              <a:rPr lang="en-IN" dirty="0"/>
              <a:t>=10, sticky=W)</a:t>
            </a:r>
          </a:p>
          <a:p>
            <a:endParaRPr lang="en-IN" dirty="0"/>
          </a:p>
          <a:p>
            <a:r>
              <a:rPr lang="en-IN" dirty="0"/>
              <a:t>S3Lb = Label(root, text="Symptom 3", </a:t>
            </a:r>
            <a:r>
              <a:rPr lang="en-IN" dirty="0" err="1"/>
              <a:t>fg</a:t>
            </a:r>
            <a:r>
              <a:rPr lang="en-IN" dirty="0"/>
              <a:t>="yellow", </a:t>
            </a:r>
            <a:r>
              <a:rPr lang="en-IN" dirty="0" err="1"/>
              <a:t>bg</a:t>
            </a:r>
            <a:r>
              <a:rPr lang="en-IN" dirty="0"/>
              <a:t>="black")</a:t>
            </a:r>
          </a:p>
          <a:p>
            <a:r>
              <a:rPr lang="en-IN" dirty="0"/>
              <a:t>S3Lb.grid(row=9, column=0, </a:t>
            </a:r>
            <a:r>
              <a:rPr lang="en-IN" dirty="0" err="1"/>
              <a:t>pady</a:t>
            </a:r>
            <a:r>
              <a:rPr lang="en-IN" dirty="0"/>
              <a:t>=10, sticky=W)</a:t>
            </a:r>
          </a:p>
          <a:p>
            <a:endParaRPr lang="en-IN" dirty="0"/>
          </a:p>
          <a:p>
            <a:r>
              <a:rPr lang="en-IN" dirty="0"/>
              <a:t>S4Lb = Label(root, text="Symptom 4", </a:t>
            </a:r>
            <a:r>
              <a:rPr lang="en-IN" dirty="0" err="1"/>
              <a:t>fg</a:t>
            </a:r>
            <a:r>
              <a:rPr lang="en-IN" dirty="0"/>
              <a:t>="yellow", </a:t>
            </a:r>
            <a:r>
              <a:rPr lang="en-IN" dirty="0" err="1"/>
              <a:t>bg</a:t>
            </a:r>
            <a:r>
              <a:rPr lang="en-IN" dirty="0"/>
              <a:t>="black")</a:t>
            </a:r>
          </a:p>
          <a:p>
            <a:r>
              <a:rPr lang="en-IN" dirty="0"/>
              <a:t>S4Lb.grid(row=10, column=0, </a:t>
            </a:r>
            <a:r>
              <a:rPr lang="en-IN" dirty="0" err="1"/>
              <a:t>pady</a:t>
            </a:r>
            <a:r>
              <a:rPr lang="en-IN" dirty="0"/>
              <a:t>=10, sticky=W)</a:t>
            </a:r>
          </a:p>
          <a:p>
            <a:endParaRPr lang="en-IN" dirty="0"/>
          </a:p>
          <a:p>
            <a:r>
              <a:rPr lang="en-IN" dirty="0"/>
              <a:t>S5Lb = Label(root, text="Symptom 5", </a:t>
            </a:r>
            <a:r>
              <a:rPr lang="en-IN" dirty="0" err="1"/>
              <a:t>fg</a:t>
            </a:r>
            <a:r>
              <a:rPr lang="en-IN" dirty="0"/>
              <a:t>="yellow", </a:t>
            </a:r>
            <a:r>
              <a:rPr lang="en-IN" dirty="0" err="1"/>
              <a:t>bg</a:t>
            </a:r>
            <a:r>
              <a:rPr lang="en-IN" dirty="0"/>
              <a:t>="black")</a:t>
            </a:r>
          </a:p>
          <a:p>
            <a:r>
              <a:rPr lang="en-IN" dirty="0"/>
              <a:t>S5Lb.grid(row=11, column=0, </a:t>
            </a:r>
            <a:r>
              <a:rPr lang="en-IN" dirty="0" err="1"/>
              <a:t>pady</a:t>
            </a:r>
            <a:r>
              <a:rPr lang="en-IN" dirty="0"/>
              <a:t>=10, sticky=W)</a:t>
            </a:r>
          </a:p>
          <a:p>
            <a:endParaRPr lang="en-IN" dirty="0"/>
          </a:p>
          <a:p>
            <a:endParaRPr lang="en-IN" dirty="0"/>
          </a:p>
        </p:txBody>
      </p:sp>
    </p:spTree>
    <p:extLst>
      <p:ext uri="{BB962C8B-B14F-4D97-AF65-F5344CB8AC3E}">
        <p14:creationId xmlns:p14="http://schemas.microsoft.com/office/powerpoint/2010/main" val="1719482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FBE01C-924B-1ACA-87EA-05F315BF43FE}"/>
              </a:ext>
            </a:extLst>
          </p:cNvPr>
          <p:cNvSpPr txBox="1"/>
          <p:nvPr/>
        </p:nvSpPr>
        <p:spPr>
          <a:xfrm>
            <a:off x="983226" y="1027752"/>
            <a:ext cx="8032955" cy="5632311"/>
          </a:xfrm>
          <a:prstGeom prst="rect">
            <a:avLst/>
          </a:prstGeom>
          <a:noFill/>
        </p:spPr>
        <p:txBody>
          <a:bodyPr wrap="square">
            <a:spAutoFit/>
          </a:bodyPr>
          <a:lstStyle/>
          <a:p>
            <a:r>
              <a:rPr lang="en-IN" dirty="0" err="1"/>
              <a:t>lrLb</a:t>
            </a:r>
            <a:r>
              <a:rPr lang="en-IN" dirty="0"/>
              <a:t> = Label(root, text="</a:t>
            </a:r>
            <a:r>
              <a:rPr lang="en-IN" dirty="0" err="1"/>
              <a:t>DecisionTree</a:t>
            </a:r>
            <a:r>
              <a:rPr lang="en-IN" dirty="0"/>
              <a:t>", </a:t>
            </a:r>
            <a:r>
              <a:rPr lang="en-IN" dirty="0" err="1"/>
              <a:t>fg</a:t>
            </a:r>
            <a:r>
              <a:rPr lang="en-IN" dirty="0"/>
              <a:t>="white", </a:t>
            </a:r>
            <a:r>
              <a:rPr lang="en-IN" dirty="0" err="1"/>
              <a:t>bg</a:t>
            </a:r>
            <a:r>
              <a:rPr lang="en-IN" dirty="0"/>
              <a:t>="red")</a:t>
            </a:r>
          </a:p>
          <a:p>
            <a:r>
              <a:rPr lang="en-IN" dirty="0" err="1"/>
              <a:t>lrLb.grid</a:t>
            </a:r>
            <a:r>
              <a:rPr lang="en-IN" dirty="0"/>
              <a:t>(row=15, column=0, </a:t>
            </a:r>
            <a:r>
              <a:rPr lang="en-IN" dirty="0" err="1"/>
              <a:t>pady</a:t>
            </a:r>
            <a:r>
              <a:rPr lang="en-IN" dirty="0"/>
              <a:t>=10,sticky=W)</a:t>
            </a:r>
          </a:p>
          <a:p>
            <a:endParaRPr lang="en-IN" dirty="0"/>
          </a:p>
          <a:p>
            <a:r>
              <a:rPr lang="en-IN" dirty="0" err="1"/>
              <a:t>destreeLb</a:t>
            </a:r>
            <a:r>
              <a:rPr lang="en-IN" dirty="0"/>
              <a:t> = Label(root, text="</a:t>
            </a:r>
            <a:r>
              <a:rPr lang="en-IN" dirty="0" err="1"/>
              <a:t>RandomForest</a:t>
            </a:r>
            <a:r>
              <a:rPr lang="en-IN" dirty="0"/>
              <a:t>", </a:t>
            </a:r>
            <a:r>
              <a:rPr lang="en-IN" dirty="0" err="1"/>
              <a:t>fg</a:t>
            </a:r>
            <a:r>
              <a:rPr lang="en-IN" dirty="0"/>
              <a:t>="white", </a:t>
            </a:r>
            <a:r>
              <a:rPr lang="en-IN" dirty="0" err="1"/>
              <a:t>bg</a:t>
            </a:r>
            <a:r>
              <a:rPr lang="en-IN" dirty="0"/>
              <a:t>="red")</a:t>
            </a:r>
          </a:p>
          <a:p>
            <a:r>
              <a:rPr lang="en-IN" dirty="0" err="1"/>
              <a:t>destreeLb.grid</a:t>
            </a:r>
            <a:r>
              <a:rPr lang="en-IN" dirty="0"/>
              <a:t>(row=17, column=0, </a:t>
            </a:r>
            <a:r>
              <a:rPr lang="en-IN" dirty="0" err="1"/>
              <a:t>pady</a:t>
            </a:r>
            <a:r>
              <a:rPr lang="en-IN" dirty="0"/>
              <a:t>=10, sticky=W)</a:t>
            </a:r>
          </a:p>
          <a:p>
            <a:endParaRPr lang="en-IN" dirty="0"/>
          </a:p>
          <a:p>
            <a:r>
              <a:rPr lang="en-IN" dirty="0" err="1"/>
              <a:t>ranfLb</a:t>
            </a:r>
            <a:r>
              <a:rPr lang="en-IN" dirty="0"/>
              <a:t> = Label(root, text="</a:t>
            </a:r>
            <a:r>
              <a:rPr lang="en-IN" dirty="0" err="1"/>
              <a:t>NaiveBayes</a:t>
            </a:r>
            <a:r>
              <a:rPr lang="en-IN" dirty="0"/>
              <a:t>", </a:t>
            </a:r>
            <a:r>
              <a:rPr lang="en-IN" dirty="0" err="1"/>
              <a:t>fg</a:t>
            </a:r>
            <a:r>
              <a:rPr lang="en-IN" dirty="0"/>
              <a:t>="white", </a:t>
            </a:r>
            <a:r>
              <a:rPr lang="en-IN" dirty="0" err="1"/>
              <a:t>bg</a:t>
            </a:r>
            <a:r>
              <a:rPr lang="en-IN" dirty="0"/>
              <a:t>="red")</a:t>
            </a:r>
          </a:p>
          <a:p>
            <a:r>
              <a:rPr lang="en-IN" dirty="0" err="1"/>
              <a:t>ranfLb.grid</a:t>
            </a:r>
            <a:r>
              <a:rPr lang="en-IN" dirty="0"/>
              <a:t>(row=19, column=0, </a:t>
            </a:r>
            <a:r>
              <a:rPr lang="en-IN" dirty="0" err="1"/>
              <a:t>pady</a:t>
            </a:r>
            <a:r>
              <a:rPr lang="en-IN" dirty="0"/>
              <a:t>=10, sticky=W)</a:t>
            </a:r>
          </a:p>
          <a:p>
            <a:r>
              <a:rPr lang="en-IN" dirty="0"/>
              <a:t># entries</a:t>
            </a:r>
          </a:p>
          <a:p>
            <a:r>
              <a:rPr lang="en-IN" dirty="0"/>
              <a:t>OPTIONS = sorted(l1)</a:t>
            </a:r>
          </a:p>
          <a:p>
            <a:endParaRPr lang="en-IN" dirty="0"/>
          </a:p>
          <a:p>
            <a:r>
              <a:rPr lang="en-IN" dirty="0" err="1"/>
              <a:t>NameEn</a:t>
            </a:r>
            <a:r>
              <a:rPr lang="en-IN" dirty="0"/>
              <a:t> = Entry(root, </a:t>
            </a:r>
            <a:r>
              <a:rPr lang="en-IN" dirty="0" err="1"/>
              <a:t>textvariable</a:t>
            </a:r>
            <a:r>
              <a:rPr lang="en-IN" dirty="0"/>
              <a:t>=Name)</a:t>
            </a:r>
          </a:p>
          <a:p>
            <a:r>
              <a:rPr lang="en-IN" dirty="0" err="1"/>
              <a:t>NameEn.grid</a:t>
            </a:r>
            <a:r>
              <a:rPr lang="en-IN" dirty="0"/>
              <a:t>(row=6, column=1)</a:t>
            </a:r>
          </a:p>
          <a:p>
            <a:endParaRPr lang="en-IN" dirty="0"/>
          </a:p>
          <a:p>
            <a:r>
              <a:rPr lang="en-IN" dirty="0"/>
              <a:t>S1En = </a:t>
            </a:r>
            <a:r>
              <a:rPr lang="en-IN" dirty="0" err="1"/>
              <a:t>OptionMenu</a:t>
            </a:r>
            <a:r>
              <a:rPr lang="en-IN" dirty="0"/>
              <a:t>(root, Symptom1,*OPTIONS)</a:t>
            </a:r>
          </a:p>
          <a:p>
            <a:r>
              <a:rPr lang="en-IN" dirty="0"/>
              <a:t>S1En.grid(row=7, column=1)</a:t>
            </a:r>
          </a:p>
          <a:p>
            <a:endParaRPr lang="en-IN" dirty="0"/>
          </a:p>
          <a:p>
            <a:r>
              <a:rPr lang="en-IN" dirty="0"/>
              <a:t>S2En = </a:t>
            </a:r>
            <a:r>
              <a:rPr lang="en-IN" dirty="0" err="1"/>
              <a:t>OptionMenu</a:t>
            </a:r>
            <a:r>
              <a:rPr lang="en-IN" dirty="0"/>
              <a:t>(root, Symptom2,*OPTIONS)</a:t>
            </a:r>
          </a:p>
          <a:p>
            <a:r>
              <a:rPr lang="en-IN" dirty="0"/>
              <a:t>S2En.grid(row=8, column=1)</a:t>
            </a:r>
          </a:p>
          <a:p>
            <a:endParaRPr lang="en-IN" dirty="0"/>
          </a:p>
        </p:txBody>
      </p:sp>
    </p:spTree>
    <p:extLst>
      <p:ext uri="{BB962C8B-B14F-4D97-AF65-F5344CB8AC3E}">
        <p14:creationId xmlns:p14="http://schemas.microsoft.com/office/powerpoint/2010/main" val="696578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21C29F-313B-BEC6-833B-837CF0624DE3}"/>
              </a:ext>
            </a:extLst>
          </p:cNvPr>
          <p:cNvSpPr txBox="1"/>
          <p:nvPr/>
        </p:nvSpPr>
        <p:spPr>
          <a:xfrm>
            <a:off x="1130709" y="889843"/>
            <a:ext cx="8819535" cy="5078313"/>
          </a:xfrm>
          <a:prstGeom prst="rect">
            <a:avLst/>
          </a:prstGeom>
          <a:noFill/>
        </p:spPr>
        <p:txBody>
          <a:bodyPr wrap="square">
            <a:spAutoFit/>
          </a:bodyPr>
          <a:lstStyle/>
          <a:p>
            <a:r>
              <a:rPr lang="en-IN" dirty="0"/>
              <a:t>S3En = </a:t>
            </a:r>
            <a:r>
              <a:rPr lang="en-IN" dirty="0" err="1"/>
              <a:t>OptionMenu</a:t>
            </a:r>
            <a:r>
              <a:rPr lang="en-IN" dirty="0"/>
              <a:t>(root, Symptom3,*OPTIONS)</a:t>
            </a:r>
          </a:p>
          <a:p>
            <a:r>
              <a:rPr lang="en-IN" dirty="0"/>
              <a:t>S3En.grid(row=9, column=1)</a:t>
            </a:r>
          </a:p>
          <a:p>
            <a:endParaRPr lang="en-IN" dirty="0"/>
          </a:p>
          <a:p>
            <a:r>
              <a:rPr lang="en-IN" dirty="0"/>
              <a:t>S4En = </a:t>
            </a:r>
            <a:r>
              <a:rPr lang="en-IN" dirty="0" err="1"/>
              <a:t>OptionMenu</a:t>
            </a:r>
            <a:r>
              <a:rPr lang="en-IN" dirty="0"/>
              <a:t>(root, Symptom4,*OPTIONS)</a:t>
            </a:r>
          </a:p>
          <a:p>
            <a:r>
              <a:rPr lang="en-IN" dirty="0"/>
              <a:t>S4En.grid(row=10, column=1)</a:t>
            </a:r>
          </a:p>
          <a:p>
            <a:endParaRPr lang="en-IN" dirty="0"/>
          </a:p>
          <a:p>
            <a:r>
              <a:rPr lang="en-IN" dirty="0"/>
              <a:t>S5En = </a:t>
            </a:r>
            <a:r>
              <a:rPr lang="en-IN" dirty="0" err="1"/>
              <a:t>OptionMenu</a:t>
            </a:r>
            <a:r>
              <a:rPr lang="en-IN" dirty="0"/>
              <a:t>(root, Symptom5,*OPTIONS)</a:t>
            </a:r>
          </a:p>
          <a:p>
            <a:r>
              <a:rPr lang="en-IN" dirty="0"/>
              <a:t>S5En.grid(row=11, column=1)</a:t>
            </a:r>
          </a:p>
          <a:p>
            <a:endParaRPr lang="en-IN" dirty="0"/>
          </a:p>
          <a:p>
            <a:endParaRPr lang="en-IN" dirty="0"/>
          </a:p>
          <a:p>
            <a:r>
              <a:rPr lang="en-IN" dirty="0" err="1"/>
              <a:t>dst</a:t>
            </a:r>
            <a:r>
              <a:rPr lang="en-IN" dirty="0"/>
              <a:t> = Button(root, text="</a:t>
            </a:r>
            <a:r>
              <a:rPr lang="en-IN" dirty="0" err="1"/>
              <a:t>DecisionTree</a:t>
            </a:r>
            <a:r>
              <a:rPr lang="en-IN" dirty="0"/>
              <a:t>", command=</a:t>
            </a:r>
            <a:r>
              <a:rPr lang="en-IN" dirty="0" err="1"/>
              <a:t>DecisionTree,bg</a:t>
            </a:r>
            <a:r>
              <a:rPr lang="en-IN" dirty="0"/>
              <a:t>="green",</a:t>
            </a:r>
            <a:r>
              <a:rPr lang="en-IN" dirty="0" err="1"/>
              <a:t>fg</a:t>
            </a:r>
            <a:r>
              <a:rPr lang="en-IN" dirty="0"/>
              <a:t>="yellow")</a:t>
            </a:r>
          </a:p>
          <a:p>
            <a:r>
              <a:rPr lang="en-IN" dirty="0" err="1"/>
              <a:t>dst.grid</a:t>
            </a:r>
            <a:r>
              <a:rPr lang="en-IN" dirty="0"/>
              <a:t>(row=8, column=3,padx=10)</a:t>
            </a:r>
          </a:p>
          <a:p>
            <a:endParaRPr lang="en-IN" dirty="0"/>
          </a:p>
          <a:p>
            <a:r>
              <a:rPr lang="en-IN" dirty="0" err="1"/>
              <a:t>rnf</a:t>
            </a:r>
            <a:r>
              <a:rPr lang="en-IN" dirty="0"/>
              <a:t> = Button(root, text="</a:t>
            </a:r>
            <a:r>
              <a:rPr lang="en-IN" dirty="0" err="1"/>
              <a:t>Randomforest</a:t>
            </a:r>
            <a:r>
              <a:rPr lang="en-IN" dirty="0"/>
              <a:t>", command=</a:t>
            </a:r>
            <a:r>
              <a:rPr lang="en-IN" dirty="0" err="1"/>
              <a:t>randomforest,bg</a:t>
            </a:r>
            <a:r>
              <a:rPr lang="en-IN" dirty="0"/>
              <a:t>="green",</a:t>
            </a:r>
            <a:r>
              <a:rPr lang="en-IN" dirty="0" err="1"/>
              <a:t>fg</a:t>
            </a:r>
            <a:r>
              <a:rPr lang="en-IN" dirty="0"/>
              <a:t>="yellow")</a:t>
            </a:r>
          </a:p>
          <a:p>
            <a:r>
              <a:rPr lang="en-IN" dirty="0" err="1"/>
              <a:t>rnf.grid</a:t>
            </a:r>
            <a:r>
              <a:rPr lang="en-IN" dirty="0"/>
              <a:t>(row=9, column=3,padx=10)</a:t>
            </a:r>
          </a:p>
          <a:p>
            <a:endParaRPr lang="en-IN" dirty="0"/>
          </a:p>
          <a:p>
            <a:r>
              <a:rPr lang="en-IN" dirty="0" err="1"/>
              <a:t>lr</a:t>
            </a:r>
            <a:r>
              <a:rPr lang="en-IN" dirty="0"/>
              <a:t> = Button(root, text="</a:t>
            </a:r>
            <a:r>
              <a:rPr lang="en-IN" dirty="0" err="1"/>
              <a:t>NaiveBayes</a:t>
            </a:r>
            <a:r>
              <a:rPr lang="en-IN" dirty="0"/>
              <a:t>", command=</a:t>
            </a:r>
            <a:r>
              <a:rPr lang="en-IN" dirty="0" err="1"/>
              <a:t>NaiveBayes,bg</a:t>
            </a:r>
            <a:r>
              <a:rPr lang="en-IN" dirty="0"/>
              <a:t>="green",</a:t>
            </a:r>
            <a:r>
              <a:rPr lang="en-IN" dirty="0" err="1"/>
              <a:t>fg</a:t>
            </a:r>
            <a:r>
              <a:rPr lang="en-IN" dirty="0"/>
              <a:t>="yellow")</a:t>
            </a:r>
          </a:p>
          <a:p>
            <a:r>
              <a:rPr lang="en-IN" dirty="0" err="1"/>
              <a:t>lr.grid</a:t>
            </a:r>
            <a:r>
              <a:rPr lang="en-IN" dirty="0"/>
              <a:t>(row=10, column=3,padx=10)</a:t>
            </a:r>
          </a:p>
        </p:txBody>
      </p:sp>
    </p:spTree>
    <p:extLst>
      <p:ext uri="{BB962C8B-B14F-4D97-AF65-F5344CB8AC3E}">
        <p14:creationId xmlns:p14="http://schemas.microsoft.com/office/powerpoint/2010/main" val="1445566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C3E1B8-D342-E9E4-22C9-D6E70AAF0BCA}"/>
              </a:ext>
            </a:extLst>
          </p:cNvPr>
          <p:cNvSpPr txBox="1"/>
          <p:nvPr/>
        </p:nvSpPr>
        <p:spPr>
          <a:xfrm>
            <a:off x="1268361" y="1005543"/>
            <a:ext cx="7806813" cy="3416320"/>
          </a:xfrm>
          <a:prstGeom prst="rect">
            <a:avLst/>
          </a:prstGeom>
          <a:noFill/>
        </p:spPr>
        <p:txBody>
          <a:bodyPr wrap="square">
            <a:spAutoFit/>
          </a:bodyPr>
          <a:lstStyle/>
          <a:p>
            <a:endParaRPr lang="en-IN" dirty="0"/>
          </a:p>
          <a:p>
            <a:r>
              <a:rPr lang="en-IN" dirty="0"/>
              <a:t>#textfileds</a:t>
            </a:r>
          </a:p>
          <a:p>
            <a:r>
              <a:rPr lang="en-IN" dirty="0"/>
              <a:t>t1 = Text(root, height=1, width=40,bg="orange",</a:t>
            </a:r>
            <a:r>
              <a:rPr lang="en-IN" dirty="0" err="1"/>
              <a:t>fg</a:t>
            </a:r>
            <a:r>
              <a:rPr lang="en-IN" dirty="0"/>
              <a:t>="black")</a:t>
            </a:r>
          </a:p>
          <a:p>
            <a:r>
              <a:rPr lang="en-IN" dirty="0"/>
              <a:t>t1.grid(row=15, column=1, </a:t>
            </a:r>
            <a:r>
              <a:rPr lang="en-IN" dirty="0" err="1"/>
              <a:t>padx</a:t>
            </a:r>
            <a:r>
              <a:rPr lang="en-IN" dirty="0"/>
              <a:t>=10)</a:t>
            </a:r>
          </a:p>
          <a:p>
            <a:endParaRPr lang="en-IN" dirty="0"/>
          </a:p>
          <a:p>
            <a:r>
              <a:rPr lang="en-IN" dirty="0"/>
              <a:t>t2 = Text(root, height=1, width=40,bg="orange",</a:t>
            </a:r>
            <a:r>
              <a:rPr lang="en-IN" dirty="0" err="1"/>
              <a:t>fg</a:t>
            </a:r>
            <a:r>
              <a:rPr lang="en-IN" dirty="0"/>
              <a:t>="black")</a:t>
            </a:r>
          </a:p>
          <a:p>
            <a:r>
              <a:rPr lang="en-IN" dirty="0"/>
              <a:t>t2.grid(row=17, column=1 , </a:t>
            </a:r>
            <a:r>
              <a:rPr lang="en-IN" dirty="0" err="1"/>
              <a:t>padx</a:t>
            </a:r>
            <a:r>
              <a:rPr lang="en-IN" dirty="0"/>
              <a:t>=10)</a:t>
            </a:r>
          </a:p>
          <a:p>
            <a:endParaRPr lang="en-IN" dirty="0"/>
          </a:p>
          <a:p>
            <a:r>
              <a:rPr lang="en-IN" dirty="0"/>
              <a:t>t3 = Text(root, height=1, width=40,bg="orange",</a:t>
            </a:r>
            <a:r>
              <a:rPr lang="en-IN" dirty="0" err="1"/>
              <a:t>fg</a:t>
            </a:r>
            <a:r>
              <a:rPr lang="en-IN" dirty="0"/>
              <a:t>="black")</a:t>
            </a:r>
          </a:p>
          <a:p>
            <a:r>
              <a:rPr lang="en-IN" dirty="0"/>
              <a:t>t3.grid(row=19, column=1 , </a:t>
            </a:r>
            <a:r>
              <a:rPr lang="en-IN" dirty="0" err="1"/>
              <a:t>padx</a:t>
            </a:r>
            <a:r>
              <a:rPr lang="en-IN" dirty="0"/>
              <a:t>=10)</a:t>
            </a:r>
          </a:p>
          <a:p>
            <a:endParaRPr lang="en-IN" dirty="0"/>
          </a:p>
          <a:p>
            <a:r>
              <a:rPr lang="en-IN" dirty="0" err="1"/>
              <a:t>root.mainloop</a:t>
            </a:r>
            <a:r>
              <a:rPr lang="en-IN" dirty="0"/>
              <a:t>()</a:t>
            </a:r>
          </a:p>
        </p:txBody>
      </p:sp>
    </p:spTree>
    <p:extLst>
      <p:ext uri="{BB962C8B-B14F-4D97-AF65-F5344CB8AC3E}">
        <p14:creationId xmlns:p14="http://schemas.microsoft.com/office/powerpoint/2010/main" val="1160087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FF7B-C763-E03D-0131-B456886F4CBA}"/>
              </a:ext>
            </a:extLst>
          </p:cNvPr>
          <p:cNvSpPr>
            <a:spLocks noGrp="1"/>
          </p:cNvSpPr>
          <p:nvPr>
            <p:ph type="title"/>
          </p:nvPr>
        </p:nvSpPr>
        <p:spPr/>
        <p:txBody>
          <a:bodyPr>
            <a:normAutofit/>
          </a:bodyPr>
          <a:lstStyle/>
          <a:p>
            <a:r>
              <a:rPr lang="en-US" sz="2800" b="1" dirty="0"/>
              <a:t>RESULT:</a:t>
            </a:r>
            <a:endParaRPr lang="en-IN" sz="2800" b="1" dirty="0"/>
          </a:p>
        </p:txBody>
      </p:sp>
      <p:pic>
        <p:nvPicPr>
          <p:cNvPr id="4" name="Content Placeholder 3">
            <a:extLst>
              <a:ext uri="{FF2B5EF4-FFF2-40B4-BE49-F238E27FC236}">
                <a16:creationId xmlns:a16="http://schemas.microsoft.com/office/drawing/2014/main" id="{5CEEBAD7-45F4-A8FB-7B96-D797834AF090}"/>
              </a:ext>
            </a:extLst>
          </p:cNvPr>
          <p:cNvPicPr>
            <a:picLocks noGrp="1" noChangeAspect="1"/>
          </p:cNvPicPr>
          <p:nvPr>
            <p:ph idx="1"/>
          </p:nvPr>
        </p:nvPicPr>
        <p:blipFill>
          <a:blip r:embed="rId2"/>
          <a:stretch>
            <a:fillRect/>
          </a:stretch>
        </p:blipFill>
        <p:spPr>
          <a:xfrm>
            <a:off x="1577251" y="2141538"/>
            <a:ext cx="8348522" cy="3649662"/>
          </a:xfrm>
          <a:prstGeom prst="rect">
            <a:avLst/>
          </a:prstGeom>
        </p:spPr>
      </p:pic>
    </p:spTree>
    <p:extLst>
      <p:ext uri="{BB962C8B-B14F-4D97-AF65-F5344CB8AC3E}">
        <p14:creationId xmlns:p14="http://schemas.microsoft.com/office/powerpoint/2010/main" val="1821711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1B6FDC-5F5C-380E-E939-9C5AEB950870}"/>
              </a:ext>
            </a:extLst>
          </p:cNvPr>
          <p:cNvPicPr>
            <a:picLocks noChangeAspect="1"/>
          </p:cNvPicPr>
          <p:nvPr/>
        </p:nvPicPr>
        <p:blipFill>
          <a:blip r:embed="rId2"/>
          <a:stretch>
            <a:fillRect/>
          </a:stretch>
        </p:blipFill>
        <p:spPr>
          <a:xfrm>
            <a:off x="1173053" y="1302836"/>
            <a:ext cx="9845893" cy="4252328"/>
          </a:xfrm>
          <a:prstGeom prst="rect">
            <a:avLst/>
          </a:prstGeom>
        </p:spPr>
      </p:pic>
    </p:spTree>
    <p:extLst>
      <p:ext uri="{BB962C8B-B14F-4D97-AF65-F5344CB8AC3E}">
        <p14:creationId xmlns:p14="http://schemas.microsoft.com/office/powerpoint/2010/main" val="2795457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7C98-806E-FD00-0FE9-120841ABE394}"/>
              </a:ext>
            </a:extLst>
          </p:cNvPr>
          <p:cNvSpPr>
            <a:spLocks noGrp="1"/>
          </p:cNvSpPr>
          <p:nvPr>
            <p:ph type="title"/>
          </p:nvPr>
        </p:nvSpPr>
        <p:spPr/>
        <p:txBody>
          <a:bodyPr>
            <a:normAutofit/>
          </a:bodyPr>
          <a:lstStyle/>
          <a:p>
            <a:r>
              <a:rPr lang="en-US" sz="2800" b="1" dirty="0"/>
              <a:t>REFERENCES:</a:t>
            </a:r>
            <a:endParaRPr lang="en-IN" sz="2800" b="1" dirty="0"/>
          </a:p>
        </p:txBody>
      </p:sp>
      <p:sp>
        <p:nvSpPr>
          <p:cNvPr id="3" name="Content Placeholder 2">
            <a:extLst>
              <a:ext uri="{FF2B5EF4-FFF2-40B4-BE49-F238E27FC236}">
                <a16:creationId xmlns:a16="http://schemas.microsoft.com/office/drawing/2014/main" id="{522C9799-8E86-C0A2-C592-E4BCAC55FA72}"/>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IN" sz="1800" dirty="0" err="1">
                <a:latin typeface="Times New Roman" panose="02020603050405020304" pitchFamily="18" charset="0"/>
                <a:cs typeface="Times New Roman" panose="02020603050405020304" pitchFamily="18" charset="0"/>
              </a:rPr>
              <a:t>Sayantan</a:t>
            </a:r>
            <a:r>
              <a:rPr lang="en-IN" sz="1800" dirty="0">
                <a:latin typeface="Times New Roman" panose="02020603050405020304" pitchFamily="18" charset="0"/>
                <a:cs typeface="Times New Roman" panose="02020603050405020304" pitchFamily="18" charset="0"/>
              </a:rPr>
              <a:t> Saha, </a:t>
            </a:r>
            <a:r>
              <a:rPr lang="en-IN" sz="1800" dirty="0" err="1">
                <a:latin typeface="Times New Roman" panose="02020603050405020304" pitchFamily="18" charset="0"/>
                <a:cs typeface="Times New Roman" panose="02020603050405020304" pitchFamily="18" charset="0"/>
              </a:rPr>
              <a:t>Argha</a:t>
            </a:r>
            <a:r>
              <a:rPr lang="en-IN" sz="1800" dirty="0">
                <a:latin typeface="Times New Roman" panose="02020603050405020304" pitchFamily="18" charset="0"/>
                <a:cs typeface="Times New Roman" panose="02020603050405020304" pitchFamily="18" charset="0"/>
              </a:rPr>
              <a:t> Roy </a:t>
            </a:r>
            <a:r>
              <a:rPr lang="en-IN" sz="1800" dirty="0" err="1">
                <a:latin typeface="Times New Roman" panose="02020603050405020304" pitchFamily="18" charset="0"/>
                <a:cs typeface="Times New Roman" panose="02020603050405020304" pitchFamily="18" charset="0"/>
              </a:rPr>
              <a:t>Chowdhuri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et,al</a:t>
            </a:r>
            <a:r>
              <a:rPr lang="en-IN" sz="1800" dirty="0">
                <a:latin typeface="Times New Roman" panose="02020603050405020304" pitchFamily="18" charset="0"/>
                <a:cs typeface="Times New Roman" panose="02020603050405020304" pitchFamily="18" charset="0"/>
              </a:rPr>
              <a:t> “Web Based Disease Detection </a:t>
            </a:r>
            <a:r>
              <a:rPr lang="en-IN" sz="1800" dirty="0" err="1">
                <a:latin typeface="Times New Roman" panose="02020603050405020304" pitchFamily="18" charset="0"/>
                <a:cs typeface="Times New Roman" panose="02020603050405020304" pitchFamily="18" charset="0"/>
              </a:rPr>
              <a:t>System”,IJERT</a:t>
            </a:r>
            <a:r>
              <a:rPr lang="en-IN" sz="1800" dirty="0">
                <a:latin typeface="Times New Roman" panose="02020603050405020304" pitchFamily="18" charset="0"/>
                <a:cs typeface="Times New Roman" panose="02020603050405020304" pitchFamily="18" charset="0"/>
              </a:rPr>
              <a:t>, ISSN:22780181,Vol.2 Issue 4, April-2013</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 Shadab Adam et.al “Prediction system for Heart Disease using Naïve Bayes”, International Journal of advanced Computer and Mathematical Sciences, ISSN 2230- 9624, Vol 3,Issue 3,2012,pp 290- 294[Accepted- 12/06/2012]. </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Min Chen, </a:t>
            </a:r>
            <a:r>
              <a:rPr lang="en-IN" sz="1800" dirty="0" err="1">
                <a:latin typeface="Times New Roman" panose="02020603050405020304" pitchFamily="18" charset="0"/>
                <a:cs typeface="Times New Roman" panose="02020603050405020304" pitchFamily="18" charset="0"/>
              </a:rPr>
              <a:t>Yixue</a:t>
            </a:r>
            <a:r>
              <a:rPr lang="en-IN" sz="1800" dirty="0">
                <a:latin typeface="Times New Roman" panose="02020603050405020304" pitchFamily="18" charset="0"/>
                <a:cs typeface="Times New Roman" panose="02020603050405020304" pitchFamily="18" charset="0"/>
              </a:rPr>
              <a:t> Hao et.al “Disease Prediction by Machine Learning over big data from Healthcare Communities”, IEEE[Access 2017] </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 Mr Chintan </a:t>
            </a:r>
            <a:r>
              <a:rPr lang="en-IN" sz="1800" dirty="0" err="1">
                <a:latin typeface="Times New Roman" panose="02020603050405020304" pitchFamily="18" charset="0"/>
                <a:cs typeface="Times New Roman" panose="02020603050405020304" pitchFamily="18" charset="0"/>
              </a:rPr>
              <a:t>Shah,Dr</a:t>
            </a:r>
            <a:r>
              <a:rPr lang="en-IN" sz="1800" dirty="0">
                <a:latin typeface="Times New Roman" panose="02020603050405020304" pitchFamily="18" charset="0"/>
                <a:cs typeface="Times New Roman" panose="02020603050405020304" pitchFamily="18" charset="0"/>
              </a:rPr>
              <a:t>. Anjali Jivani, “Comparison Of Data Mining Classification Algorithms for Breast Cancer Prediction”, IEEE-31661</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Palli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Suryachandra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Prof.Venkata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Subba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Reddy,“Comparison</a:t>
            </a:r>
            <a:r>
              <a:rPr lang="en-IN" sz="1800" dirty="0">
                <a:latin typeface="Times New Roman" panose="02020603050405020304" pitchFamily="18" charset="0"/>
                <a:cs typeface="Times New Roman" panose="02020603050405020304" pitchFamily="18" charset="0"/>
              </a:rPr>
              <a:t> of Machine Learning algorithms For Breast Cancer”, IEEE.</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 Andrew </a:t>
            </a:r>
            <a:r>
              <a:rPr lang="en-IN" sz="1800" dirty="0" err="1">
                <a:latin typeface="Times New Roman" panose="02020603050405020304" pitchFamily="18" charset="0"/>
                <a:cs typeface="Times New Roman" panose="02020603050405020304" pitchFamily="18" charset="0"/>
              </a:rPr>
              <a:t>Alikberov</a:t>
            </a:r>
            <a:r>
              <a:rPr lang="en-IN" sz="1800" dirty="0">
                <a:latin typeface="Times New Roman" panose="02020603050405020304" pitchFamily="18" charset="0"/>
                <a:cs typeface="Times New Roman" panose="02020603050405020304" pitchFamily="18" charset="0"/>
              </a:rPr>
              <a:t>, Stephan Broadly et.al “The Learning Machine”, Accessed on: March 26,2020. [Online]. Available: https://www.thelearningmachine.ai.</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9716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D537F-0412-50F6-6CC3-D6F2C80124FE}"/>
              </a:ext>
            </a:extLst>
          </p:cNvPr>
          <p:cNvSpPr>
            <a:spLocks noGrp="1"/>
          </p:cNvSpPr>
          <p:nvPr>
            <p:ph type="title"/>
          </p:nvPr>
        </p:nvSpPr>
        <p:spPr>
          <a:xfrm>
            <a:off x="2381864" y="2606879"/>
            <a:ext cx="10515600" cy="1325563"/>
          </a:xfrm>
        </p:spPr>
        <p:txBody>
          <a:bodyPr>
            <a:normAutofit fontScale="90000"/>
          </a:bodyPr>
          <a:lstStyle/>
          <a:p>
            <a:r>
              <a:rPr lang="en-US" sz="9600" dirty="0">
                <a:latin typeface="Algerian" panose="04020705040A02060702" pitchFamily="82" charset="0"/>
              </a:rPr>
              <a:t>THANK YOU</a:t>
            </a:r>
            <a:endParaRPr lang="en-IN" sz="9600" dirty="0">
              <a:latin typeface="Algerian" panose="04020705040A02060702" pitchFamily="82" charset="0"/>
            </a:endParaRPr>
          </a:p>
        </p:txBody>
      </p:sp>
    </p:spTree>
    <p:extLst>
      <p:ext uri="{BB962C8B-B14F-4D97-AF65-F5344CB8AC3E}">
        <p14:creationId xmlns:p14="http://schemas.microsoft.com/office/powerpoint/2010/main" val="131998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6A0D-EE1A-FE08-FF9B-475C267D9699}"/>
              </a:ext>
            </a:extLst>
          </p:cNvPr>
          <p:cNvSpPr>
            <a:spLocks noGrp="1"/>
          </p:cNvSpPr>
          <p:nvPr>
            <p:ph type="title"/>
          </p:nvPr>
        </p:nvSpPr>
        <p:spPr/>
        <p:txBody>
          <a:bodyPr>
            <a:normAutofit/>
          </a:bodyPr>
          <a:lstStyle/>
          <a:p>
            <a:r>
              <a:rPr lang="en-US" sz="2800" b="1" dirty="0"/>
              <a:t>EXISTING SYSTEM:</a:t>
            </a:r>
            <a:endParaRPr lang="en-IN" sz="2800" b="1" dirty="0"/>
          </a:p>
        </p:txBody>
      </p:sp>
      <p:sp>
        <p:nvSpPr>
          <p:cNvPr id="3" name="Content Placeholder 2">
            <a:extLst>
              <a:ext uri="{FF2B5EF4-FFF2-40B4-BE49-F238E27FC236}">
                <a16:creationId xmlns:a16="http://schemas.microsoft.com/office/drawing/2014/main" id="{BA4EDA28-5F43-EB04-7C9D-2C2542F60647}"/>
              </a:ext>
            </a:extLst>
          </p:cNvPr>
          <p:cNvSpPr>
            <a:spLocks noGrp="1"/>
          </p:cNvSpPr>
          <p:nvPr>
            <p:ph idx="1"/>
          </p:nvPr>
        </p:nvSpPr>
        <p:spPr/>
        <p:txBody>
          <a:bodyPr>
            <a:normAutofit lnSpcReduction="10000"/>
          </a:bodyPr>
          <a:lstStyle/>
          <a:p>
            <a:pPr marL="0" indent="0" algn="just">
              <a:buNone/>
            </a:pPr>
            <a:r>
              <a:rPr lang="en-US" sz="1800" dirty="0">
                <a:latin typeface="Times New Roman" panose="02020603050405020304" pitchFamily="18" charset="0"/>
                <a:cs typeface="Times New Roman" panose="02020603050405020304" pitchFamily="18" charset="0"/>
              </a:rPr>
              <a:t>	The existing system predicts the chronic diseases which are for a particular region and for the particular community. Only particular diseases are predicted by this system. In this System,  CNN Algorithm is used for Disease risk prediction.  The system is using Machine Learning algorithm i.e. K-nearest Neighbors, Decision Tree, Naïve Bayesian. The accuracy of the existing System is up to 94.8%. In the existing paper, they streamline machine learning algorithms for the effective prediction of chronic disease outbreak in disease-frequent communities. They experiment with the modified prediction models over real life hospital data collected from central China. They propose a convolutional neural network-based multimodal disease risk prediction(CNN-MDRP) algorithm using structured and unstructured data from the hospital.</a:t>
            </a:r>
            <a:r>
              <a:rPr lang="en-US" sz="1200" dirty="0"/>
              <a:t> </a:t>
            </a:r>
            <a:r>
              <a:rPr lang="en-US" sz="1800" dirty="0">
                <a:latin typeface="Times New Roman" panose="02020603050405020304" pitchFamily="18" charset="0"/>
                <a:cs typeface="Times New Roman" panose="02020603050405020304" pitchFamily="18" charset="0"/>
              </a:rPr>
              <a:t>This experimental study is focused on developing a highly accurate disease prediction model using a dataset containing multiple records of documented diseases and symptoms for each disease, in combination with three machine learning classification algorithms. In order to achieve as high a level of accuracy as possible, the model that achieves the best results will be tuned further. During times when doctors are overburdened, this could be an effective method of assisting them with diagnosing diseases.</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09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39C87-E788-90FD-3DA6-4542168C058D}"/>
              </a:ext>
            </a:extLst>
          </p:cNvPr>
          <p:cNvSpPr>
            <a:spLocks noGrp="1"/>
          </p:cNvSpPr>
          <p:nvPr>
            <p:ph type="title"/>
          </p:nvPr>
        </p:nvSpPr>
        <p:spPr/>
        <p:txBody>
          <a:bodyPr>
            <a:normAutofit/>
          </a:bodyPr>
          <a:lstStyle/>
          <a:p>
            <a:r>
              <a:rPr lang="en-US" sz="2800" b="1" dirty="0"/>
              <a:t>PROPOSED SYSTEM:</a:t>
            </a:r>
            <a:endParaRPr lang="en-IN" sz="2800" b="1" dirty="0"/>
          </a:p>
        </p:txBody>
      </p:sp>
      <p:sp>
        <p:nvSpPr>
          <p:cNvPr id="3" name="Content Placeholder 2">
            <a:extLst>
              <a:ext uri="{FF2B5EF4-FFF2-40B4-BE49-F238E27FC236}">
                <a16:creationId xmlns:a16="http://schemas.microsoft.com/office/drawing/2014/main" id="{CF15F231-AB6D-0071-0D06-D14DBFA67846}"/>
              </a:ext>
            </a:extLst>
          </p:cNvPr>
          <p:cNvSpPr>
            <a:spLocks noGrp="1"/>
          </p:cNvSpPr>
          <p:nvPr>
            <p:ph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	Most of the chronic diseases are predicted by our system. It accepts the structured type of data as input to the machine learning model. This system is used by end-users i.e. patients/any user. In this system, the user will enter all the symptoms from which he or she is suffering. These symptoms then will be given to the machine learning model to predict the disease. Algorithms are then applied to which gives the best accuracy. Then System will predict disease on the basis of symptoms. This system uses Machine Learning Technology. Random Forest is used to the algorithm generates decision trees based on different data samples, and in cases of classification and regression,</a:t>
            </a:r>
            <a:r>
              <a:rPr lang="en-US" sz="1200" dirty="0"/>
              <a:t> </a:t>
            </a:r>
            <a:r>
              <a:rPr lang="en-US" sz="1800" dirty="0">
                <a:latin typeface="Times New Roman" panose="02020603050405020304" pitchFamily="18" charset="0"/>
                <a:cs typeface="Times New Roman" panose="02020603050405020304" pitchFamily="18" charset="0"/>
              </a:rPr>
              <a:t>Random Forest Algorithm has the advantage of being able to handle both continuous and categorical variables, continuous as a part of regression problems and categorical variables as a part of classification. Naïve Bayes algorithm is used for predicting the disease by using symptoms, logistic regression is used for extracting features which are having most impact value, the Decision tree is used to divide the big dataset into smaller parts. The final output of this system will be the disease predicted by the model.</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9125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88BB-D5B1-342B-21FF-0210F746A6D1}"/>
              </a:ext>
            </a:extLst>
          </p:cNvPr>
          <p:cNvSpPr>
            <a:spLocks noGrp="1"/>
          </p:cNvSpPr>
          <p:nvPr>
            <p:ph type="title"/>
          </p:nvPr>
        </p:nvSpPr>
        <p:spPr>
          <a:xfrm>
            <a:off x="838200" y="601099"/>
            <a:ext cx="10515600" cy="1325563"/>
          </a:xfrm>
        </p:spPr>
        <p:txBody>
          <a:bodyPr>
            <a:normAutofit/>
          </a:bodyPr>
          <a:lstStyle/>
          <a:p>
            <a:r>
              <a:rPr lang="en-US" sz="2800" b="1" dirty="0">
                <a:cs typeface="Times New Roman" panose="02020603050405020304" pitchFamily="18" charset="0"/>
              </a:rPr>
              <a:t>LITERATURE SURVEY:</a:t>
            </a:r>
            <a:endParaRPr lang="en-IN" sz="2800"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940E8699-D70A-A46C-9EAD-E738E3817304}"/>
              </a:ext>
            </a:extLst>
          </p:cNvPr>
          <p:cNvSpPr>
            <a:spLocks noGrp="1"/>
          </p:cNvSpPr>
          <p:nvPr>
            <p:ph idx="1"/>
          </p:nvPr>
        </p:nvSpPr>
        <p:spPr/>
        <p:txBody>
          <a:bodyPr>
            <a:normAutofit fontScale="25000" lnSpcReduction="20000"/>
          </a:bodyPr>
          <a:lstStyle/>
          <a:p>
            <a:pPr algn="just">
              <a:buFont typeface="Wingdings" panose="05000000000000000000" pitchFamily="2" charset="2"/>
              <a:buChar char="v"/>
            </a:pPr>
            <a:r>
              <a:rPr lang="en-US" sz="7200" dirty="0">
                <a:latin typeface="Times New Roman" panose="02020603050405020304" pitchFamily="18" charset="0"/>
                <a:cs typeface="Times New Roman" panose="02020603050405020304" pitchFamily="18" charset="0"/>
              </a:rPr>
              <a:t>M. Chen proposed a new CNN based multimodal disease risk prediction algorithm by using structured and unstructured data of hospital. M. Chen ,Y. Hao, K. Hwang, L. Wang, and L. Wang invented disease prediction system for the numerous regions. They performed disease prediction on three diseases like diabetics, cerebral infraction and heart disease. The disease prediction is carried out on structured data. Prediction of heart disease, diabetes and cerebral infraction is carried out by using different machine learning algorithm like naïve bayes, Decision tree and KNN algorithm. The result of Decision tree algorithm is better than Naïve bayes and KNN algorithm. Also, they predict that whether a patient experiences from the high risk of cerebral infarction or low risk of cerebral infarction. For the risk prediction of cerebral infraction, they utilized CNN based multimodal disease risk prediction on text data. The accuracy comparison takes place between CNN based unimodal disease risk predictions against CNN based multimodel disease risk prediction algorithm. The accuracy of disease prediction reaches up to the 94.8% with faster speed than CNN based unimodal disease risk prediction algorithm. The CNN based multimodel disease risk prediction algorithm steps is similar as that of the CNN-UDRP algorithm only the testing steps consist of two additional steps. This paper work on both the type of dataset like structured and unstructured data. Author worked on unstructured data. While previous work only based on structured data, none of the author worked on unstructured and semi- structured data. But this paper depends on structured as well as unstructured data.</a:t>
            </a:r>
          </a:p>
          <a:p>
            <a:pPr algn="just">
              <a:buFont typeface="Wingdings" panose="05000000000000000000" pitchFamily="2" charset="2"/>
              <a:buChar char="v"/>
            </a:pPr>
            <a:r>
              <a:rPr lang="en-US" sz="7200" dirty="0">
                <a:latin typeface="Times New Roman" panose="02020603050405020304" pitchFamily="18" charset="0"/>
                <a:cs typeface="Times New Roman" panose="02020603050405020304" pitchFamily="18" charset="0"/>
              </a:rPr>
              <a:t> B. Qian, X. Wang, N. Cao, H. Li, and Y.-G. Jiang designed the Alzheimer disease risk prediction system with the help of EHR data of the patient. Here they utilized active learning context to solve a real problem suffered by the patient. In this the active patient risk model was build. For that active risk prediction algorithm is utilized the risk of Alzheimer disease.</a:t>
            </a:r>
          </a:p>
        </p:txBody>
      </p:sp>
    </p:spTree>
    <p:extLst>
      <p:ext uri="{BB962C8B-B14F-4D97-AF65-F5344CB8AC3E}">
        <p14:creationId xmlns:p14="http://schemas.microsoft.com/office/powerpoint/2010/main" val="3365987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DE987F-27B1-B38E-E5CC-3227AE6B1C69}"/>
              </a:ext>
            </a:extLst>
          </p:cNvPr>
          <p:cNvSpPr txBox="1"/>
          <p:nvPr/>
        </p:nvSpPr>
        <p:spPr>
          <a:xfrm>
            <a:off x="747251" y="1063184"/>
            <a:ext cx="10422194" cy="4247317"/>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IM. Chen, Y. Ma, Y. Li, D. Wu, Y. Zhang, and C. Youn  proposed wearable 2.0 system in which design smart washable clothing that improves the QoE and QoS of the next generation healthcare system. Chen designed new IoT based data collection system. In that new sensor based smart washable cloth invented. By the used of this cloth, doctor captured the patient physiological condition. And with the help of the physiological data further analysis happen. In this inversion of washable smart cloth mainly consists of multiple sensors, wires and electrode with the help of this component user can able to collect the physiological condition of patient as well as emotional health status information by the used of cloud based system. With the help of this cloth, it captured the physiological condition of the patient. And for the analysis purpose, this data is used. Discussed the issues which are facing while designed the wearable 2.0 architecture. The issues in existing system consist of physiological data collection, negative psychological effects, anti-wireless for body area networking and Sustainable big physiological data collection etc. The multiple operations performed on files like analysis on data, monitoring and prediction. Again author classify the functional components of the smart clothing representing Wearable 2.0 into the following categories like sensors Integration, electrical-cable-based networking, digital modules. In this, there are many applications discussed like chronic disease monitoring, elderly people care, emotion care etc.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8182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8DA757-DB55-5CE8-70CF-C822A1C77152}"/>
              </a:ext>
            </a:extLst>
          </p:cNvPr>
          <p:cNvSpPr txBox="1"/>
          <p:nvPr/>
        </p:nvSpPr>
        <p:spPr>
          <a:xfrm>
            <a:off x="963561" y="1018426"/>
            <a:ext cx="10058400" cy="5355312"/>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Y. Zhang, M. Qiu, C.-W. Tsai, M. M. Hassan, and A. Alamri  designed cloud-based health –Cps system in which manages the huge amount of biomedical data. Y. Zhang discussed large amount of data growth in the medical field. The data is created within the less amount of time and the characteristic of data is stored in different format so this is what the problem related to the big data. In this designed the health-Cps system in that two technologies prefer one is cloud and second one is big data technology. This system performed numerous operations on cloud-like data analysis, monitoring and prediction of data. With the help of this system, a person gets more information about how to handle and manage the huge amount of biomedical data in the cloud. The three layers consider in the system data collection layer, data management layer and data- oriented layer. The data collection layer stored data in the particular standard format. The data management layer used for distributed storage and parallel computing. By this system multiple operations are performed with the help of Health-cps system. Also, the many services related to healthcare know by this system.</a:t>
            </a: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Ajinkya </a:t>
            </a:r>
            <a:r>
              <a:rPr lang="en-US" dirty="0" err="1">
                <a:latin typeface="Times New Roman" panose="02020603050405020304" pitchFamily="18" charset="0"/>
                <a:cs typeface="Times New Roman" panose="02020603050405020304" pitchFamily="18" charset="0"/>
              </a:rPr>
              <a:t>Kunjir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Harshal</a:t>
            </a:r>
            <a:r>
              <a:rPr lang="en-US" dirty="0">
                <a:latin typeface="Times New Roman" panose="02020603050405020304" pitchFamily="18" charset="0"/>
                <a:cs typeface="Times New Roman" panose="02020603050405020304" pitchFamily="18" charset="0"/>
              </a:rPr>
              <a:t> Sawant, Nuzhat </a:t>
            </a:r>
            <a:r>
              <a:rPr lang="en-US" dirty="0" err="1">
                <a:latin typeface="Times New Roman" panose="02020603050405020304" pitchFamily="18" charset="0"/>
                <a:cs typeface="Times New Roman" panose="02020603050405020304" pitchFamily="18" charset="0"/>
              </a:rPr>
              <a:t>F.Shaikh</a:t>
            </a:r>
            <a:r>
              <a:rPr lang="en-US" dirty="0">
                <a:latin typeface="Times New Roman" panose="02020603050405020304" pitchFamily="18" charset="0"/>
                <a:cs typeface="Times New Roman" panose="02020603050405020304" pitchFamily="18" charset="0"/>
              </a:rPr>
              <a:t> [6] proposed a best clinical decision-making system which predicts the disease on the basis of historical data of patients. In this predicted multiple diseases and unseen pattern of patient condition. Designed a best clinical decision- making system used for the accurate disease prediction on the historical data. In that also determined multiple diseases concept and unseen pattern. For the visualization purpose in this used 2D/3D graph and pie </a:t>
            </a:r>
            <a:r>
              <a:rPr lang="en-US" dirty="0" err="1">
                <a:latin typeface="Times New Roman" panose="02020603050405020304" pitchFamily="18" charset="0"/>
                <a:cs typeface="Times New Roman" panose="02020603050405020304" pitchFamily="18" charset="0"/>
              </a:rPr>
              <a:t>Charts.And</a:t>
            </a:r>
            <a:r>
              <a:rPr lang="en-US" dirty="0">
                <a:latin typeface="Times New Roman" panose="02020603050405020304" pitchFamily="18" charset="0"/>
                <a:cs typeface="Times New Roman" panose="02020603050405020304" pitchFamily="18" charset="0"/>
              </a:rPr>
              <a:t> 2D/3D graph and pie charts designed for visualization purpose.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012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E36E-5AC4-A33D-74D7-469E120D9C2B}"/>
              </a:ext>
            </a:extLst>
          </p:cNvPr>
          <p:cNvSpPr>
            <a:spLocks noGrp="1"/>
          </p:cNvSpPr>
          <p:nvPr>
            <p:ph type="title"/>
          </p:nvPr>
        </p:nvSpPr>
        <p:spPr/>
        <p:txBody>
          <a:bodyPr/>
          <a:lstStyle/>
          <a:p>
            <a:r>
              <a:rPr lang="en-US" b="1" dirty="0"/>
              <a:t>SYSTEM ARCHITECTURE:</a:t>
            </a:r>
            <a:endParaRPr lang="en-IN" b="1" dirty="0"/>
          </a:p>
        </p:txBody>
      </p:sp>
      <p:sp>
        <p:nvSpPr>
          <p:cNvPr id="4" name="Rectangle 3">
            <a:extLst>
              <a:ext uri="{FF2B5EF4-FFF2-40B4-BE49-F238E27FC236}">
                <a16:creationId xmlns:a16="http://schemas.microsoft.com/office/drawing/2014/main" id="{CF8825F4-2960-5697-B3AB-15932108C6EE}"/>
              </a:ext>
            </a:extLst>
          </p:cNvPr>
          <p:cNvSpPr/>
          <p:nvPr/>
        </p:nvSpPr>
        <p:spPr>
          <a:xfrm>
            <a:off x="4925961" y="2281084"/>
            <a:ext cx="2664542" cy="4916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Disease Dataset</a:t>
            </a:r>
            <a:endParaRPr lang="en-IN" dirty="0"/>
          </a:p>
        </p:txBody>
      </p:sp>
      <p:sp>
        <p:nvSpPr>
          <p:cNvPr id="5" name="Arrow: Down 4">
            <a:extLst>
              <a:ext uri="{FF2B5EF4-FFF2-40B4-BE49-F238E27FC236}">
                <a16:creationId xmlns:a16="http://schemas.microsoft.com/office/drawing/2014/main" id="{E8DACD7E-DE3C-27CA-D450-2F5650DA6505}"/>
              </a:ext>
            </a:extLst>
          </p:cNvPr>
          <p:cNvSpPr/>
          <p:nvPr/>
        </p:nvSpPr>
        <p:spPr>
          <a:xfrm>
            <a:off x="6015916" y="2801101"/>
            <a:ext cx="484632" cy="33429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4050FA3-F9A7-9A9B-8449-12A03B72AD5D}"/>
              </a:ext>
            </a:extLst>
          </p:cNvPr>
          <p:cNvSpPr/>
          <p:nvPr/>
        </p:nvSpPr>
        <p:spPr>
          <a:xfrm>
            <a:off x="4925961" y="3205316"/>
            <a:ext cx="2664542" cy="4916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Preprocessing</a:t>
            </a:r>
            <a:endParaRPr lang="en-IN" dirty="0"/>
          </a:p>
        </p:txBody>
      </p:sp>
      <p:sp>
        <p:nvSpPr>
          <p:cNvPr id="7" name="Arrow: Down 6">
            <a:extLst>
              <a:ext uri="{FF2B5EF4-FFF2-40B4-BE49-F238E27FC236}">
                <a16:creationId xmlns:a16="http://schemas.microsoft.com/office/drawing/2014/main" id="{E5F0D25E-1650-48A0-E53E-E9C9BFE895D9}"/>
              </a:ext>
            </a:extLst>
          </p:cNvPr>
          <p:cNvSpPr/>
          <p:nvPr/>
        </p:nvSpPr>
        <p:spPr>
          <a:xfrm>
            <a:off x="6015916" y="3722604"/>
            <a:ext cx="484632" cy="4069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E0138A0A-DE6E-F890-115E-25E9409DC642}"/>
              </a:ext>
            </a:extLst>
          </p:cNvPr>
          <p:cNvSpPr/>
          <p:nvPr/>
        </p:nvSpPr>
        <p:spPr>
          <a:xfrm>
            <a:off x="4925961" y="4155223"/>
            <a:ext cx="2664542" cy="13470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CDFDBA0-21C0-A569-3CB7-A468EC5DB1FD}"/>
              </a:ext>
            </a:extLst>
          </p:cNvPr>
          <p:cNvSpPr/>
          <p:nvPr/>
        </p:nvSpPr>
        <p:spPr>
          <a:xfrm>
            <a:off x="5147186" y="4241524"/>
            <a:ext cx="2222091" cy="334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Decision Tree</a:t>
            </a:r>
            <a:endParaRPr lang="en-IN" dirty="0"/>
          </a:p>
        </p:txBody>
      </p:sp>
      <p:sp>
        <p:nvSpPr>
          <p:cNvPr id="10" name="Rectangle 9">
            <a:extLst>
              <a:ext uri="{FF2B5EF4-FFF2-40B4-BE49-F238E27FC236}">
                <a16:creationId xmlns:a16="http://schemas.microsoft.com/office/drawing/2014/main" id="{A3A39991-3853-353F-AB47-08EAEFD77ED6}"/>
              </a:ext>
            </a:extLst>
          </p:cNvPr>
          <p:cNvSpPr/>
          <p:nvPr/>
        </p:nvSpPr>
        <p:spPr>
          <a:xfrm>
            <a:off x="5147186" y="4686982"/>
            <a:ext cx="2222091" cy="334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Random Forest</a:t>
            </a:r>
            <a:endParaRPr lang="en-IN" dirty="0"/>
          </a:p>
        </p:txBody>
      </p:sp>
      <p:sp>
        <p:nvSpPr>
          <p:cNvPr id="11" name="Rectangle 10">
            <a:extLst>
              <a:ext uri="{FF2B5EF4-FFF2-40B4-BE49-F238E27FC236}">
                <a16:creationId xmlns:a16="http://schemas.microsoft.com/office/drawing/2014/main" id="{F55C03B3-DFF1-AEFE-8B55-BB96A1C5A401}"/>
              </a:ext>
            </a:extLst>
          </p:cNvPr>
          <p:cNvSpPr/>
          <p:nvPr/>
        </p:nvSpPr>
        <p:spPr>
          <a:xfrm>
            <a:off x="5147185" y="5108675"/>
            <a:ext cx="2222091" cy="334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Naïve Bayes</a:t>
            </a:r>
            <a:endParaRPr lang="en-IN" dirty="0"/>
          </a:p>
        </p:txBody>
      </p:sp>
      <p:sp>
        <p:nvSpPr>
          <p:cNvPr id="12" name="Arrow: Down 11">
            <a:extLst>
              <a:ext uri="{FF2B5EF4-FFF2-40B4-BE49-F238E27FC236}">
                <a16:creationId xmlns:a16="http://schemas.microsoft.com/office/drawing/2014/main" id="{55CACB3C-C564-1C74-3643-31993EAE6141}"/>
              </a:ext>
            </a:extLst>
          </p:cNvPr>
          <p:cNvSpPr/>
          <p:nvPr/>
        </p:nvSpPr>
        <p:spPr>
          <a:xfrm>
            <a:off x="6015914" y="5537748"/>
            <a:ext cx="484632" cy="42278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5CE833B1-8094-8CCB-D579-825B026B857B}"/>
              </a:ext>
            </a:extLst>
          </p:cNvPr>
          <p:cNvSpPr/>
          <p:nvPr/>
        </p:nvSpPr>
        <p:spPr>
          <a:xfrm>
            <a:off x="4925959" y="5986209"/>
            <a:ext cx="2664542" cy="5112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Output Disease</a:t>
            </a:r>
            <a:endParaRPr lang="en-IN" dirty="0"/>
          </a:p>
        </p:txBody>
      </p:sp>
    </p:spTree>
    <p:extLst>
      <p:ext uri="{BB962C8B-B14F-4D97-AF65-F5344CB8AC3E}">
        <p14:creationId xmlns:p14="http://schemas.microsoft.com/office/powerpoint/2010/main" val="2854333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Ion</Template>
  <TotalTime>158</TotalTime>
  <Words>5893</Words>
  <Application>Microsoft Office PowerPoint</Application>
  <PresentationFormat>Widescreen</PresentationFormat>
  <Paragraphs>372</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Algerian</vt:lpstr>
      <vt:lpstr>Arial</vt:lpstr>
      <vt:lpstr>Britannic Bold</vt:lpstr>
      <vt:lpstr>Calibri</vt:lpstr>
      <vt:lpstr>Calibri Light</vt:lpstr>
      <vt:lpstr>Times New Roman</vt:lpstr>
      <vt:lpstr>Wingdings</vt:lpstr>
      <vt:lpstr>Celestial</vt:lpstr>
      <vt:lpstr>T.J.S. ENGINEERING COLLEGE DEPARTMENT OF  COMPUTER SCIENCE AND ENGINEERING</vt:lpstr>
      <vt:lpstr>PROBLEM STATEMENT:</vt:lpstr>
      <vt:lpstr>ABSTRACT: </vt:lpstr>
      <vt:lpstr>EXISTING SYSTEM:</vt:lpstr>
      <vt:lpstr>PROPOSED SYSTEM:</vt:lpstr>
      <vt:lpstr>LITERATURE SURVEY:</vt:lpstr>
      <vt:lpstr>PowerPoint Presentation</vt:lpstr>
      <vt:lpstr>PowerPoint Presentation</vt:lpstr>
      <vt:lpstr>SYSTEM ARCHITECTURE:</vt:lpstr>
      <vt:lpstr>PowerPoint Presentation</vt:lpstr>
      <vt:lpstr>PowerPoint Presentation</vt:lpstr>
      <vt:lpstr>PowerPoint Presentation</vt:lpstr>
      <vt:lpstr>PowerPoint Presentation</vt:lpstr>
      <vt:lpstr>LIST OF MODULES:</vt:lpstr>
      <vt:lpstr>MODULES EXPLANATION:</vt:lpstr>
      <vt:lpstr>PowerPoint Presentation</vt:lpstr>
      <vt:lpstr>UML DIAGRAMS:</vt:lpstr>
      <vt:lpstr>PowerPoint Presentation</vt:lpstr>
      <vt:lpstr>PowerPoint Presentation</vt:lpstr>
      <vt:lpstr>PowerPoint Presentation</vt:lpstr>
      <vt:lpstr>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USING MACHINE LEARNING</dc:title>
  <dc:creator>HARI KRIS</dc:creator>
  <cp:lastModifiedBy>HARI KRIS</cp:lastModifiedBy>
  <cp:revision>169</cp:revision>
  <dcterms:created xsi:type="dcterms:W3CDTF">2024-04-30T15:53:13Z</dcterms:created>
  <dcterms:modified xsi:type="dcterms:W3CDTF">2024-05-08T15:17:13Z</dcterms:modified>
</cp:coreProperties>
</file>