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media/image11.svg" ContentType="image/svg+xml"/>
  <Override PartName="/ppt/media/image13.svg" ContentType="image/svg+xml"/>
  <Override PartName="/ppt/media/image20.svg" ContentType="image/svg+xml"/>
  <Override PartName="/ppt/media/image3.svg" ContentType="image/svg+xml"/>
  <Override PartName="/ppt/media/image5.svg" ContentType="image/svg+xml"/>
  <Override PartName="/ppt/media/image7.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Lst>
  <p:sldSz cx="18288000" cy="10287000"/>
  <p:notesSz cx="6858000" cy="9144000"/>
  <p:embeddedFontLst>
    <p:embeddedFont>
      <p:font typeface="Wedges" panose="02000500000000000000"/>
      <p:regular r:id="rId34"/>
    </p:embeddedFont>
    <p:embeddedFont>
      <p:font typeface="Calibri" panose="020F050202020403020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8.png"/><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3.svg"/><Relationship Id="rId2" Type="http://schemas.openxmlformats.org/officeDocument/2006/relationships/image" Target="../media/image2.png"/><Relationship Id="rId12" Type="http://schemas.openxmlformats.org/officeDocument/2006/relationships/slideLayout" Target="../slideLayouts/slideLayout7.xml"/><Relationship Id="rId11" Type="http://schemas.openxmlformats.org/officeDocument/2006/relationships/image" Target="../media/image11.svg"/><Relationship Id="rId10" Type="http://schemas.openxmlformats.org/officeDocument/2006/relationships/image" Target="../media/image10.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13.svg"/><Relationship Id="rId2" Type="http://schemas.openxmlformats.org/officeDocument/2006/relationships/image" Target="../media/image14.png"/><Relationship Id="rId1" Type="http://schemas.openxmlformats.org/officeDocument/2006/relationships/image" Target="../media/image1.png"/></Relationships>
</file>

<file path=ppt/slides/_rels/slide28.xml.rels><?xml version="1.0" encoding="UTF-8" standalone="yes"?>
<Relationships xmlns="http://schemas.openxmlformats.org/package/2006/relationships"><Relationship Id="rId9" Type="http://schemas.openxmlformats.org/officeDocument/2006/relationships/image" Target="../media/image9.svg"/><Relationship Id="rId8" Type="http://schemas.openxmlformats.org/officeDocument/2006/relationships/image" Target="../media/image18.png"/><Relationship Id="rId7" Type="http://schemas.openxmlformats.org/officeDocument/2006/relationships/image" Target="../media/image7.svg"/><Relationship Id="rId6" Type="http://schemas.openxmlformats.org/officeDocument/2006/relationships/image" Target="../media/image16.png"/><Relationship Id="rId5" Type="http://schemas.openxmlformats.org/officeDocument/2006/relationships/image" Target="../media/image5.svg"/><Relationship Id="rId4" Type="http://schemas.openxmlformats.org/officeDocument/2006/relationships/image" Target="../media/image15.png"/><Relationship Id="rId3" Type="http://schemas.openxmlformats.org/officeDocument/2006/relationships/image" Target="../media/image3.svg"/><Relationship Id="rId2" Type="http://schemas.openxmlformats.org/officeDocument/2006/relationships/image" Target="../media/image17.png"/><Relationship Id="rId12" Type="http://schemas.openxmlformats.org/officeDocument/2006/relationships/slideLayout" Target="../slideLayouts/slideLayout7.xml"/><Relationship Id="rId11" Type="http://schemas.openxmlformats.org/officeDocument/2006/relationships/image" Target="../media/image20.svg"/><Relationship Id="rId10" Type="http://schemas.openxmlformats.org/officeDocument/2006/relationships/image" Target="../media/image19.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7.svg"/><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sp>
        <p:nvSpPr>
          <p:cNvPr id="3" name="Freeform 3"/>
          <p:cNvSpPr/>
          <p:nvPr/>
        </p:nvSpPr>
        <p:spPr>
          <a:xfrm>
            <a:off x="3020850" y="1771950"/>
            <a:ext cx="12246300" cy="6271126"/>
          </a:xfrm>
          <a:custGeom>
            <a:avLst/>
            <a:gdLst/>
            <a:ahLst/>
            <a:cxnLst/>
            <a:rect l="l" t="t" r="r" b="b"/>
            <a:pathLst>
              <a:path w="12246300" h="6271126">
                <a:moveTo>
                  <a:pt x="0" y="0"/>
                </a:moveTo>
                <a:lnTo>
                  <a:pt x="12246300" y="0"/>
                </a:lnTo>
                <a:lnTo>
                  <a:pt x="12246300" y="6271127"/>
                </a:lnTo>
                <a:lnTo>
                  <a:pt x="0" y="6271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17919"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14309402"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flipH="1">
            <a:off x="13027894" y="5540254"/>
            <a:ext cx="1177117" cy="901826"/>
          </a:xfrm>
          <a:custGeom>
            <a:avLst/>
            <a:gdLst/>
            <a:ahLst/>
            <a:cxnLst/>
            <a:rect l="l" t="t" r="r" b="b"/>
            <a:pathLst>
              <a:path w="1177117" h="901826">
                <a:moveTo>
                  <a:pt x="1177116" y="0"/>
                </a:moveTo>
                <a:lnTo>
                  <a:pt x="0" y="0"/>
                </a:lnTo>
                <a:lnTo>
                  <a:pt x="0" y="901826"/>
                </a:lnTo>
                <a:lnTo>
                  <a:pt x="1177116" y="901826"/>
                </a:lnTo>
                <a:lnTo>
                  <a:pt x="1177116"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180238" y="3362185"/>
            <a:ext cx="9927524" cy="3803015"/>
          </a:xfrm>
          <a:prstGeom prst="rect">
            <a:avLst/>
          </a:prstGeom>
        </p:spPr>
        <p:txBody>
          <a:bodyPr lIns="0" tIns="0" rIns="0" bIns="0" rtlCol="0" anchor="t">
            <a:spAutoFit/>
          </a:bodyPr>
          <a:lstStyle/>
          <a:p>
            <a:pPr marL="0" lvl="0" indent="0" algn="ctr">
              <a:lnSpc>
                <a:spcPts val="10030"/>
              </a:lnSpc>
              <a:spcBef>
                <a:spcPct val="0"/>
              </a:spcBef>
            </a:pPr>
            <a:r>
              <a:rPr lang="en-US" sz="8500" spc="475">
                <a:solidFill>
                  <a:srgbClr val="65503D"/>
                </a:solidFill>
                <a:latin typeface="Wedges" panose="02000500000000000000"/>
                <a:ea typeface="Wedges" panose="02000500000000000000"/>
                <a:cs typeface="Wedges" panose="02000500000000000000"/>
                <a:sym typeface="Wedges" panose="02000500000000000000"/>
              </a:rPr>
              <a:t>A03:2021 – IN</a:t>
            </a:r>
            <a:r>
              <a:rPr lang="en-US" sz="8500" u="none" strike="noStrike" spc="475">
                <a:solidFill>
                  <a:srgbClr val="65503D"/>
                </a:solidFill>
                <a:latin typeface="Wedges" panose="02000500000000000000"/>
                <a:ea typeface="Wedges" panose="02000500000000000000"/>
                <a:cs typeface="Wedges" panose="02000500000000000000"/>
                <a:sym typeface="Wedges" panose="02000500000000000000"/>
              </a:rPr>
              <a:t>JECTION</a:t>
            </a:r>
            <a:endParaRPr lang="en-US" sz="8500" u="none" strike="noStrike" spc="475">
              <a:solidFill>
                <a:srgbClr val="65503D"/>
              </a:solidFill>
              <a:latin typeface="Wedges" panose="02000500000000000000"/>
              <a:ea typeface="Wedges" panose="02000500000000000000"/>
              <a:cs typeface="Wedges" panose="02000500000000000000"/>
              <a:sym typeface="Wedges" panose="02000500000000000000"/>
            </a:endParaRPr>
          </a:p>
          <a:p>
            <a:pPr marL="0" lvl="0" indent="0" algn="ctr">
              <a:lnSpc>
                <a:spcPts val="10030"/>
              </a:lnSpc>
              <a:spcBef>
                <a:spcPct val="0"/>
              </a:spcBef>
            </a:pPr>
          </a:p>
        </p:txBody>
      </p:sp>
      <p:sp>
        <p:nvSpPr>
          <p:cNvPr id="10" name="Freeform 10"/>
          <p:cNvSpPr/>
          <p:nvPr/>
        </p:nvSpPr>
        <p:spPr>
          <a:xfrm rot="-840127">
            <a:off x="4990922" y="3104301"/>
            <a:ext cx="1199384" cy="1172589"/>
          </a:xfrm>
          <a:custGeom>
            <a:avLst/>
            <a:gdLst/>
            <a:ahLst/>
            <a:cxnLst/>
            <a:rect l="l" t="t" r="r" b="b"/>
            <a:pathLst>
              <a:path w="1199384" h="1172589">
                <a:moveTo>
                  <a:pt x="0" y="0"/>
                </a:moveTo>
                <a:lnTo>
                  <a:pt x="1199384" y="0"/>
                </a:lnTo>
                <a:lnTo>
                  <a:pt x="1199384" y="1172588"/>
                </a:lnTo>
                <a:lnTo>
                  <a:pt x="0" y="117258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1" name="TextBox 11"/>
          <p:cNvSpPr txBox="1"/>
          <p:nvPr/>
        </p:nvSpPr>
        <p:spPr>
          <a:xfrm>
            <a:off x="6128674" y="8021638"/>
            <a:ext cx="7043604" cy="2120900"/>
          </a:xfrm>
          <a:prstGeom prst="rect">
            <a:avLst/>
          </a:prstGeom>
        </p:spPr>
        <p:txBody>
          <a:bodyPr lIns="0" tIns="0" rIns="0" bIns="0" rtlCol="0" anchor="t">
            <a:spAutoFit/>
          </a:bodyPr>
          <a:lstStyle/>
          <a:p>
            <a:pPr algn="ctr">
              <a:lnSpc>
                <a:spcPts val="4900"/>
              </a:lnSpc>
            </a:pPr>
            <a:r>
              <a:rPr lang="en-US" sz="3500">
                <a:solidFill>
                  <a:srgbClr val="65503D"/>
                </a:solidFill>
                <a:latin typeface="Jella"/>
                <a:ea typeface="Jella"/>
                <a:cs typeface="Jella"/>
                <a:sym typeface="Jella"/>
              </a:rPr>
              <a:t>Mã sinh viên: 22A1001D0363 </a:t>
            </a:r>
            <a:endParaRPr lang="en-US" sz="3500">
              <a:solidFill>
                <a:srgbClr val="65503D"/>
              </a:solidFill>
              <a:latin typeface="Jella"/>
              <a:ea typeface="Jella"/>
              <a:cs typeface="Jella"/>
              <a:sym typeface="Jella"/>
            </a:endParaRPr>
          </a:p>
          <a:p>
            <a:pPr algn="ctr">
              <a:lnSpc>
                <a:spcPts val="4900"/>
              </a:lnSpc>
            </a:pPr>
            <a:r>
              <a:rPr lang="en-US" sz="3500">
                <a:solidFill>
                  <a:srgbClr val="65503D"/>
                </a:solidFill>
                <a:latin typeface="Jella"/>
                <a:ea typeface="Jella"/>
                <a:cs typeface="Jella"/>
                <a:sym typeface="Jella"/>
              </a:rPr>
              <a:t>Họ và tên: Đậu Huy Văn </a:t>
            </a:r>
            <a:endParaRPr lang="en-US" sz="3500">
              <a:solidFill>
                <a:srgbClr val="65503D"/>
              </a:solidFill>
              <a:latin typeface="Jella"/>
              <a:ea typeface="Jella"/>
              <a:cs typeface="Jella"/>
              <a:sym typeface="Jella"/>
            </a:endParaRPr>
          </a:p>
          <a:p>
            <a:pPr algn="ctr">
              <a:lnSpc>
                <a:spcPts val="4900"/>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327497"/>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KỊCH BẢN DỄ BỊ TẤN CÔNG</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209502" y="3619221"/>
            <a:ext cx="13998536" cy="448818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1. Dữ liệu đầu vào không được kiểm định (unvalidated): Dữ liệu được cung cấp bởi người dùng không được xác thực, lọc, hoặc làm sạch bởi ứng dụng.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2. Sử dụng truy vấn động/lời gọi không tham số (non-parameterized calls): Sử dụng các truy vấn động hoặc lời gọi không tham số mà không có cơ chế thoát ký tự (context-aware escaping) được sử dụng trực tiếp trong trình thông dịch (interpreter).</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3. Sử dụng dữ liệu độc hại (Hostile data) trong ORM: Dữ liệu độc hại được sử dụng trong các tham số tìm kiếm của công cụ ORM để trích xuất các bản ghi nhạy cảm, bổ sung.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4. Nối chuỗi dữ liệu độc hại: Dữ liệu độc hại được sử dụng hoặc nối trực tiếp. Lệnh SQL hoặc lệnh shell chứa cả cấu trúc và dữ liệu độc hại trong các truy vấn động, lệnh hoặc thủ tục lưu trữ.</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866429"/>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LOẠI INJECTION PHỔ BIẾN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594933" y="4895850"/>
            <a:ext cx="13998536" cy="897255"/>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SQL, NoSQL, lệnh OS (hệ điều hành), ORM, LDAP, và Expression Language (EL) hoặc Object Graph Navigation Library (OGNL) injection.</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3457575"/>
            <a:ext cx="10940476" cy="340487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3. CƠ CHẾ TẤN CÔNG (ATTACK MECHANISM) </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866429"/>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CÁCH THỨC HOẠT ĐỘNG</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594933" y="4895850"/>
            <a:ext cx="13998536" cy="224409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Kẻ tấn công chèn các lệnh (command) hoặc truy vấn (query) độc hại vào luồng dữ liệu của ứng dụng.</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Khi ứng dụng xử lý dữ liệu này và coi nó là một phần của lệnh hợp pháp, trình thông dịch (ví dụ: cơ sở dữ liệu, hệ điều hành) sẽ thực thi lệnh độc hại đó.</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677941" y="1327497"/>
            <a:ext cx="13434071" cy="340487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HẬU QUẢ CỦA VIỆC THỰC THI LỆNH ĐỘC HẠI (DẪN ĐẾN)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895850"/>
            <a:ext cx="13998536" cy="224409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 Lộ dữ liệu nhạy cảm: Truy xuất thông tin không được phép (ví dụ: thông tin người dùng, mật khẩu băm).</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Sửa đổi hoặc xóa dữ liệu: Thao túng hoặc phá hủy dữ liệu trong cơ sở dữ liệu.</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Từ chối dịch vụ (DoS): Làm chậm hoặc ngừng hoạt động của ứng dụng/hệ thống.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Thực thi mã từ xa (RCE): Thực thi các lệnh trên máy chủ.</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txBody>
          <a:bodyPr/>
          <a:p>
            <a:endParaRPr lang="en-GB" altLang="en-US"/>
          </a:p>
        </p:txBody>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677941" y="1762125"/>
            <a:ext cx="13434071"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4. VÍ DỤ MINH HỌA TẤN CÔNG (KỊCH BẢN #1)</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895850"/>
            <a:ext cx="13998536" cy="224409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 Lộ dữ liệu nhạy cảm: Truy xuất thông tin không được phép (ví dụ: thông tin người dùng, mật khẩu băm).</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Sửa đổi hoặc xóa dữ liệu: Thao túng hoặc phá hủy dữ liệu trong cơ sở dữ liệu.</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Từ chối dịch vụ (DoS): Làm chậm hoặc ngừng hoạt động của ứng dụng/hệ thống.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Thực thi mã từ xa (RCE): Thực thi các lệnh trên máy chủ.</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960174" y="1327497"/>
            <a:ext cx="13434071" cy="340487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KỊCH BẢN #1: SQL INJECTION CƠ BẢN (VULNERABLE SQL CALL)</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677941" y="4569889"/>
            <a:ext cx="13998536" cy="314198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Một ứng dụng sử dụng dữ liệu không đáng tin cậy để xây dựng truy vấn SQL sau:</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Truy vấn SQL Gốc: </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String query = "SELECT * FROM accounts WHERE custID='" + request.getParameter("id") + "'"; </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Hành vi Tấn công (Payload):</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Kẻ tấn công thay đổi giá trị tham số 'id' trên trình duyệt thành: ' UNION SELECT SLEEP(10);-- </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395709" y="1609254"/>
            <a:ext cx="13998536" cy="673227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Ví dụ URL:</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http://example.com/app/accountView?id=' UNION SELECT SLEEP(10);--</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Truy vấn sau khi bị chèn:</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SELECT * FROM accounts WHERE custID='' UNION SELECT SLEEP(10);--'</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Giải thích Payload:</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a:t>
            </a:r>
            <a:r>
              <a:rPr lang="en-US" sz="2500">
                <a:solidFill>
                  <a:srgbClr val="65503D"/>
                </a:solidFill>
                <a:latin typeface="Times New Roman" panose="02020603050405020304" charset="0"/>
                <a:ea typeface="Jella"/>
                <a:cs typeface="Times New Roman" panose="02020603050405020304" charset="0"/>
                <a:sym typeface="Jella"/>
              </a:rPr>
              <a:t>Dấu ' đầu tiên đóng chuỗi ' ban đầu.</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Lệnh UNION SELECT SLEEP(10) được chèn vào để buộc cơ sở dữ liệu tạm dừng trong 10 giây (dùng để kiểm tra lỗ hổng Blind SQL Injection).</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là ký hiệu bình luận (comment) trong SQL, nó vô hiệu hóa dấu ' cuối cùng của truy vấn gốc.</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426965" y="2122071"/>
            <a:ext cx="13434071" cy="1134745"/>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HẬU QUẢ</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4148126" y="3802470"/>
            <a:ext cx="9991749" cy="134620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Kẻ tấn công có thể thay đổi ý nghĩa của truy vấn để trích xuất thêm bản ghi hoặc thực hiện các hành động nguy hiểm hơn như xóa/sửa dữ liệu hoặc gọi thủ tục lưu trữ.</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426965" y="3803601"/>
            <a:ext cx="13434071"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5. VÍ DỤ MINH HỌA TẤN CÔNG (KỊCH BẢN #2)</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977648" y="3457575"/>
            <a:ext cx="9927524" cy="340487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1. MÔ TẢ (OVERVIEW &amp; DESCRIPTION) </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4732" y="1327497"/>
            <a:ext cx="13998536" cy="4539615"/>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KỊCH BẢN #2: SQL INJECTION QUA ORM (HIBERNATE QUERY LANGUAGE - HQL)</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TextBox 17"/>
          <p:cNvSpPr txBox="1"/>
          <p:nvPr/>
        </p:nvSpPr>
        <p:spPr>
          <a:xfrm>
            <a:off x="2395709" y="6303162"/>
            <a:ext cx="13998536" cy="44831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Một ứng dụng sử dụng framework ORM như Hibernate nhưng vẫn bị lỗi do nối chuỗi trong HQL</a:t>
            </a:r>
            <a:endParaRPr lang="en-US" sz="2500">
              <a:solidFill>
                <a:srgbClr val="65503D"/>
              </a:solidFill>
              <a:latin typeface="Times New Roman" panose="02020603050405020304" charset="0"/>
              <a:ea typeface="Jella"/>
              <a:cs typeface="Times New Roman" panose="02020603050405020304" charset="0"/>
              <a:sym typeface="Jell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4" name="Freeform 14"/>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6" name="TextBox 16"/>
          <p:cNvSpPr txBox="1"/>
          <p:nvPr/>
        </p:nvSpPr>
        <p:spPr>
          <a:xfrm>
            <a:off x="2144732" y="2955925"/>
            <a:ext cx="13998536" cy="4039235"/>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Truy vấn HQL Vấn đề:</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Query HQLQuery = session.createQuery("FROM accounts WHERE custID='" + request.getParameter("id") + "'"); </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Cơ chế tấn công:</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Kẻ tấn công sử dụng payload tương tự như Kịch bản #1.</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Dù là framework, việc nối chuỗi trực tiếp vẫn tạo ra lỗ hổng tương tự.</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395709" y="3311293"/>
            <a:ext cx="13998536" cy="340487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6. BIỆN PHÁP PHÒNG CHỐNG (PHƯƠNG PHÁP ƯU TIÊN)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4732" y="2255861"/>
            <a:ext cx="1399853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BIỆN PHÁP PHÒNG CHỐNG (HOW TO PREVENT)</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TextBox 17"/>
          <p:cNvSpPr txBox="1"/>
          <p:nvPr/>
        </p:nvSpPr>
        <p:spPr>
          <a:xfrm>
            <a:off x="2144732" y="4740021"/>
            <a:ext cx="13998536" cy="897255"/>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Nguyên tắc cốt lõi:</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Phòng chống Injection đòi hỏi nguyên tắc cốt lõi là tách biệt dữ liệu khỏi các lệnh và truy vấn.</a:t>
            </a:r>
            <a:endParaRPr lang="en-US" sz="2500">
              <a:solidFill>
                <a:srgbClr val="65503D"/>
              </a:solidFill>
              <a:latin typeface="Times New Roman" panose="02020603050405020304" charset="0"/>
              <a:ea typeface="Jella"/>
              <a:cs typeface="Times New Roman" panose="02020603050405020304" charset="0"/>
              <a:sym typeface="Jell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4732" y="1327497"/>
            <a:ext cx="1399853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PHƯƠNG PHÁP ƯU TIÊN (PREFERRED OPTIONS)</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TextBox 17"/>
          <p:cNvSpPr txBox="1"/>
          <p:nvPr/>
        </p:nvSpPr>
        <p:spPr>
          <a:xfrm>
            <a:off x="2144732" y="3479459"/>
            <a:ext cx="13998536" cy="448818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Sử dụng API an toàn (Safe API): </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Sử dụng các giao diện API an toàn, tránh sử dụng trực tiếp trình thông dịch (interpreter) nếu có thể.</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Sử dụng giao diện tham số hóa (parameterized interface).</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Chuyển sang sử dụng Công cụ Ánh xạ Quan hệ Đối tượng (ORMs).</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Lưu ý về Stored Procedures:</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a:t>
            </a:r>
            <a:r>
              <a:rPr lang="en-US" sz="2500">
                <a:solidFill>
                  <a:srgbClr val="65503D"/>
                </a:solidFill>
                <a:latin typeface="Times New Roman" panose="02020603050405020304" charset="0"/>
                <a:ea typeface="Jella"/>
                <a:cs typeface="Times New Roman" panose="02020603050405020304" charset="0"/>
                <a:sym typeface="Jella"/>
              </a:rPr>
              <a:t>Ngay cả khi sử dụng thủ tục lưu trữ đã được tham số hóa, lỗ hổng SQL Injection vẫn có thể xảy ra nếu mã PL/SQL hoặc T-SQL bên trong thủ tục vẫn nối chuỗi truy vấn với dữ liệu hoặc thực thi dữ liệu độc hại bằng EXECUTE IMMEDIATE hoặc exec().</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4732" y="3736071"/>
            <a:ext cx="1399853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BIỆN PHÁP PHÒNG CHỐNG (BỔ SUNG VÀ QUY TRÌNH)</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4732" y="1713777"/>
            <a:ext cx="13998536" cy="1134745"/>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BIỆN PHÁP BỔ SUNG</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7" name="TextBox 17"/>
          <p:cNvSpPr txBox="1"/>
          <p:nvPr/>
        </p:nvSpPr>
        <p:spPr>
          <a:xfrm>
            <a:off x="2144732" y="3479459"/>
            <a:ext cx="13998536" cy="314198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Kiểm tra Đầu vào Phía Máy chủ (Server-Side Input Validation):</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a:t>
            </a:r>
            <a:r>
              <a:rPr lang="en-US" sz="2500">
                <a:solidFill>
                  <a:srgbClr val="65503D"/>
                </a:solidFill>
                <a:latin typeface="Times New Roman" panose="02020603050405020304" charset="0"/>
                <a:ea typeface="Jella"/>
                <a:cs typeface="Times New Roman" panose="02020603050405020304" charset="0"/>
                <a:sym typeface="Jella"/>
              </a:rPr>
              <a:t>Sử dụng xác thực đầu vào dương tính (Positive Server-side input validation): chỉ chấp nhận các ký tự đã biết là an toàn (Whitelist).</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Lưu ý: Đây không phải là biện pháp phòng thủ hoàn chỉnh vì nhiều ứng dụng vẫn cần các ký tự đặc biệt.</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4" name="Freeform 14"/>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6" name="TextBox 16"/>
          <p:cNvSpPr txBox="1"/>
          <p:nvPr/>
        </p:nvSpPr>
        <p:spPr>
          <a:xfrm>
            <a:off x="2144732" y="1609254"/>
            <a:ext cx="13998536" cy="628396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Thoát Ký tự Đặc biệt (Escape Special Characters): </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Đối với các truy vấn động còn lại, hãy thoát các ký tự đặc biệt bằng cách sử dụng cú pháp thoát cụ thể cho từng trình thông dịch.</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Lưu ý: Các cấu trúc SQL như tên bảng, tên cột, v.v., không thể thoát được, do đó, việc sử dụng tên cấu trúc do người dùng cung cấp là rất nguy hiểm (thường gặp trong phần mềm báo cáo).</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Công cụ và Quy trình (Phát hiện)* Đánh giá mã nguồn (Source Code Review): Đây là phương pháp tốt nhất để phát hiện lỗi Injection.</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Kiểm thử tự động: Khuyến khích kiểm thử tự động tất cả các đầu vào (tham số, tiêu đề, URL, cookie, JSON, SOAP, XML, v.v.).</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r>
              <a:rPr lang="en-US" sz="2500">
                <a:solidFill>
                  <a:srgbClr val="65503D"/>
                </a:solidFill>
                <a:latin typeface="Times New Roman" panose="02020603050405020304" charset="0"/>
                <a:ea typeface="Jella"/>
                <a:cs typeface="Times New Roman" panose="02020603050405020304" charset="0"/>
                <a:sym typeface="Jella"/>
              </a:rPr>
              <a:t>+ Tích hợp công cụ bảo mật vào CI/CD: Sử dụng các công cụ kiểm thử bảo mật ứng dụng Tĩnh (SAST), Động (DAST) và Tương tác (IAST) vào quy trình CI/CD để xác định các lỗ hổng Injection trước khi triển khai sản xuất.</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sp>
        <p:nvSpPr>
          <p:cNvPr id="3" name="Freeform 3"/>
          <p:cNvSpPr/>
          <p:nvPr/>
        </p:nvSpPr>
        <p:spPr>
          <a:xfrm>
            <a:off x="3020850" y="1771950"/>
            <a:ext cx="12246300" cy="6271126"/>
          </a:xfrm>
          <a:custGeom>
            <a:avLst/>
            <a:gdLst/>
            <a:ahLst/>
            <a:cxnLst/>
            <a:rect l="l" t="t" r="r" b="b"/>
            <a:pathLst>
              <a:path w="12246300" h="6271126">
                <a:moveTo>
                  <a:pt x="0" y="0"/>
                </a:moveTo>
                <a:lnTo>
                  <a:pt x="12246300" y="0"/>
                </a:lnTo>
                <a:lnTo>
                  <a:pt x="12246300" y="6271127"/>
                </a:lnTo>
                <a:lnTo>
                  <a:pt x="0" y="627112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17919"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flipH="1">
            <a:off x="14309402"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TextBox 8"/>
          <p:cNvSpPr txBox="1"/>
          <p:nvPr/>
        </p:nvSpPr>
        <p:spPr>
          <a:xfrm>
            <a:off x="4276960" y="4392963"/>
            <a:ext cx="9734081" cy="1605915"/>
          </a:xfrm>
          <a:prstGeom prst="rect">
            <a:avLst/>
          </a:prstGeom>
        </p:spPr>
        <p:txBody>
          <a:bodyPr lIns="0" tIns="0" rIns="0" bIns="0" rtlCol="0" anchor="t">
            <a:spAutoFit/>
          </a:bodyPr>
          <a:lstStyle/>
          <a:p>
            <a:pPr marL="0" lvl="0" indent="0" algn="ctr">
              <a:lnSpc>
                <a:spcPts val="12525"/>
              </a:lnSpc>
              <a:spcBef>
                <a:spcPct val="0"/>
              </a:spcBef>
            </a:pPr>
            <a:r>
              <a:rPr lang="en-US" sz="10615" spc="594">
                <a:solidFill>
                  <a:srgbClr val="65503D"/>
                </a:solidFill>
                <a:latin typeface="Times New Roman" panose="02020603050405020304" charset="0"/>
                <a:ea typeface="Wedges" panose="02000500000000000000"/>
                <a:cs typeface="Times New Roman" panose="02020603050405020304" charset="0"/>
                <a:sym typeface="Wedges" panose="02000500000000000000"/>
              </a:rPr>
              <a:t>THANK YOU</a:t>
            </a:r>
            <a:endParaRPr lang="en-US" sz="10615" spc="594">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9" name="Freeform 9"/>
          <p:cNvSpPr/>
          <p:nvPr/>
        </p:nvSpPr>
        <p:spPr>
          <a:xfrm flipH="1">
            <a:off x="12717123" y="5460741"/>
            <a:ext cx="1339023" cy="1025868"/>
          </a:xfrm>
          <a:custGeom>
            <a:avLst/>
            <a:gdLst/>
            <a:ahLst/>
            <a:cxnLst/>
            <a:rect l="l" t="t" r="r" b="b"/>
            <a:pathLst>
              <a:path w="1339023" h="1025868">
                <a:moveTo>
                  <a:pt x="1339024" y="0"/>
                </a:moveTo>
                <a:lnTo>
                  <a:pt x="0" y="0"/>
                </a:lnTo>
                <a:lnTo>
                  <a:pt x="0" y="1025868"/>
                </a:lnTo>
                <a:lnTo>
                  <a:pt x="1339024" y="1025868"/>
                </a:lnTo>
                <a:lnTo>
                  <a:pt x="133902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rot="-5704622">
            <a:off x="3714588" y="3808059"/>
            <a:ext cx="1124744" cy="990889"/>
          </a:xfrm>
          <a:custGeom>
            <a:avLst/>
            <a:gdLst/>
            <a:ahLst/>
            <a:cxnLst/>
            <a:rect l="l" t="t" r="r" b="b"/>
            <a:pathLst>
              <a:path w="1124744" h="990889">
                <a:moveTo>
                  <a:pt x="0" y="0"/>
                </a:moveTo>
                <a:lnTo>
                  <a:pt x="1124743" y="0"/>
                </a:lnTo>
                <a:lnTo>
                  <a:pt x="1124743" y="990889"/>
                </a:lnTo>
                <a:lnTo>
                  <a:pt x="0" y="990889"/>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4180238" y="1660448"/>
            <a:ext cx="9927524"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TỔNG QUAN (OVERVIEW)</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301314"/>
            <a:ext cx="13998536" cy="314198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Lỗi A03:2021 – Injection (Tấn công Chèn) đã tụt xuống vị trí thứ ba trong danh sách OWASP Top 10 (năm 2021).</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Đây là một trong những loại lỗ hổng bảo mật phổ biến và nghiêm trọng nhất.</a:t>
            </a:r>
            <a:endParaRPr lang="en-US" sz="2500">
              <a:solidFill>
                <a:srgbClr val="65503D"/>
              </a:solidFill>
              <a:latin typeface="Times New Roman" panose="02020603050405020304" charset="0"/>
              <a:ea typeface="Jella"/>
              <a:cs typeface="Times New Roman" panose="02020603050405020304" charset="0"/>
              <a:sym typeface="Jella"/>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a:p>
            <a:pPr algn="l">
              <a:lnSpc>
                <a:spcPts val="3500"/>
              </a:lnSpc>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4180238" y="1660448"/>
            <a:ext cx="9927524" cy="1134745"/>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CHỈ SỐ CHÍNH</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3394075"/>
            <a:ext cx="13998536" cy="3590290"/>
          </a:xfrm>
          <a:prstGeom prst="rect">
            <a:avLst/>
          </a:prstGeom>
        </p:spPr>
        <p:txBody>
          <a:bodyPr lIns="0" tIns="0" rIns="0" bIns="0" rtlCol="0" anchor="t">
            <a:spAutoFit/>
          </a:bodyPr>
          <a:lstStyle/>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Tỷ lệ kiểm thử (Coverage): 94% các ứng dụng được kiểm thử đã được xem xét về các hình thức Injection.</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Tỷ lệ xuất hiện (Incidence Rate): Tỷ lệ xuất hiện tối đa là 19%, trung bình là 3.37%.</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Số lần xảy ra (Total Occurrences): Ghi nhận 274,228 lần xuất hiện.</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Các lỗi CWEs liên quan đáng chú ý: </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CWE-79: Cross-site Scripting (XSS) </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CWE-89: SQL Injection (SQLi) </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l">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 CWE-73: External Control of File Name or Path.</a:t>
            </a:r>
            <a:endParaRPr lang="en-US" sz="2500">
              <a:solidFill>
                <a:srgbClr val="65503D"/>
              </a:solidFill>
              <a:latin typeface="Times New Roman" panose="02020603050405020304" charset="0"/>
              <a:ea typeface="Jella"/>
              <a:cs typeface="Times New Roman" panose="02020603050405020304" charset="0"/>
              <a:sym typeface="Jella"/>
            </a:endParaRPr>
          </a:p>
          <a:p>
            <a:pPr algn="ctr">
              <a:lnSpc>
                <a:spcPts val="3500"/>
              </a:lnSpc>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65874" y="1781475"/>
            <a:ext cx="11458206" cy="1134745"/>
          </a:xfrm>
          <a:prstGeom prst="rect">
            <a:avLst/>
          </a:prstGeom>
        </p:spPr>
        <p:txBody>
          <a:bodyPr lIns="0" tIns="0" rIns="0" bIns="0" rtlCol="0" anchor="t">
            <a:spAutoFit/>
          </a:bodyPr>
          <a:lstStyle/>
          <a:p>
            <a:pPr algn="l">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NGUYÊN TẮC CƠ BẢN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114396"/>
            <a:ext cx="13998536" cy="134620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Một ứng dụng dễ bị tấn công Injection khi ứng dụng đó sử dụng dữ liệu do người dùng cung cấp (user-supplied data) mà không được kiểm tra, lọc, hoặc làm sạch (sanitize) đúng cách, khiến dữ liệu này được coi là một phần của lệnh hoặc truy vấn.</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327497"/>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KỊCH BẢN DỄ BỊ TẤN CÔNG</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1922998" y="3457355"/>
            <a:ext cx="13998536" cy="4488180"/>
          </a:xfrm>
          <a:prstGeom prst="rect">
            <a:avLst/>
          </a:prstGeom>
        </p:spPr>
        <p:txBody>
          <a:bodyPr lIns="0" tIns="0" rIns="0" bIns="0" rtlCol="0" anchor="t">
            <a:spAutoFit/>
          </a:bodyPr>
          <a:lstStyle/>
          <a:p>
            <a:pPr marL="539750" lvl="1" indent="-269875" algn="just">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Dữ liệu đầu vào không được kiểm định (unvalidated): Dữ liệu được cung cấp bởi người dùng không được xác thực, lọc, hoặc làm sạch bởi ứng dụng.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just">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Sử dụng truy vấn động/lời gọi không tham số (non-parameterized calls): Sử dụng các truy vấn động hoặc lời gọi không tham số mà không có cơ chế thoát ký tự (context-aware escaping) được sử dụng trực tiếp trong trình thông dịch (interpreter).</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just">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Sử dụng dữ liệu độc hại (Hostile data) trong ORM: Dữ liệu độc hại được sử dụng trong các tham số tìm kiếm của công cụ ORM để trích xuất các bản ghi nhạy cảm, bổ sung.</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just">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Nối chuỗi dữ liệu độc hại: Dữ liệu độc hại được sử dụng hoặc nối trực tiếp. Lệnh SQL hoặc lệnh shell chứa cả cấu trúc và dữ liệu độc hại trong các truy vấn động, lệnh hoặc thủ tục lưu trữ.</a:t>
            </a:r>
            <a:endParaRPr lang="en-US" sz="2500">
              <a:solidFill>
                <a:srgbClr val="65503D"/>
              </a:solidFill>
              <a:latin typeface="Times New Roman" panose="02020603050405020304" charset="0"/>
              <a:ea typeface="Jella"/>
              <a:cs typeface="Times New Roman" panose="02020603050405020304" charset="0"/>
              <a:sym typeface="Jella"/>
            </a:endParaRPr>
          </a:p>
          <a:p>
            <a:pPr marL="539750" lvl="1" indent="-269875" algn="just">
              <a:lnSpc>
                <a:spcPts val="3500"/>
              </a:lnSpc>
              <a:buFont typeface="Arial" panose="020B0604020202020204"/>
              <a:buChar char="•"/>
            </a:pPr>
            <a:endParaRPr>
              <a:latin typeface="Times New Roman" panose="02020603050405020304" charset="0"/>
              <a:cs typeface="Times New Roman" panose="02020603050405020304" charset="0"/>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327497"/>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CÁC LOẠI INJECTION PHỔ BIẾN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335247"/>
            <a:ext cx="13998536" cy="897255"/>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SQL, NoSQL, lệnh OS (hệ điều hành), ORM, LDAP, và Expression Language (EL) hoặc Object Graph Navigation Library (OGNL) injection.</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3555991"/>
            <a:ext cx="10940476" cy="2269490"/>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2. MÔ TẢ LỖ HỔNG (DESCRIPTION) </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Freeform 14"/>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5" name="Freeform 15"/>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38888" b="-38888"/>
            </a:stretch>
          </a:blipFill>
        </p:spPr>
      </p:sp>
      <p:grpSp>
        <p:nvGrpSpPr>
          <p:cNvPr id="3" name="Group 3"/>
          <p:cNvGrpSpPr/>
          <p:nvPr/>
        </p:nvGrpSpPr>
        <p:grpSpPr>
          <a:xfrm rot="0">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FFFFFF"/>
            </a:solidFill>
            <a:ln w="38100" cap="sq">
              <a:solidFill>
                <a:srgbClr val="644F3D"/>
              </a:solidFill>
              <a:prstDash val="solid"/>
              <a:miter/>
            </a:ln>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60"/>
                </a:lnSpc>
              </a:pPr>
            </a:p>
          </p:txBody>
        </p:sp>
      </p:grpSp>
      <p:grpSp>
        <p:nvGrpSpPr>
          <p:cNvPr id="6" name="Group 6"/>
          <p:cNvGrpSpPr/>
          <p:nvPr/>
        </p:nvGrpSpPr>
        <p:grpSpPr>
          <a:xfrm rot="0">
            <a:off x="1205720" y="1170762"/>
            <a:ext cx="15876560" cy="7945476"/>
            <a:chOff x="0" y="0"/>
            <a:chExt cx="4181481" cy="2092636"/>
          </a:xfrm>
        </p:grpSpPr>
        <p:sp>
          <p:nvSpPr>
            <p:cNvPr id="7" name="Freeform 7"/>
            <p:cNvSpPr/>
            <p:nvPr/>
          </p:nvSpPr>
          <p:spPr>
            <a:xfrm>
              <a:off x="0" y="0"/>
              <a:ext cx="4181481" cy="2092636"/>
            </a:xfrm>
            <a:custGeom>
              <a:avLst/>
              <a:gdLst/>
              <a:ahLst/>
              <a:cxnLst/>
              <a:rect l="l" t="t" r="r" b="b"/>
              <a:pathLst>
                <a:path w="4181481" h="2092636">
                  <a:moveTo>
                    <a:pt x="0" y="0"/>
                  </a:moveTo>
                  <a:lnTo>
                    <a:pt x="4181481" y="0"/>
                  </a:lnTo>
                  <a:lnTo>
                    <a:pt x="4181481" y="2092636"/>
                  </a:lnTo>
                  <a:lnTo>
                    <a:pt x="0" y="2092636"/>
                  </a:lnTo>
                  <a:close/>
                </a:path>
              </a:pathLst>
            </a:custGeom>
            <a:solidFill>
              <a:srgbClr val="FFFFFF"/>
            </a:solidFill>
            <a:ln w="38100" cap="sq">
              <a:solidFill>
                <a:srgbClr val="C1CE9A"/>
              </a:solidFill>
              <a:prstDash val="lgDash"/>
              <a:miter/>
            </a:ln>
          </p:spPr>
        </p:sp>
        <p:sp>
          <p:nvSpPr>
            <p:cNvPr id="8" name="TextBox 8"/>
            <p:cNvSpPr txBox="1"/>
            <p:nvPr/>
          </p:nvSpPr>
          <p:spPr>
            <a:xfrm>
              <a:off x="0" y="-38100"/>
              <a:ext cx="4181481" cy="2130736"/>
            </a:xfrm>
            <a:prstGeom prst="rect">
              <a:avLst/>
            </a:prstGeom>
          </p:spPr>
          <p:txBody>
            <a:bodyPr lIns="50800" tIns="50800" rIns="50800" bIns="50800" rtlCol="0" anchor="ctr"/>
            <a:lstStyle/>
            <a:p>
              <a:pPr algn="ctr">
                <a:lnSpc>
                  <a:spcPts val="2660"/>
                </a:lnSpc>
              </a:pPr>
            </a:p>
          </p:txBody>
        </p:sp>
      </p:grpSp>
      <p:sp>
        <p:nvSpPr>
          <p:cNvPr id="9" name="Freeform 9"/>
          <p:cNvSpPr/>
          <p:nvPr/>
        </p:nvSpPr>
        <p:spPr>
          <a:xfrm flipH="1">
            <a:off x="292166" y="1438055"/>
            <a:ext cx="1312631" cy="837697"/>
          </a:xfrm>
          <a:custGeom>
            <a:avLst/>
            <a:gdLst/>
            <a:ahLst/>
            <a:cxnLst/>
            <a:rect l="l" t="t" r="r" b="b"/>
            <a:pathLst>
              <a:path w="1312631" h="837697">
                <a:moveTo>
                  <a:pt x="1312631" y="0"/>
                </a:moveTo>
                <a:lnTo>
                  <a:pt x="0" y="0"/>
                </a:lnTo>
                <a:lnTo>
                  <a:pt x="0" y="837697"/>
                </a:lnTo>
                <a:lnTo>
                  <a:pt x="1312631" y="837697"/>
                </a:lnTo>
                <a:lnTo>
                  <a:pt x="1312631"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0" name="Freeform 10"/>
          <p:cNvSpPr/>
          <p:nvPr/>
        </p:nvSpPr>
        <p:spPr>
          <a:xfrm>
            <a:off x="1604797" y="308481"/>
            <a:ext cx="1581824" cy="1009491"/>
          </a:xfrm>
          <a:custGeom>
            <a:avLst/>
            <a:gdLst/>
            <a:ahLst/>
            <a:cxnLst/>
            <a:rect l="l" t="t" r="r" b="b"/>
            <a:pathLst>
              <a:path w="1581824" h="1009491">
                <a:moveTo>
                  <a:pt x="0" y="0"/>
                </a:moveTo>
                <a:lnTo>
                  <a:pt x="1581824" y="0"/>
                </a:lnTo>
                <a:lnTo>
                  <a:pt x="1581824" y="1009491"/>
                </a:lnTo>
                <a:lnTo>
                  <a:pt x="0" y="1009491"/>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1" name="Freeform 11"/>
          <p:cNvSpPr/>
          <p:nvPr/>
        </p:nvSpPr>
        <p:spPr>
          <a:xfrm flipH="1">
            <a:off x="16143268" y="-3984217"/>
            <a:ext cx="10801253" cy="5756168"/>
          </a:xfrm>
          <a:custGeom>
            <a:avLst/>
            <a:gdLst/>
            <a:ahLst/>
            <a:cxnLst/>
            <a:rect l="l" t="t" r="r" b="b"/>
            <a:pathLst>
              <a:path w="10801253" h="5756168">
                <a:moveTo>
                  <a:pt x="10801252" y="0"/>
                </a:moveTo>
                <a:lnTo>
                  <a:pt x="0" y="0"/>
                </a:lnTo>
                <a:lnTo>
                  <a:pt x="0" y="5756167"/>
                </a:lnTo>
                <a:lnTo>
                  <a:pt x="10801252" y="5756167"/>
                </a:lnTo>
                <a:lnTo>
                  <a:pt x="10801252"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8656520" y="-3984217"/>
            <a:ext cx="10801253" cy="5756168"/>
          </a:xfrm>
          <a:custGeom>
            <a:avLst/>
            <a:gdLst/>
            <a:ahLst/>
            <a:cxnLst/>
            <a:rect l="l" t="t" r="r" b="b"/>
            <a:pathLst>
              <a:path w="10801253" h="5756168">
                <a:moveTo>
                  <a:pt x="0" y="0"/>
                </a:moveTo>
                <a:lnTo>
                  <a:pt x="10801252" y="0"/>
                </a:lnTo>
                <a:lnTo>
                  <a:pt x="10801252" y="5756167"/>
                </a:lnTo>
                <a:lnTo>
                  <a:pt x="0" y="575616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3673762" y="1327497"/>
            <a:ext cx="10940476" cy="1134745"/>
          </a:xfrm>
          <a:prstGeom prst="rect">
            <a:avLst/>
          </a:prstGeom>
        </p:spPr>
        <p:txBody>
          <a:bodyPr lIns="0" tIns="0" rIns="0" bIns="0" rtlCol="0" anchor="t">
            <a:spAutoFit/>
          </a:bodyPr>
          <a:lstStyle/>
          <a:p>
            <a:pPr algn="ctr">
              <a:lnSpc>
                <a:spcPts val="8850"/>
              </a:lnSpc>
            </a:pPr>
            <a:r>
              <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rPr>
              <a:t>NGUYÊN TẮC CƠ BẢN</a:t>
            </a:r>
            <a:endParaRPr lang="en-US" sz="7500" spc="420">
              <a:solidFill>
                <a:srgbClr val="65503D"/>
              </a:solidFill>
              <a:latin typeface="Times New Roman" panose="02020603050405020304" charset="0"/>
              <a:ea typeface="Wedges" panose="02000500000000000000"/>
              <a:cs typeface="Times New Roman" panose="02020603050405020304" charset="0"/>
              <a:sym typeface="Wedges" panose="02000500000000000000"/>
            </a:endParaRPr>
          </a:p>
        </p:txBody>
      </p:sp>
      <p:sp>
        <p:nvSpPr>
          <p:cNvPr id="14" name="TextBox 14"/>
          <p:cNvSpPr txBox="1"/>
          <p:nvPr/>
        </p:nvSpPr>
        <p:spPr>
          <a:xfrm>
            <a:off x="2395709" y="4335247"/>
            <a:ext cx="13998536" cy="1346200"/>
          </a:xfrm>
          <a:prstGeom prst="rect">
            <a:avLst/>
          </a:prstGeom>
        </p:spPr>
        <p:txBody>
          <a:bodyPr lIns="0" tIns="0" rIns="0" bIns="0" rtlCol="0" anchor="t">
            <a:spAutoFit/>
          </a:bodyPr>
          <a:lstStyle/>
          <a:p>
            <a:pPr marL="539750" lvl="1" indent="-269875" algn="ctr">
              <a:lnSpc>
                <a:spcPts val="3500"/>
              </a:lnSpc>
              <a:buFont typeface="Arial" panose="020B0604020202020204"/>
              <a:buChar char="•"/>
            </a:pPr>
            <a:r>
              <a:rPr lang="en-US" sz="2500">
                <a:solidFill>
                  <a:srgbClr val="65503D"/>
                </a:solidFill>
                <a:latin typeface="Times New Roman" panose="02020603050405020304" charset="0"/>
                <a:ea typeface="Jella"/>
                <a:cs typeface="Times New Roman" panose="02020603050405020304" charset="0"/>
                <a:sym typeface="Jella"/>
              </a:rPr>
              <a:t>Một ứng dụng dễ bị tấn công Injection khi ứng dụng đó sử dụng dữ liệu do người dùng cung cấp (user-supplied data) mà không được kiểm tra, lọc, hoặc làm sạch (sanitize) đúng cách, khiến dữ liệu này được coi là một phần của lệnh hoặc truy vấn.</a:t>
            </a:r>
            <a:endParaRPr lang="en-US" sz="2500">
              <a:solidFill>
                <a:srgbClr val="65503D"/>
              </a:solidFill>
              <a:latin typeface="Times New Roman" panose="02020603050405020304" charset="0"/>
              <a:ea typeface="Jella"/>
              <a:cs typeface="Times New Roman" panose="02020603050405020304" charset="0"/>
              <a:sym typeface="Jella"/>
            </a:endParaRPr>
          </a:p>
        </p:txBody>
      </p:sp>
      <p:sp>
        <p:nvSpPr>
          <p:cNvPr id="15" name="Freeform 15"/>
          <p:cNvSpPr/>
          <p:nvPr/>
        </p:nvSpPr>
        <p:spPr>
          <a:xfrm>
            <a:off x="16143268" y="7552514"/>
            <a:ext cx="1793964" cy="1144875"/>
          </a:xfrm>
          <a:custGeom>
            <a:avLst/>
            <a:gdLst/>
            <a:ahLst/>
            <a:cxnLst/>
            <a:rect l="l" t="t" r="r" b="b"/>
            <a:pathLst>
              <a:path w="1793964" h="1144875">
                <a:moveTo>
                  <a:pt x="0" y="0"/>
                </a:moveTo>
                <a:lnTo>
                  <a:pt x="1793964" y="0"/>
                </a:lnTo>
                <a:lnTo>
                  <a:pt x="1793964" y="1144875"/>
                </a:lnTo>
                <a:lnTo>
                  <a:pt x="0" y="1144875"/>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16" name="Freeform 16"/>
          <p:cNvSpPr/>
          <p:nvPr/>
        </p:nvSpPr>
        <p:spPr>
          <a:xfrm>
            <a:off x="-2469220" y="7641371"/>
            <a:ext cx="5496517" cy="2970409"/>
          </a:xfrm>
          <a:custGeom>
            <a:avLst/>
            <a:gdLst/>
            <a:ahLst/>
            <a:cxnLst/>
            <a:rect l="l" t="t" r="r" b="b"/>
            <a:pathLst>
              <a:path w="5496517" h="2970409">
                <a:moveTo>
                  <a:pt x="0" y="0"/>
                </a:moveTo>
                <a:lnTo>
                  <a:pt x="5496517" y="0"/>
                </a:lnTo>
                <a:lnTo>
                  <a:pt x="5496517" y="2970409"/>
                </a:lnTo>
                <a:lnTo>
                  <a:pt x="0" y="29704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Freeform 17"/>
          <p:cNvSpPr/>
          <p:nvPr/>
        </p:nvSpPr>
        <p:spPr>
          <a:xfrm flipH="1">
            <a:off x="15260703" y="7641371"/>
            <a:ext cx="5496517" cy="2970409"/>
          </a:xfrm>
          <a:custGeom>
            <a:avLst/>
            <a:gdLst/>
            <a:ahLst/>
            <a:cxnLst/>
            <a:rect l="l" t="t" r="r" b="b"/>
            <a:pathLst>
              <a:path w="5496517" h="2970409">
                <a:moveTo>
                  <a:pt x="5496517" y="0"/>
                </a:moveTo>
                <a:lnTo>
                  <a:pt x="0" y="0"/>
                </a:lnTo>
                <a:lnTo>
                  <a:pt x="0" y="2970409"/>
                </a:lnTo>
                <a:lnTo>
                  <a:pt x="5496517" y="2970409"/>
                </a:lnTo>
                <a:lnTo>
                  <a:pt x="5496517"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7549</Words>
  <Application>WPS Presentation</Application>
  <PresentationFormat>On-screen Show (4:3)</PresentationFormat>
  <Paragraphs>172</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Wedges</vt:lpstr>
      <vt:lpstr>Jella</vt:lpstr>
      <vt:lpstr>Arial</vt:lpstr>
      <vt:lpstr>Calibri</vt:lpstr>
      <vt:lpstr>Microsoft YaHei</vt:lpstr>
      <vt:lpstr>Arial Unicode MS</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Colorful Pastel Cute Illustration Project Presentation </dc:title>
  <dc:creator/>
  <cp:lastModifiedBy>Văn Đậu Huy</cp:lastModifiedBy>
  <cp:revision>2</cp:revision>
  <dcterms:created xsi:type="dcterms:W3CDTF">2006-08-16T00:00:00Z</dcterms:created>
  <dcterms:modified xsi:type="dcterms:W3CDTF">2025-10-16T04:15:56Z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F8B26E3AFFE64BC9B3B945B163048D5F_12</vt:lpwstr>
  </property>
  <property fmtid="{D5CDD505-2E9C-101B-9397-08002B2CF9AE}" pid="3" name="KSOProductBuildVer">
    <vt:lpwstr>2057-12.2.0.22556</vt:lpwstr>
  </property>
</Properties>
</file>