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C775F18-BD20-4EB9-A498-F9F10BE0089B}"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692FB3-7ED6-4AD8-95ED-0AAD3F200377}" type="slidenum">
              <a:rPr lang="en-US" smtClean="0"/>
              <a:t>‹#›</a:t>
            </a:fld>
            <a:endParaRPr lang="en-US"/>
          </a:p>
        </p:txBody>
      </p:sp>
    </p:spTree>
    <p:extLst>
      <p:ext uri="{BB962C8B-B14F-4D97-AF65-F5344CB8AC3E}">
        <p14:creationId xmlns:p14="http://schemas.microsoft.com/office/powerpoint/2010/main" val="103873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775F18-BD20-4EB9-A498-F9F10BE0089B}"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692FB3-7ED6-4AD8-95ED-0AAD3F200377}" type="slidenum">
              <a:rPr lang="en-US" smtClean="0"/>
              <a:t>‹#›</a:t>
            </a:fld>
            <a:endParaRPr lang="en-US"/>
          </a:p>
        </p:txBody>
      </p:sp>
    </p:spTree>
    <p:extLst>
      <p:ext uri="{BB962C8B-B14F-4D97-AF65-F5344CB8AC3E}">
        <p14:creationId xmlns:p14="http://schemas.microsoft.com/office/powerpoint/2010/main" val="2708611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775F18-BD20-4EB9-A498-F9F10BE0089B}"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692FB3-7ED6-4AD8-95ED-0AAD3F20037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54248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775F18-BD20-4EB9-A498-F9F10BE0089B}"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692FB3-7ED6-4AD8-95ED-0AAD3F200377}" type="slidenum">
              <a:rPr lang="en-US" smtClean="0"/>
              <a:t>‹#›</a:t>
            </a:fld>
            <a:endParaRPr lang="en-US"/>
          </a:p>
        </p:txBody>
      </p:sp>
    </p:spTree>
    <p:extLst>
      <p:ext uri="{BB962C8B-B14F-4D97-AF65-F5344CB8AC3E}">
        <p14:creationId xmlns:p14="http://schemas.microsoft.com/office/powerpoint/2010/main" val="1153367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775F18-BD20-4EB9-A498-F9F10BE0089B}"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692FB3-7ED6-4AD8-95ED-0AAD3F20037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6050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775F18-BD20-4EB9-A498-F9F10BE0089B}"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692FB3-7ED6-4AD8-95ED-0AAD3F200377}" type="slidenum">
              <a:rPr lang="en-US" smtClean="0"/>
              <a:t>‹#›</a:t>
            </a:fld>
            <a:endParaRPr lang="en-US"/>
          </a:p>
        </p:txBody>
      </p:sp>
    </p:spTree>
    <p:extLst>
      <p:ext uri="{BB962C8B-B14F-4D97-AF65-F5344CB8AC3E}">
        <p14:creationId xmlns:p14="http://schemas.microsoft.com/office/powerpoint/2010/main" val="3437661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775F18-BD20-4EB9-A498-F9F10BE0089B}"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692FB3-7ED6-4AD8-95ED-0AAD3F200377}" type="slidenum">
              <a:rPr lang="en-US" smtClean="0"/>
              <a:t>‹#›</a:t>
            </a:fld>
            <a:endParaRPr lang="en-US"/>
          </a:p>
        </p:txBody>
      </p:sp>
    </p:spTree>
    <p:extLst>
      <p:ext uri="{BB962C8B-B14F-4D97-AF65-F5344CB8AC3E}">
        <p14:creationId xmlns:p14="http://schemas.microsoft.com/office/powerpoint/2010/main" val="936641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775F18-BD20-4EB9-A498-F9F10BE0089B}"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692FB3-7ED6-4AD8-95ED-0AAD3F200377}" type="slidenum">
              <a:rPr lang="en-US" smtClean="0"/>
              <a:t>‹#›</a:t>
            </a:fld>
            <a:endParaRPr lang="en-US"/>
          </a:p>
        </p:txBody>
      </p:sp>
    </p:spTree>
    <p:extLst>
      <p:ext uri="{BB962C8B-B14F-4D97-AF65-F5344CB8AC3E}">
        <p14:creationId xmlns:p14="http://schemas.microsoft.com/office/powerpoint/2010/main" val="2024391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775F18-BD20-4EB9-A498-F9F10BE0089B}"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692FB3-7ED6-4AD8-95ED-0AAD3F200377}" type="slidenum">
              <a:rPr lang="en-US" smtClean="0"/>
              <a:t>‹#›</a:t>
            </a:fld>
            <a:endParaRPr lang="en-US"/>
          </a:p>
        </p:txBody>
      </p:sp>
    </p:spTree>
    <p:extLst>
      <p:ext uri="{BB962C8B-B14F-4D97-AF65-F5344CB8AC3E}">
        <p14:creationId xmlns:p14="http://schemas.microsoft.com/office/powerpoint/2010/main" val="971367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775F18-BD20-4EB9-A498-F9F10BE0089B}"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692FB3-7ED6-4AD8-95ED-0AAD3F200377}" type="slidenum">
              <a:rPr lang="en-US" smtClean="0"/>
              <a:t>‹#›</a:t>
            </a:fld>
            <a:endParaRPr lang="en-US"/>
          </a:p>
        </p:txBody>
      </p:sp>
    </p:spTree>
    <p:extLst>
      <p:ext uri="{BB962C8B-B14F-4D97-AF65-F5344CB8AC3E}">
        <p14:creationId xmlns:p14="http://schemas.microsoft.com/office/powerpoint/2010/main" val="324491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775F18-BD20-4EB9-A498-F9F10BE0089B}" type="datetimeFigureOut">
              <a:rPr lang="en-US" smtClean="0"/>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692FB3-7ED6-4AD8-95ED-0AAD3F200377}" type="slidenum">
              <a:rPr lang="en-US" smtClean="0"/>
              <a:t>‹#›</a:t>
            </a:fld>
            <a:endParaRPr lang="en-US"/>
          </a:p>
        </p:txBody>
      </p:sp>
    </p:spTree>
    <p:extLst>
      <p:ext uri="{BB962C8B-B14F-4D97-AF65-F5344CB8AC3E}">
        <p14:creationId xmlns:p14="http://schemas.microsoft.com/office/powerpoint/2010/main" val="510247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C775F18-BD20-4EB9-A498-F9F10BE0089B}" type="datetimeFigureOut">
              <a:rPr lang="en-US" smtClean="0"/>
              <a:t>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692FB3-7ED6-4AD8-95ED-0AAD3F200377}" type="slidenum">
              <a:rPr lang="en-US" smtClean="0"/>
              <a:t>‹#›</a:t>
            </a:fld>
            <a:endParaRPr lang="en-US"/>
          </a:p>
        </p:txBody>
      </p:sp>
    </p:spTree>
    <p:extLst>
      <p:ext uri="{BB962C8B-B14F-4D97-AF65-F5344CB8AC3E}">
        <p14:creationId xmlns:p14="http://schemas.microsoft.com/office/powerpoint/2010/main" val="4060976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C775F18-BD20-4EB9-A498-F9F10BE0089B}" type="datetimeFigureOut">
              <a:rPr lang="en-US" smtClean="0"/>
              <a:t>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692FB3-7ED6-4AD8-95ED-0AAD3F200377}" type="slidenum">
              <a:rPr lang="en-US" smtClean="0"/>
              <a:t>‹#›</a:t>
            </a:fld>
            <a:endParaRPr lang="en-US"/>
          </a:p>
        </p:txBody>
      </p:sp>
    </p:spTree>
    <p:extLst>
      <p:ext uri="{BB962C8B-B14F-4D97-AF65-F5344CB8AC3E}">
        <p14:creationId xmlns:p14="http://schemas.microsoft.com/office/powerpoint/2010/main" val="1375863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775F18-BD20-4EB9-A498-F9F10BE0089B}" type="datetimeFigureOut">
              <a:rPr lang="en-US" smtClean="0"/>
              <a:t>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692FB3-7ED6-4AD8-95ED-0AAD3F200377}" type="slidenum">
              <a:rPr lang="en-US" smtClean="0"/>
              <a:t>‹#›</a:t>
            </a:fld>
            <a:endParaRPr lang="en-US"/>
          </a:p>
        </p:txBody>
      </p:sp>
    </p:spTree>
    <p:extLst>
      <p:ext uri="{BB962C8B-B14F-4D97-AF65-F5344CB8AC3E}">
        <p14:creationId xmlns:p14="http://schemas.microsoft.com/office/powerpoint/2010/main" val="3649810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C775F18-BD20-4EB9-A498-F9F10BE0089B}" type="datetimeFigureOut">
              <a:rPr lang="en-US" smtClean="0"/>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692FB3-7ED6-4AD8-95ED-0AAD3F200377}" type="slidenum">
              <a:rPr lang="en-US" smtClean="0"/>
              <a:t>‹#›</a:t>
            </a:fld>
            <a:endParaRPr lang="en-US"/>
          </a:p>
        </p:txBody>
      </p:sp>
    </p:spTree>
    <p:extLst>
      <p:ext uri="{BB962C8B-B14F-4D97-AF65-F5344CB8AC3E}">
        <p14:creationId xmlns:p14="http://schemas.microsoft.com/office/powerpoint/2010/main" val="3823091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C775F18-BD20-4EB9-A498-F9F10BE0089B}" type="datetimeFigureOut">
              <a:rPr lang="en-US" smtClean="0"/>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692FB3-7ED6-4AD8-95ED-0AAD3F200377}" type="slidenum">
              <a:rPr lang="en-US" smtClean="0"/>
              <a:t>‹#›</a:t>
            </a:fld>
            <a:endParaRPr lang="en-US"/>
          </a:p>
        </p:txBody>
      </p:sp>
    </p:spTree>
    <p:extLst>
      <p:ext uri="{BB962C8B-B14F-4D97-AF65-F5344CB8AC3E}">
        <p14:creationId xmlns:p14="http://schemas.microsoft.com/office/powerpoint/2010/main" val="2644755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C775F18-BD20-4EB9-A498-F9F10BE0089B}" type="datetimeFigureOut">
              <a:rPr lang="en-US" smtClean="0"/>
              <a:t>1/7/2023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9692FB3-7ED6-4AD8-95ED-0AAD3F200377}" type="slidenum">
              <a:rPr lang="en-US" smtClean="0"/>
              <a:t>‹#›</a:t>
            </a:fld>
            <a:endParaRPr lang="en-US"/>
          </a:p>
        </p:txBody>
      </p:sp>
    </p:spTree>
    <p:extLst>
      <p:ext uri="{BB962C8B-B14F-4D97-AF65-F5344CB8AC3E}">
        <p14:creationId xmlns:p14="http://schemas.microsoft.com/office/powerpoint/2010/main" val="631376973"/>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21927" y="3602038"/>
            <a:ext cx="9144000" cy="2697480"/>
          </a:xfrm>
        </p:spPr>
        <p:txBody>
          <a:bodyPr/>
          <a:lstStyle/>
          <a:p>
            <a:endParaRPr lang="en-US" dirty="0"/>
          </a:p>
        </p:txBody>
      </p:sp>
      <p:sp>
        <p:nvSpPr>
          <p:cNvPr id="3" name="Subtitle 2"/>
          <p:cNvSpPr>
            <a:spLocks noGrp="1"/>
          </p:cNvSpPr>
          <p:nvPr>
            <p:ph type="subTitle" idx="1"/>
          </p:nvPr>
        </p:nvSpPr>
        <p:spPr>
          <a:xfrm>
            <a:off x="6732718" y="1644959"/>
            <a:ext cx="2613212" cy="1655762"/>
          </a:xfrm>
        </p:spPr>
        <p:txBody>
          <a:bodyPr>
            <a:normAutofit/>
          </a:bodyPr>
          <a:lstStyle/>
          <a:p>
            <a:r>
              <a:rPr lang="en-US" b="1" dirty="0"/>
              <a:t>&lt;Carrio-Motors&gt;</a:t>
            </a:r>
            <a:endParaRPr lang="en-US" b="0" dirty="0" smtClean="0">
              <a:effectLst/>
            </a:endParaRPr>
          </a:p>
          <a:p>
            <a:r>
              <a:rPr lang="en-US" b="1" dirty="0"/>
              <a:t>Documentation</a:t>
            </a:r>
            <a:endParaRPr lang="en-US" b="0" dirty="0" smtClean="0">
              <a:effectLst/>
            </a:endParaRPr>
          </a:p>
          <a:p>
            <a:r>
              <a:rPr lang="en-US" b="0" dirty="0" smtClean="0">
                <a:effectLst/>
              </a:rPr>
              <a:t/>
            </a:r>
            <a:br>
              <a:rPr lang="en-US" b="0" dirty="0" smtClean="0">
                <a:effectLst/>
              </a:rPr>
            </a:br>
            <a:endParaRPr lang="en-US" dirty="0"/>
          </a:p>
        </p:txBody>
      </p:sp>
      <p:pic>
        <p:nvPicPr>
          <p:cNvPr id="1026" name="Picture 2" descr="https://lh4.googleusercontent.com/CDJdfZV5giM7CZmxcfD6EV9cLc2wzFW81JtLISUqWnkSWoBeamn80XOibdYfc1qaZjq41_VwBkLg4PrUU4_JoU1XnOKmuZCN7OI_nXvEuw9zgM_X8eS_UHMls82ta1Ny56ByR_PGRFUFydReKH6iftd1CzzKZRN6cm5UuJ8-r3hhG0q4zFOLnVlV8LBK2w0y1vBAUYo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4304" y="267521"/>
            <a:ext cx="3305175" cy="13774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3906053677"/>
              </p:ext>
            </p:extLst>
          </p:nvPr>
        </p:nvGraphicFramePr>
        <p:xfrm>
          <a:off x="3281249" y="2612559"/>
          <a:ext cx="4671284" cy="1978957"/>
        </p:xfrm>
        <a:graphic>
          <a:graphicData uri="http://schemas.openxmlformats.org/drawingml/2006/table">
            <a:tbl>
              <a:tblPr/>
              <a:tblGrid>
                <a:gridCol w="1262509">
                  <a:extLst>
                    <a:ext uri="{9D8B030D-6E8A-4147-A177-3AD203B41FA5}">
                      <a16:colId xmlns:a16="http://schemas.microsoft.com/office/drawing/2014/main" val="1040380605"/>
                    </a:ext>
                  </a:extLst>
                </a:gridCol>
                <a:gridCol w="3408775">
                  <a:extLst>
                    <a:ext uri="{9D8B030D-6E8A-4147-A177-3AD203B41FA5}">
                      <a16:colId xmlns:a16="http://schemas.microsoft.com/office/drawing/2014/main" val="3875272370"/>
                    </a:ext>
                  </a:extLst>
                </a:gridCol>
              </a:tblGrid>
              <a:tr h="326958">
                <a:tc rowSpan="2">
                  <a:txBody>
                    <a:bodyPr/>
                    <a:lstStyle/>
                    <a:p>
                      <a:pPr algn="just" rtl="0" fontAlgn="t">
                        <a:spcBef>
                          <a:spcPts val="0"/>
                        </a:spcBef>
                        <a:spcAft>
                          <a:spcPts val="0"/>
                        </a:spcAft>
                      </a:pPr>
                      <a:r>
                        <a:rPr lang="en-US" sz="1300" b="1" i="0" u="none" strike="noStrike">
                          <a:solidFill>
                            <a:srgbClr val="000000"/>
                          </a:solidFill>
                          <a:effectLst/>
                          <a:latin typeface="Times New Roman" panose="02020603050405020304" pitchFamily="18" charset="0"/>
                        </a:rPr>
                        <a:t>Authors</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300" b="1" i="0" u="none" strike="noStrike">
                          <a:solidFill>
                            <a:srgbClr val="000000"/>
                          </a:solidFill>
                          <a:effectLst/>
                          <a:latin typeface="Times New Roman" panose="02020603050405020304" pitchFamily="18" charset="0"/>
                        </a:rPr>
                        <a:t>C2206L-Group 1</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852539090"/>
                  </a:ext>
                </a:extLst>
              </a:tr>
              <a:tr h="998083">
                <a:tc vMerge="1">
                  <a:txBody>
                    <a:bodyPr/>
                    <a:lstStyle/>
                    <a:p>
                      <a:endParaRPr lang="en-US"/>
                    </a:p>
                  </a:txBody>
                  <a:tcPr/>
                </a:tc>
                <a:tc>
                  <a:txBody>
                    <a:bodyPr/>
                    <a:lstStyle/>
                    <a:p>
                      <a:pPr algn="just" rtl="0" fontAlgn="base">
                        <a:spcBef>
                          <a:spcPts val="0"/>
                        </a:spcBef>
                        <a:spcAft>
                          <a:spcPts val="0"/>
                        </a:spcAft>
                        <a:buFont typeface="Arial" panose="020B0604020202020204" pitchFamily="34" charset="0"/>
                        <a:buChar char="•"/>
                      </a:pPr>
                      <a:r>
                        <a:rPr lang="vi-VN" sz="1300" b="1" i="0" u="none" strike="noStrike" dirty="0">
                          <a:solidFill>
                            <a:srgbClr val="000000"/>
                          </a:solidFill>
                          <a:effectLst/>
                          <a:latin typeface="Times New Roman" panose="02020603050405020304" pitchFamily="18" charset="0"/>
                        </a:rPr>
                        <a:t>Lưu Quốc Vượng</a:t>
                      </a:r>
                    </a:p>
                    <a:p>
                      <a:pPr algn="just" rtl="0" fontAlgn="base">
                        <a:spcBef>
                          <a:spcPts val="0"/>
                        </a:spcBef>
                        <a:spcAft>
                          <a:spcPts val="0"/>
                        </a:spcAft>
                        <a:buFont typeface="Arial" panose="020B0604020202020204" pitchFamily="34" charset="0"/>
                        <a:buChar char="•"/>
                      </a:pPr>
                      <a:r>
                        <a:rPr lang="vi-VN" sz="1300" b="1" i="0" u="none" strike="noStrike" dirty="0">
                          <a:solidFill>
                            <a:srgbClr val="000000"/>
                          </a:solidFill>
                          <a:effectLst/>
                          <a:latin typeface="Times New Roman" panose="02020603050405020304" pitchFamily="18" charset="0"/>
                        </a:rPr>
                        <a:t>Nguyễn Duy Dương</a:t>
                      </a:r>
                    </a:p>
                    <a:p>
                      <a:pPr algn="just" rtl="0" fontAlgn="base">
                        <a:spcBef>
                          <a:spcPts val="0"/>
                        </a:spcBef>
                        <a:spcAft>
                          <a:spcPts val="0"/>
                        </a:spcAft>
                        <a:buFont typeface="Arial" panose="020B0604020202020204" pitchFamily="34" charset="0"/>
                        <a:buChar char="•"/>
                      </a:pPr>
                      <a:r>
                        <a:rPr lang="vi-VN" sz="1300" b="1" i="0" u="none" strike="noStrike" dirty="0">
                          <a:solidFill>
                            <a:srgbClr val="000000"/>
                          </a:solidFill>
                          <a:effectLst/>
                          <a:latin typeface="Times New Roman" panose="02020603050405020304" pitchFamily="18" charset="0"/>
                        </a:rPr>
                        <a:t>Trương Chí Hiếu </a:t>
                      </a:r>
                    </a:p>
                    <a:p>
                      <a:pPr algn="just" rtl="0" fontAlgn="base">
                        <a:spcBef>
                          <a:spcPts val="0"/>
                        </a:spcBef>
                        <a:spcAft>
                          <a:spcPts val="0"/>
                        </a:spcAft>
                        <a:buFont typeface="Arial" panose="020B0604020202020204" pitchFamily="34" charset="0"/>
                        <a:buChar char="•"/>
                      </a:pPr>
                      <a:r>
                        <a:rPr lang="vi-VN" sz="1300" b="1" i="0" u="none" strike="noStrike" dirty="0">
                          <a:solidFill>
                            <a:srgbClr val="000000"/>
                          </a:solidFill>
                          <a:effectLst/>
                          <a:latin typeface="Times New Roman" panose="02020603050405020304" pitchFamily="18" charset="0"/>
                        </a:rPr>
                        <a:t>Nguyễn Xuân Khang</a:t>
                      </a:r>
                      <a:endParaRPr lang="vi-VN" sz="1000" b="0" i="0" u="none" strike="noStrike" dirty="0">
                        <a:solidFill>
                          <a:srgbClr val="000000"/>
                        </a:solidFill>
                        <a:effectLst/>
                        <a:latin typeface="Times New Roman" panose="02020603050405020304" pitchFamily="18"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90895469"/>
                  </a:ext>
                </a:extLst>
              </a:tr>
              <a:tr h="326958">
                <a:tc>
                  <a:txBody>
                    <a:bodyPr/>
                    <a:lstStyle/>
                    <a:p>
                      <a:pPr algn="just" rtl="0" fontAlgn="t">
                        <a:spcBef>
                          <a:spcPts val="0"/>
                        </a:spcBef>
                        <a:spcAft>
                          <a:spcPts val="0"/>
                        </a:spcAft>
                      </a:pPr>
                      <a:r>
                        <a:rPr lang="en-US" sz="1300" b="1" i="0" u="none" strike="noStrike">
                          <a:solidFill>
                            <a:srgbClr val="000000"/>
                          </a:solidFill>
                          <a:effectLst/>
                          <a:latin typeface="Times New Roman" panose="02020603050405020304" pitchFamily="18" charset="0"/>
                        </a:rPr>
                        <a:t>Date</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just" rtl="0" fontAlgn="t">
                        <a:spcBef>
                          <a:spcPts val="0"/>
                        </a:spcBef>
                        <a:spcAft>
                          <a:spcPts val="0"/>
                        </a:spcAft>
                      </a:pPr>
                      <a:r>
                        <a:rPr lang="en-US" sz="1300" b="1" i="0" u="none" strike="noStrike">
                          <a:solidFill>
                            <a:srgbClr val="000000"/>
                          </a:solidFill>
                          <a:effectLst/>
                          <a:latin typeface="Times New Roman" panose="02020603050405020304" pitchFamily="18" charset="0"/>
                        </a:rPr>
                        <a:t>05/01/2023</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90866185"/>
                  </a:ext>
                </a:extLst>
              </a:tr>
              <a:tr h="326958">
                <a:tc>
                  <a:txBody>
                    <a:bodyPr/>
                    <a:lstStyle/>
                    <a:p>
                      <a:pPr algn="just" rtl="0" fontAlgn="t">
                        <a:spcBef>
                          <a:spcPts val="0"/>
                        </a:spcBef>
                        <a:spcAft>
                          <a:spcPts val="0"/>
                        </a:spcAft>
                      </a:pPr>
                      <a:r>
                        <a:rPr lang="en-US" sz="1300" b="1" i="0" u="none" strike="noStrike">
                          <a:solidFill>
                            <a:srgbClr val="000000"/>
                          </a:solidFill>
                          <a:effectLst/>
                          <a:latin typeface="Times New Roman" panose="02020603050405020304" pitchFamily="18" charset="0"/>
                        </a:rPr>
                        <a:t>Instructor</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just" rtl="0" fontAlgn="t">
                        <a:spcBef>
                          <a:spcPts val="0"/>
                        </a:spcBef>
                        <a:spcAft>
                          <a:spcPts val="0"/>
                        </a:spcAft>
                      </a:pPr>
                      <a:r>
                        <a:rPr lang="en-US" sz="1300" b="1" i="0" u="none" strike="noStrike" dirty="0">
                          <a:solidFill>
                            <a:srgbClr val="000000"/>
                          </a:solidFill>
                          <a:effectLst/>
                          <a:latin typeface="Times New Roman" panose="02020603050405020304" pitchFamily="18" charset="0"/>
                        </a:rPr>
                        <a:t>Trần Văn Điệp</a:t>
                      </a:r>
                      <a:endParaRPr lang="en-US"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27133731"/>
                  </a:ext>
                </a:extLst>
              </a:tr>
            </a:tbl>
          </a:graphicData>
        </a:graphic>
      </p:graphicFrame>
      <p:sp>
        <p:nvSpPr>
          <p:cNvPr id="5" name="Rectangle 3"/>
          <p:cNvSpPr>
            <a:spLocks noChangeArrowheads="1"/>
          </p:cNvSpPr>
          <p:nvPr/>
        </p:nvSpPr>
        <p:spPr bwMode="auto">
          <a:xfrm>
            <a:off x="3249930" y="43822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8987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r>
              <a:rPr lang="en-US" b="1" dirty="0"/>
              <a:t>Search </a:t>
            </a:r>
            <a:r>
              <a:rPr lang="en-US" b="1" dirty="0" smtClean="0"/>
              <a:t>order</a:t>
            </a:r>
          </a:p>
          <a:p>
            <a:endParaRPr lang="en-US" dirty="0" smtClean="0"/>
          </a:p>
          <a:p>
            <a:endParaRPr lang="en-US" dirty="0"/>
          </a:p>
          <a:p>
            <a:endParaRPr lang="en-US" dirty="0" smtClean="0"/>
          </a:p>
          <a:p>
            <a:r>
              <a:rPr lang="en-US" b="1" dirty="0" smtClean="0"/>
              <a:t>Manage </a:t>
            </a:r>
            <a:r>
              <a:rPr lang="en-US" b="1" dirty="0"/>
              <a:t>user </a:t>
            </a:r>
            <a:r>
              <a:rPr lang="en-US" b="1" dirty="0" smtClean="0"/>
              <a:t>feedback</a:t>
            </a:r>
          </a:p>
          <a:p>
            <a:endParaRPr lang="en-US" b="1" dirty="0"/>
          </a:p>
          <a:p>
            <a:endParaRPr lang="en-US" dirty="0"/>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r>
              <a:rPr lang="en-US" b="1" dirty="0"/>
              <a:t>Manage user </a:t>
            </a:r>
            <a:r>
              <a:rPr lang="en-US" b="1" dirty="0" smtClean="0"/>
              <a:t>feedback</a:t>
            </a:r>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621305613"/>
              </p:ext>
            </p:extLst>
          </p:nvPr>
        </p:nvGraphicFramePr>
        <p:xfrm>
          <a:off x="621158" y="3148118"/>
          <a:ext cx="4467225" cy="868680"/>
        </p:xfrm>
        <a:graphic>
          <a:graphicData uri="http://schemas.openxmlformats.org/drawingml/2006/table">
            <a:tbl>
              <a:tblPr/>
              <a:tblGrid>
                <a:gridCol w="809625">
                  <a:extLst>
                    <a:ext uri="{9D8B030D-6E8A-4147-A177-3AD203B41FA5}">
                      <a16:colId xmlns:a16="http://schemas.microsoft.com/office/drawing/2014/main" val="400132315"/>
                    </a:ext>
                  </a:extLst>
                </a:gridCol>
                <a:gridCol w="3657600">
                  <a:extLst>
                    <a:ext uri="{9D8B030D-6E8A-4147-A177-3AD203B41FA5}">
                      <a16:colId xmlns:a16="http://schemas.microsoft.com/office/drawing/2014/main" val="2007799526"/>
                    </a:ext>
                  </a:extLst>
                </a:gridCol>
              </a:tblGrid>
              <a:tr h="0">
                <a:tc>
                  <a:txBody>
                    <a:bodyPr/>
                    <a:lstStyle/>
                    <a:p>
                      <a:pPr rtl="0" fontAlgn="t">
                        <a:spcBef>
                          <a:spcPts val="0"/>
                        </a:spcBef>
                        <a:spcAft>
                          <a:spcPts val="0"/>
                        </a:spcAft>
                      </a:pPr>
                      <a:r>
                        <a:rPr lang="en-US" sz="1300" b="1" i="0" u="none" strike="noStrike">
                          <a:solidFill>
                            <a:srgbClr val="202124"/>
                          </a:solidFill>
                          <a:effectLst/>
                          <a:latin typeface="Times New Roman" panose="02020603050405020304" pitchFamily="18" charset="0"/>
                        </a:rPr>
                        <a:t>Input</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300" b="0" i="0" u="none" strike="noStrike" dirty="0">
                          <a:solidFill>
                            <a:srgbClr val="000000"/>
                          </a:solidFill>
                          <a:effectLst/>
                          <a:latin typeface="Times New Roman" panose="02020603050405020304" pitchFamily="18" charset="0"/>
                        </a:rPr>
                        <a:t>Enter search name (article, user)</a:t>
                      </a:r>
                      <a:endParaRPr lang="en-US"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99503029"/>
                  </a:ext>
                </a:extLst>
              </a:tr>
              <a:tr h="278765">
                <a:tc>
                  <a:txBody>
                    <a:bodyPr/>
                    <a:lstStyle/>
                    <a:p>
                      <a:pPr rtl="0" fontAlgn="t">
                        <a:spcBef>
                          <a:spcPts val="0"/>
                        </a:spcBef>
                        <a:spcAft>
                          <a:spcPts val="0"/>
                        </a:spcAft>
                      </a:pPr>
                      <a:r>
                        <a:rPr lang="en-US" sz="1300" b="1" i="0" u="none" strike="noStrike">
                          <a:solidFill>
                            <a:srgbClr val="202124"/>
                          </a:solidFill>
                          <a:effectLst/>
                          <a:latin typeface="Times New Roman" panose="02020603050405020304" pitchFamily="18" charset="0"/>
                        </a:rPr>
                        <a:t>Process</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300" b="0" i="0" u="none" strike="noStrike">
                          <a:solidFill>
                            <a:srgbClr val="000000"/>
                          </a:solidFill>
                          <a:effectLst/>
                          <a:latin typeface="Times New Roman" panose="02020603050405020304" pitchFamily="18" charset="0"/>
                        </a:rPr>
                        <a:t>Search in database</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62439598"/>
                  </a:ext>
                </a:extLst>
              </a:tr>
              <a:tr h="194945">
                <a:tc>
                  <a:txBody>
                    <a:bodyPr/>
                    <a:lstStyle/>
                    <a:p>
                      <a:pPr rtl="0" fontAlgn="t">
                        <a:spcBef>
                          <a:spcPts val="0"/>
                        </a:spcBef>
                        <a:spcAft>
                          <a:spcPts val="0"/>
                        </a:spcAft>
                      </a:pPr>
                      <a:r>
                        <a:rPr lang="en-US" sz="1300" b="1" i="0" u="none" strike="noStrike">
                          <a:solidFill>
                            <a:srgbClr val="202124"/>
                          </a:solidFill>
                          <a:effectLst/>
                          <a:latin typeface="Times New Roman" panose="02020603050405020304" pitchFamily="18" charset="0"/>
                        </a:rPr>
                        <a:t>Output</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300" b="0" i="0" u="none" strike="noStrike" dirty="0">
                          <a:solidFill>
                            <a:srgbClr val="000000"/>
                          </a:solidFill>
                          <a:effectLst/>
                          <a:latin typeface="Times New Roman" panose="02020603050405020304" pitchFamily="18" charset="0"/>
                        </a:rPr>
                        <a:t>Display search result</a:t>
                      </a:r>
                      <a:endParaRPr lang="en-US"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8157329"/>
                  </a:ext>
                </a:extLst>
              </a:tr>
            </a:tbl>
          </a:graphicData>
        </a:graphic>
      </p:graphicFrame>
      <p:sp>
        <p:nvSpPr>
          <p:cNvPr id="8" name="Rectangle 1"/>
          <p:cNvSpPr>
            <a:spLocks noChangeArrowheads="1"/>
          </p:cNvSpPr>
          <p:nvPr/>
        </p:nvSpPr>
        <p:spPr bwMode="auto">
          <a:xfrm>
            <a:off x="2741613" y="36671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420259857"/>
              </p:ext>
            </p:extLst>
          </p:nvPr>
        </p:nvGraphicFramePr>
        <p:xfrm>
          <a:off x="676538" y="4884843"/>
          <a:ext cx="4467225" cy="868680"/>
        </p:xfrm>
        <a:graphic>
          <a:graphicData uri="http://schemas.openxmlformats.org/drawingml/2006/table">
            <a:tbl>
              <a:tblPr/>
              <a:tblGrid>
                <a:gridCol w="809625">
                  <a:extLst>
                    <a:ext uri="{9D8B030D-6E8A-4147-A177-3AD203B41FA5}">
                      <a16:colId xmlns:a16="http://schemas.microsoft.com/office/drawing/2014/main" val="1155701219"/>
                    </a:ext>
                  </a:extLst>
                </a:gridCol>
                <a:gridCol w="3657600">
                  <a:extLst>
                    <a:ext uri="{9D8B030D-6E8A-4147-A177-3AD203B41FA5}">
                      <a16:colId xmlns:a16="http://schemas.microsoft.com/office/drawing/2014/main" val="1744627684"/>
                    </a:ext>
                  </a:extLst>
                </a:gridCol>
              </a:tblGrid>
              <a:tr h="0">
                <a:tc>
                  <a:txBody>
                    <a:bodyPr/>
                    <a:lstStyle/>
                    <a:p>
                      <a:pPr rtl="0" fontAlgn="t">
                        <a:spcBef>
                          <a:spcPts val="0"/>
                        </a:spcBef>
                        <a:spcAft>
                          <a:spcPts val="0"/>
                        </a:spcAft>
                      </a:pPr>
                      <a:r>
                        <a:rPr lang="en-US" sz="1300" b="1" i="0" u="none" strike="noStrike">
                          <a:solidFill>
                            <a:srgbClr val="202124"/>
                          </a:solidFill>
                          <a:effectLst/>
                          <a:latin typeface="Times New Roman" panose="02020603050405020304" pitchFamily="18" charset="0"/>
                        </a:rPr>
                        <a:t>Input</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300" b="0" i="0" u="none" strike="noStrike">
                          <a:solidFill>
                            <a:srgbClr val="000000"/>
                          </a:solidFill>
                          <a:effectLst/>
                          <a:latin typeface="Times New Roman" panose="02020603050405020304" pitchFamily="18" charset="0"/>
                        </a:rPr>
                        <a:t>Select user feedback</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15691544"/>
                  </a:ext>
                </a:extLst>
              </a:tr>
              <a:tr h="278765">
                <a:tc>
                  <a:txBody>
                    <a:bodyPr/>
                    <a:lstStyle/>
                    <a:p>
                      <a:pPr rtl="0" fontAlgn="t">
                        <a:spcBef>
                          <a:spcPts val="0"/>
                        </a:spcBef>
                        <a:spcAft>
                          <a:spcPts val="0"/>
                        </a:spcAft>
                      </a:pPr>
                      <a:r>
                        <a:rPr lang="en-US" sz="1300" b="1" i="0" u="none" strike="noStrike">
                          <a:solidFill>
                            <a:srgbClr val="202124"/>
                          </a:solidFill>
                          <a:effectLst/>
                          <a:latin typeface="Times New Roman" panose="02020603050405020304" pitchFamily="18" charset="0"/>
                        </a:rPr>
                        <a:t>Process</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300" b="0" i="0" u="none" strike="noStrike">
                          <a:solidFill>
                            <a:srgbClr val="000000"/>
                          </a:solidFill>
                          <a:effectLst/>
                          <a:latin typeface="Times New Roman" panose="02020603050405020304" pitchFamily="18" charset="0"/>
                        </a:rPr>
                        <a:t>Check user feedback stored in a database</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79186186"/>
                  </a:ext>
                </a:extLst>
              </a:tr>
              <a:tr h="194945">
                <a:tc>
                  <a:txBody>
                    <a:bodyPr/>
                    <a:lstStyle/>
                    <a:p>
                      <a:pPr rtl="0" fontAlgn="t">
                        <a:spcBef>
                          <a:spcPts val="0"/>
                        </a:spcBef>
                        <a:spcAft>
                          <a:spcPts val="0"/>
                        </a:spcAft>
                      </a:pPr>
                      <a:r>
                        <a:rPr lang="en-US" sz="1300" b="1" i="0" u="none" strike="noStrike">
                          <a:solidFill>
                            <a:srgbClr val="202124"/>
                          </a:solidFill>
                          <a:effectLst/>
                          <a:latin typeface="Times New Roman" panose="02020603050405020304" pitchFamily="18" charset="0"/>
                        </a:rPr>
                        <a:t>Output</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300" b="0" i="0" u="none" strike="noStrike" dirty="0">
                          <a:solidFill>
                            <a:srgbClr val="000000"/>
                          </a:solidFill>
                          <a:effectLst/>
                          <a:latin typeface="Times New Roman" panose="02020603050405020304" pitchFamily="18" charset="0"/>
                        </a:rPr>
                        <a:t>Show response content</a:t>
                      </a:r>
                      <a:endParaRPr lang="en-US"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77732669"/>
                  </a:ext>
                </a:extLst>
              </a:tr>
            </a:tbl>
          </a:graphicData>
        </a:graphic>
      </p:graphicFrame>
      <p:sp>
        <p:nvSpPr>
          <p:cNvPr id="10" name="Rectangle 2"/>
          <p:cNvSpPr>
            <a:spLocks noChangeArrowheads="1"/>
          </p:cNvSpPr>
          <p:nvPr/>
        </p:nvSpPr>
        <p:spPr bwMode="auto">
          <a:xfrm>
            <a:off x="675745" y="488500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910464666"/>
              </p:ext>
            </p:extLst>
          </p:nvPr>
        </p:nvGraphicFramePr>
        <p:xfrm>
          <a:off x="5315399" y="3284326"/>
          <a:ext cx="4467225" cy="1066800"/>
        </p:xfrm>
        <a:graphic>
          <a:graphicData uri="http://schemas.openxmlformats.org/drawingml/2006/table">
            <a:tbl>
              <a:tblPr/>
              <a:tblGrid>
                <a:gridCol w="809625">
                  <a:extLst>
                    <a:ext uri="{9D8B030D-6E8A-4147-A177-3AD203B41FA5}">
                      <a16:colId xmlns:a16="http://schemas.microsoft.com/office/drawing/2014/main" val="433605061"/>
                    </a:ext>
                  </a:extLst>
                </a:gridCol>
                <a:gridCol w="3657600">
                  <a:extLst>
                    <a:ext uri="{9D8B030D-6E8A-4147-A177-3AD203B41FA5}">
                      <a16:colId xmlns:a16="http://schemas.microsoft.com/office/drawing/2014/main" val="1814548111"/>
                    </a:ext>
                  </a:extLst>
                </a:gridCol>
              </a:tblGrid>
              <a:tr h="0">
                <a:tc>
                  <a:txBody>
                    <a:bodyPr/>
                    <a:lstStyle/>
                    <a:p>
                      <a:pPr rtl="0" fontAlgn="t">
                        <a:spcBef>
                          <a:spcPts val="0"/>
                        </a:spcBef>
                        <a:spcAft>
                          <a:spcPts val="0"/>
                        </a:spcAft>
                      </a:pPr>
                      <a:r>
                        <a:rPr lang="en-US" sz="1300" b="1" i="0" u="none" strike="noStrike">
                          <a:solidFill>
                            <a:srgbClr val="202124"/>
                          </a:solidFill>
                          <a:effectLst/>
                          <a:latin typeface="Times New Roman" panose="02020603050405020304" pitchFamily="18" charset="0"/>
                        </a:rPr>
                        <a:t>Input</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300" b="0" i="0" u="none" strike="noStrike">
                          <a:solidFill>
                            <a:srgbClr val="000000"/>
                          </a:solidFill>
                          <a:effectLst/>
                          <a:latin typeface="Times New Roman" panose="02020603050405020304" pitchFamily="18" charset="0"/>
                        </a:rPr>
                        <a:t>Select customer information to book tickets</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68275064"/>
                  </a:ext>
                </a:extLst>
              </a:tr>
              <a:tr h="278765">
                <a:tc>
                  <a:txBody>
                    <a:bodyPr/>
                    <a:lstStyle/>
                    <a:p>
                      <a:pPr rtl="0" fontAlgn="t">
                        <a:spcBef>
                          <a:spcPts val="0"/>
                        </a:spcBef>
                        <a:spcAft>
                          <a:spcPts val="0"/>
                        </a:spcAft>
                      </a:pPr>
                      <a:r>
                        <a:rPr lang="en-US" sz="1300" b="1" i="0" u="none" strike="noStrike">
                          <a:solidFill>
                            <a:srgbClr val="202124"/>
                          </a:solidFill>
                          <a:effectLst/>
                          <a:latin typeface="Times New Roman" panose="02020603050405020304" pitchFamily="18" charset="0"/>
                        </a:rPr>
                        <a:t>Process</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300" b="0" i="0" u="none" strike="noStrike">
                          <a:solidFill>
                            <a:srgbClr val="000000"/>
                          </a:solidFill>
                          <a:effectLst/>
                          <a:latin typeface="Times New Roman" panose="02020603050405020304" pitchFamily="18" charset="0"/>
                        </a:rPr>
                        <a:t>Check the booking information stored in the database</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01897385"/>
                  </a:ext>
                </a:extLst>
              </a:tr>
              <a:tr h="194945">
                <a:tc>
                  <a:txBody>
                    <a:bodyPr/>
                    <a:lstStyle/>
                    <a:p>
                      <a:pPr rtl="0" fontAlgn="t">
                        <a:spcBef>
                          <a:spcPts val="0"/>
                        </a:spcBef>
                        <a:spcAft>
                          <a:spcPts val="0"/>
                        </a:spcAft>
                      </a:pPr>
                      <a:r>
                        <a:rPr lang="en-US" sz="1300" b="1" i="0" u="none" strike="noStrike">
                          <a:solidFill>
                            <a:srgbClr val="202124"/>
                          </a:solidFill>
                          <a:effectLst/>
                          <a:latin typeface="Times New Roman" panose="02020603050405020304" pitchFamily="18" charset="0"/>
                        </a:rPr>
                        <a:t>Output</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300" b="0" i="0" u="none" strike="noStrike" dirty="0">
                          <a:solidFill>
                            <a:srgbClr val="000000"/>
                          </a:solidFill>
                          <a:effectLst/>
                          <a:latin typeface="Times New Roman" panose="02020603050405020304" pitchFamily="18" charset="0"/>
                        </a:rPr>
                        <a:t>Show booking information</a:t>
                      </a:r>
                      <a:endParaRPr lang="en-US"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00003194"/>
                  </a:ext>
                </a:extLst>
              </a:tr>
            </a:tbl>
          </a:graphicData>
        </a:graphic>
      </p:graphicFrame>
      <p:sp>
        <p:nvSpPr>
          <p:cNvPr id="12" name="Rectangle 3"/>
          <p:cNvSpPr>
            <a:spLocks noChangeArrowheads="1"/>
          </p:cNvSpPr>
          <p:nvPr/>
        </p:nvSpPr>
        <p:spPr bwMode="auto">
          <a:xfrm>
            <a:off x="5314606" y="328353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4137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pPr fontAlgn="base"/>
            <a:r>
              <a:rPr lang="en-US" sz="3100" b="1" dirty="0"/>
              <a:t>Entity-relationship</a:t>
            </a:r>
            <a:br>
              <a:rPr lang="en-US" sz="3100" b="1" dirty="0"/>
            </a:br>
            <a:r>
              <a:rPr lang="en-US" sz="3100" dirty="0"/>
              <a:t>Entity-relationship of tables in thuong_hieu_xe</a:t>
            </a:r>
            <a:r>
              <a:rPr lang="en-US" dirty="0"/>
              <a:t/>
            </a:r>
            <a:br>
              <a:rPr lang="en-US" dirty="0"/>
            </a:br>
            <a:endParaRPr lang="en-US" dirty="0"/>
          </a:p>
        </p:txBody>
      </p:sp>
      <p:pic>
        <p:nvPicPr>
          <p:cNvPr id="6146" name="Picture 2" descr="https://lh5.googleusercontent.com/cwy8yVqEh1un2mu9IyqEm-vz1wgdNXAkbIGHs8qHxhZrKdgSxycybVFuYsaAehFGrjF-C36arPrTs9GT6vbbwwrugcgxXVd6Jr-Fz_KWcesGz4soliblWsvOs_ICX8n9MgQiqgZEnnrGNY3OXwTBFSet4H6kXrnPgvvKMBmqSjNGnOa3OP0Ej0SHVOf1EyfrwJTaMZ8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6651" y="1815737"/>
            <a:ext cx="8098972" cy="4415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0827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descr="https://lh3.googleusercontent.com/uaeCFL-TfztQd7P_llYgCwYuGQqW7ZxmHWPuCcvPKwETo9ECFsxMV03vCRfO_E_SmqjJMfSvDhXLKBTofq1qK7HIeeeMEW3wGyQvvqksKPvfZBumxnw6NFecWzqfsXgs70k4i60_mSRzbncF1uYH4kg-OtKVGc1O0yJJMTYlWotg7OdyyQau8VZeXXChP3Fvyx45f95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4745" y="2160588"/>
            <a:ext cx="8039257" cy="4214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2207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i="1" dirty="0"/>
              <a:t>Database Design</a:t>
            </a:r>
            <a:br>
              <a:rPr lang="en-US" b="1" i="1" dirty="0"/>
            </a:br>
            <a:r>
              <a:rPr lang="en-US" b="1" dirty="0"/>
              <a:t>Table relationship</a:t>
            </a:r>
            <a:br>
              <a:rPr lang="en-US" b="1" dirty="0"/>
            </a:br>
            <a:endParaRPr lang="en-US" dirty="0"/>
          </a:p>
        </p:txBody>
      </p:sp>
      <p:pic>
        <p:nvPicPr>
          <p:cNvPr id="8194" name="Picture 2" descr="https://lh4.googleusercontent.com/xIMoKH8tUnSDPyUJ9kiMe7g3t-xt8XN7HXR6SJHM_g0g9Cs4350tzPyZ7XgRLuEEckNFiTqri-RfKhM9mkSEcmRvUMbXK9KrCrMzfAjn-MM4kMCdzVA3jyPXUJ45dU9OvLtbA5KmlQR731OlMEe5PrnRZutA-mWEIKqcMg9qbkhXYJDeXcjuykHWNts34-WlA7uGBK0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748" y="2063931"/>
            <a:ext cx="8348445" cy="4304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2535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Table detail</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44585784"/>
              </p:ext>
            </p:extLst>
          </p:nvPr>
        </p:nvGraphicFramePr>
        <p:xfrm>
          <a:off x="945635" y="2246949"/>
          <a:ext cx="4131233" cy="3884766"/>
        </p:xfrm>
        <a:graphic>
          <a:graphicData uri="http://schemas.openxmlformats.org/drawingml/2006/table">
            <a:tbl>
              <a:tblPr/>
              <a:tblGrid>
                <a:gridCol w="864677">
                  <a:extLst>
                    <a:ext uri="{9D8B030D-6E8A-4147-A177-3AD203B41FA5}">
                      <a16:colId xmlns:a16="http://schemas.microsoft.com/office/drawing/2014/main" val="2944538542"/>
                    </a:ext>
                  </a:extLst>
                </a:gridCol>
                <a:gridCol w="904708">
                  <a:extLst>
                    <a:ext uri="{9D8B030D-6E8A-4147-A177-3AD203B41FA5}">
                      <a16:colId xmlns:a16="http://schemas.microsoft.com/office/drawing/2014/main" val="402794093"/>
                    </a:ext>
                  </a:extLst>
                </a:gridCol>
                <a:gridCol w="976764">
                  <a:extLst>
                    <a:ext uri="{9D8B030D-6E8A-4147-A177-3AD203B41FA5}">
                      <a16:colId xmlns:a16="http://schemas.microsoft.com/office/drawing/2014/main" val="3194948814"/>
                    </a:ext>
                  </a:extLst>
                </a:gridCol>
                <a:gridCol w="1385084">
                  <a:extLst>
                    <a:ext uri="{9D8B030D-6E8A-4147-A177-3AD203B41FA5}">
                      <a16:colId xmlns:a16="http://schemas.microsoft.com/office/drawing/2014/main" val="2846007183"/>
                    </a:ext>
                  </a:extLst>
                </a:gridCol>
              </a:tblGrid>
              <a:tr h="243390">
                <a:tc>
                  <a:txBody>
                    <a:bodyPr/>
                    <a:lstStyle/>
                    <a:p>
                      <a:pPr algn="ctr" rtl="0" fontAlgn="t">
                        <a:spcBef>
                          <a:spcPts val="0"/>
                        </a:spcBef>
                        <a:spcAft>
                          <a:spcPts val="0"/>
                        </a:spcAft>
                      </a:pPr>
                      <a:r>
                        <a:rPr lang="en-US" sz="1100" b="1" i="0" u="none" strike="noStrike">
                          <a:solidFill>
                            <a:srgbClr val="000000"/>
                          </a:solidFill>
                          <a:effectLst/>
                          <a:latin typeface="Times New Roman" panose="02020603050405020304" pitchFamily="18" charset="0"/>
                        </a:rPr>
                        <a:t>Column</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B"/>
                    </a:solidFill>
                  </a:tcPr>
                </a:tc>
                <a:tc>
                  <a:txBody>
                    <a:bodyPr/>
                    <a:lstStyle/>
                    <a:p>
                      <a:pPr algn="ctr" rtl="0" fontAlgn="t">
                        <a:spcBef>
                          <a:spcPts val="0"/>
                        </a:spcBef>
                        <a:spcAft>
                          <a:spcPts val="0"/>
                        </a:spcAft>
                      </a:pPr>
                      <a:r>
                        <a:rPr lang="en-US" sz="1100" b="1" i="0" u="none" strike="noStrike">
                          <a:solidFill>
                            <a:srgbClr val="000000"/>
                          </a:solidFill>
                          <a:effectLst/>
                          <a:latin typeface="Times New Roman" panose="02020603050405020304" pitchFamily="18" charset="0"/>
                        </a:rPr>
                        <a:t>Data type</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B"/>
                    </a:solidFill>
                  </a:tcPr>
                </a:tc>
                <a:tc>
                  <a:txBody>
                    <a:bodyPr/>
                    <a:lstStyle/>
                    <a:p>
                      <a:pPr algn="ctr" rtl="0" fontAlgn="t">
                        <a:spcBef>
                          <a:spcPts val="0"/>
                        </a:spcBef>
                        <a:spcAft>
                          <a:spcPts val="0"/>
                        </a:spcAft>
                      </a:pPr>
                      <a:r>
                        <a:rPr lang="en-US" sz="1100" b="1" i="0" u="none" strike="noStrike">
                          <a:solidFill>
                            <a:srgbClr val="000000"/>
                          </a:solidFill>
                          <a:effectLst/>
                          <a:latin typeface="Times New Roman" panose="02020603050405020304" pitchFamily="18" charset="0"/>
                        </a:rPr>
                        <a:t>Constraint</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B"/>
                    </a:solidFill>
                  </a:tcPr>
                </a:tc>
                <a:tc>
                  <a:txBody>
                    <a:bodyPr/>
                    <a:lstStyle/>
                    <a:p>
                      <a:pPr algn="ctr" rtl="0" fontAlgn="t">
                        <a:spcBef>
                          <a:spcPts val="0"/>
                        </a:spcBef>
                        <a:spcAft>
                          <a:spcPts val="0"/>
                        </a:spcAft>
                      </a:pPr>
                      <a:r>
                        <a:rPr lang="en-US" sz="1100" b="1" i="0" u="none" strike="noStrike">
                          <a:solidFill>
                            <a:srgbClr val="000000"/>
                          </a:solidFill>
                          <a:effectLst/>
                          <a:latin typeface="Times New Roman" panose="02020603050405020304" pitchFamily="18" charset="0"/>
                        </a:rPr>
                        <a:t>Description</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B"/>
                    </a:solidFill>
                  </a:tcPr>
                </a:tc>
                <a:extLst>
                  <a:ext uri="{0D108BD9-81ED-4DB2-BD59-A6C34878D82A}">
                    <a16:rowId xmlns:a16="http://schemas.microsoft.com/office/drawing/2014/main" val="3315971944"/>
                  </a:ext>
                </a:extLst>
              </a:tr>
              <a:tr h="409921">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id</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100" b="0" i="0" u="none" strike="noStrike" dirty="0">
                          <a:solidFill>
                            <a:srgbClr val="000000"/>
                          </a:solidFill>
                          <a:effectLst/>
                          <a:latin typeface="Times New Roman" panose="02020603050405020304" pitchFamily="18" charset="0"/>
                        </a:rPr>
                        <a:t>INT(11)</a:t>
                      </a:r>
                      <a:endParaRPr lang="en-US" sz="1500" dirty="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-primary key</a:t>
                      </a:r>
                      <a:endParaRPr lang="en-US" sz="1500">
                        <a:effectLst/>
                      </a:endParaRPr>
                    </a:p>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-unsigned</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account id</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65839666"/>
                  </a:ext>
                </a:extLst>
              </a:tr>
              <a:tr h="538021">
                <a:tc>
                  <a:txBody>
                    <a:bodyPr/>
                    <a:lstStyle/>
                    <a:p>
                      <a:pPr algn="ctr" rtl="0" fontAlgn="t">
                        <a:spcBef>
                          <a:spcPts val="0"/>
                        </a:spcBef>
                        <a:spcAft>
                          <a:spcPts val="0"/>
                        </a:spcAft>
                      </a:pPr>
                      <a:r>
                        <a:rPr lang="en-US" sz="1100" b="0" i="0" u="none" strike="noStrike" dirty="0">
                          <a:solidFill>
                            <a:srgbClr val="000000"/>
                          </a:solidFill>
                          <a:effectLst/>
                          <a:latin typeface="Times New Roman" panose="02020603050405020304" pitchFamily="18" charset="0"/>
                        </a:rPr>
                        <a:t>ten</a:t>
                      </a:r>
                      <a:endParaRPr lang="en-US" sz="1500" dirty="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Varchar (50)</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t"/>
                      <a:r>
                        <a:rPr lang="en-US" sz="1500">
                          <a:effectLst/>
                        </a:rPr>
                        <a:t/>
                      </a:r>
                      <a:br>
                        <a:rPr lang="en-US" sz="1500">
                          <a:effectLst/>
                        </a:rPr>
                      </a:b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Name</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20679905"/>
                  </a:ext>
                </a:extLst>
              </a:tr>
              <a:tr h="538021">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ho</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varchar(50)</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t"/>
                      <a:r>
                        <a:rPr lang="en-US" sz="1500">
                          <a:effectLst/>
                        </a:rPr>
                        <a:t/>
                      </a:r>
                      <a:br>
                        <a:rPr lang="en-US" sz="1500">
                          <a:effectLst/>
                        </a:rPr>
                      </a:b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First name</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43238240"/>
                  </a:ext>
                </a:extLst>
              </a:tr>
              <a:tr h="538021">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sdt</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varchar(20) </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t"/>
                      <a:r>
                        <a:rPr lang="en-US" sz="1500">
                          <a:effectLst/>
                        </a:rPr>
                        <a:t/>
                      </a:r>
                      <a:br>
                        <a:rPr lang="en-US" sz="1500">
                          <a:effectLst/>
                        </a:rPr>
                      </a:b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Phone number</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75096092"/>
                  </a:ext>
                </a:extLst>
              </a:tr>
              <a:tr h="538021">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email</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Varchar (50)</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t"/>
                      <a:r>
                        <a:rPr lang="en-US" sz="1500">
                          <a:effectLst/>
                        </a:rPr>
                        <a:t/>
                      </a:r>
                      <a:br>
                        <a:rPr lang="en-US" sz="1500">
                          <a:effectLst/>
                        </a:rPr>
                      </a:b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User email</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35537278"/>
                  </a:ext>
                </a:extLst>
              </a:tr>
              <a:tr h="538021">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ngay_gui</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Date</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t"/>
                      <a:r>
                        <a:rPr lang="en-US" sz="1500">
                          <a:effectLst/>
                        </a:rPr>
                        <a:t/>
                      </a:r>
                      <a:br>
                        <a:rPr lang="en-US" sz="1500">
                          <a:effectLst/>
                        </a:rPr>
                      </a:b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Date of birthday</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08178610"/>
                  </a:ext>
                </a:extLst>
              </a:tr>
              <a:tr h="538021">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noidung</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varchar(500)</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t"/>
                      <a:r>
                        <a:rPr lang="en-US" sz="1500">
                          <a:effectLst/>
                        </a:rPr>
                        <a:t/>
                      </a:r>
                      <a:br>
                        <a:rPr lang="en-US" sz="1500">
                          <a:effectLst/>
                        </a:rPr>
                      </a:b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t"/>
                      <a:r>
                        <a:rPr lang="en-US" sz="1500" dirty="0">
                          <a:effectLst/>
                        </a:rPr>
                        <a:t/>
                      </a:r>
                      <a:br>
                        <a:rPr lang="en-US" sz="1500" dirty="0">
                          <a:effectLst/>
                        </a:rPr>
                      </a:br>
                      <a:endParaRPr lang="en-US" sz="1500" dirty="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17955188"/>
                  </a:ext>
                </a:extLst>
              </a:tr>
            </a:tbl>
          </a:graphicData>
        </a:graphic>
      </p:graphicFrame>
      <p:sp>
        <p:nvSpPr>
          <p:cNvPr id="5" name="Rectangle 1"/>
          <p:cNvSpPr>
            <a:spLocks noChangeArrowheads="1"/>
          </p:cNvSpPr>
          <p:nvPr/>
        </p:nvSpPr>
        <p:spPr bwMode="auto">
          <a:xfrm>
            <a:off x="945635" y="1385175"/>
            <a:ext cx="1656287"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smtClean="0">
                <a:ln>
                  <a:noFill/>
                </a:ln>
                <a:solidFill>
                  <a:srgbClr val="000000"/>
                </a:solidFill>
                <a:effectLst/>
                <a:latin typeface="+mj-lt"/>
                <a:cs typeface="Times New Roman" panose="02020603050405020304" pitchFamily="18" charset="0"/>
              </a:rPr>
              <a:t>Form_Tuvan</a:t>
            </a:r>
            <a:endParaRPr kumimoji="0" lang="en-US" altLang="en-US" sz="20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397150" y="1631396"/>
            <a:ext cx="1394934" cy="400110"/>
          </a:xfrm>
          <a:prstGeom prst="rect">
            <a:avLst/>
          </a:prstGeom>
        </p:spPr>
        <p:txBody>
          <a:bodyPr wrap="none">
            <a:spAutoFit/>
          </a:bodyPr>
          <a:lstStyle/>
          <a:p>
            <a:pPr algn="just" fontAlgn="base"/>
            <a:r>
              <a:rPr lang="en-US" sz="2000" b="1" dirty="0">
                <a:solidFill>
                  <a:srgbClr val="000000"/>
                </a:solidFill>
                <a:latin typeface="+mj-lt"/>
              </a:rPr>
              <a:t>tbl_admin</a:t>
            </a:r>
          </a:p>
        </p:txBody>
      </p:sp>
      <p:graphicFrame>
        <p:nvGraphicFramePr>
          <p:cNvPr id="7" name="Table 6"/>
          <p:cNvGraphicFramePr>
            <a:graphicFrameLocks noGrp="1"/>
          </p:cNvGraphicFramePr>
          <p:nvPr>
            <p:extLst>
              <p:ext uri="{D42A27DB-BD31-4B8C-83A1-F6EECF244321}">
                <p14:modId xmlns:p14="http://schemas.microsoft.com/office/powerpoint/2010/main" val="3241409672"/>
              </p:ext>
            </p:extLst>
          </p:nvPr>
        </p:nvGraphicFramePr>
        <p:xfrm>
          <a:off x="6272166" y="2275133"/>
          <a:ext cx="4131233" cy="3884766"/>
        </p:xfrm>
        <a:graphic>
          <a:graphicData uri="http://schemas.openxmlformats.org/drawingml/2006/table">
            <a:tbl>
              <a:tblPr/>
              <a:tblGrid>
                <a:gridCol w="864677">
                  <a:extLst>
                    <a:ext uri="{9D8B030D-6E8A-4147-A177-3AD203B41FA5}">
                      <a16:colId xmlns:a16="http://schemas.microsoft.com/office/drawing/2014/main" val="3390096155"/>
                    </a:ext>
                  </a:extLst>
                </a:gridCol>
                <a:gridCol w="904708">
                  <a:extLst>
                    <a:ext uri="{9D8B030D-6E8A-4147-A177-3AD203B41FA5}">
                      <a16:colId xmlns:a16="http://schemas.microsoft.com/office/drawing/2014/main" val="1804187650"/>
                    </a:ext>
                  </a:extLst>
                </a:gridCol>
                <a:gridCol w="976764">
                  <a:extLst>
                    <a:ext uri="{9D8B030D-6E8A-4147-A177-3AD203B41FA5}">
                      <a16:colId xmlns:a16="http://schemas.microsoft.com/office/drawing/2014/main" val="2054591972"/>
                    </a:ext>
                  </a:extLst>
                </a:gridCol>
                <a:gridCol w="1385084">
                  <a:extLst>
                    <a:ext uri="{9D8B030D-6E8A-4147-A177-3AD203B41FA5}">
                      <a16:colId xmlns:a16="http://schemas.microsoft.com/office/drawing/2014/main" val="1065191615"/>
                    </a:ext>
                  </a:extLst>
                </a:gridCol>
              </a:tblGrid>
              <a:tr h="243390">
                <a:tc>
                  <a:txBody>
                    <a:bodyPr/>
                    <a:lstStyle/>
                    <a:p>
                      <a:pPr algn="ctr" rtl="0" fontAlgn="t">
                        <a:spcBef>
                          <a:spcPts val="0"/>
                        </a:spcBef>
                        <a:spcAft>
                          <a:spcPts val="0"/>
                        </a:spcAft>
                      </a:pPr>
                      <a:r>
                        <a:rPr lang="en-US" sz="1100" b="1" i="0" u="none" strike="noStrike">
                          <a:solidFill>
                            <a:srgbClr val="000000"/>
                          </a:solidFill>
                          <a:effectLst/>
                          <a:latin typeface="Times New Roman" panose="02020603050405020304" pitchFamily="18" charset="0"/>
                        </a:rPr>
                        <a:t>Column</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B"/>
                    </a:solidFill>
                  </a:tcPr>
                </a:tc>
                <a:tc>
                  <a:txBody>
                    <a:bodyPr/>
                    <a:lstStyle/>
                    <a:p>
                      <a:pPr algn="ctr" rtl="0" fontAlgn="t">
                        <a:spcBef>
                          <a:spcPts val="0"/>
                        </a:spcBef>
                        <a:spcAft>
                          <a:spcPts val="0"/>
                        </a:spcAft>
                      </a:pPr>
                      <a:r>
                        <a:rPr lang="en-US" sz="1100" b="1" i="0" u="none" strike="noStrike">
                          <a:solidFill>
                            <a:srgbClr val="000000"/>
                          </a:solidFill>
                          <a:effectLst/>
                          <a:latin typeface="Times New Roman" panose="02020603050405020304" pitchFamily="18" charset="0"/>
                        </a:rPr>
                        <a:t>Data type</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B"/>
                    </a:solidFill>
                  </a:tcPr>
                </a:tc>
                <a:tc>
                  <a:txBody>
                    <a:bodyPr/>
                    <a:lstStyle/>
                    <a:p>
                      <a:pPr algn="ctr" rtl="0" fontAlgn="t">
                        <a:spcBef>
                          <a:spcPts val="0"/>
                        </a:spcBef>
                        <a:spcAft>
                          <a:spcPts val="0"/>
                        </a:spcAft>
                      </a:pPr>
                      <a:r>
                        <a:rPr lang="en-US" sz="1100" b="1" i="0" u="none" strike="noStrike">
                          <a:solidFill>
                            <a:srgbClr val="000000"/>
                          </a:solidFill>
                          <a:effectLst/>
                          <a:latin typeface="Times New Roman" panose="02020603050405020304" pitchFamily="18" charset="0"/>
                        </a:rPr>
                        <a:t>Constraint</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B"/>
                    </a:solidFill>
                  </a:tcPr>
                </a:tc>
                <a:tc>
                  <a:txBody>
                    <a:bodyPr/>
                    <a:lstStyle/>
                    <a:p>
                      <a:pPr algn="ctr" rtl="0" fontAlgn="t">
                        <a:spcBef>
                          <a:spcPts val="0"/>
                        </a:spcBef>
                        <a:spcAft>
                          <a:spcPts val="0"/>
                        </a:spcAft>
                      </a:pPr>
                      <a:r>
                        <a:rPr lang="en-US" sz="1100" b="1" i="0" u="none" strike="noStrike">
                          <a:solidFill>
                            <a:srgbClr val="000000"/>
                          </a:solidFill>
                          <a:effectLst/>
                          <a:latin typeface="Times New Roman" panose="02020603050405020304" pitchFamily="18" charset="0"/>
                        </a:rPr>
                        <a:t>Description</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B"/>
                    </a:solidFill>
                  </a:tcPr>
                </a:tc>
                <a:extLst>
                  <a:ext uri="{0D108BD9-81ED-4DB2-BD59-A6C34878D82A}">
                    <a16:rowId xmlns:a16="http://schemas.microsoft.com/office/drawing/2014/main" val="1682922017"/>
                  </a:ext>
                </a:extLst>
              </a:tr>
              <a:tr h="409921">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admin_id</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INT(11)</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-primary key</a:t>
                      </a:r>
                      <a:endParaRPr lang="en-US" sz="1500">
                        <a:effectLst/>
                      </a:endParaRPr>
                    </a:p>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-unsigned</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admin id</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76892292"/>
                  </a:ext>
                </a:extLst>
              </a:tr>
              <a:tr h="538021">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email</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Varchar (50)</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t"/>
                      <a:r>
                        <a:rPr lang="en-US" sz="1500">
                          <a:effectLst/>
                        </a:rPr>
                        <a:t/>
                      </a:r>
                      <a:br>
                        <a:rPr lang="en-US" sz="1500">
                          <a:effectLst/>
                        </a:rPr>
                      </a:b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User email</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48463940"/>
                  </a:ext>
                </a:extLst>
              </a:tr>
              <a:tr h="538021">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password</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varchar(32)</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t"/>
                      <a:r>
                        <a:rPr lang="en-US" sz="1500">
                          <a:effectLst/>
                        </a:rPr>
                        <a:t/>
                      </a:r>
                      <a:br>
                        <a:rPr lang="en-US" sz="1500">
                          <a:effectLst/>
                        </a:rPr>
                      </a:b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password</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23685084"/>
                  </a:ext>
                </a:extLst>
              </a:tr>
              <a:tr h="538021">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admin_name</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varchar(100) </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t"/>
                      <a:r>
                        <a:rPr lang="en-US" sz="1500">
                          <a:effectLst/>
                        </a:rPr>
                        <a:t/>
                      </a:r>
                      <a:br>
                        <a:rPr lang="en-US" sz="1500">
                          <a:effectLst/>
                        </a:rPr>
                      </a:b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Name</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81532079"/>
                  </a:ext>
                </a:extLst>
              </a:tr>
              <a:tr h="538021">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tuoi</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int(11)</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t"/>
                      <a:r>
                        <a:rPr lang="en-US" sz="1500">
                          <a:effectLst/>
                        </a:rPr>
                        <a:t/>
                      </a:r>
                      <a:br>
                        <a:rPr lang="en-US" sz="1500">
                          <a:effectLst/>
                        </a:rPr>
                      </a:b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age</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55837389"/>
                  </a:ext>
                </a:extLst>
              </a:tr>
              <a:tr h="538021">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sdt</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varchar(20)</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t"/>
                      <a:r>
                        <a:rPr lang="en-US" sz="1500">
                          <a:effectLst/>
                        </a:rPr>
                        <a:t/>
                      </a:r>
                      <a:br>
                        <a:rPr lang="en-US" sz="1500">
                          <a:effectLst/>
                        </a:rPr>
                      </a:b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phone</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80853295"/>
                  </a:ext>
                </a:extLst>
              </a:tr>
              <a:tr h="538021">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chuc_vu</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varchar(50) </a:t>
                      </a: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t"/>
                      <a:r>
                        <a:rPr lang="en-US" sz="1500">
                          <a:effectLst/>
                        </a:rPr>
                        <a:t/>
                      </a:r>
                      <a:br>
                        <a:rPr lang="en-US" sz="1500">
                          <a:effectLst/>
                        </a:rPr>
                      </a:br>
                      <a:endParaRPr lang="en-US" sz="150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t"/>
                      <a:r>
                        <a:rPr lang="en-US" sz="1500" dirty="0">
                          <a:effectLst/>
                        </a:rPr>
                        <a:t/>
                      </a:r>
                      <a:br>
                        <a:rPr lang="en-US" sz="1500" dirty="0">
                          <a:effectLst/>
                        </a:rPr>
                      </a:br>
                      <a:endParaRPr lang="en-US" sz="1500" dirty="0">
                        <a:effectLst/>
                      </a:endParaRPr>
                    </a:p>
                  </a:txBody>
                  <a:tcPr marL="57645" marR="57645" marT="38430" marB="3843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55872512"/>
                  </a:ext>
                </a:extLst>
              </a:tr>
            </a:tbl>
          </a:graphicData>
        </a:graphic>
      </p:graphicFrame>
      <p:sp>
        <p:nvSpPr>
          <p:cNvPr id="8" name="Rectangle 2"/>
          <p:cNvSpPr>
            <a:spLocks noChangeArrowheads="1"/>
          </p:cNvSpPr>
          <p:nvPr/>
        </p:nvSpPr>
        <p:spPr bwMode="auto">
          <a:xfrm>
            <a:off x="6271652" y="227520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5972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2225903"/>
            <a:ext cx="8596668" cy="3880773"/>
          </a:xfrm>
        </p:spPr>
        <p:txBody>
          <a:bodyPr/>
          <a:lstStyle/>
          <a:p>
            <a:pPr marL="0" indent="0">
              <a:buNone/>
            </a:pPr>
            <a:r>
              <a:rPr lang="en-US" b="1" dirty="0" smtClean="0"/>
              <a:t>tbl_slider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80716780"/>
              </p:ext>
            </p:extLst>
          </p:nvPr>
        </p:nvGraphicFramePr>
        <p:xfrm>
          <a:off x="634509" y="2881264"/>
          <a:ext cx="4150160" cy="2895600"/>
        </p:xfrm>
        <a:graphic>
          <a:graphicData uri="http://schemas.openxmlformats.org/drawingml/2006/table">
            <a:tbl>
              <a:tblPr/>
              <a:tblGrid>
                <a:gridCol w="958969">
                  <a:extLst>
                    <a:ext uri="{9D8B030D-6E8A-4147-A177-3AD203B41FA5}">
                      <a16:colId xmlns:a16="http://schemas.microsoft.com/office/drawing/2014/main" val="3805176747"/>
                    </a:ext>
                  </a:extLst>
                </a:gridCol>
                <a:gridCol w="870325">
                  <a:extLst>
                    <a:ext uri="{9D8B030D-6E8A-4147-A177-3AD203B41FA5}">
                      <a16:colId xmlns:a16="http://schemas.microsoft.com/office/drawing/2014/main" val="798731571"/>
                    </a:ext>
                  </a:extLst>
                </a:gridCol>
                <a:gridCol w="902559">
                  <a:extLst>
                    <a:ext uri="{9D8B030D-6E8A-4147-A177-3AD203B41FA5}">
                      <a16:colId xmlns:a16="http://schemas.microsoft.com/office/drawing/2014/main" val="1931915824"/>
                    </a:ext>
                  </a:extLst>
                </a:gridCol>
                <a:gridCol w="1418307">
                  <a:extLst>
                    <a:ext uri="{9D8B030D-6E8A-4147-A177-3AD203B41FA5}">
                      <a16:colId xmlns:a16="http://schemas.microsoft.com/office/drawing/2014/main" val="3166389677"/>
                    </a:ext>
                  </a:extLst>
                </a:gridCol>
              </a:tblGrid>
              <a:tr h="0">
                <a:tc>
                  <a:txBody>
                    <a:bodyPr/>
                    <a:lstStyle/>
                    <a:p>
                      <a:pPr algn="ctr" rtl="0" fontAlgn="t">
                        <a:spcBef>
                          <a:spcPts val="0"/>
                        </a:spcBef>
                        <a:spcAft>
                          <a:spcPts val="0"/>
                        </a:spcAft>
                      </a:pPr>
                      <a:r>
                        <a:rPr lang="en-US" sz="1300" b="1" i="0" u="none" strike="noStrike">
                          <a:solidFill>
                            <a:srgbClr val="000000"/>
                          </a:solidFill>
                          <a:effectLst/>
                          <a:latin typeface="Times New Roman" panose="02020603050405020304" pitchFamily="18" charset="0"/>
                        </a:rPr>
                        <a:t>Column</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300" b="1" i="0" u="none" strike="noStrike">
                          <a:solidFill>
                            <a:srgbClr val="000000"/>
                          </a:solidFill>
                          <a:effectLst/>
                          <a:latin typeface="Times New Roman" panose="02020603050405020304" pitchFamily="18" charset="0"/>
                        </a:rPr>
                        <a:t>Data type</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300" b="1" i="0" u="none" strike="noStrike">
                          <a:solidFill>
                            <a:srgbClr val="000000"/>
                          </a:solidFill>
                          <a:effectLst/>
                          <a:latin typeface="Times New Roman" panose="02020603050405020304" pitchFamily="18" charset="0"/>
                        </a:rPr>
                        <a:t>Constraint</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300" b="1" i="0" u="none" strike="noStrike">
                          <a:solidFill>
                            <a:srgbClr val="000000"/>
                          </a:solidFill>
                          <a:effectLst/>
                          <a:latin typeface="Times New Roman" panose="02020603050405020304" pitchFamily="18" charset="0"/>
                        </a:rPr>
                        <a:t>Description</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6142786"/>
                  </a:ext>
                </a:extLst>
              </a:tr>
              <a:tr h="0">
                <a:tc>
                  <a:txBody>
                    <a:bodyPr/>
                    <a:lstStyle/>
                    <a:p>
                      <a:pPr algn="ctr" rtl="0" fontAlgn="t">
                        <a:spcBef>
                          <a:spcPts val="0"/>
                        </a:spcBef>
                        <a:spcAft>
                          <a:spcPts val="0"/>
                        </a:spcAft>
                      </a:pPr>
                      <a:r>
                        <a:rPr lang="en-US" sz="1300" b="0" i="0" u="none" strike="noStrike">
                          <a:solidFill>
                            <a:srgbClr val="000000"/>
                          </a:solidFill>
                          <a:effectLst/>
                          <a:latin typeface="Times New Roman" panose="02020603050405020304" pitchFamily="18" charset="0"/>
                        </a:rPr>
                        <a:t>slider_id</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300" b="0" i="0" u="none" strike="noStrike">
                          <a:solidFill>
                            <a:srgbClr val="000000"/>
                          </a:solidFill>
                          <a:effectLst/>
                          <a:latin typeface="Times New Roman" panose="02020603050405020304" pitchFamily="18" charset="0"/>
                        </a:rPr>
                        <a:t>int(11)</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300" b="0" i="0" u="none" strike="noStrike">
                          <a:solidFill>
                            <a:srgbClr val="000000"/>
                          </a:solidFill>
                          <a:effectLst/>
                          <a:latin typeface="Times New Roman" panose="02020603050405020304" pitchFamily="18" charset="0"/>
                        </a:rPr>
                        <a:t>-primary key</a:t>
                      </a:r>
                      <a:endParaRPr lang="en-US">
                        <a:effectLst/>
                      </a:endParaRPr>
                    </a:p>
                    <a:p>
                      <a:pPr algn="ctr" rtl="0" fontAlgn="t">
                        <a:spcBef>
                          <a:spcPts val="0"/>
                        </a:spcBef>
                        <a:spcAft>
                          <a:spcPts val="0"/>
                        </a:spcAft>
                      </a:pPr>
                      <a:r>
                        <a:rPr lang="en-US" sz="1300" b="0" i="0" u="none" strike="noStrike">
                          <a:solidFill>
                            <a:srgbClr val="000000"/>
                          </a:solidFill>
                          <a:effectLst/>
                          <a:latin typeface="Times New Roman" panose="02020603050405020304" pitchFamily="18" charset="0"/>
                        </a:rPr>
                        <a:t>-unsigned</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300" b="0" i="0" u="none" strike="noStrike" dirty="0">
                          <a:solidFill>
                            <a:srgbClr val="000000"/>
                          </a:solidFill>
                          <a:effectLst/>
                          <a:latin typeface="Times New Roman" panose="02020603050405020304" pitchFamily="18" charset="0"/>
                        </a:rPr>
                        <a:t>slider id</a:t>
                      </a:r>
                      <a:endParaRPr lang="en-US"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23087075"/>
                  </a:ext>
                </a:extLst>
              </a:tr>
              <a:tr h="0">
                <a:tc>
                  <a:txBody>
                    <a:bodyPr/>
                    <a:lstStyle/>
                    <a:p>
                      <a:pPr algn="ctr" rtl="0" fontAlgn="t">
                        <a:spcBef>
                          <a:spcPts val="0"/>
                        </a:spcBef>
                        <a:spcAft>
                          <a:spcPts val="0"/>
                        </a:spcAft>
                      </a:pPr>
                      <a:r>
                        <a:rPr lang="en-US" sz="1300" b="0" i="0" u="none" strike="noStrike">
                          <a:solidFill>
                            <a:srgbClr val="000000"/>
                          </a:solidFill>
                          <a:effectLst/>
                          <a:latin typeface="Times New Roman" panose="02020603050405020304" pitchFamily="18" charset="0"/>
                        </a:rPr>
                        <a:t>slider_image</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300" b="0" i="0" u="none" strike="noStrike">
                          <a:solidFill>
                            <a:srgbClr val="000000"/>
                          </a:solidFill>
                          <a:effectLst/>
                          <a:latin typeface="Times New Roman" panose="02020603050405020304" pitchFamily="18" charset="0"/>
                        </a:rPr>
                        <a:t>varchar(500) </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t"/>
                      <a:r>
                        <a:rPr lang="en-US">
                          <a:effectLst/>
                        </a:rPr>
                        <a:t/>
                      </a:r>
                      <a:br>
                        <a:rPr lang="en-US">
                          <a:effectLst/>
                        </a:rPr>
                      </a:b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300" b="0" i="0" u="none" strike="noStrike">
                          <a:solidFill>
                            <a:srgbClr val="000000"/>
                          </a:solidFill>
                          <a:effectLst/>
                          <a:latin typeface="Times New Roman" panose="02020603050405020304" pitchFamily="18" charset="0"/>
                        </a:rPr>
                        <a:t>image</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21620056"/>
                  </a:ext>
                </a:extLst>
              </a:tr>
              <a:tr h="264795">
                <a:tc>
                  <a:txBody>
                    <a:bodyPr/>
                    <a:lstStyle/>
                    <a:p>
                      <a:pPr algn="ctr" rtl="0" fontAlgn="t">
                        <a:spcBef>
                          <a:spcPts val="0"/>
                        </a:spcBef>
                        <a:spcAft>
                          <a:spcPts val="0"/>
                        </a:spcAft>
                      </a:pPr>
                      <a:r>
                        <a:rPr lang="en-US" sz="1300" b="0" i="0" u="none" strike="noStrike">
                          <a:solidFill>
                            <a:srgbClr val="000000"/>
                          </a:solidFill>
                          <a:effectLst/>
                          <a:latin typeface="Times New Roman" panose="02020603050405020304" pitchFamily="18" charset="0"/>
                        </a:rPr>
                        <a:t>slider_caption</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300" b="0" i="0" u="none" strike="noStrike">
                          <a:solidFill>
                            <a:srgbClr val="000000"/>
                          </a:solidFill>
                          <a:effectLst/>
                          <a:latin typeface="Times New Roman" panose="02020603050405020304" pitchFamily="18" charset="0"/>
                        </a:rPr>
                        <a:t>varchar(255) </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t"/>
                      <a:r>
                        <a:rPr lang="en-US">
                          <a:effectLst/>
                        </a:rPr>
                        <a:t/>
                      </a:r>
                      <a:br>
                        <a:rPr lang="en-US">
                          <a:effectLst/>
                        </a:rPr>
                      </a:b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300" b="0" i="0" u="none" strike="noStrike">
                          <a:solidFill>
                            <a:srgbClr val="000000"/>
                          </a:solidFill>
                          <a:effectLst/>
                          <a:latin typeface="Times New Roman" panose="02020603050405020304" pitchFamily="18" charset="0"/>
                        </a:rPr>
                        <a:t>caption</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47981171"/>
                  </a:ext>
                </a:extLst>
              </a:tr>
              <a:tr h="259080">
                <a:tc>
                  <a:txBody>
                    <a:bodyPr/>
                    <a:lstStyle/>
                    <a:p>
                      <a:pPr algn="ctr" rtl="0" fontAlgn="t">
                        <a:spcBef>
                          <a:spcPts val="0"/>
                        </a:spcBef>
                        <a:spcAft>
                          <a:spcPts val="0"/>
                        </a:spcAft>
                      </a:pPr>
                      <a:r>
                        <a:rPr lang="en-US" sz="1300" b="0" i="0" u="none" strike="noStrike">
                          <a:solidFill>
                            <a:srgbClr val="000000"/>
                          </a:solidFill>
                          <a:effectLst/>
                          <a:latin typeface="Times New Roman" panose="02020603050405020304" pitchFamily="18" charset="0"/>
                        </a:rPr>
                        <a:t>slider_active</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300" b="0" i="0" u="none" strike="noStrike">
                          <a:solidFill>
                            <a:srgbClr val="000000"/>
                          </a:solidFill>
                          <a:effectLst/>
                          <a:latin typeface="Times New Roman" panose="02020603050405020304" pitchFamily="18" charset="0"/>
                        </a:rPr>
                        <a:t>int(11)</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t"/>
                      <a:r>
                        <a:rPr lang="en-US">
                          <a:effectLst/>
                        </a:rPr>
                        <a:t/>
                      </a:r>
                      <a:br>
                        <a:rPr lang="en-US">
                          <a:effectLst/>
                        </a:rPr>
                      </a:b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t"/>
                      <a:r>
                        <a:rPr lang="en-US" dirty="0">
                          <a:effectLst/>
                        </a:rPr>
                        <a:t/>
                      </a:r>
                      <a:br>
                        <a:rPr lang="en-US" dirty="0">
                          <a:effectLst/>
                        </a:rPr>
                      </a:br>
                      <a:endParaRPr lang="en-US"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9116713"/>
                  </a:ext>
                </a:extLst>
              </a:tr>
            </a:tbl>
          </a:graphicData>
        </a:graphic>
      </p:graphicFrame>
      <p:sp>
        <p:nvSpPr>
          <p:cNvPr id="5" name="Rectangle 1"/>
          <p:cNvSpPr>
            <a:spLocks noChangeArrowheads="1"/>
          </p:cNvSpPr>
          <p:nvPr/>
        </p:nvSpPr>
        <p:spPr bwMode="auto">
          <a:xfrm>
            <a:off x="676541" y="334404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p:nvPr/>
        </p:nvSpPr>
        <p:spPr>
          <a:xfrm>
            <a:off x="6297891" y="2221261"/>
            <a:ext cx="949299" cy="400110"/>
          </a:xfrm>
          <a:prstGeom prst="rect">
            <a:avLst/>
          </a:prstGeom>
        </p:spPr>
        <p:txBody>
          <a:bodyPr wrap="none">
            <a:spAutoFit/>
          </a:bodyPr>
          <a:lstStyle/>
          <a:p>
            <a:pPr algn="just" fontAlgn="base"/>
            <a:r>
              <a:rPr lang="en-US" sz="2000" b="1" dirty="0">
                <a:solidFill>
                  <a:srgbClr val="000000"/>
                </a:solidFill>
                <a:latin typeface="+mj-lt"/>
              </a:rPr>
              <a:t>tbl_xe</a:t>
            </a:r>
          </a:p>
        </p:txBody>
      </p:sp>
      <p:graphicFrame>
        <p:nvGraphicFramePr>
          <p:cNvPr id="7" name="Table 6"/>
          <p:cNvGraphicFramePr>
            <a:graphicFrameLocks noGrp="1"/>
          </p:cNvGraphicFramePr>
          <p:nvPr>
            <p:extLst>
              <p:ext uri="{D42A27DB-BD31-4B8C-83A1-F6EECF244321}">
                <p14:modId xmlns:p14="http://schemas.microsoft.com/office/powerpoint/2010/main" val="2035870920"/>
              </p:ext>
            </p:extLst>
          </p:nvPr>
        </p:nvGraphicFramePr>
        <p:xfrm>
          <a:off x="5666058" y="2881264"/>
          <a:ext cx="3887465" cy="3820836"/>
        </p:xfrm>
        <a:graphic>
          <a:graphicData uri="http://schemas.openxmlformats.org/drawingml/2006/table">
            <a:tbl>
              <a:tblPr/>
              <a:tblGrid>
                <a:gridCol w="1039671">
                  <a:extLst>
                    <a:ext uri="{9D8B030D-6E8A-4147-A177-3AD203B41FA5}">
                      <a16:colId xmlns:a16="http://schemas.microsoft.com/office/drawing/2014/main" val="2609947699"/>
                    </a:ext>
                  </a:extLst>
                </a:gridCol>
                <a:gridCol w="1017069">
                  <a:extLst>
                    <a:ext uri="{9D8B030D-6E8A-4147-A177-3AD203B41FA5}">
                      <a16:colId xmlns:a16="http://schemas.microsoft.com/office/drawing/2014/main" val="4161987679"/>
                    </a:ext>
                  </a:extLst>
                </a:gridCol>
                <a:gridCol w="798588">
                  <a:extLst>
                    <a:ext uri="{9D8B030D-6E8A-4147-A177-3AD203B41FA5}">
                      <a16:colId xmlns:a16="http://schemas.microsoft.com/office/drawing/2014/main" val="2123685692"/>
                    </a:ext>
                  </a:extLst>
                </a:gridCol>
                <a:gridCol w="1032137">
                  <a:extLst>
                    <a:ext uri="{9D8B030D-6E8A-4147-A177-3AD203B41FA5}">
                      <a16:colId xmlns:a16="http://schemas.microsoft.com/office/drawing/2014/main" val="848837835"/>
                    </a:ext>
                  </a:extLst>
                </a:gridCol>
              </a:tblGrid>
              <a:tr h="204717">
                <a:tc>
                  <a:txBody>
                    <a:bodyPr/>
                    <a:lstStyle/>
                    <a:p>
                      <a:pPr algn="ctr" rtl="0" fontAlgn="t">
                        <a:spcBef>
                          <a:spcPts val="0"/>
                        </a:spcBef>
                        <a:spcAft>
                          <a:spcPts val="0"/>
                        </a:spcAft>
                      </a:pPr>
                      <a:r>
                        <a:rPr lang="en-US" sz="1000" b="1" i="0" u="none" strike="noStrike">
                          <a:solidFill>
                            <a:srgbClr val="000000"/>
                          </a:solidFill>
                          <a:effectLst/>
                          <a:latin typeface="Times New Roman" panose="02020603050405020304" pitchFamily="18" charset="0"/>
                        </a:rPr>
                        <a:t>Column</a:t>
                      </a:r>
                      <a:endParaRPr lang="en-US" sz="1400">
                        <a:effectLst/>
                      </a:endParaRPr>
                    </a:p>
                  </a:txBody>
                  <a:tcPr marL="54244" marR="54244" marT="36162" marB="3616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000" b="1" i="0" u="none" strike="noStrike">
                          <a:solidFill>
                            <a:srgbClr val="000000"/>
                          </a:solidFill>
                          <a:effectLst/>
                          <a:latin typeface="Times New Roman" panose="02020603050405020304" pitchFamily="18" charset="0"/>
                        </a:rPr>
                        <a:t>Data type</a:t>
                      </a:r>
                      <a:endParaRPr lang="en-US" sz="1400">
                        <a:effectLst/>
                      </a:endParaRPr>
                    </a:p>
                  </a:txBody>
                  <a:tcPr marL="54244" marR="54244" marT="36162" marB="3616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000" b="1" i="0" u="none" strike="noStrike">
                          <a:solidFill>
                            <a:srgbClr val="000000"/>
                          </a:solidFill>
                          <a:effectLst/>
                          <a:latin typeface="Times New Roman" panose="02020603050405020304" pitchFamily="18" charset="0"/>
                        </a:rPr>
                        <a:t>Constraint</a:t>
                      </a:r>
                      <a:endParaRPr lang="en-US" sz="1400">
                        <a:effectLst/>
                      </a:endParaRPr>
                    </a:p>
                  </a:txBody>
                  <a:tcPr marL="54244" marR="54244" marT="36162" marB="3616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000" b="1" i="0" u="none" strike="noStrike">
                          <a:solidFill>
                            <a:srgbClr val="000000"/>
                          </a:solidFill>
                          <a:effectLst/>
                          <a:latin typeface="Times New Roman" panose="02020603050405020304" pitchFamily="18" charset="0"/>
                        </a:rPr>
                        <a:t>Description</a:t>
                      </a:r>
                      <a:endParaRPr lang="en-US" sz="1400">
                        <a:effectLst/>
                      </a:endParaRPr>
                    </a:p>
                  </a:txBody>
                  <a:tcPr marL="54244" marR="54244" marT="36162" marB="3616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39271493"/>
                  </a:ext>
                </a:extLst>
              </a:tr>
              <a:tr h="343548">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Car_id </a:t>
                      </a:r>
                      <a:endParaRPr lang="en-US" sz="1400">
                        <a:effectLst/>
                      </a:endParaRPr>
                    </a:p>
                  </a:txBody>
                  <a:tcPr marL="54244" marR="54244" marT="36162" marB="3616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000" b="0" i="0" u="none" strike="noStrike" dirty="0">
                          <a:solidFill>
                            <a:srgbClr val="000000"/>
                          </a:solidFill>
                          <a:effectLst/>
                          <a:latin typeface="Times New Roman" panose="02020603050405020304" pitchFamily="18" charset="0"/>
                        </a:rPr>
                        <a:t>int(11)</a:t>
                      </a:r>
                      <a:endParaRPr lang="en-US" sz="1400" dirty="0">
                        <a:effectLst/>
                      </a:endParaRPr>
                    </a:p>
                  </a:txBody>
                  <a:tcPr marL="54244" marR="54244" marT="36162" marB="3616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-primary key</a:t>
                      </a:r>
                      <a:endParaRPr lang="en-US" sz="1400">
                        <a:effectLst/>
                      </a:endParaRPr>
                    </a:p>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-unsigned</a:t>
                      </a:r>
                      <a:endParaRPr lang="en-US" sz="1400">
                        <a:effectLst/>
                      </a:endParaRPr>
                    </a:p>
                  </a:txBody>
                  <a:tcPr marL="54244" marR="54244" marT="36162" marB="3616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Car id</a:t>
                      </a:r>
                      <a:endParaRPr lang="en-US" sz="1400">
                        <a:effectLst/>
                      </a:endParaRPr>
                    </a:p>
                  </a:txBody>
                  <a:tcPr marL="54244" marR="54244" marT="36162" marB="3616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88146595"/>
                  </a:ext>
                </a:extLst>
              </a:tr>
              <a:tr h="454614">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ten_xe</a:t>
                      </a:r>
                      <a:endParaRPr lang="en-US" sz="1400">
                        <a:effectLst/>
                      </a:endParaRPr>
                    </a:p>
                  </a:txBody>
                  <a:tcPr marL="54244" marR="54244" marT="36162" marB="3616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varchar(255)</a:t>
                      </a:r>
                      <a:endParaRPr lang="en-US" sz="1400">
                        <a:effectLst/>
                      </a:endParaRPr>
                    </a:p>
                  </a:txBody>
                  <a:tcPr marL="54244" marR="54244" marT="36162" marB="3616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t"/>
                      <a:r>
                        <a:rPr lang="en-US" sz="1400">
                          <a:effectLst/>
                        </a:rPr>
                        <a:t/>
                      </a:r>
                      <a:br>
                        <a:rPr lang="en-US" sz="1400">
                          <a:effectLst/>
                        </a:rPr>
                      </a:br>
                      <a:endParaRPr lang="en-US" sz="1400">
                        <a:effectLst/>
                      </a:endParaRPr>
                    </a:p>
                  </a:txBody>
                  <a:tcPr marL="54244" marR="54244" marT="36162" marB="3616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000" b="0" i="0" u="none" strike="noStrike" dirty="0">
                          <a:solidFill>
                            <a:srgbClr val="000000"/>
                          </a:solidFill>
                          <a:effectLst/>
                          <a:latin typeface="Times New Roman" panose="02020603050405020304" pitchFamily="18" charset="0"/>
                        </a:rPr>
                        <a:t>Car name</a:t>
                      </a:r>
                      <a:endParaRPr lang="en-US" sz="1400" dirty="0">
                        <a:effectLst/>
                      </a:endParaRPr>
                    </a:p>
                  </a:txBody>
                  <a:tcPr marL="54244" marR="54244" marT="36162" marB="3616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37937772"/>
                  </a:ext>
                </a:extLst>
              </a:tr>
              <a:tr h="204717">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thuong_hieu </a:t>
                      </a:r>
                      <a:endParaRPr lang="en-US" sz="1400">
                        <a:effectLst/>
                      </a:endParaRPr>
                    </a:p>
                  </a:txBody>
                  <a:tcPr marL="54244" marR="54244" marT="36162" marB="3616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int(11)</a:t>
                      </a:r>
                      <a:endParaRPr lang="en-US" sz="1400">
                        <a:effectLst/>
                      </a:endParaRPr>
                    </a:p>
                  </a:txBody>
                  <a:tcPr marL="54244" marR="54244" marT="36162" marB="3616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Foreign key</a:t>
                      </a:r>
                      <a:endParaRPr lang="en-US" sz="1400">
                        <a:effectLst/>
                      </a:endParaRPr>
                    </a:p>
                  </a:txBody>
                  <a:tcPr marL="54244" marR="54244" marT="36162" marB="3616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company</a:t>
                      </a:r>
                      <a:endParaRPr lang="en-US" sz="1400">
                        <a:effectLst/>
                      </a:endParaRPr>
                    </a:p>
                  </a:txBody>
                  <a:tcPr marL="54244" marR="54244" marT="36162" marB="3616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75217163"/>
                  </a:ext>
                </a:extLst>
              </a:tr>
              <a:tr h="454614">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gia_xe</a:t>
                      </a:r>
                      <a:endParaRPr lang="en-US" sz="1400">
                        <a:effectLst/>
                      </a:endParaRPr>
                    </a:p>
                  </a:txBody>
                  <a:tcPr marL="54244" marR="54244" marT="36162" marB="3616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Float</a:t>
                      </a:r>
                      <a:endParaRPr lang="en-US" sz="1400">
                        <a:effectLst/>
                      </a:endParaRPr>
                    </a:p>
                  </a:txBody>
                  <a:tcPr marL="54244" marR="54244" marT="36162" marB="3616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t"/>
                      <a:r>
                        <a:rPr lang="en-US" sz="1400">
                          <a:effectLst/>
                        </a:rPr>
                        <a:t/>
                      </a:r>
                      <a:br>
                        <a:rPr lang="en-US" sz="1400">
                          <a:effectLst/>
                        </a:rPr>
                      </a:br>
                      <a:endParaRPr lang="en-US" sz="1400">
                        <a:effectLst/>
                      </a:endParaRPr>
                    </a:p>
                  </a:txBody>
                  <a:tcPr marL="54244" marR="54244" marT="36162" marB="3616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price</a:t>
                      </a:r>
                      <a:endParaRPr lang="en-US" sz="1400">
                        <a:effectLst/>
                      </a:endParaRPr>
                    </a:p>
                  </a:txBody>
                  <a:tcPr marL="54244" marR="54244" marT="36162" marB="3616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48457333"/>
                  </a:ext>
                </a:extLst>
              </a:tr>
              <a:tr h="454614">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dong_co</a:t>
                      </a:r>
                      <a:endParaRPr lang="en-US" sz="1400">
                        <a:effectLst/>
                      </a:endParaRPr>
                    </a:p>
                  </a:txBody>
                  <a:tcPr marL="54244" marR="54244" marT="36162" marB="3616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varchar(100)</a:t>
                      </a:r>
                      <a:endParaRPr lang="en-US" sz="1400">
                        <a:effectLst/>
                      </a:endParaRPr>
                    </a:p>
                  </a:txBody>
                  <a:tcPr marL="54244" marR="54244" marT="36162" marB="3616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t"/>
                      <a:r>
                        <a:rPr lang="en-US" sz="1400">
                          <a:effectLst/>
                        </a:rPr>
                        <a:t/>
                      </a:r>
                      <a:br>
                        <a:rPr lang="en-US" sz="1400">
                          <a:effectLst/>
                        </a:rPr>
                      </a:br>
                      <a:endParaRPr lang="en-US" sz="1400">
                        <a:effectLst/>
                      </a:endParaRPr>
                    </a:p>
                  </a:txBody>
                  <a:tcPr marL="54244" marR="54244" marT="36162" marB="3616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engine</a:t>
                      </a:r>
                      <a:endParaRPr lang="en-US" sz="1400">
                        <a:effectLst/>
                      </a:endParaRPr>
                    </a:p>
                  </a:txBody>
                  <a:tcPr marL="54244" marR="54244" marT="36162" marB="3616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47962676"/>
                  </a:ext>
                </a:extLst>
              </a:tr>
              <a:tr h="454614">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mau_xe</a:t>
                      </a:r>
                      <a:endParaRPr lang="en-US" sz="1400">
                        <a:effectLst/>
                      </a:endParaRPr>
                    </a:p>
                  </a:txBody>
                  <a:tcPr marL="54244" marR="54244" marT="36162" marB="3616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varchar(100)</a:t>
                      </a:r>
                      <a:endParaRPr lang="en-US" sz="1400">
                        <a:effectLst/>
                      </a:endParaRPr>
                    </a:p>
                  </a:txBody>
                  <a:tcPr marL="54244" marR="54244" marT="36162" marB="3616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t"/>
                      <a:r>
                        <a:rPr lang="en-US" sz="1400">
                          <a:effectLst/>
                        </a:rPr>
                        <a:t/>
                      </a:r>
                      <a:br>
                        <a:rPr lang="en-US" sz="1400">
                          <a:effectLst/>
                        </a:rPr>
                      </a:br>
                      <a:endParaRPr lang="en-US" sz="1400">
                        <a:effectLst/>
                      </a:endParaRPr>
                    </a:p>
                  </a:txBody>
                  <a:tcPr marL="54244" marR="54244" marT="36162" marB="3616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000" b="0" i="0" u="none" strike="noStrike" dirty="0">
                          <a:solidFill>
                            <a:srgbClr val="000000"/>
                          </a:solidFill>
                          <a:effectLst/>
                          <a:latin typeface="Times New Roman" panose="02020603050405020304" pitchFamily="18" charset="0"/>
                        </a:rPr>
                        <a:t>color</a:t>
                      </a:r>
                      <a:endParaRPr lang="en-US" sz="1400" dirty="0">
                        <a:effectLst/>
                      </a:endParaRPr>
                    </a:p>
                  </a:txBody>
                  <a:tcPr marL="54244" marR="54244" marT="36162" marB="3616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37104429"/>
                  </a:ext>
                </a:extLst>
              </a:tr>
              <a:tr h="454614">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nam_sanxuat</a:t>
                      </a:r>
                      <a:endParaRPr lang="en-US" sz="1400">
                        <a:effectLst/>
                      </a:endParaRPr>
                    </a:p>
                  </a:txBody>
                  <a:tcPr marL="54244" marR="54244" marT="36162" marB="3616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int(11)</a:t>
                      </a:r>
                      <a:endParaRPr lang="en-US" sz="1400">
                        <a:effectLst/>
                      </a:endParaRPr>
                    </a:p>
                  </a:txBody>
                  <a:tcPr marL="54244" marR="54244" marT="36162" marB="3616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t"/>
                      <a:r>
                        <a:rPr lang="en-US" sz="1400">
                          <a:effectLst/>
                        </a:rPr>
                        <a:t/>
                      </a:r>
                      <a:br>
                        <a:rPr lang="en-US" sz="1400">
                          <a:effectLst/>
                        </a:rPr>
                      </a:br>
                      <a:endParaRPr lang="en-US" sz="1400">
                        <a:effectLst/>
                      </a:endParaRPr>
                    </a:p>
                  </a:txBody>
                  <a:tcPr marL="54244" marR="54244" marT="36162" marB="3616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year </a:t>
                      </a:r>
                      <a:endParaRPr lang="en-US" sz="1400">
                        <a:effectLst/>
                      </a:endParaRPr>
                    </a:p>
                  </a:txBody>
                  <a:tcPr marL="54244" marR="54244" marT="36162" marB="3616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71870098"/>
                  </a:ext>
                </a:extLst>
              </a:tr>
              <a:tr h="454614">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sanpham_image</a:t>
                      </a:r>
                      <a:endParaRPr lang="en-US" sz="1400">
                        <a:effectLst/>
                      </a:endParaRPr>
                    </a:p>
                  </a:txBody>
                  <a:tcPr marL="54244" marR="54244" marT="36162" marB="3616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000" b="0" i="0" u="none" strike="noStrike">
                          <a:solidFill>
                            <a:srgbClr val="000000"/>
                          </a:solidFill>
                          <a:effectLst/>
                          <a:latin typeface="Times New Roman" panose="02020603050405020304" pitchFamily="18" charset="0"/>
                        </a:rPr>
                        <a:t>varchar(500</a:t>
                      </a:r>
                      <a:endParaRPr lang="en-US" sz="1400">
                        <a:effectLst/>
                      </a:endParaRPr>
                    </a:p>
                  </a:txBody>
                  <a:tcPr marL="54244" marR="54244" marT="36162" marB="3616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t"/>
                      <a:r>
                        <a:rPr lang="en-US" sz="1400">
                          <a:effectLst/>
                        </a:rPr>
                        <a:t/>
                      </a:r>
                      <a:br>
                        <a:rPr lang="en-US" sz="1400">
                          <a:effectLst/>
                        </a:rPr>
                      </a:br>
                      <a:endParaRPr lang="en-US" sz="1400">
                        <a:effectLst/>
                      </a:endParaRPr>
                    </a:p>
                  </a:txBody>
                  <a:tcPr marL="54244" marR="54244" marT="36162" marB="3616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000" b="0" i="0" u="none" strike="noStrike" dirty="0">
                          <a:solidFill>
                            <a:srgbClr val="000000"/>
                          </a:solidFill>
                          <a:effectLst/>
                          <a:latin typeface="Times New Roman" panose="02020603050405020304" pitchFamily="18" charset="0"/>
                        </a:rPr>
                        <a:t>Product_image</a:t>
                      </a:r>
                      <a:endParaRPr lang="en-US" sz="1400" dirty="0">
                        <a:effectLst/>
                      </a:endParaRPr>
                    </a:p>
                  </a:txBody>
                  <a:tcPr marL="54244" marR="54244" marT="36162" marB="3616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48051089"/>
                  </a:ext>
                </a:extLst>
              </a:tr>
            </a:tbl>
          </a:graphicData>
        </a:graphic>
      </p:graphicFrame>
      <p:sp>
        <p:nvSpPr>
          <p:cNvPr id="8" name="Rectangle 2"/>
          <p:cNvSpPr>
            <a:spLocks noChangeArrowheads="1"/>
          </p:cNvSpPr>
          <p:nvPr/>
        </p:nvSpPr>
        <p:spPr bwMode="auto">
          <a:xfrm>
            <a:off x="5708090" y="299563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68966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t</a:t>
            </a:r>
            <a:r>
              <a:rPr lang="en-US" b="1" dirty="0" smtClean="0"/>
              <a:t>estdrive</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78131247"/>
              </p:ext>
            </p:extLst>
          </p:nvPr>
        </p:nvGraphicFramePr>
        <p:xfrm>
          <a:off x="806304" y="2579992"/>
          <a:ext cx="2987502" cy="3903242"/>
        </p:xfrm>
        <a:graphic>
          <a:graphicData uri="http://schemas.openxmlformats.org/drawingml/2006/table">
            <a:tbl>
              <a:tblPr/>
              <a:tblGrid>
                <a:gridCol w="822142">
                  <a:extLst>
                    <a:ext uri="{9D8B030D-6E8A-4147-A177-3AD203B41FA5}">
                      <a16:colId xmlns:a16="http://schemas.microsoft.com/office/drawing/2014/main" val="572851943"/>
                    </a:ext>
                  </a:extLst>
                </a:gridCol>
                <a:gridCol w="723717">
                  <a:extLst>
                    <a:ext uri="{9D8B030D-6E8A-4147-A177-3AD203B41FA5}">
                      <a16:colId xmlns:a16="http://schemas.microsoft.com/office/drawing/2014/main" val="1854638994"/>
                    </a:ext>
                  </a:extLst>
                </a:gridCol>
                <a:gridCol w="578973">
                  <a:extLst>
                    <a:ext uri="{9D8B030D-6E8A-4147-A177-3AD203B41FA5}">
                      <a16:colId xmlns:a16="http://schemas.microsoft.com/office/drawing/2014/main" val="2143418554"/>
                    </a:ext>
                  </a:extLst>
                </a:gridCol>
                <a:gridCol w="862670">
                  <a:extLst>
                    <a:ext uri="{9D8B030D-6E8A-4147-A177-3AD203B41FA5}">
                      <a16:colId xmlns:a16="http://schemas.microsoft.com/office/drawing/2014/main" val="3229075593"/>
                    </a:ext>
                  </a:extLst>
                </a:gridCol>
              </a:tblGrid>
              <a:tr h="157408">
                <a:tc>
                  <a:txBody>
                    <a:bodyPr/>
                    <a:lstStyle/>
                    <a:p>
                      <a:pPr algn="ctr" rtl="0" fontAlgn="t">
                        <a:spcBef>
                          <a:spcPts val="0"/>
                        </a:spcBef>
                        <a:spcAft>
                          <a:spcPts val="0"/>
                        </a:spcAft>
                      </a:pPr>
                      <a:r>
                        <a:rPr lang="en-US" sz="800" b="1" i="0" u="none" strike="noStrike">
                          <a:solidFill>
                            <a:srgbClr val="000000"/>
                          </a:solidFill>
                          <a:effectLst/>
                          <a:latin typeface="Times New Roman" panose="02020603050405020304" pitchFamily="18" charset="0"/>
                        </a:rPr>
                        <a:t>Column</a:t>
                      </a:r>
                      <a:endParaRPr lang="en-US" sz="1100">
                        <a:effectLst/>
                      </a:endParaRPr>
                    </a:p>
                  </a:txBody>
                  <a:tcPr marL="41686" marR="41686" marT="27791" marB="277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B"/>
                    </a:solidFill>
                  </a:tcPr>
                </a:tc>
                <a:tc>
                  <a:txBody>
                    <a:bodyPr/>
                    <a:lstStyle/>
                    <a:p>
                      <a:pPr algn="ctr" rtl="0" fontAlgn="t">
                        <a:spcBef>
                          <a:spcPts val="0"/>
                        </a:spcBef>
                        <a:spcAft>
                          <a:spcPts val="0"/>
                        </a:spcAft>
                      </a:pPr>
                      <a:r>
                        <a:rPr lang="en-US" sz="800" b="1" i="0" u="none" strike="noStrike">
                          <a:solidFill>
                            <a:srgbClr val="000000"/>
                          </a:solidFill>
                          <a:effectLst/>
                          <a:latin typeface="Times New Roman" panose="02020603050405020304" pitchFamily="18" charset="0"/>
                        </a:rPr>
                        <a:t>Data type</a:t>
                      </a:r>
                      <a:endParaRPr lang="en-US" sz="1100">
                        <a:effectLst/>
                      </a:endParaRPr>
                    </a:p>
                  </a:txBody>
                  <a:tcPr marL="41686" marR="41686" marT="27791" marB="277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B"/>
                    </a:solidFill>
                  </a:tcPr>
                </a:tc>
                <a:tc>
                  <a:txBody>
                    <a:bodyPr/>
                    <a:lstStyle/>
                    <a:p>
                      <a:pPr algn="ctr" rtl="0" fontAlgn="t">
                        <a:spcBef>
                          <a:spcPts val="0"/>
                        </a:spcBef>
                        <a:spcAft>
                          <a:spcPts val="0"/>
                        </a:spcAft>
                      </a:pPr>
                      <a:r>
                        <a:rPr lang="en-US" sz="800" b="1" i="0" u="none" strike="noStrike">
                          <a:solidFill>
                            <a:srgbClr val="000000"/>
                          </a:solidFill>
                          <a:effectLst/>
                          <a:latin typeface="Times New Roman" panose="02020603050405020304" pitchFamily="18" charset="0"/>
                        </a:rPr>
                        <a:t>Constraint</a:t>
                      </a:r>
                      <a:endParaRPr lang="en-US" sz="1100">
                        <a:effectLst/>
                      </a:endParaRPr>
                    </a:p>
                  </a:txBody>
                  <a:tcPr marL="41686" marR="41686" marT="27791" marB="277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B"/>
                    </a:solidFill>
                  </a:tcPr>
                </a:tc>
                <a:tc>
                  <a:txBody>
                    <a:bodyPr/>
                    <a:lstStyle/>
                    <a:p>
                      <a:pPr algn="ctr" rtl="0" fontAlgn="t">
                        <a:spcBef>
                          <a:spcPts val="0"/>
                        </a:spcBef>
                        <a:spcAft>
                          <a:spcPts val="0"/>
                        </a:spcAft>
                      </a:pPr>
                      <a:r>
                        <a:rPr lang="en-US" sz="800" b="1" i="0" u="none" strike="noStrike">
                          <a:solidFill>
                            <a:srgbClr val="000000"/>
                          </a:solidFill>
                          <a:effectLst/>
                          <a:latin typeface="Times New Roman" panose="02020603050405020304" pitchFamily="18" charset="0"/>
                        </a:rPr>
                        <a:t>Description</a:t>
                      </a:r>
                      <a:endParaRPr lang="en-US" sz="1100">
                        <a:effectLst/>
                      </a:endParaRPr>
                    </a:p>
                  </a:txBody>
                  <a:tcPr marL="41686" marR="41686" marT="27791" marB="277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B"/>
                    </a:solidFill>
                  </a:tcPr>
                </a:tc>
                <a:extLst>
                  <a:ext uri="{0D108BD9-81ED-4DB2-BD59-A6C34878D82A}">
                    <a16:rowId xmlns:a16="http://schemas.microsoft.com/office/drawing/2014/main" val="278466307"/>
                  </a:ext>
                </a:extLst>
              </a:tr>
              <a:tr h="373643">
                <a:tc>
                  <a:txBody>
                    <a:bodyPr/>
                    <a:lstStyle/>
                    <a:p>
                      <a:pPr algn="ctr" rtl="0" fontAlgn="t">
                        <a:spcBef>
                          <a:spcPts val="0"/>
                        </a:spcBef>
                        <a:spcAft>
                          <a:spcPts val="0"/>
                        </a:spcAft>
                      </a:pPr>
                      <a:r>
                        <a:rPr lang="en-US" sz="800" b="0" i="0" u="none" strike="noStrike">
                          <a:solidFill>
                            <a:srgbClr val="000000"/>
                          </a:solidFill>
                          <a:effectLst/>
                          <a:latin typeface="Times New Roman" panose="02020603050405020304" pitchFamily="18" charset="0"/>
                        </a:rPr>
                        <a:t>id</a:t>
                      </a:r>
                      <a:endParaRPr lang="en-US" sz="1100">
                        <a:effectLst/>
                      </a:endParaRPr>
                    </a:p>
                  </a:txBody>
                  <a:tcPr marL="41686" marR="41686" marT="27791" marB="277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800" b="0" i="0" u="none" strike="noStrike">
                          <a:solidFill>
                            <a:srgbClr val="000000"/>
                          </a:solidFill>
                          <a:effectLst/>
                          <a:latin typeface="Times New Roman" panose="02020603050405020304" pitchFamily="18" charset="0"/>
                        </a:rPr>
                        <a:t>int(11)</a:t>
                      </a:r>
                      <a:endParaRPr lang="en-US" sz="1100">
                        <a:effectLst/>
                      </a:endParaRPr>
                    </a:p>
                  </a:txBody>
                  <a:tcPr marL="41686" marR="41686" marT="27791" marB="277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800" b="0" i="0" u="none" strike="noStrike">
                          <a:solidFill>
                            <a:srgbClr val="000000"/>
                          </a:solidFill>
                          <a:effectLst/>
                          <a:latin typeface="Times New Roman" panose="02020603050405020304" pitchFamily="18" charset="0"/>
                        </a:rPr>
                        <a:t>-primary key</a:t>
                      </a:r>
                      <a:endParaRPr lang="en-US" sz="1100">
                        <a:effectLst/>
                      </a:endParaRPr>
                    </a:p>
                    <a:p>
                      <a:pPr algn="ctr" rtl="0" fontAlgn="t">
                        <a:spcBef>
                          <a:spcPts val="0"/>
                        </a:spcBef>
                        <a:spcAft>
                          <a:spcPts val="0"/>
                        </a:spcAft>
                      </a:pPr>
                      <a:r>
                        <a:rPr lang="en-US" sz="800" b="0" i="0" u="none" strike="noStrike">
                          <a:solidFill>
                            <a:srgbClr val="000000"/>
                          </a:solidFill>
                          <a:effectLst/>
                          <a:latin typeface="Times New Roman" panose="02020603050405020304" pitchFamily="18" charset="0"/>
                        </a:rPr>
                        <a:t>-unsigned</a:t>
                      </a:r>
                      <a:endParaRPr lang="en-US" sz="1100">
                        <a:effectLst/>
                      </a:endParaRPr>
                    </a:p>
                  </a:txBody>
                  <a:tcPr marL="41686" marR="41686" marT="27791" marB="277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800" b="0" i="0" u="none" strike="noStrike">
                          <a:solidFill>
                            <a:srgbClr val="000000"/>
                          </a:solidFill>
                          <a:effectLst/>
                          <a:latin typeface="Times New Roman" panose="02020603050405020304" pitchFamily="18" charset="0"/>
                        </a:rPr>
                        <a:t>id</a:t>
                      </a:r>
                      <a:endParaRPr lang="en-US" sz="1100">
                        <a:effectLst/>
                      </a:endParaRPr>
                    </a:p>
                  </a:txBody>
                  <a:tcPr marL="41686" marR="41686" marT="27791" marB="277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98814880"/>
                  </a:ext>
                </a:extLst>
              </a:tr>
              <a:tr h="346614">
                <a:tc>
                  <a:txBody>
                    <a:bodyPr/>
                    <a:lstStyle/>
                    <a:p>
                      <a:pPr algn="ctr" rtl="0" fontAlgn="t">
                        <a:spcBef>
                          <a:spcPts val="0"/>
                        </a:spcBef>
                        <a:spcAft>
                          <a:spcPts val="0"/>
                        </a:spcAft>
                      </a:pPr>
                      <a:r>
                        <a:rPr lang="en-US" sz="800" b="0" i="0" u="none" strike="noStrike">
                          <a:solidFill>
                            <a:srgbClr val="000000"/>
                          </a:solidFill>
                          <a:effectLst/>
                          <a:latin typeface="Times New Roman" panose="02020603050405020304" pitchFamily="18" charset="0"/>
                        </a:rPr>
                        <a:t>year_car</a:t>
                      </a:r>
                      <a:endParaRPr lang="en-US" sz="1100">
                        <a:effectLst/>
                      </a:endParaRPr>
                    </a:p>
                  </a:txBody>
                  <a:tcPr marL="41686" marR="41686" marT="27791" marB="277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800" b="0" i="0" u="none" strike="noStrike">
                          <a:solidFill>
                            <a:srgbClr val="000000"/>
                          </a:solidFill>
                          <a:effectLst/>
                          <a:latin typeface="Times New Roman" panose="02020603050405020304" pitchFamily="18" charset="0"/>
                        </a:rPr>
                        <a:t>int(11)</a:t>
                      </a:r>
                      <a:endParaRPr lang="en-US" sz="1100">
                        <a:effectLst/>
                      </a:endParaRPr>
                    </a:p>
                  </a:txBody>
                  <a:tcPr marL="41686" marR="41686" marT="27791" marB="277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t"/>
                      <a:r>
                        <a:rPr lang="en-US" sz="1100">
                          <a:effectLst/>
                        </a:rPr>
                        <a:t/>
                      </a:r>
                      <a:br>
                        <a:rPr lang="en-US" sz="1100">
                          <a:effectLst/>
                        </a:rPr>
                      </a:br>
                      <a:endParaRPr lang="en-US" sz="1100">
                        <a:effectLst/>
                      </a:endParaRPr>
                    </a:p>
                  </a:txBody>
                  <a:tcPr marL="41686" marR="41686" marT="27791" marB="277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800" b="0" i="0" u="none" strike="noStrike">
                          <a:solidFill>
                            <a:srgbClr val="000000"/>
                          </a:solidFill>
                          <a:effectLst/>
                          <a:latin typeface="Times New Roman" panose="02020603050405020304" pitchFamily="18" charset="0"/>
                        </a:rPr>
                        <a:t>year of the car</a:t>
                      </a:r>
                      <a:endParaRPr lang="en-US" sz="1100">
                        <a:effectLst/>
                      </a:endParaRPr>
                    </a:p>
                  </a:txBody>
                  <a:tcPr marL="41686" marR="41686" marT="27791" marB="277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71453092"/>
                  </a:ext>
                </a:extLst>
              </a:tr>
              <a:tr h="157408">
                <a:tc>
                  <a:txBody>
                    <a:bodyPr/>
                    <a:lstStyle/>
                    <a:p>
                      <a:pPr algn="ctr" rtl="0" fontAlgn="t">
                        <a:spcBef>
                          <a:spcPts val="0"/>
                        </a:spcBef>
                        <a:spcAft>
                          <a:spcPts val="0"/>
                        </a:spcAft>
                      </a:pPr>
                      <a:r>
                        <a:rPr lang="en-US" sz="800" b="0" i="0" u="none" strike="noStrike">
                          <a:solidFill>
                            <a:srgbClr val="000000"/>
                          </a:solidFill>
                          <a:effectLst/>
                          <a:latin typeface="Times New Roman" panose="02020603050405020304" pitchFamily="18" charset="0"/>
                        </a:rPr>
                        <a:t>make_carID </a:t>
                      </a:r>
                      <a:endParaRPr lang="en-US" sz="1100">
                        <a:effectLst/>
                      </a:endParaRPr>
                    </a:p>
                  </a:txBody>
                  <a:tcPr marL="41686" marR="41686" marT="27791" marB="277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800" b="0" i="0" u="none" strike="noStrike">
                          <a:solidFill>
                            <a:srgbClr val="000000"/>
                          </a:solidFill>
                          <a:effectLst/>
                          <a:latin typeface="Times New Roman" panose="02020603050405020304" pitchFamily="18" charset="0"/>
                        </a:rPr>
                        <a:t>int(11)</a:t>
                      </a:r>
                      <a:endParaRPr lang="en-US" sz="1100">
                        <a:effectLst/>
                      </a:endParaRPr>
                    </a:p>
                  </a:txBody>
                  <a:tcPr marL="41686" marR="41686" marT="27791" marB="277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800" b="0" i="0" u="none" strike="noStrike">
                          <a:solidFill>
                            <a:srgbClr val="000000"/>
                          </a:solidFill>
                          <a:effectLst/>
                          <a:latin typeface="Times New Roman" panose="02020603050405020304" pitchFamily="18" charset="0"/>
                        </a:rPr>
                        <a:t>Foreign key</a:t>
                      </a:r>
                      <a:endParaRPr lang="en-US" sz="1100">
                        <a:effectLst/>
                      </a:endParaRPr>
                    </a:p>
                  </a:txBody>
                  <a:tcPr marL="41686" marR="41686" marT="27791" marB="277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800" b="0" i="0" u="none" strike="noStrike">
                          <a:solidFill>
                            <a:srgbClr val="000000"/>
                          </a:solidFill>
                          <a:effectLst/>
                          <a:latin typeface="Times New Roman" panose="02020603050405020304" pitchFamily="18" charset="0"/>
                        </a:rPr>
                        <a:t>car id</a:t>
                      </a:r>
                      <a:endParaRPr lang="en-US" sz="1100">
                        <a:effectLst/>
                      </a:endParaRPr>
                    </a:p>
                  </a:txBody>
                  <a:tcPr marL="41686" marR="41686" marT="27791" marB="277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33504061"/>
                  </a:ext>
                </a:extLst>
              </a:tr>
              <a:tr h="346614">
                <a:tc>
                  <a:txBody>
                    <a:bodyPr/>
                    <a:lstStyle/>
                    <a:p>
                      <a:pPr algn="ctr" rtl="0" fontAlgn="t">
                        <a:spcBef>
                          <a:spcPts val="0"/>
                        </a:spcBef>
                        <a:spcAft>
                          <a:spcPts val="0"/>
                        </a:spcAft>
                      </a:pPr>
                      <a:r>
                        <a:rPr lang="en-US" sz="800" b="0" i="0" u="none" strike="noStrike">
                          <a:solidFill>
                            <a:srgbClr val="000000"/>
                          </a:solidFill>
                          <a:effectLst/>
                          <a:latin typeface="Times New Roman" panose="02020603050405020304" pitchFamily="18" charset="0"/>
                        </a:rPr>
                        <a:t>model_car</a:t>
                      </a:r>
                      <a:endParaRPr lang="en-US" sz="1100">
                        <a:effectLst/>
                      </a:endParaRPr>
                    </a:p>
                  </a:txBody>
                  <a:tcPr marL="41686" marR="41686" marT="27791" marB="277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800" b="0" i="0" u="none" strike="noStrike">
                          <a:solidFill>
                            <a:srgbClr val="000000"/>
                          </a:solidFill>
                          <a:effectLst/>
                          <a:latin typeface="Times New Roman" panose="02020603050405020304" pitchFamily="18" charset="0"/>
                        </a:rPr>
                        <a:t>varchar(100)</a:t>
                      </a:r>
                      <a:endParaRPr lang="en-US" sz="1100">
                        <a:effectLst/>
                      </a:endParaRPr>
                    </a:p>
                  </a:txBody>
                  <a:tcPr marL="41686" marR="41686" marT="27791" marB="277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t"/>
                      <a:r>
                        <a:rPr lang="en-US" sz="1100">
                          <a:effectLst/>
                        </a:rPr>
                        <a:t/>
                      </a:r>
                      <a:br>
                        <a:rPr lang="en-US" sz="1100">
                          <a:effectLst/>
                        </a:rPr>
                      </a:br>
                      <a:endParaRPr lang="en-US" sz="1100">
                        <a:effectLst/>
                      </a:endParaRPr>
                    </a:p>
                  </a:txBody>
                  <a:tcPr marL="41686" marR="41686" marT="27791" marB="277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800" b="0" i="0" u="none" strike="noStrike">
                          <a:solidFill>
                            <a:srgbClr val="000000"/>
                          </a:solidFill>
                          <a:effectLst/>
                          <a:latin typeface="Times New Roman" panose="02020603050405020304" pitchFamily="18" charset="0"/>
                        </a:rPr>
                        <a:t>model</a:t>
                      </a:r>
                      <a:endParaRPr lang="en-US" sz="1100">
                        <a:effectLst/>
                      </a:endParaRPr>
                    </a:p>
                  </a:txBody>
                  <a:tcPr marL="41686" marR="41686" marT="27791" marB="277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90668210"/>
                  </a:ext>
                </a:extLst>
              </a:tr>
              <a:tr h="346614">
                <a:tc>
                  <a:txBody>
                    <a:bodyPr/>
                    <a:lstStyle/>
                    <a:p>
                      <a:pPr algn="ctr" rtl="0" fontAlgn="t">
                        <a:spcBef>
                          <a:spcPts val="0"/>
                        </a:spcBef>
                        <a:spcAft>
                          <a:spcPts val="0"/>
                        </a:spcAft>
                      </a:pPr>
                      <a:r>
                        <a:rPr lang="en-US" sz="800" b="0" i="0" u="none" strike="noStrike">
                          <a:solidFill>
                            <a:srgbClr val="000000"/>
                          </a:solidFill>
                          <a:effectLst/>
                          <a:latin typeface="Times New Roman" panose="02020603050405020304" pitchFamily="18" charset="0"/>
                        </a:rPr>
                        <a:t>ho_td</a:t>
                      </a:r>
                      <a:endParaRPr lang="en-US" sz="1100">
                        <a:effectLst/>
                      </a:endParaRPr>
                    </a:p>
                  </a:txBody>
                  <a:tcPr marL="41686" marR="41686" marT="27791" marB="277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800" b="0" i="0" u="none" strike="noStrike">
                          <a:solidFill>
                            <a:srgbClr val="000000"/>
                          </a:solidFill>
                          <a:effectLst/>
                          <a:latin typeface="Times New Roman" panose="02020603050405020304" pitchFamily="18" charset="0"/>
                        </a:rPr>
                        <a:t>varchar(100)</a:t>
                      </a:r>
                      <a:endParaRPr lang="en-US" sz="1100">
                        <a:effectLst/>
                      </a:endParaRPr>
                    </a:p>
                  </a:txBody>
                  <a:tcPr marL="41686" marR="41686" marT="27791" marB="277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t"/>
                      <a:r>
                        <a:rPr lang="en-US" sz="1100">
                          <a:effectLst/>
                        </a:rPr>
                        <a:t/>
                      </a:r>
                      <a:br>
                        <a:rPr lang="en-US" sz="1100">
                          <a:effectLst/>
                        </a:rPr>
                      </a:br>
                      <a:endParaRPr lang="en-US" sz="1100">
                        <a:effectLst/>
                      </a:endParaRPr>
                    </a:p>
                  </a:txBody>
                  <a:tcPr marL="41686" marR="41686" marT="27791" marB="277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800" b="0" i="0" u="none" strike="noStrike">
                          <a:solidFill>
                            <a:srgbClr val="000000"/>
                          </a:solidFill>
                          <a:effectLst/>
                          <a:latin typeface="Times New Roman" panose="02020603050405020304" pitchFamily="18" charset="0"/>
                        </a:rPr>
                        <a:t>first name</a:t>
                      </a:r>
                      <a:endParaRPr lang="en-US" sz="1100">
                        <a:effectLst/>
                      </a:endParaRPr>
                    </a:p>
                  </a:txBody>
                  <a:tcPr marL="41686" marR="41686" marT="27791" marB="277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78913236"/>
                  </a:ext>
                </a:extLst>
              </a:tr>
              <a:tr h="346614">
                <a:tc>
                  <a:txBody>
                    <a:bodyPr/>
                    <a:lstStyle/>
                    <a:p>
                      <a:pPr algn="ctr" rtl="0" fontAlgn="t">
                        <a:spcBef>
                          <a:spcPts val="0"/>
                        </a:spcBef>
                        <a:spcAft>
                          <a:spcPts val="0"/>
                        </a:spcAft>
                      </a:pPr>
                      <a:r>
                        <a:rPr lang="en-US" sz="800" b="0" i="0" u="none" strike="noStrike">
                          <a:solidFill>
                            <a:srgbClr val="000000"/>
                          </a:solidFill>
                          <a:effectLst/>
                          <a:latin typeface="Times New Roman" panose="02020603050405020304" pitchFamily="18" charset="0"/>
                        </a:rPr>
                        <a:t>ten_td</a:t>
                      </a:r>
                      <a:endParaRPr lang="en-US" sz="1100">
                        <a:effectLst/>
                      </a:endParaRPr>
                    </a:p>
                  </a:txBody>
                  <a:tcPr marL="41686" marR="41686" marT="27791" marB="277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800" b="0" i="0" u="none" strike="noStrike">
                          <a:solidFill>
                            <a:srgbClr val="000000"/>
                          </a:solidFill>
                          <a:effectLst/>
                          <a:latin typeface="Times New Roman" panose="02020603050405020304" pitchFamily="18" charset="0"/>
                        </a:rPr>
                        <a:t>varchar(100)</a:t>
                      </a:r>
                      <a:endParaRPr lang="en-US" sz="1100">
                        <a:effectLst/>
                      </a:endParaRPr>
                    </a:p>
                  </a:txBody>
                  <a:tcPr marL="41686" marR="41686" marT="27791" marB="277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t"/>
                      <a:r>
                        <a:rPr lang="en-US" sz="1100">
                          <a:effectLst/>
                        </a:rPr>
                        <a:t/>
                      </a:r>
                      <a:br>
                        <a:rPr lang="en-US" sz="1100">
                          <a:effectLst/>
                        </a:rPr>
                      </a:br>
                      <a:endParaRPr lang="en-US" sz="1100">
                        <a:effectLst/>
                      </a:endParaRPr>
                    </a:p>
                  </a:txBody>
                  <a:tcPr marL="41686" marR="41686" marT="27791" marB="277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800" b="0" i="0" u="none" strike="noStrike">
                          <a:solidFill>
                            <a:srgbClr val="000000"/>
                          </a:solidFill>
                          <a:effectLst/>
                          <a:latin typeface="Times New Roman" panose="02020603050405020304" pitchFamily="18" charset="0"/>
                        </a:rPr>
                        <a:t>name</a:t>
                      </a:r>
                      <a:endParaRPr lang="en-US" sz="1100">
                        <a:effectLst/>
                      </a:endParaRPr>
                    </a:p>
                  </a:txBody>
                  <a:tcPr marL="41686" marR="41686" marT="27791" marB="277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73563904"/>
                  </a:ext>
                </a:extLst>
              </a:tr>
              <a:tr h="346614">
                <a:tc>
                  <a:txBody>
                    <a:bodyPr/>
                    <a:lstStyle/>
                    <a:p>
                      <a:pPr algn="ctr" rtl="0" fontAlgn="t">
                        <a:spcBef>
                          <a:spcPts val="0"/>
                        </a:spcBef>
                        <a:spcAft>
                          <a:spcPts val="0"/>
                        </a:spcAft>
                      </a:pPr>
                      <a:r>
                        <a:rPr lang="en-US" sz="800" b="0" i="0" u="none" strike="noStrike">
                          <a:solidFill>
                            <a:srgbClr val="000000"/>
                          </a:solidFill>
                          <a:effectLst/>
                          <a:latin typeface="Times New Roman" panose="02020603050405020304" pitchFamily="18" charset="0"/>
                        </a:rPr>
                        <a:t>email</a:t>
                      </a:r>
                      <a:endParaRPr lang="en-US" sz="1100">
                        <a:effectLst/>
                      </a:endParaRPr>
                    </a:p>
                  </a:txBody>
                  <a:tcPr marL="41686" marR="41686" marT="27791" marB="277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800" b="0" i="0" u="none" strike="noStrike">
                          <a:solidFill>
                            <a:srgbClr val="000000"/>
                          </a:solidFill>
                          <a:effectLst/>
                          <a:latin typeface="Times New Roman" panose="02020603050405020304" pitchFamily="18" charset="0"/>
                        </a:rPr>
                        <a:t>varchar(50)</a:t>
                      </a:r>
                      <a:endParaRPr lang="en-US" sz="1100">
                        <a:effectLst/>
                      </a:endParaRPr>
                    </a:p>
                  </a:txBody>
                  <a:tcPr marL="41686" marR="41686" marT="27791" marB="277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t"/>
                      <a:r>
                        <a:rPr lang="en-US" sz="1100">
                          <a:effectLst/>
                        </a:rPr>
                        <a:t/>
                      </a:r>
                      <a:br>
                        <a:rPr lang="en-US" sz="1100">
                          <a:effectLst/>
                        </a:rPr>
                      </a:br>
                      <a:endParaRPr lang="en-US" sz="1100">
                        <a:effectLst/>
                      </a:endParaRPr>
                    </a:p>
                  </a:txBody>
                  <a:tcPr marL="41686" marR="41686" marT="27791" marB="277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800" b="0" i="0" u="none" strike="noStrike">
                          <a:solidFill>
                            <a:srgbClr val="000000"/>
                          </a:solidFill>
                          <a:effectLst/>
                          <a:latin typeface="Times New Roman" panose="02020603050405020304" pitchFamily="18" charset="0"/>
                        </a:rPr>
                        <a:t>customer's email</a:t>
                      </a:r>
                      <a:endParaRPr lang="en-US" sz="1100">
                        <a:effectLst/>
                      </a:endParaRPr>
                    </a:p>
                  </a:txBody>
                  <a:tcPr marL="41686" marR="41686" marT="27791" marB="277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19077262"/>
                  </a:ext>
                </a:extLst>
              </a:tr>
              <a:tr h="346614">
                <a:tc>
                  <a:txBody>
                    <a:bodyPr/>
                    <a:lstStyle/>
                    <a:p>
                      <a:pPr algn="ctr" rtl="0" fontAlgn="t">
                        <a:spcBef>
                          <a:spcPts val="0"/>
                        </a:spcBef>
                        <a:spcAft>
                          <a:spcPts val="0"/>
                        </a:spcAft>
                      </a:pPr>
                      <a:r>
                        <a:rPr lang="en-US" sz="800" b="0" i="0" u="none" strike="noStrike">
                          <a:solidFill>
                            <a:srgbClr val="000000"/>
                          </a:solidFill>
                          <a:effectLst/>
                          <a:latin typeface="Times New Roman" panose="02020603050405020304" pitchFamily="18" charset="0"/>
                        </a:rPr>
                        <a:t>phone</a:t>
                      </a:r>
                      <a:endParaRPr lang="en-US" sz="1100">
                        <a:effectLst/>
                      </a:endParaRPr>
                    </a:p>
                  </a:txBody>
                  <a:tcPr marL="41686" marR="41686" marT="27791" marB="277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800" b="0" i="0" u="none" strike="noStrike">
                          <a:solidFill>
                            <a:srgbClr val="000000"/>
                          </a:solidFill>
                          <a:effectLst/>
                          <a:latin typeface="Times New Roman" panose="02020603050405020304" pitchFamily="18" charset="0"/>
                        </a:rPr>
                        <a:t>varchar(100)</a:t>
                      </a:r>
                      <a:endParaRPr lang="en-US" sz="1100">
                        <a:effectLst/>
                      </a:endParaRPr>
                    </a:p>
                  </a:txBody>
                  <a:tcPr marL="41686" marR="41686" marT="27791" marB="277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t"/>
                      <a:r>
                        <a:rPr lang="en-US" sz="1100">
                          <a:effectLst/>
                        </a:rPr>
                        <a:t/>
                      </a:r>
                      <a:br>
                        <a:rPr lang="en-US" sz="1100">
                          <a:effectLst/>
                        </a:rPr>
                      </a:br>
                      <a:endParaRPr lang="en-US" sz="1100">
                        <a:effectLst/>
                      </a:endParaRPr>
                    </a:p>
                  </a:txBody>
                  <a:tcPr marL="41686" marR="41686" marT="27791" marB="277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800" b="0" i="0" u="none" strike="noStrike">
                          <a:solidFill>
                            <a:srgbClr val="000000"/>
                          </a:solidFill>
                          <a:effectLst/>
                          <a:latin typeface="Times New Roman" panose="02020603050405020304" pitchFamily="18" charset="0"/>
                        </a:rPr>
                        <a:t>phone</a:t>
                      </a:r>
                      <a:endParaRPr lang="en-US" sz="1100">
                        <a:effectLst/>
                      </a:endParaRPr>
                    </a:p>
                  </a:txBody>
                  <a:tcPr marL="41686" marR="41686" marT="27791" marB="277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98494956"/>
                  </a:ext>
                </a:extLst>
              </a:tr>
              <a:tr h="346614">
                <a:tc>
                  <a:txBody>
                    <a:bodyPr/>
                    <a:lstStyle/>
                    <a:p>
                      <a:pPr algn="ctr" rtl="0" fontAlgn="t">
                        <a:spcBef>
                          <a:spcPts val="0"/>
                        </a:spcBef>
                        <a:spcAft>
                          <a:spcPts val="0"/>
                        </a:spcAft>
                      </a:pPr>
                      <a:r>
                        <a:rPr lang="en-US" sz="800" b="0" i="0" u="none" strike="noStrike">
                          <a:solidFill>
                            <a:srgbClr val="000000"/>
                          </a:solidFill>
                          <a:effectLst/>
                          <a:latin typeface="Times New Roman" panose="02020603050405020304" pitchFamily="18" charset="0"/>
                        </a:rPr>
                        <a:t>nd</a:t>
                      </a:r>
                      <a:endParaRPr lang="en-US" sz="1100">
                        <a:effectLst/>
                      </a:endParaRPr>
                    </a:p>
                  </a:txBody>
                  <a:tcPr marL="41686" marR="41686" marT="27791" marB="277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800" b="0" i="0" u="none" strike="noStrike">
                          <a:solidFill>
                            <a:srgbClr val="000000"/>
                          </a:solidFill>
                          <a:effectLst/>
                          <a:latin typeface="Times New Roman" panose="02020603050405020304" pitchFamily="18" charset="0"/>
                        </a:rPr>
                        <a:t>varchar(100)</a:t>
                      </a:r>
                      <a:endParaRPr lang="en-US" sz="1100">
                        <a:effectLst/>
                      </a:endParaRPr>
                    </a:p>
                  </a:txBody>
                  <a:tcPr marL="41686" marR="41686" marT="27791" marB="277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t"/>
                      <a:r>
                        <a:rPr lang="en-US" sz="1100">
                          <a:effectLst/>
                        </a:rPr>
                        <a:t/>
                      </a:r>
                      <a:br>
                        <a:rPr lang="en-US" sz="1100">
                          <a:effectLst/>
                        </a:rPr>
                      </a:br>
                      <a:endParaRPr lang="en-US" sz="1100">
                        <a:effectLst/>
                      </a:endParaRPr>
                    </a:p>
                  </a:txBody>
                  <a:tcPr marL="41686" marR="41686" marT="27791" marB="277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t"/>
                      <a:r>
                        <a:rPr lang="en-US" sz="1100">
                          <a:effectLst/>
                        </a:rPr>
                        <a:t/>
                      </a:r>
                      <a:br>
                        <a:rPr lang="en-US" sz="1100">
                          <a:effectLst/>
                        </a:rPr>
                      </a:br>
                      <a:endParaRPr lang="en-US" sz="1100">
                        <a:effectLst/>
                      </a:endParaRPr>
                    </a:p>
                  </a:txBody>
                  <a:tcPr marL="41686" marR="41686" marT="27791" marB="277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13500631"/>
                  </a:ext>
                </a:extLst>
              </a:tr>
              <a:tr h="346614">
                <a:tc>
                  <a:txBody>
                    <a:bodyPr/>
                    <a:lstStyle/>
                    <a:p>
                      <a:pPr algn="ctr" rtl="0" fontAlgn="t">
                        <a:spcBef>
                          <a:spcPts val="0"/>
                        </a:spcBef>
                        <a:spcAft>
                          <a:spcPts val="0"/>
                        </a:spcAft>
                      </a:pPr>
                      <a:r>
                        <a:rPr lang="en-US" sz="800" b="0" i="0" u="none" strike="noStrike">
                          <a:solidFill>
                            <a:srgbClr val="000000"/>
                          </a:solidFill>
                          <a:effectLst/>
                          <a:latin typeface="Times New Roman" panose="02020603050405020304" pitchFamily="18" charset="0"/>
                        </a:rPr>
                        <a:t>ngay_thangtd</a:t>
                      </a:r>
                      <a:endParaRPr lang="en-US" sz="1100">
                        <a:effectLst/>
                      </a:endParaRPr>
                    </a:p>
                  </a:txBody>
                  <a:tcPr marL="41686" marR="41686" marT="27791" marB="277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800" b="0" i="0" u="none" strike="noStrike">
                          <a:solidFill>
                            <a:srgbClr val="000000"/>
                          </a:solidFill>
                          <a:effectLst/>
                          <a:latin typeface="Times New Roman" panose="02020603050405020304" pitchFamily="18" charset="0"/>
                        </a:rPr>
                        <a:t>date</a:t>
                      </a:r>
                      <a:endParaRPr lang="en-US" sz="1100">
                        <a:effectLst/>
                      </a:endParaRPr>
                    </a:p>
                  </a:txBody>
                  <a:tcPr marL="41686" marR="41686" marT="27791" marB="277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t"/>
                      <a:r>
                        <a:rPr lang="en-US" sz="1100">
                          <a:effectLst/>
                        </a:rPr>
                        <a:t/>
                      </a:r>
                      <a:br>
                        <a:rPr lang="en-US" sz="1100">
                          <a:effectLst/>
                        </a:rPr>
                      </a:br>
                      <a:endParaRPr lang="en-US" sz="1100">
                        <a:effectLst/>
                      </a:endParaRPr>
                    </a:p>
                  </a:txBody>
                  <a:tcPr marL="41686" marR="41686" marT="27791" marB="277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800" b="0" i="0" u="none" strike="noStrike" dirty="0">
                          <a:solidFill>
                            <a:srgbClr val="000000"/>
                          </a:solidFill>
                          <a:effectLst/>
                          <a:latin typeface="Times New Roman" panose="02020603050405020304" pitchFamily="18" charset="0"/>
                        </a:rPr>
                        <a:t>date</a:t>
                      </a:r>
                      <a:endParaRPr lang="en-US" sz="1100" dirty="0">
                        <a:effectLst/>
                      </a:endParaRPr>
                    </a:p>
                  </a:txBody>
                  <a:tcPr marL="41686" marR="41686" marT="27791" marB="2779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28141359"/>
                  </a:ext>
                </a:extLst>
              </a:tr>
            </a:tbl>
          </a:graphicData>
        </a:graphic>
      </p:graphicFrame>
      <p:sp>
        <p:nvSpPr>
          <p:cNvPr id="5" name="Rectangle 1"/>
          <p:cNvSpPr>
            <a:spLocks noChangeArrowheads="1"/>
          </p:cNvSpPr>
          <p:nvPr/>
        </p:nvSpPr>
        <p:spPr bwMode="auto">
          <a:xfrm>
            <a:off x="807011" y="257978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p:nvPr/>
        </p:nvSpPr>
        <p:spPr>
          <a:xfrm>
            <a:off x="6047944" y="2160589"/>
            <a:ext cx="2133918" cy="400110"/>
          </a:xfrm>
          <a:prstGeom prst="rect">
            <a:avLst/>
          </a:prstGeom>
        </p:spPr>
        <p:txBody>
          <a:bodyPr wrap="none">
            <a:spAutoFit/>
          </a:bodyPr>
          <a:lstStyle/>
          <a:p>
            <a:pPr algn="just" fontAlgn="base"/>
            <a:r>
              <a:rPr lang="en-US" sz="2000" b="1" dirty="0">
                <a:solidFill>
                  <a:srgbClr val="000000"/>
                </a:solidFill>
                <a:latin typeface="+mj-lt"/>
              </a:rPr>
              <a:t>thuong_hieu_xe</a:t>
            </a:r>
          </a:p>
        </p:txBody>
      </p:sp>
      <p:graphicFrame>
        <p:nvGraphicFramePr>
          <p:cNvPr id="7" name="Table 6"/>
          <p:cNvGraphicFramePr>
            <a:graphicFrameLocks noGrp="1"/>
          </p:cNvGraphicFramePr>
          <p:nvPr>
            <p:extLst>
              <p:ext uri="{D42A27DB-BD31-4B8C-83A1-F6EECF244321}">
                <p14:modId xmlns:p14="http://schemas.microsoft.com/office/powerpoint/2010/main" val="3475290413"/>
              </p:ext>
            </p:extLst>
          </p:nvPr>
        </p:nvGraphicFramePr>
        <p:xfrm>
          <a:off x="4715201" y="2589956"/>
          <a:ext cx="4905375" cy="1417320"/>
        </p:xfrm>
        <a:graphic>
          <a:graphicData uri="http://schemas.openxmlformats.org/drawingml/2006/table">
            <a:tbl>
              <a:tblPr/>
              <a:tblGrid>
                <a:gridCol w="981075">
                  <a:extLst>
                    <a:ext uri="{9D8B030D-6E8A-4147-A177-3AD203B41FA5}">
                      <a16:colId xmlns:a16="http://schemas.microsoft.com/office/drawing/2014/main" val="3619895481"/>
                    </a:ext>
                  </a:extLst>
                </a:gridCol>
                <a:gridCol w="1076325">
                  <a:extLst>
                    <a:ext uri="{9D8B030D-6E8A-4147-A177-3AD203B41FA5}">
                      <a16:colId xmlns:a16="http://schemas.microsoft.com/office/drawing/2014/main" val="653691719"/>
                    </a:ext>
                  </a:extLst>
                </a:gridCol>
                <a:gridCol w="1171575">
                  <a:extLst>
                    <a:ext uri="{9D8B030D-6E8A-4147-A177-3AD203B41FA5}">
                      <a16:colId xmlns:a16="http://schemas.microsoft.com/office/drawing/2014/main" val="4029453310"/>
                    </a:ext>
                  </a:extLst>
                </a:gridCol>
                <a:gridCol w="1676400">
                  <a:extLst>
                    <a:ext uri="{9D8B030D-6E8A-4147-A177-3AD203B41FA5}">
                      <a16:colId xmlns:a16="http://schemas.microsoft.com/office/drawing/2014/main" val="2985883428"/>
                    </a:ext>
                  </a:extLst>
                </a:gridCol>
              </a:tblGrid>
              <a:tr h="0">
                <a:tc>
                  <a:txBody>
                    <a:bodyPr/>
                    <a:lstStyle/>
                    <a:p>
                      <a:pPr algn="ctr" rtl="0" fontAlgn="t">
                        <a:spcBef>
                          <a:spcPts val="0"/>
                        </a:spcBef>
                        <a:spcAft>
                          <a:spcPts val="0"/>
                        </a:spcAft>
                      </a:pPr>
                      <a:r>
                        <a:rPr lang="en-US" sz="1300" b="1" i="0" u="none" strike="noStrike">
                          <a:solidFill>
                            <a:srgbClr val="000000"/>
                          </a:solidFill>
                          <a:effectLst/>
                          <a:latin typeface="Times New Roman" panose="02020603050405020304" pitchFamily="18" charset="0"/>
                        </a:rPr>
                        <a:t>Column</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B"/>
                    </a:solidFill>
                  </a:tcPr>
                </a:tc>
                <a:tc>
                  <a:txBody>
                    <a:bodyPr/>
                    <a:lstStyle/>
                    <a:p>
                      <a:pPr algn="ctr" rtl="0" fontAlgn="t">
                        <a:spcBef>
                          <a:spcPts val="0"/>
                        </a:spcBef>
                        <a:spcAft>
                          <a:spcPts val="0"/>
                        </a:spcAft>
                      </a:pPr>
                      <a:r>
                        <a:rPr lang="en-US" sz="1300" b="1" i="0" u="none" strike="noStrike">
                          <a:solidFill>
                            <a:srgbClr val="000000"/>
                          </a:solidFill>
                          <a:effectLst/>
                          <a:latin typeface="Times New Roman" panose="02020603050405020304" pitchFamily="18" charset="0"/>
                        </a:rPr>
                        <a:t>Data type</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B"/>
                    </a:solidFill>
                  </a:tcPr>
                </a:tc>
                <a:tc>
                  <a:txBody>
                    <a:bodyPr/>
                    <a:lstStyle/>
                    <a:p>
                      <a:pPr algn="ctr" rtl="0" fontAlgn="t">
                        <a:spcBef>
                          <a:spcPts val="0"/>
                        </a:spcBef>
                        <a:spcAft>
                          <a:spcPts val="0"/>
                        </a:spcAft>
                      </a:pPr>
                      <a:r>
                        <a:rPr lang="en-US" sz="1300" b="1" i="0" u="none" strike="noStrike">
                          <a:solidFill>
                            <a:srgbClr val="000000"/>
                          </a:solidFill>
                          <a:effectLst/>
                          <a:latin typeface="Times New Roman" panose="02020603050405020304" pitchFamily="18" charset="0"/>
                        </a:rPr>
                        <a:t>Constraint</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B"/>
                    </a:solidFill>
                  </a:tcPr>
                </a:tc>
                <a:tc>
                  <a:txBody>
                    <a:bodyPr/>
                    <a:lstStyle/>
                    <a:p>
                      <a:pPr algn="ctr" rtl="0" fontAlgn="t">
                        <a:spcBef>
                          <a:spcPts val="0"/>
                        </a:spcBef>
                        <a:spcAft>
                          <a:spcPts val="0"/>
                        </a:spcAft>
                      </a:pPr>
                      <a:r>
                        <a:rPr lang="en-US" sz="1300" b="1" i="0" u="none" strike="noStrike">
                          <a:solidFill>
                            <a:srgbClr val="000000"/>
                          </a:solidFill>
                          <a:effectLst/>
                          <a:latin typeface="Times New Roman" panose="02020603050405020304" pitchFamily="18" charset="0"/>
                        </a:rPr>
                        <a:t>Description</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B"/>
                    </a:solidFill>
                  </a:tcPr>
                </a:tc>
                <a:extLst>
                  <a:ext uri="{0D108BD9-81ED-4DB2-BD59-A6C34878D82A}">
                    <a16:rowId xmlns:a16="http://schemas.microsoft.com/office/drawing/2014/main" val="3678444622"/>
                  </a:ext>
                </a:extLst>
              </a:tr>
              <a:tr h="0">
                <a:tc>
                  <a:txBody>
                    <a:bodyPr/>
                    <a:lstStyle/>
                    <a:p>
                      <a:pPr algn="ctr" rtl="0" fontAlgn="t">
                        <a:spcBef>
                          <a:spcPts val="0"/>
                        </a:spcBef>
                        <a:spcAft>
                          <a:spcPts val="0"/>
                        </a:spcAft>
                      </a:pPr>
                      <a:r>
                        <a:rPr lang="en-US" sz="1300" b="0" i="0" u="none" strike="noStrike">
                          <a:solidFill>
                            <a:srgbClr val="000000"/>
                          </a:solidFill>
                          <a:effectLst/>
                          <a:latin typeface="Times New Roman" panose="02020603050405020304" pitchFamily="18" charset="0"/>
                        </a:rPr>
                        <a:t>id</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300" b="0" i="0" u="none" strike="noStrike">
                          <a:solidFill>
                            <a:srgbClr val="000000"/>
                          </a:solidFill>
                          <a:effectLst/>
                          <a:latin typeface="Times New Roman" panose="02020603050405020304" pitchFamily="18" charset="0"/>
                        </a:rPr>
                        <a:t>int(11)</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300" b="0" i="0" u="none" strike="noStrike">
                          <a:solidFill>
                            <a:srgbClr val="000000"/>
                          </a:solidFill>
                          <a:effectLst/>
                          <a:latin typeface="Times New Roman" panose="02020603050405020304" pitchFamily="18" charset="0"/>
                        </a:rPr>
                        <a:t>-primary key</a:t>
                      </a:r>
                      <a:endParaRPr lang="en-US">
                        <a:effectLst/>
                      </a:endParaRPr>
                    </a:p>
                    <a:p>
                      <a:pPr algn="ctr" rtl="0" fontAlgn="t">
                        <a:spcBef>
                          <a:spcPts val="0"/>
                        </a:spcBef>
                        <a:spcAft>
                          <a:spcPts val="0"/>
                        </a:spcAft>
                      </a:pPr>
                      <a:r>
                        <a:rPr lang="en-US" sz="1300" b="0" i="0" u="none" strike="noStrike">
                          <a:solidFill>
                            <a:srgbClr val="000000"/>
                          </a:solidFill>
                          <a:effectLst/>
                          <a:latin typeface="Times New Roman" panose="02020603050405020304" pitchFamily="18" charset="0"/>
                        </a:rPr>
                        <a:t>-unsigned</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300" b="0" i="0" u="none" strike="noStrike">
                          <a:solidFill>
                            <a:srgbClr val="000000"/>
                          </a:solidFill>
                          <a:effectLst/>
                          <a:latin typeface="Times New Roman" panose="02020603050405020304" pitchFamily="18" charset="0"/>
                        </a:rPr>
                        <a:t>id</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15252117"/>
                  </a:ext>
                </a:extLst>
              </a:tr>
              <a:tr h="295275">
                <a:tc>
                  <a:txBody>
                    <a:bodyPr/>
                    <a:lstStyle/>
                    <a:p>
                      <a:pPr algn="ctr" rtl="0" fontAlgn="t">
                        <a:spcBef>
                          <a:spcPts val="0"/>
                        </a:spcBef>
                        <a:spcAft>
                          <a:spcPts val="0"/>
                        </a:spcAft>
                      </a:pPr>
                      <a:r>
                        <a:rPr lang="en-US" sz="1300" b="0" i="0" u="none" strike="noStrike">
                          <a:solidFill>
                            <a:srgbClr val="000000"/>
                          </a:solidFill>
                          <a:effectLst/>
                          <a:latin typeface="Times New Roman" panose="02020603050405020304" pitchFamily="18" charset="0"/>
                        </a:rPr>
                        <a:t>thuong_hieu</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300" b="0" i="0" u="none" strike="noStrike">
                          <a:solidFill>
                            <a:srgbClr val="000000"/>
                          </a:solidFill>
                          <a:effectLst/>
                          <a:latin typeface="Times New Roman" panose="02020603050405020304" pitchFamily="18" charset="0"/>
                        </a:rPr>
                        <a:t>varchar(250)</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t"/>
                      <a:r>
                        <a:rPr lang="en-US">
                          <a:effectLst/>
                        </a:rPr>
                        <a:t/>
                      </a:r>
                      <a:br>
                        <a:rPr lang="en-US">
                          <a:effectLst/>
                        </a:rPr>
                      </a:b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1300" b="0" i="0" u="none" strike="noStrike" dirty="0">
                          <a:solidFill>
                            <a:srgbClr val="000000"/>
                          </a:solidFill>
                          <a:effectLst/>
                          <a:latin typeface="Times New Roman" panose="02020603050405020304" pitchFamily="18" charset="0"/>
                        </a:rPr>
                        <a:t>company</a:t>
                      </a:r>
                      <a:endParaRPr lang="en-US"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8760143"/>
                  </a:ext>
                </a:extLst>
              </a:tr>
            </a:tbl>
          </a:graphicData>
        </a:graphic>
      </p:graphicFrame>
      <p:sp>
        <p:nvSpPr>
          <p:cNvPr id="8" name="Rectangle 2"/>
          <p:cNvSpPr>
            <a:spLocks noChangeArrowheads="1"/>
          </p:cNvSpPr>
          <p:nvPr/>
        </p:nvSpPr>
        <p:spPr bwMode="auto">
          <a:xfrm>
            <a:off x="4714408" y="258979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18435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i="1" dirty="0"/>
              <a:t>System functions design</a:t>
            </a:r>
            <a:br>
              <a:rPr lang="en-US" b="1" i="1" dirty="0"/>
            </a:br>
            <a:r>
              <a:rPr lang="en-US" b="1" dirty="0"/>
              <a:t>User’s Interface</a:t>
            </a:r>
            <a:br>
              <a:rPr lang="en-US" b="1" dirty="0"/>
            </a:br>
            <a:r>
              <a:rPr lang="en-US" b="1" dirty="0"/>
              <a:t>Header</a:t>
            </a:r>
            <a:br>
              <a:rPr lang="en-US" b="1" dirty="0"/>
            </a:br>
            <a:endParaRPr lang="en-US" dirty="0"/>
          </a:p>
        </p:txBody>
      </p:sp>
      <p:pic>
        <p:nvPicPr>
          <p:cNvPr id="12290" name="Picture 2" descr="https://lh6.googleusercontent.com/UMmpoKIOw5E0tz566Y8oJUioQim3qjOhA0bCkfw4DGy5jlfJktdBJO5g0q4dxVBs5XrOQ5nPkk39AyBcY1AgHX11COhHASj6vMG5gsOvSFbS4r8Z2fUK7fjleeaQQ2rRYLPNPE5D4MtWKedbrbrTzDWExU381xLNqJS5SjIYoeX81Lqcw3xEWC-J6HXS0YqdD_MnrGmb"/>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3323" y="2160588"/>
            <a:ext cx="8145392"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1886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Body</a:t>
            </a:r>
            <a:endParaRPr lang="en-US" dirty="0"/>
          </a:p>
        </p:txBody>
      </p:sp>
      <p:pic>
        <p:nvPicPr>
          <p:cNvPr id="13314" name="Picture 2" descr="https://lh3.googleusercontent.com/M0j0CAXjesjtov99sIMasNB8AoZTp2MFSZPmfxWqpgp98hqE7mSY5W9Clw52rB-0hrwTD006GTy5BFUEiIwjJf8HYkLurtsAmFz8q5LpBUTWChBciWG0DimF6OzwMYhfF3D1rv4G3MV_BMOMhQVEF_id5LtVzwFEOgpUXp4gVZ7nFkIUMgt3lNIm1XszHK2a63LaJqtb"/>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00371" y="1502228"/>
            <a:ext cx="5553075" cy="2534735"/>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https://lh3.googleusercontent.com/aMb0bYeAefildt-2MNfWe2-SSMsgTtlD-7dYqS6KWSmiWEIDs2yUUEwR7pGs5Cw95SnMt8yJ3DJtQ6ur3w4zTbaq3iHceXT3O-GPLQ1chWeNcbVodfam2MMF11XZVGzdrzGF0GH0Bto3K2OPKOdGqXt_fmKjkYsA6js4te7vK3Q_o0JQ9ynlFRVmC_HTJSDWQHY7Fog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0371" y="3383821"/>
            <a:ext cx="5553075" cy="226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0223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4338" name="Picture 2" descr="https://lh5.googleusercontent.com/7yDZwK7OsTT0r-yuv0uN6brfFIM9j7K3u6CWVi0ARSbkJ6v6L0NnmfYIohBhbCNPwMGkkqf7gBJE9SPN8ZT5wMwsi8UvupO8poGi6CfuLem2G0o1MwA9VaSsp02KpgPu7VqZpwyfTnmacunVD-JVRMh1Pm8S0nJy-jERxqbF1X1nUHhtDMP0dMvD8shLkbymiY-p2cX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4778" y="2489004"/>
            <a:ext cx="5122046" cy="3381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1692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498" y="1040610"/>
            <a:ext cx="9613861" cy="1080938"/>
          </a:xfrm>
        </p:spPr>
        <p:txBody>
          <a:bodyPr>
            <a:normAutofit fontScale="90000"/>
          </a:bodyPr>
          <a:lstStyle/>
          <a:p>
            <a:r>
              <a:rPr lang="en-US" dirty="0"/>
              <a:t>1</a:t>
            </a:r>
            <a:r>
              <a:rPr lang="en-US" b="1" dirty="0"/>
              <a:t>Problem Definition</a:t>
            </a:r>
            <a:r>
              <a:rPr lang="en-US" b="0" dirty="0" smtClean="0">
                <a:effectLst/>
              </a:rPr>
              <a:t/>
            </a:r>
            <a:br>
              <a:rPr lang="en-US" b="0" dirty="0" smtClean="0">
                <a:effectLst/>
              </a:rPr>
            </a:br>
            <a:r>
              <a:rPr lang="en-US" b="1" dirty="0"/>
              <a:t>1.1  </a:t>
            </a:r>
            <a:r>
              <a:rPr lang="en-US" b="1" i="1" dirty="0"/>
              <a:t>Problem Abstraction</a:t>
            </a:r>
            <a:r>
              <a:rPr lang="en-US" b="0" dirty="0" smtClean="0">
                <a:effectLst/>
              </a:rPr>
              <a:t/>
            </a:r>
            <a:br>
              <a:rPr lang="en-US" b="0" dirty="0" smtClean="0">
                <a:effectLst/>
              </a:rPr>
            </a:b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fontAlgn="base"/>
            <a:r>
              <a:rPr lang="en-US" dirty="0"/>
              <a:t> Car is a moving art form mixed with utility, at a rare intersection where those qualities combine to form an experience, and the value associated with that experience may exceed the value of its transportive utility alone. </a:t>
            </a:r>
          </a:p>
          <a:p>
            <a:pPr fontAlgn="base"/>
            <a:r>
              <a:rPr lang="en-US" b="0" dirty="0" smtClean="0">
                <a:effectLst/>
              </a:rPr>
              <a:t/>
            </a:r>
            <a:br>
              <a:rPr lang="en-US" b="0" dirty="0" smtClean="0">
                <a:effectLst/>
              </a:rPr>
            </a:br>
            <a:r>
              <a:rPr lang="en-US" dirty="0"/>
              <a:t>There are costs and benefits to car use. The costs to the individual include acquiring the vehicle, interest payments (if the car is financed), repairs and maintenance, fuel, depreciation, driving time, parking fees, taxes, and insurance. The costs to society include maintaining roads, land use, road congestion, air pollution, public health, healthcare, and disposing of the vehicle at the end of its life. Traffic collisions are the largest cause of injury-related deaths worldwide.</a:t>
            </a:r>
          </a:p>
          <a:p>
            <a:endParaRPr lang="en-US" dirty="0"/>
          </a:p>
        </p:txBody>
      </p:sp>
    </p:spTree>
    <p:extLst>
      <p:ext uri="{BB962C8B-B14F-4D97-AF65-F5344CB8AC3E}">
        <p14:creationId xmlns:p14="http://schemas.microsoft.com/office/powerpoint/2010/main" val="10973514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Footer &amp; Contact</a:t>
            </a:r>
            <a:br>
              <a:rPr lang="en-US" b="1" dirty="0"/>
            </a:br>
            <a:endParaRPr lang="en-US" dirty="0"/>
          </a:p>
        </p:txBody>
      </p:sp>
      <p:pic>
        <p:nvPicPr>
          <p:cNvPr id="15362" name="Picture 2" descr="https://lh3.googleusercontent.com/K9ea2dJYMFmyKRPLRtPCPo81DfO79oxMf1qFNeW5ooqBwMI7hgvmuQUmq3JukkuhGJMexymIIJfox4UkOzAon7ks10UsxA2omzEbtXHRwTKJQlqzXQHps0sHKROXN_a_9U7TdvwbtX0oh-RZsJFXN5dLmS1o-INvFWaYsbPqteiygRiBFSOyqRYF3dFNBH-ZNaW6uNS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5263" y="2160588"/>
            <a:ext cx="8261511"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0992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products page</a:t>
            </a:r>
            <a:r>
              <a:rPr lang="en-US" dirty="0"/>
              <a:t/>
            </a:r>
            <a:br>
              <a:rPr lang="en-US" dirty="0"/>
            </a:br>
            <a:r>
              <a:rPr lang="en-US" dirty="0"/>
              <a:t/>
            </a:r>
            <a:br>
              <a:rPr lang="en-US" dirty="0"/>
            </a:br>
            <a:endParaRPr lang="en-US" dirty="0"/>
          </a:p>
        </p:txBody>
      </p:sp>
      <p:pic>
        <p:nvPicPr>
          <p:cNvPr id="16386" name="Picture 2" descr="https://lh4.googleusercontent.com/F3fN5Fh0iPaMI7N--YbVkWDiVcapgzBPISvlQGVqNZzKKCpBKmnpu-muKyryQtVMn4gcZlaSgkzTJntGTW9SG8r1sismxZ0431G8UWJN1ssJIUgpNxbyNQV-_396aTTJBRATyVSQGAEga2xK1Odi1E61BOr6kl6B5ytfT6ubwhm8dgwiQHXT9p2Q66bxfN9C7u9J9_3j"/>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67543" y="1463039"/>
            <a:ext cx="4807132" cy="2364379"/>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https://lh6.googleusercontent.com/pQCwOgAR8YSKDYD0wwbtttJ-ZSBDM5swirSCH0lGKsuWkiP3sgIYYL_YXNLfPYOu4oxpjaJ1-4tKKnCA9uSX1otiDTRKbPqxntflQU77J-KtTp4Fa6PedE7U5P8MBn1bhvGXXa4FtepXnRanZdYpRewfwJYwh38Z5vsNZVtNF0RJ-7FHMC3thhP_D2vug4vjfnoHeNB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6089" y="1463040"/>
            <a:ext cx="4846319" cy="2364378"/>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descr="https://lh6.googleusercontent.com/_foboobHbFQDR-LOWAEgZVEneO5_iQwAHUJDtz5qa__feoAwfFDF2H_prK9DdKIB2nWgIdqgFOD2FA78Z-hxxIXdFQnk7LMf5GLPdRqnYhE7ITTq93IgrIKQXKAcxP_4RrN5h6rUmXF-foMu5MwYF1kMoDqMvsymXLGmDGX1gETvw4LfQH2KfsExShdohBgvFVXtm1Wx"/>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41806" y="3827418"/>
            <a:ext cx="5127443" cy="2232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5663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TEST DRIVE page</a:t>
            </a:r>
            <a:endParaRPr lang="en-US" dirty="0"/>
          </a:p>
        </p:txBody>
      </p:sp>
      <p:pic>
        <p:nvPicPr>
          <p:cNvPr id="17410" name="Picture 2" descr="https://lh6.googleusercontent.com/gF_QD6lxmLaV6ym1Q5RCR9XPy3E_E8zVw4bHs0jY3q3XDIv7L5wXcWvALEKPPUMZw11nbo46_irxc2J-hhCcUhyhb-ZQZsMY50XDM-pwf55mRu89Ufsxvx-LWC670LUEZ-F-_QBVqsCHy1nuYpzOLEMq6_7rZa6z4-198FYejxHYyMFj-DMUPG_GFcfzKTaKMtkkPN9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863" y="2289941"/>
            <a:ext cx="8596312" cy="3888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944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contact page</a:t>
            </a:r>
            <a:r>
              <a:rPr lang="en-US" dirty="0"/>
              <a:t/>
            </a:r>
            <a:br>
              <a:rPr lang="en-US" dirty="0"/>
            </a:br>
            <a:r>
              <a:rPr lang="en-US" dirty="0"/>
              <a:t/>
            </a:r>
            <a:br>
              <a:rPr lang="en-US" dirty="0"/>
            </a:br>
            <a:endParaRPr lang="en-US" dirty="0"/>
          </a:p>
        </p:txBody>
      </p:sp>
      <p:pic>
        <p:nvPicPr>
          <p:cNvPr id="18434" name="Picture 2" descr="https://lh6.googleusercontent.com/kuY-0VBLf5z0mLqa3zrZ005tAzaNaPCTn61ijLW1nE7cZTCqck2s0DBdUH2E6ZOaFhD5A7vH3NT1AGOUO2aANqhDVlitD-y-6ZAzXFa_3XuoV8sAnRsUDJtncKKGojVf3lZ4UfYPtZF1_3MZMb0GdVFOFOVYxjoroQc7JlOc7yCzx5ysm02HUwSHqOukv8StRJ9L1rq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863" y="2289941"/>
            <a:ext cx="8596312" cy="3622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536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page</a:t>
            </a:r>
            <a:endParaRPr lang="en-US" dirty="0"/>
          </a:p>
        </p:txBody>
      </p:sp>
      <p:pic>
        <p:nvPicPr>
          <p:cNvPr id="19464" name="Picture 8" descr="https://lh6.googleusercontent.com/5XJHC0psxrIWyHFftlA1RWzJ4NWf2YFK7w6ZDC0_XfnTnYg0jU1BiHm6LVpjUyLSaycXAx6CP3ZcxeCWpUoLbSoSwzhz3RmTa4Yaz_MYMc0NZeJiIYg0yHjagAVHmu2NtczQpWa2qmbEjrOIwHjHfwuXl1O-_lcALeP-7Cvl2b7eC-8FjOY2wcrYCVizNYtAeSHyI7s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5397" y="1580053"/>
            <a:ext cx="8438605" cy="3867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533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482" name="Picture 2" descr="https://lh5.googleusercontent.com/qmgpdhv-VRdeV2Eq3vbGDFz-wdC3SHBIE4URQw9FdDMrgT_CioneKl1JFEhwr4xkIIpFnjYsGyNn7L3Lyu4Wg5bu0capgMhmc29WmNcomUSPZFybnIy4Lsn4VPFq_51yomsbcRdk67dCdXHLEw0C0kIcxkU44gk0sIB0bZ_xuxfmlVMPnVsimWaO7jV6B0mZ7WPbnbYQ"/>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3206" y="2160588"/>
            <a:ext cx="7985625"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200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Admin edit products</a:t>
            </a:r>
            <a:endParaRPr lang="en-US" dirty="0"/>
          </a:p>
        </p:txBody>
      </p:sp>
      <p:pic>
        <p:nvPicPr>
          <p:cNvPr id="21506" name="Picture 2" descr="https://lh4.googleusercontent.com/fO9tN0-TSOIlT_b7Va5dQf7WlHu-WHv9_vJFYljGX5E4Zonq4y7DfmYzWnme0aJ92e2Q5O6cNRH-Y_Lo3ja34_tFaUrqUC6eIYBqgz9YRac3SjImFNr8WSJfOjEhYJxihaFHlVGCs7RSECgJOdm7vcnsLf3ftAfDC9-JTi9zzmZCzgq8cJtc9KZEWbb7YdjhOZ-ym3U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3322" y="2160588"/>
            <a:ext cx="8370679" cy="4018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255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Admin view customer detail</a:t>
            </a:r>
            <a:br>
              <a:rPr lang="en-US" b="1" dirty="0"/>
            </a:br>
            <a:endParaRPr lang="en-US" dirty="0"/>
          </a:p>
        </p:txBody>
      </p:sp>
      <p:pic>
        <p:nvPicPr>
          <p:cNvPr id="22530" name="Picture 2" descr="https://lh6.googleusercontent.com/C5ublkFUVsBXechO1aZ2eD-c66dRXsC8wIDZ7qTNg0pnz7BTiM-QrrEjGHl1QdDZoUCatz6FptIGMwbAF_1928c2N0F90-fPaHzgW-kP0Ulm3_jQ-FuaslZa71rbXeI7y54NSIcnC4Z5pw3JDU8mfV42JltJvqTBXRoOaip9MPj5W5MZpzGgwvHyGvmHqOgrDZXqzKx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863" y="2489498"/>
            <a:ext cx="8596312" cy="3223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347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admin views test drive detail</a:t>
            </a:r>
            <a:endParaRPr lang="en-US" dirty="0"/>
          </a:p>
        </p:txBody>
      </p:sp>
      <p:pic>
        <p:nvPicPr>
          <p:cNvPr id="23554" name="Picture 2" descr="https://lh4.googleusercontent.com/3BKu7AejZNMDRxlNPLHu_zVlD1qFZ3zgpwGZssV9jPO9OHgixnkIOtkFGFDTQkUjMvnGLun_liqvwKLri63BXsjli4PaYjnZLzPzVTERvnDWgJhkqCYDMaiWPBfPzCM2lzvF6xsBMHfBR3O4UaQtD8Nw6QjUny_m-X-qRaeuVrk50wU6WoY6HXWTMFZKc4KqL2JBWzK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863" y="2371128"/>
            <a:ext cx="8596312" cy="3460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255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57250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5719"/>
          </a:xfrm>
        </p:spPr>
        <p:txBody>
          <a:bodyPr>
            <a:normAutofit fontScale="90000"/>
          </a:bodyPr>
          <a:lstStyle/>
          <a:p>
            <a:endParaRPr lang="en-US" dirty="0"/>
          </a:p>
        </p:txBody>
      </p:sp>
      <p:sp>
        <p:nvSpPr>
          <p:cNvPr id="3" name="Content Placeholder 2"/>
          <p:cNvSpPr>
            <a:spLocks noGrp="1"/>
          </p:cNvSpPr>
          <p:nvPr>
            <p:ph idx="1"/>
          </p:nvPr>
        </p:nvSpPr>
        <p:spPr/>
        <p:txBody>
          <a:bodyPr/>
          <a:lstStyle/>
          <a:p>
            <a:r>
              <a:rPr lang="en-US" dirty="0"/>
              <a:t>Personal benefits include on-demand transportation, mobility, independence, and convenience. Societal benefits include economic benefits, such as job and wealth creation from the automotive industry, transportation provision, societal well-being from leisure and travel opportunities, and revenue generation from taxes. People's ability to move flexibly from place to place has far-reaching implications for the nature of societies. There are around one billion cars in use worldwide. Car usage is increasing rapidly, especially in China, India, and other newly industrialized countries.</a:t>
            </a:r>
            <a:endParaRPr lang="en-US" b="1" i="1" dirty="0"/>
          </a:p>
          <a:p>
            <a:endParaRPr lang="en-US" dirty="0"/>
          </a:p>
        </p:txBody>
      </p:sp>
    </p:spTree>
    <p:extLst>
      <p:ext uri="{BB962C8B-B14F-4D97-AF65-F5344CB8AC3E}">
        <p14:creationId xmlns:p14="http://schemas.microsoft.com/office/powerpoint/2010/main" val="13449030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0" y="857731"/>
            <a:ext cx="9613861" cy="1080938"/>
          </a:xfrm>
        </p:spPr>
        <p:txBody>
          <a:bodyPr>
            <a:normAutofit fontScale="90000"/>
          </a:bodyPr>
          <a:lstStyle/>
          <a:p>
            <a:r>
              <a:rPr lang="en-US" b="1" i="1" dirty="0"/>
              <a:t>1.2 The Current System</a:t>
            </a:r>
            <a:r>
              <a:rPr lang="en-US" b="0" dirty="0" smtClean="0">
                <a:effectLst/>
              </a:rPr>
              <a:t/>
            </a:r>
            <a:br>
              <a:rPr lang="en-US" b="0" dirty="0" smtClean="0">
                <a:effectLst/>
              </a:rPr>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a:t>Carrio-motors is providing the market with a high-end car product line, which is a  car that comes from many famous car companies. The company's products are always diversified and meet all needs of customers.</a:t>
            </a:r>
            <a:endParaRPr lang="en-US" b="1" i="1" dirty="0"/>
          </a:p>
          <a:p>
            <a:endParaRPr lang="en-US" dirty="0"/>
          </a:p>
        </p:txBody>
      </p:sp>
    </p:spTree>
    <p:extLst>
      <p:ext uri="{BB962C8B-B14F-4D97-AF65-F5344CB8AC3E}">
        <p14:creationId xmlns:p14="http://schemas.microsoft.com/office/powerpoint/2010/main" val="4130253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1.3 The Proposed System</a:t>
            </a:r>
            <a:r>
              <a:rPr lang="en-US" b="0" dirty="0" smtClean="0">
                <a:effectLst/>
              </a:rPr>
              <a:t/>
            </a:r>
            <a:br>
              <a:rPr lang="en-US" b="0" dirty="0" smtClean="0">
                <a:effectLst/>
              </a:rPr>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b="1" dirty="0"/>
              <a:t>The purpose is to help users easily access and follow news on the website. We have created a website with some of the following features:</a:t>
            </a:r>
            <a:endParaRPr lang="en-US" b="0" dirty="0" smtClean="0">
              <a:effectLst/>
            </a:endParaRPr>
          </a:p>
          <a:p>
            <a:pPr fontAlgn="base"/>
            <a:r>
              <a:rPr lang="en-US" dirty="0"/>
              <a:t>Registration and login function.</a:t>
            </a:r>
          </a:p>
          <a:p>
            <a:pPr fontAlgn="base"/>
            <a:r>
              <a:rPr lang="en-US" dirty="0"/>
              <a:t>Function to correct information, retrieve passwords, and confirm email on the admin side.</a:t>
            </a:r>
          </a:p>
          <a:p>
            <a:pPr fontAlgn="base"/>
            <a:r>
              <a:rPr lang="en-US" dirty="0"/>
              <a:t>Function to add, edit, and delete information, and images to articles about products</a:t>
            </a:r>
          </a:p>
          <a:p>
            <a:pPr fontAlgn="base"/>
            <a:r>
              <a:rPr lang="en-US" dirty="0"/>
              <a:t>The function of displaying and searching for products</a:t>
            </a:r>
          </a:p>
          <a:p>
            <a:pPr fontAlgn="base"/>
            <a:r>
              <a:rPr lang="en-US" dirty="0"/>
              <a:t>Function to search, receive and send feedback from customers.</a:t>
            </a:r>
          </a:p>
          <a:p>
            <a:pPr fontAlgn="base"/>
            <a:r>
              <a:rPr lang="en-US" b="1" i="1" dirty="0"/>
              <a:t>Boundaries of the System</a:t>
            </a:r>
          </a:p>
          <a:p>
            <a:r>
              <a:rPr lang="en-US" dirty="0"/>
              <a:t>Users can only use functions such as registering, logging in, viewing articles, booking products, test drive tickets, and sending feedback to the system for the current system.</a:t>
            </a:r>
            <a:endParaRPr lang="en-US" b="0" dirty="0" smtClean="0">
              <a:effectLst/>
            </a:endParaRP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8228792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Hardware and Software Requirements</a:t>
            </a:r>
            <a:br>
              <a:rPr lang="en-US" b="1" i="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Hardware:</a:t>
            </a:r>
            <a:endParaRPr lang="en-US" dirty="0"/>
          </a:p>
          <a:p>
            <a:pPr marL="0" indent="0">
              <a:buNone/>
            </a:pPr>
            <a:r>
              <a:rPr lang="en-US" dirty="0" smtClean="0"/>
              <a:t>Intel </a:t>
            </a:r>
            <a:r>
              <a:rPr lang="en-US" dirty="0"/>
              <a:t>Core i5 Processor or higher</a:t>
            </a:r>
          </a:p>
          <a:p>
            <a:pPr marL="0" indent="0" fontAlgn="base">
              <a:buNone/>
            </a:pPr>
            <a:r>
              <a:rPr lang="en-US" dirty="0"/>
              <a:t>6GB RAM or higher-</a:t>
            </a:r>
          </a:p>
          <a:p>
            <a:pPr marL="0" indent="0" fontAlgn="base">
              <a:buNone/>
            </a:pPr>
            <a:r>
              <a:rPr lang="en-US" dirty="0"/>
              <a:t>Color SVGA</a:t>
            </a:r>
          </a:p>
          <a:p>
            <a:pPr marL="0" indent="0" fontAlgn="base">
              <a:buNone/>
            </a:pPr>
            <a:r>
              <a:rPr lang="en-US" dirty="0"/>
              <a:t>80 GB Hard Disk space</a:t>
            </a:r>
          </a:p>
          <a:p>
            <a:pPr marL="0" indent="0" fontAlgn="base">
              <a:buNone/>
            </a:pPr>
            <a:r>
              <a:rPr lang="en-US" dirty="0"/>
              <a:t>CD-ROM or DVD-ROM drive</a:t>
            </a:r>
          </a:p>
          <a:p>
            <a:r>
              <a:rPr lang="en-US" b="1" dirty="0"/>
              <a:t>Software:</a:t>
            </a:r>
            <a:endParaRPr lang="en-US" b="0" dirty="0" smtClean="0">
              <a:effectLst/>
            </a:endParaRPr>
          </a:p>
          <a:p>
            <a:pPr marL="0" indent="0" fontAlgn="base">
              <a:buNone/>
            </a:pPr>
            <a:r>
              <a:rPr lang="en-US" dirty="0"/>
              <a:t>Windows 8, 10, or higher</a:t>
            </a:r>
          </a:p>
          <a:p>
            <a:pPr marL="0" indent="0" fontAlgn="base">
              <a:buNone/>
            </a:pPr>
            <a:r>
              <a:rPr lang="en-US" dirty="0"/>
              <a:t>HTML5 and JavaScript supporting browser</a:t>
            </a:r>
          </a:p>
          <a:p>
            <a:pPr marL="0" indent="0" fontAlgn="base">
              <a:buNone/>
            </a:pPr>
            <a:r>
              <a:rPr lang="en-US" dirty="0"/>
              <a:t>PHP </a:t>
            </a:r>
          </a:p>
          <a:p>
            <a:pPr marL="0" indent="0" fontAlgn="base">
              <a:buNone/>
            </a:pPr>
            <a:r>
              <a:rPr lang="en-US" dirty="0"/>
              <a:t>Visual code or another HTML editor</a:t>
            </a:r>
            <a:r>
              <a:rPr lang="en-US" dirty="0" smtClean="0"/>
              <a:t>.</a:t>
            </a:r>
            <a:r>
              <a:rPr lang="en-US" b="0" dirty="0" smtClean="0">
                <a:effectLst/>
              </a:rPr>
              <a:t/>
            </a:r>
            <a:br>
              <a:rPr lang="en-US" b="0" dirty="0" smtClean="0">
                <a:effectLst/>
              </a:rPr>
            </a:br>
            <a:endParaRPr lang="en-US" dirty="0"/>
          </a:p>
        </p:txBody>
      </p:sp>
    </p:spTree>
    <p:extLst>
      <p:ext uri="{BB962C8B-B14F-4D97-AF65-F5344CB8AC3E}">
        <p14:creationId xmlns:p14="http://schemas.microsoft.com/office/powerpoint/2010/main" val="21464889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Customer  and Admin Requirements Specification</a:t>
            </a:r>
            <a:endParaRPr lang="en-US" dirty="0"/>
          </a:p>
        </p:txBody>
      </p:sp>
      <p:sp>
        <p:nvSpPr>
          <p:cNvPr id="4" name="Text Placeholder 3"/>
          <p:cNvSpPr>
            <a:spLocks noGrp="1"/>
          </p:cNvSpPr>
          <p:nvPr>
            <p:ph type="body" idx="1"/>
          </p:nvPr>
        </p:nvSpPr>
        <p:spPr/>
        <p:txBody>
          <a:bodyPr/>
          <a:lstStyle/>
          <a:p>
            <a:r>
              <a:rPr lang="en-US" b="1" dirty="0"/>
              <a:t>Customers.</a:t>
            </a:r>
          </a:p>
          <a:p>
            <a:endParaRPr lang="en-US" dirty="0"/>
          </a:p>
        </p:txBody>
      </p:sp>
      <p:sp>
        <p:nvSpPr>
          <p:cNvPr id="3" name="Content Placeholder 2"/>
          <p:cNvSpPr>
            <a:spLocks noGrp="1"/>
          </p:cNvSpPr>
          <p:nvPr>
            <p:ph sz="half" idx="2"/>
          </p:nvPr>
        </p:nvSpPr>
        <p:spPr/>
        <p:txBody>
          <a:bodyPr>
            <a:normAutofit/>
          </a:bodyPr>
          <a:lstStyle/>
          <a:p>
            <a:pPr fontAlgn="base"/>
            <a:r>
              <a:rPr lang="en-US" dirty="0" smtClean="0"/>
              <a:t>View </a:t>
            </a:r>
            <a:r>
              <a:rPr lang="en-US" dirty="0"/>
              <a:t>articles about Cars</a:t>
            </a:r>
          </a:p>
          <a:p>
            <a:pPr fontAlgn="base"/>
            <a:r>
              <a:rPr lang="en-US" dirty="0"/>
              <a:t>Book test drive tickets.</a:t>
            </a:r>
          </a:p>
          <a:p>
            <a:pPr fontAlgn="base"/>
            <a:r>
              <a:rPr lang="en-US" dirty="0"/>
              <a:t>Search information content by keyword.</a:t>
            </a:r>
          </a:p>
          <a:p>
            <a:pPr fontAlgn="base"/>
            <a:r>
              <a:rPr lang="en-US" dirty="0"/>
              <a:t>Send feedback to the system.</a:t>
            </a:r>
          </a:p>
          <a:p>
            <a:pPr fontAlgn="base"/>
            <a:r>
              <a:rPr lang="en-US" dirty="0"/>
              <a:t>Contact the salers.</a:t>
            </a:r>
          </a:p>
          <a:p>
            <a:pPr marL="0" indent="0" fontAlgn="base">
              <a:buNone/>
            </a:pPr>
            <a:endParaRPr lang="en-US" dirty="0"/>
          </a:p>
        </p:txBody>
      </p:sp>
      <p:sp>
        <p:nvSpPr>
          <p:cNvPr id="5" name="Text Placeholder 4"/>
          <p:cNvSpPr>
            <a:spLocks noGrp="1"/>
          </p:cNvSpPr>
          <p:nvPr>
            <p:ph type="body" sz="quarter" idx="3"/>
          </p:nvPr>
        </p:nvSpPr>
        <p:spPr/>
        <p:txBody>
          <a:bodyPr/>
          <a:lstStyle/>
          <a:p>
            <a:r>
              <a:rPr lang="en-US" b="1" dirty="0"/>
              <a:t>Admin.</a:t>
            </a:r>
            <a:endParaRPr lang="en-US" dirty="0"/>
          </a:p>
          <a:p>
            <a:endParaRPr lang="en-US" dirty="0"/>
          </a:p>
        </p:txBody>
      </p:sp>
      <p:sp>
        <p:nvSpPr>
          <p:cNvPr id="6" name="Content Placeholder 5"/>
          <p:cNvSpPr>
            <a:spLocks noGrp="1"/>
          </p:cNvSpPr>
          <p:nvPr>
            <p:ph sz="quarter" idx="4"/>
          </p:nvPr>
        </p:nvSpPr>
        <p:spPr/>
        <p:txBody>
          <a:bodyPr>
            <a:normAutofit lnSpcReduction="10000"/>
          </a:bodyPr>
          <a:lstStyle/>
          <a:p>
            <a:pPr fontAlgn="base"/>
            <a:r>
              <a:rPr lang="en-US" dirty="0"/>
              <a:t>User account management.</a:t>
            </a:r>
            <a:endParaRPr lang="en-US" b="1" dirty="0"/>
          </a:p>
          <a:p>
            <a:pPr fontAlgn="base"/>
            <a:r>
              <a:rPr lang="en-US" dirty="0"/>
              <a:t>Information management of articles (Products, customer information).</a:t>
            </a:r>
          </a:p>
          <a:p>
            <a:pPr fontAlgn="base"/>
            <a:r>
              <a:rPr lang="en-US" dirty="0"/>
              <a:t>Management of customer feedback.</a:t>
            </a:r>
          </a:p>
          <a:p>
            <a:pPr fontAlgn="base"/>
            <a:r>
              <a:rPr lang="en-US" dirty="0"/>
              <a:t>Manage booking information of each customer.</a:t>
            </a:r>
          </a:p>
          <a:p>
            <a:pPr fontAlgn="base"/>
            <a:r>
              <a:rPr lang="en-US" dirty="0"/>
              <a:t>Searching for user and article information</a:t>
            </a:r>
          </a:p>
          <a:p>
            <a:endParaRPr lang="en-US" dirty="0"/>
          </a:p>
        </p:txBody>
      </p:sp>
    </p:spTree>
    <p:extLst>
      <p:ext uri="{BB962C8B-B14F-4D97-AF65-F5344CB8AC3E}">
        <p14:creationId xmlns:p14="http://schemas.microsoft.com/office/powerpoint/2010/main" val="30625728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i="1" dirty="0"/>
              <a:t>System functions</a:t>
            </a:r>
            <a:br>
              <a:rPr lang="en-US" b="1" i="1" dirty="0"/>
            </a:br>
            <a:r>
              <a:rPr lang="en-US" b="1" i="1" dirty="0"/>
              <a:t/>
            </a:r>
            <a:br>
              <a:rPr lang="en-US" b="1" i="1" dirty="0"/>
            </a:br>
            <a:endParaRPr lang="en-US" dirty="0"/>
          </a:p>
        </p:txBody>
      </p:sp>
      <p:sp>
        <p:nvSpPr>
          <p:cNvPr id="3" name="Text Placeholder 2"/>
          <p:cNvSpPr>
            <a:spLocks noGrp="1"/>
          </p:cNvSpPr>
          <p:nvPr>
            <p:ph type="body" idx="1"/>
          </p:nvPr>
        </p:nvSpPr>
        <p:spPr>
          <a:xfrm>
            <a:off x="675745" y="1315010"/>
            <a:ext cx="4185623" cy="732212"/>
          </a:xfrm>
        </p:spPr>
        <p:txBody>
          <a:bodyPr/>
          <a:lstStyle/>
          <a:p>
            <a:r>
              <a:rPr lang="en-US" b="1" i="1" dirty="0">
                <a:solidFill>
                  <a:schemeClr val="accent2"/>
                </a:solidFill>
              </a:rPr>
              <a:t>Customers.</a:t>
            </a:r>
            <a:endParaRPr lang="en-US" dirty="0">
              <a:solidFill>
                <a:schemeClr val="accent2"/>
              </a:solidFill>
            </a:endParaRPr>
          </a:p>
        </p:txBody>
      </p:sp>
      <p:sp>
        <p:nvSpPr>
          <p:cNvPr id="4" name="Content Placeholder 3"/>
          <p:cNvSpPr>
            <a:spLocks noGrp="1"/>
          </p:cNvSpPr>
          <p:nvPr>
            <p:ph sz="half" idx="2"/>
          </p:nvPr>
        </p:nvSpPr>
        <p:spPr>
          <a:xfrm>
            <a:off x="675745" y="2737245"/>
            <a:ext cx="4185623" cy="3781121"/>
          </a:xfrm>
        </p:spPr>
        <p:txBody>
          <a:bodyPr/>
          <a:lstStyle/>
          <a:p>
            <a:pPr marL="0" indent="0">
              <a:buNone/>
            </a:pPr>
            <a:r>
              <a:rPr lang="en-US" b="1" dirty="0"/>
              <a:t>View </a:t>
            </a:r>
            <a:r>
              <a:rPr lang="en-US" b="1" dirty="0" smtClean="0"/>
              <a:t>detail</a:t>
            </a:r>
          </a:p>
          <a:p>
            <a:endParaRPr lang="en-US" dirty="0" smtClean="0"/>
          </a:p>
          <a:p>
            <a:endParaRPr lang="en-US" dirty="0"/>
          </a:p>
          <a:p>
            <a:endParaRPr lang="en-US" dirty="0" smtClean="0"/>
          </a:p>
          <a:p>
            <a:pPr marL="0" indent="0">
              <a:buNone/>
            </a:pPr>
            <a:r>
              <a:rPr lang="en-US" b="1" dirty="0"/>
              <a:t>Booking </a:t>
            </a:r>
            <a:r>
              <a:rPr lang="en-US" b="1" dirty="0" smtClean="0"/>
              <a:t>request</a:t>
            </a:r>
          </a:p>
          <a:p>
            <a:endParaRPr lang="en-US" dirty="0"/>
          </a:p>
        </p:txBody>
      </p:sp>
      <p:sp>
        <p:nvSpPr>
          <p:cNvPr id="5" name="Text Placeholder 4"/>
          <p:cNvSpPr>
            <a:spLocks noGrp="1"/>
          </p:cNvSpPr>
          <p:nvPr>
            <p:ph type="body" sz="quarter" idx="3"/>
          </p:nvPr>
        </p:nvSpPr>
        <p:spPr/>
        <p:txBody>
          <a:bodyPr/>
          <a:lstStyle/>
          <a:p>
            <a:endParaRPr lang="en-US" dirty="0"/>
          </a:p>
        </p:txBody>
      </p:sp>
      <p:graphicFrame>
        <p:nvGraphicFramePr>
          <p:cNvPr id="7" name="Content Placeholder 6"/>
          <p:cNvGraphicFramePr>
            <a:graphicFrameLocks noGrp="1"/>
          </p:cNvGraphicFramePr>
          <p:nvPr>
            <p:ph sz="quarter" idx="4"/>
            <p:extLst>
              <p:ext uri="{D42A27DB-BD31-4B8C-83A1-F6EECF244321}">
                <p14:modId xmlns:p14="http://schemas.microsoft.com/office/powerpoint/2010/main" val="692736261"/>
              </p:ext>
            </p:extLst>
          </p:nvPr>
        </p:nvGraphicFramePr>
        <p:xfrm>
          <a:off x="675745" y="3313507"/>
          <a:ext cx="4186237" cy="842008"/>
        </p:xfrm>
        <a:graphic>
          <a:graphicData uri="http://schemas.openxmlformats.org/drawingml/2006/table">
            <a:tbl>
              <a:tblPr/>
              <a:tblGrid>
                <a:gridCol w="758700">
                  <a:extLst>
                    <a:ext uri="{9D8B030D-6E8A-4147-A177-3AD203B41FA5}">
                      <a16:colId xmlns:a16="http://schemas.microsoft.com/office/drawing/2014/main" val="4145769670"/>
                    </a:ext>
                  </a:extLst>
                </a:gridCol>
                <a:gridCol w="3427537">
                  <a:extLst>
                    <a:ext uri="{9D8B030D-6E8A-4147-A177-3AD203B41FA5}">
                      <a16:colId xmlns:a16="http://schemas.microsoft.com/office/drawing/2014/main" val="1355485468"/>
                    </a:ext>
                  </a:extLst>
                </a:gridCol>
              </a:tblGrid>
              <a:tr h="296934">
                <a:tc>
                  <a:txBody>
                    <a:bodyPr/>
                    <a:lstStyle/>
                    <a:p>
                      <a:pPr rtl="0" fontAlgn="t">
                        <a:spcBef>
                          <a:spcPts val="0"/>
                        </a:spcBef>
                        <a:spcAft>
                          <a:spcPts val="0"/>
                        </a:spcAft>
                      </a:pPr>
                      <a:r>
                        <a:rPr lang="en-US" sz="1200" b="1" i="0" u="none" strike="noStrike">
                          <a:solidFill>
                            <a:srgbClr val="202124"/>
                          </a:solidFill>
                          <a:effectLst/>
                          <a:latin typeface="Times New Roman" panose="02020603050405020304" pitchFamily="18" charset="0"/>
                        </a:rPr>
                        <a:t>Input</a:t>
                      </a:r>
                      <a:endParaRPr lang="en-US" sz="1700">
                        <a:effectLst/>
                      </a:endParaRPr>
                    </a:p>
                  </a:txBody>
                  <a:tcPr marL="64266" marR="64266" marT="42844" marB="4284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200" b="0" i="0" u="none" strike="noStrike" dirty="0">
                          <a:solidFill>
                            <a:srgbClr val="202124"/>
                          </a:solidFill>
                          <a:effectLst/>
                          <a:latin typeface="Times New Roman" panose="02020603050405020304" pitchFamily="18" charset="0"/>
                        </a:rPr>
                        <a:t>Select an article to view detailed products</a:t>
                      </a:r>
                      <a:endParaRPr lang="en-US" sz="1700" dirty="0">
                        <a:effectLst/>
                      </a:endParaRPr>
                    </a:p>
                  </a:txBody>
                  <a:tcPr marL="64266" marR="64266" marT="42844" marB="4284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84674871"/>
                  </a:ext>
                </a:extLst>
              </a:tr>
              <a:tr h="271347">
                <a:tc>
                  <a:txBody>
                    <a:bodyPr/>
                    <a:lstStyle/>
                    <a:p>
                      <a:pPr rtl="0" fontAlgn="t">
                        <a:spcBef>
                          <a:spcPts val="0"/>
                        </a:spcBef>
                        <a:spcAft>
                          <a:spcPts val="0"/>
                        </a:spcAft>
                      </a:pPr>
                      <a:r>
                        <a:rPr lang="en-US" sz="1200" b="1" i="0" u="none" strike="noStrike">
                          <a:solidFill>
                            <a:srgbClr val="202124"/>
                          </a:solidFill>
                          <a:effectLst/>
                          <a:latin typeface="Times New Roman" panose="02020603050405020304" pitchFamily="18" charset="0"/>
                        </a:rPr>
                        <a:t>Process</a:t>
                      </a:r>
                      <a:endParaRPr lang="en-US" sz="1700">
                        <a:effectLst/>
                      </a:endParaRPr>
                    </a:p>
                  </a:txBody>
                  <a:tcPr marL="64266" marR="64266" marT="42844" marB="4284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200" b="0" i="0" u="none" strike="noStrike" dirty="0">
                          <a:solidFill>
                            <a:srgbClr val="202124"/>
                          </a:solidFill>
                          <a:effectLst/>
                          <a:latin typeface="Times New Roman" panose="02020603050405020304" pitchFamily="18" charset="0"/>
                        </a:rPr>
                        <a:t>Access data to get article information</a:t>
                      </a:r>
                      <a:endParaRPr lang="en-US" sz="1700" dirty="0">
                        <a:effectLst/>
                      </a:endParaRPr>
                    </a:p>
                  </a:txBody>
                  <a:tcPr marL="64266" marR="64266" marT="42844" marB="4284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91840346"/>
                  </a:ext>
                </a:extLst>
              </a:tr>
              <a:tr h="273727">
                <a:tc>
                  <a:txBody>
                    <a:bodyPr/>
                    <a:lstStyle/>
                    <a:p>
                      <a:pPr rtl="0" fontAlgn="t">
                        <a:spcBef>
                          <a:spcPts val="0"/>
                        </a:spcBef>
                        <a:spcAft>
                          <a:spcPts val="0"/>
                        </a:spcAft>
                      </a:pPr>
                      <a:r>
                        <a:rPr lang="en-US" sz="1200" b="1" i="0" u="none" strike="noStrike">
                          <a:solidFill>
                            <a:srgbClr val="202124"/>
                          </a:solidFill>
                          <a:effectLst/>
                          <a:latin typeface="Times New Roman" panose="02020603050405020304" pitchFamily="18" charset="0"/>
                        </a:rPr>
                        <a:t>Output</a:t>
                      </a:r>
                      <a:endParaRPr lang="en-US" sz="1700">
                        <a:effectLst/>
                      </a:endParaRPr>
                    </a:p>
                  </a:txBody>
                  <a:tcPr marL="64266" marR="64266" marT="42844" marB="4284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200" b="0" i="0" u="none" strike="noStrike" dirty="0">
                          <a:solidFill>
                            <a:srgbClr val="202124"/>
                          </a:solidFill>
                          <a:effectLst/>
                          <a:latin typeface="Times New Roman" panose="02020603050405020304" pitchFamily="18" charset="0"/>
                        </a:rPr>
                        <a:t>Display detailed products of the selected article</a:t>
                      </a:r>
                      <a:endParaRPr lang="en-US" sz="1700" dirty="0">
                        <a:effectLst/>
                      </a:endParaRPr>
                    </a:p>
                  </a:txBody>
                  <a:tcPr marL="64266" marR="64266" marT="42844" marB="4284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70934471"/>
                  </a:ext>
                </a:extLst>
              </a:tr>
            </a:tbl>
          </a:graphicData>
        </a:graphic>
      </p:graphicFrame>
      <p:sp>
        <p:nvSpPr>
          <p:cNvPr id="8" name="Rectangle 1"/>
          <p:cNvSpPr>
            <a:spLocks noChangeArrowheads="1"/>
          </p:cNvSpPr>
          <p:nvPr/>
        </p:nvSpPr>
        <p:spPr bwMode="auto">
          <a:xfrm>
            <a:off x="293722" y="674061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4154051243"/>
              </p:ext>
            </p:extLst>
          </p:nvPr>
        </p:nvGraphicFramePr>
        <p:xfrm>
          <a:off x="621158" y="4807102"/>
          <a:ext cx="4467225" cy="1463040"/>
        </p:xfrm>
        <a:graphic>
          <a:graphicData uri="http://schemas.openxmlformats.org/drawingml/2006/table">
            <a:tbl>
              <a:tblPr/>
              <a:tblGrid>
                <a:gridCol w="809625">
                  <a:extLst>
                    <a:ext uri="{9D8B030D-6E8A-4147-A177-3AD203B41FA5}">
                      <a16:colId xmlns:a16="http://schemas.microsoft.com/office/drawing/2014/main" val="2638657012"/>
                    </a:ext>
                  </a:extLst>
                </a:gridCol>
                <a:gridCol w="3657600">
                  <a:extLst>
                    <a:ext uri="{9D8B030D-6E8A-4147-A177-3AD203B41FA5}">
                      <a16:colId xmlns:a16="http://schemas.microsoft.com/office/drawing/2014/main" val="1823189479"/>
                    </a:ext>
                  </a:extLst>
                </a:gridCol>
              </a:tblGrid>
              <a:tr h="0">
                <a:tc>
                  <a:txBody>
                    <a:bodyPr/>
                    <a:lstStyle/>
                    <a:p>
                      <a:pPr rtl="0" fontAlgn="t">
                        <a:spcBef>
                          <a:spcPts val="0"/>
                        </a:spcBef>
                        <a:spcAft>
                          <a:spcPts val="0"/>
                        </a:spcAft>
                      </a:pPr>
                      <a:r>
                        <a:rPr lang="en-US" sz="1300" b="1" i="0" u="none" strike="noStrike">
                          <a:solidFill>
                            <a:srgbClr val="202124"/>
                          </a:solidFill>
                          <a:effectLst/>
                          <a:latin typeface="Times New Roman" panose="02020603050405020304" pitchFamily="18" charset="0"/>
                        </a:rPr>
                        <a:t>Input</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300" b="0" i="0" u="none" strike="noStrike" dirty="0">
                          <a:solidFill>
                            <a:srgbClr val="202124"/>
                          </a:solidFill>
                          <a:effectLst/>
                          <a:latin typeface="Times New Roman" panose="02020603050405020304" pitchFamily="18" charset="0"/>
                        </a:rPr>
                        <a:t>Submit a booking request for a car you want to participate in</a:t>
                      </a:r>
                      <a:endParaRPr lang="en-US"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02565384"/>
                  </a:ext>
                </a:extLst>
              </a:tr>
              <a:tr h="278765">
                <a:tc>
                  <a:txBody>
                    <a:bodyPr/>
                    <a:lstStyle/>
                    <a:p>
                      <a:pPr rtl="0" fontAlgn="t">
                        <a:spcBef>
                          <a:spcPts val="0"/>
                        </a:spcBef>
                        <a:spcAft>
                          <a:spcPts val="0"/>
                        </a:spcAft>
                      </a:pPr>
                      <a:r>
                        <a:rPr lang="en-US" sz="1300" b="1" i="0" u="none" strike="noStrike">
                          <a:solidFill>
                            <a:srgbClr val="202124"/>
                          </a:solidFill>
                          <a:effectLst/>
                          <a:latin typeface="Times New Roman" panose="02020603050405020304" pitchFamily="18" charset="0"/>
                        </a:rPr>
                        <a:t>Process</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300" b="0" i="0" u="none" strike="noStrike">
                          <a:solidFill>
                            <a:srgbClr val="202124"/>
                          </a:solidFill>
                          <a:effectLst/>
                          <a:latin typeface="Times New Roman" panose="02020603050405020304" pitchFamily="18" charset="0"/>
                        </a:rPr>
                        <a:t>Access data to get information about the event requested to be booked</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55188209"/>
                  </a:ext>
                </a:extLst>
              </a:tr>
              <a:tr h="194945">
                <a:tc>
                  <a:txBody>
                    <a:bodyPr/>
                    <a:lstStyle/>
                    <a:p>
                      <a:pPr rtl="0" fontAlgn="t">
                        <a:spcBef>
                          <a:spcPts val="0"/>
                        </a:spcBef>
                        <a:spcAft>
                          <a:spcPts val="0"/>
                        </a:spcAft>
                      </a:pPr>
                      <a:r>
                        <a:rPr lang="en-US" sz="1300" b="1" i="0" u="none" strike="noStrike">
                          <a:solidFill>
                            <a:srgbClr val="202124"/>
                          </a:solidFill>
                          <a:effectLst/>
                          <a:latin typeface="Times New Roman" panose="02020603050405020304" pitchFamily="18" charset="0"/>
                        </a:rPr>
                        <a:t>Output</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300" b="0" i="0" u="none" strike="noStrike" dirty="0">
                          <a:solidFill>
                            <a:srgbClr val="202124"/>
                          </a:solidFill>
                          <a:effectLst/>
                          <a:latin typeface="Times New Roman" panose="02020603050405020304" pitchFamily="18" charset="0"/>
                        </a:rPr>
                        <a:t>Display event information is booked and waiting for confirmation</a:t>
                      </a:r>
                      <a:endParaRPr lang="en-US"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41145157"/>
                  </a:ext>
                </a:extLst>
              </a:tr>
            </a:tbl>
          </a:graphicData>
        </a:graphic>
      </p:graphicFrame>
      <p:sp>
        <p:nvSpPr>
          <p:cNvPr id="10" name="Rectangle 2"/>
          <p:cNvSpPr>
            <a:spLocks noChangeArrowheads="1"/>
          </p:cNvSpPr>
          <p:nvPr/>
        </p:nvSpPr>
        <p:spPr bwMode="auto">
          <a:xfrm>
            <a:off x="-574832" y="185705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 name="Rectangle 11"/>
          <p:cNvSpPr/>
          <p:nvPr/>
        </p:nvSpPr>
        <p:spPr>
          <a:xfrm>
            <a:off x="4668325" y="2698808"/>
            <a:ext cx="2512867" cy="646331"/>
          </a:xfrm>
          <a:prstGeom prst="rect">
            <a:avLst/>
          </a:prstGeom>
        </p:spPr>
        <p:txBody>
          <a:bodyPr wrap="none">
            <a:spAutoFit/>
          </a:bodyPr>
          <a:lstStyle/>
          <a:p>
            <a:pPr marL="581660" algn="just" fontAlgn="base"/>
            <a:r>
              <a:rPr lang="en-US" b="1" dirty="0">
                <a:solidFill>
                  <a:srgbClr val="202124"/>
                </a:solidFill>
                <a:latin typeface="+mj-lt"/>
              </a:rPr>
              <a:t>Booking </a:t>
            </a:r>
            <a:r>
              <a:rPr lang="en-US" b="1" dirty="0" smtClean="0">
                <a:solidFill>
                  <a:srgbClr val="202124"/>
                </a:solidFill>
                <a:latin typeface="+mj-lt"/>
              </a:rPr>
              <a:t>confirm</a:t>
            </a:r>
          </a:p>
          <a:p>
            <a:pPr marL="581660" algn="just" fontAlgn="base">
              <a:buFont typeface="Arial" panose="020B0604020202020204" pitchFamily="34" charset="0"/>
              <a:buChar char="•"/>
            </a:pPr>
            <a:endParaRPr lang="en-US" b="1" dirty="0">
              <a:solidFill>
                <a:srgbClr val="202124"/>
              </a:solidFill>
              <a:latin typeface="Times New Roman" panose="02020603050405020304" pitchFamily="18"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4051196157"/>
              </p:ext>
            </p:extLst>
          </p:nvPr>
        </p:nvGraphicFramePr>
        <p:xfrm>
          <a:off x="5088383" y="3216927"/>
          <a:ext cx="4467225" cy="1066800"/>
        </p:xfrm>
        <a:graphic>
          <a:graphicData uri="http://schemas.openxmlformats.org/drawingml/2006/table">
            <a:tbl>
              <a:tblPr/>
              <a:tblGrid>
                <a:gridCol w="809625">
                  <a:extLst>
                    <a:ext uri="{9D8B030D-6E8A-4147-A177-3AD203B41FA5}">
                      <a16:colId xmlns:a16="http://schemas.microsoft.com/office/drawing/2014/main" val="4066661862"/>
                    </a:ext>
                  </a:extLst>
                </a:gridCol>
                <a:gridCol w="3657600">
                  <a:extLst>
                    <a:ext uri="{9D8B030D-6E8A-4147-A177-3AD203B41FA5}">
                      <a16:colId xmlns:a16="http://schemas.microsoft.com/office/drawing/2014/main" val="2234049178"/>
                    </a:ext>
                  </a:extLst>
                </a:gridCol>
              </a:tblGrid>
              <a:tr h="0">
                <a:tc>
                  <a:txBody>
                    <a:bodyPr/>
                    <a:lstStyle/>
                    <a:p>
                      <a:pPr rtl="0" fontAlgn="t">
                        <a:spcBef>
                          <a:spcPts val="0"/>
                        </a:spcBef>
                        <a:spcAft>
                          <a:spcPts val="0"/>
                        </a:spcAft>
                      </a:pPr>
                      <a:r>
                        <a:rPr lang="en-US" sz="1300" b="1" i="0" u="none" strike="noStrike">
                          <a:solidFill>
                            <a:srgbClr val="202124"/>
                          </a:solidFill>
                          <a:effectLst/>
                          <a:latin typeface="Times New Roman" panose="02020603050405020304" pitchFamily="18" charset="0"/>
                        </a:rPr>
                        <a:t>Input</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300" b="0" i="0" u="none" strike="noStrike">
                          <a:solidFill>
                            <a:srgbClr val="202124"/>
                          </a:solidFill>
                          <a:effectLst/>
                          <a:latin typeface="Times New Roman" panose="02020603050405020304" pitchFamily="18" charset="0"/>
                        </a:rPr>
                        <a:t>Select pre-requested booking data</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1613063"/>
                  </a:ext>
                </a:extLst>
              </a:tr>
              <a:tr h="0">
                <a:tc>
                  <a:txBody>
                    <a:bodyPr/>
                    <a:lstStyle/>
                    <a:p>
                      <a:pPr rtl="0" fontAlgn="t">
                        <a:spcBef>
                          <a:spcPts val="0"/>
                        </a:spcBef>
                        <a:spcAft>
                          <a:spcPts val="0"/>
                        </a:spcAft>
                      </a:pPr>
                      <a:r>
                        <a:rPr lang="en-US" sz="1300" b="1" i="0" u="none" strike="noStrike">
                          <a:solidFill>
                            <a:srgbClr val="202124"/>
                          </a:solidFill>
                          <a:effectLst/>
                          <a:latin typeface="Times New Roman" panose="02020603050405020304" pitchFamily="18" charset="0"/>
                        </a:rPr>
                        <a:t>Process</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300" b="0" i="0" u="none" strike="noStrike">
                          <a:solidFill>
                            <a:srgbClr val="202124"/>
                          </a:solidFill>
                          <a:effectLst/>
                          <a:latin typeface="Times New Roman" panose="02020603050405020304" pitchFamily="18" charset="0"/>
                        </a:rPr>
                        <a:t>Access the requested booking information</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41316416"/>
                  </a:ext>
                </a:extLst>
              </a:tr>
              <a:tr h="142558">
                <a:tc>
                  <a:txBody>
                    <a:bodyPr/>
                    <a:lstStyle/>
                    <a:p>
                      <a:pPr rtl="0" fontAlgn="t">
                        <a:spcBef>
                          <a:spcPts val="0"/>
                        </a:spcBef>
                        <a:spcAft>
                          <a:spcPts val="0"/>
                        </a:spcAft>
                      </a:pPr>
                      <a:r>
                        <a:rPr lang="en-US" sz="1300" b="1" i="0" u="none" strike="noStrike">
                          <a:solidFill>
                            <a:srgbClr val="202124"/>
                          </a:solidFill>
                          <a:effectLst/>
                          <a:latin typeface="Times New Roman" panose="02020603050405020304" pitchFamily="18" charset="0"/>
                        </a:rPr>
                        <a:t>Output</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300" b="0" i="0" u="none" strike="noStrike" dirty="0">
                          <a:solidFill>
                            <a:srgbClr val="202124"/>
                          </a:solidFill>
                          <a:effectLst/>
                          <a:latin typeface="Times New Roman" panose="02020603050405020304" pitchFamily="18" charset="0"/>
                        </a:rPr>
                        <a:t>Display successful booking confirmation and send it to the system.</a:t>
                      </a:r>
                      <a:endParaRPr lang="en-US"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04674742"/>
                  </a:ext>
                </a:extLst>
              </a:tr>
            </a:tbl>
          </a:graphicData>
        </a:graphic>
      </p:graphicFrame>
      <p:sp>
        <p:nvSpPr>
          <p:cNvPr id="14" name="Rectangle 3"/>
          <p:cNvSpPr>
            <a:spLocks noChangeArrowheads="1"/>
          </p:cNvSpPr>
          <p:nvPr/>
        </p:nvSpPr>
        <p:spPr bwMode="auto">
          <a:xfrm>
            <a:off x="5269660" y="28563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2940285710"/>
              </p:ext>
            </p:extLst>
          </p:nvPr>
        </p:nvGraphicFramePr>
        <p:xfrm>
          <a:off x="5431818" y="5005222"/>
          <a:ext cx="4467225" cy="1264920"/>
        </p:xfrm>
        <a:graphic>
          <a:graphicData uri="http://schemas.openxmlformats.org/drawingml/2006/table">
            <a:tbl>
              <a:tblPr/>
              <a:tblGrid>
                <a:gridCol w="809625">
                  <a:extLst>
                    <a:ext uri="{9D8B030D-6E8A-4147-A177-3AD203B41FA5}">
                      <a16:colId xmlns:a16="http://schemas.microsoft.com/office/drawing/2014/main" val="3719647738"/>
                    </a:ext>
                  </a:extLst>
                </a:gridCol>
                <a:gridCol w="3657600">
                  <a:extLst>
                    <a:ext uri="{9D8B030D-6E8A-4147-A177-3AD203B41FA5}">
                      <a16:colId xmlns:a16="http://schemas.microsoft.com/office/drawing/2014/main" val="1186829542"/>
                    </a:ext>
                  </a:extLst>
                </a:gridCol>
              </a:tblGrid>
              <a:tr h="0">
                <a:tc>
                  <a:txBody>
                    <a:bodyPr/>
                    <a:lstStyle/>
                    <a:p>
                      <a:pPr rtl="0" fontAlgn="t">
                        <a:spcBef>
                          <a:spcPts val="0"/>
                        </a:spcBef>
                        <a:spcAft>
                          <a:spcPts val="0"/>
                        </a:spcAft>
                      </a:pPr>
                      <a:r>
                        <a:rPr lang="en-US" sz="1300" b="1" i="0" u="none" strike="noStrike">
                          <a:solidFill>
                            <a:srgbClr val="202124"/>
                          </a:solidFill>
                          <a:effectLst/>
                          <a:latin typeface="Times New Roman" panose="02020603050405020304" pitchFamily="18" charset="0"/>
                        </a:rPr>
                        <a:t>Input</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300" b="0" i="0" u="none" strike="noStrike" dirty="0">
                          <a:solidFill>
                            <a:srgbClr val="202124"/>
                          </a:solidFill>
                          <a:effectLst/>
                          <a:latin typeface="Times New Roman" panose="02020603050405020304" pitchFamily="18" charset="0"/>
                        </a:rPr>
                        <a:t>Enter the content you want to send feedback</a:t>
                      </a:r>
                      <a:endParaRPr lang="en-US"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82440290"/>
                  </a:ext>
                </a:extLst>
              </a:tr>
              <a:tr h="278765">
                <a:tc>
                  <a:txBody>
                    <a:bodyPr/>
                    <a:lstStyle/>
                    <a:p>
                      <a:pPr rtl="0" fontAlgn="t">
                        <a:spcBef>
                          <a:spcPts val="0"/>
                        </a:spcBef>
                        <a:spcAft>
                          <a:spcPts val="0"/>
                        </a:spcAft>
                      </a:pPr>
                      <a:r>
                        <a:rPr lang="en-US" sz="1300" b="1" i="0" u="none" strike="noStrike">
                          <a:solidFill>
                            <a:srgbClr val="202124"/>
                          </a:solidFill>
                          <a:effectLst/>
                          <a:latin typeface="Times New Roman" panose="02020603050405020304" pitchFamily="18" charset="0"/>
                        </a:rPr>
                        <a:t>Process</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300" b="0" i="0" u="none" strike="noStrike">
                          <a:solidFill>
                            <a:srgbClr val="202124"/>
                          </a:solidFill>
                          <a:effectLst/>
                          <a:latin typeface="Times New Roman" panose="02020603050405020304" pitchFamily="18" charset="0"/>
                        </a:rPr>
                        <a:t>Generate customer feedback data stored in the database</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96083025"/>
                  </a:ext>
                </a:extLst>
              </a:tr>
              <a:tr h="194945">
                <a:tc>
                  <a:txBody>
                    <a:bodyPr/>
                    <a:lstStyle/>
                    <a:p>
                      <a:pPr rtl="0" fontAlgn="t">
                        <a:spcBef>
                          <a:spcPts val="0"/>
                        </a:spcBef>
                        <a:spcAft>
                          <a:spcPts val="0"/>
                        </a:spcAft>
                      </a:pPr>
                      <a:r>
                        <a:rPr lang="en-US" sz="1300" b="1" i="0" u="none" strike="noStrike">
                          <a:solidFill>
                            <a:srgbClr val="202124"/>
                          </a:solidFill>
                          <a:effectLst/>
                          <a:latin typeface="Times New Roman" panose="02020603050405020304" pitchFamily="18" charset="0"/>
                        </a:rPr>
                        <a:t>Output</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300" b="0" i="0" u="none" strike="noStrike" dirty="0">
                          <a:solidFill>
                            <a:srgbClr val="202124"/>
                          </a:solidFill>
                          <a:effectLst/>
                          <a:latin typeface="Times New Roman" panose="02020603050405020304" pitchFamily="18" charset="0"/>
                        </a:rPr>
                        <a:t>Notify users who have successfully submitted feedback</a:t>
                      </a:r>
                      <a:endParaRPr lang="en-US"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81215544"/>
                  </a:ext>
                </a:extLst>
              </a:tr>
            </a:tbl>
          </a:graphicData>
        </a:graphic>
      </p:graphicFrame>
      <p:sp>
        <p:nvSpPr>
          <p:cNvPr id="16" name="Rectangle 4"/>
          <p:cNvSpPr>
            <a:spLocks noChangeArrowheads="1"/>
          </p:cNvSpPr>
          <p:nvPr/>
        </p:nvSpPr>
        <p:spPr bwMode="auto">
          <a:xfrm>
            <a:off x="5521168" y="4242062"/>
            <a:ext cx="121257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smtClean="0">
                <a:ln>
                  <a:noFill/>
                </a:ln>
                <a:solidFill>
                  <a:srgbClr val="202124"/>
                </a:solidFill>
                <a:effectLst/>
                <a:latin typeface="+mj-lt"/>
                <a:cs typeface="Times New Roman" panose="02020603050405020304" pitchFamily="18" charset="0"/>
              </a:rPr>
              <a:t>Feedback</a:t>
            </a:r>
            <a:endParaRPr kumimoji="0" lang="en-US" altLang="en-US"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2424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745" y="552052"/>
            <a:ext cx="8596668" cy="1320800"/>
          </a:xfrm>
        </p:spPr>
        <p:txBody>
          <a:bodyPr/>
          <a:lstStyle/>
          <a:p>
            <a:r>
              <a:rPr lang="en-US" b="1" i="1" dirty="0"/>
              <a:t>System functions</a:t>
            </a:r>
            <a:endParaRPr lang="en-US" dirty="0"/>
          </a:p>
        </p:txBody>
      </p:sp>
      <p:sp>
        <p:nvSpPr>
          <p:cNvPr id="3" name="Text Placeholder 2"/>
          <p:cNvSpPr>
            <a:spLocks noGrp="1"/>
          </p:cNvSpPr>
          <p:nvPr>
            <p:ph type="body" idx="1"/>
          </p:nvPr>
        </p:nvSpPr>
        <p:spPr/>
        <p:txBody>
          <a:bodyPr/>
          <a:lstStyle/>
          <a:p>
            <a:r>
              <a:rPr lang="en-US" b="1" dirty="0" smtClean="0">
                <a:solidFill>
                  <a:schemeClr val="accent2"/>
                </a:solidFill>
              </a:rPr>
              <a:t>Admin</a:t>
            </a:r>
            <a:endParaRPr lang="en-US" b="1" dirty="0"/>
          </a:p>
          <a:p>
            <a:endParaRPr lang="en-US" dirty="0"/>
          </a:p>
        </p:txBody>
      </p:sp>
      <p:sp>
        <p:nvSpPr>
          <p:cNvPr id="4" name="Content Placeholder 3"/>
          <p:cNvSpPr>
            <a:spLocks noGrp="1"/>
          </p:cNvSpPr>
          <p:nvPr>
            <p:ph sz="half" idx="2"/>
          </p:nvPr>
        </p:nvSpPr>
        <p:spPr/>
        <p:txBody>
          <a:bodyPr/>
          <a:lstStyle/>
          <a:p>
            <a:pPr marL="0" indent="0">
              <a:buNone/>
            </a:pPr>
            <a:r>
              <a:rPr lang="en-US" b="1" dirty="0"/>
              <a:t>View user info</a:t>
            </a:r>
          </a:p>
          <a:p>
            <a:endParaRPr lang="en-US" dirty="0" smtClean="0"/>
          </a:p>
          <a:p>
            <a:endParaRPr lang="en-US" dirty="0"/>
          </a:p>
          <a:p>
            <a:endParaRPr lang="en-US" dirty="0" smtClean="0"/>
          </a:p>
          <a:p>
            <a:pPr marL="0" indent="0">
              <a:buNone/>
            </a:pPr>
            <a:r>
              <a:rPr lang="en-US" b="1" dirty="0"/>
              <a:t>Add new </a:t>
            </a:r>
            <a:r>
              <a:rPr lang="en-US" b="1" dirty="0" smtClean="0"/>
              <a:t>products</a:t>
            </a:r>
          </a:p>
          <a:p>
            <a:endParaRPr lang="en-US" dirty="0"/>
          </a:p>
        </p:txBody>
      </p:sp>
      <p:sp>
        <p:nvSpPr>
          <p:cNvPr id="5" name="Text Placeholder 4"/>
          <p:cNvSpPr>
            <a:spLocks noGrp="1"/>
          </p:cNvSpPr>
          <p:nvPr>
            <p:ph type="body" sz="quarter" idx="3"/>
          </p:nvPr>
        </p:nvSpPr>
        <p:spPr/>
        <p:txBody>
          <a:bodyPr/>
          <a:lstStyle/>
          <a:p>
            <a:endParaRPr lang="en-US"/>
          </a:p>
        </p:txBody>
      </p:sp>
      <p:graphicFrame>
        <p:nvGraphicFramePr>
          <p:cNvPr id="11" name="Content Placeholder 10"/>
          <p:cNvGraphicFramePr>
            <a:graphicFrameLocks noGrp="1"/>
          </p:cNvGraphicFramePr>
          <p:nvPr>
            <p:ph sz="quarter" idx="4"/>
            <p:extLst>
              <p:ext uri="{D42A27DB-BD31-4B8C-83A1-F6EECF244321}">
                <p14:modId xmlns:p14="http://schemas.microsoft.com/office/powerpoint/2010/main" val="3324053660"/>
              </p:ext>
            </p:extLst>
          </p:nvPr>
        </p:nvGraphicFramePr>
        <p:xfrm>
          <a:off x="902146" y="3295985"/>
          <a:ext cx="4186237" cy="814041"/>
        </p:xfrm>
        <a:graphic>
          <a:graphicData uri="http://schemas.openxmlformats.org/drawingml/2006/table">
            <a:tbl>
              <a:tblPr/>
              <a:tblGrid>
                <a:gridCol w="758700">
                  <a:extLst>
                    <a:ext uri="{9D8B030D-6E8A-4147-A177-3AD203B41FA5}">
                      <a16:colId xmlns:a16="http://schemas.microsoft.com/office/drawing/2014/main" val="700251782"/>
                    </a:ext>
                  </a:extLst>
                </a:gridCol>
                <a:gridCol w="3427537">
                  <a:extLst>
                    <a:ext uri="{9D8B030D-6E8A-4147-A177-3AD203B41FA5}">
                      <a16:colId xmlns:a16="http://schemas.microsoft.com/office/drawing/2014/main" val="1734153153"/>
                    </a:ext>
                  </a:extLst>
                </a:gridCol>
              </a:tblGrid>
              <a:tr h="271347">
                <a:tc>
                  <a:txBody>
                    <a:bodyPr/>
                    <a:lstStyle/>
                    <a:p>
                      <a:pPr rtl="0" fontAlgn="t">
                        <a:spcBef>
                          <a:spcPts val="0"/>
                        </a:spcBef>
                        <a:spcAft>
                          <a:spcPts val="0"/>
                        </a:spcAft>
                      </a:pPr>
                      <a:r>
                        <a:rPr lang="en-US" sz="1200" b="1" i="0" u="none" strike="noStrike">
                          <a:solidFill>
                            <a:srgbClr val="202124"/>
                          </a:solidFill>
                          <a:effectLst/>
                          <a:latin typeface="Times New Roman" panose="02020603050405020304" pitchFamily="18" charset="0"/>
                        </a:rPr>
                        <a:t>Input</a:t>
                      </a:r>
                      <a:endParaRPr lang="en-US" sz="1700">
                        <a:effectLst/>
                      </a:endParaRPr>
                    </a:p>
                  </a:txBody>
                  <a:tcPr marL="64266" marR="64266" marT="42844" marB="4284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200" b="0" i="0" u="none" strike="noStrike">
                          <a:solidFill>
                            <a:srgbClr val="202124"/>
                          </a:solidFill>
                          <a:effectLst/>
                          <a:latin typeface="Times New Roman" panose="02020603050405020304" pitchFamily="18" charset="0"/>
                        </a:rPr>
                        <a:t>Select the information the user wants to display</a:t>
                      </a:r>
                      <a:endParaRPr lang="en-US" sz="1700">
                        <a:effectLst/>
                      </a:endParaRPr>
                    </a:p>
                  </a:txBody>
                  <a:tcPr marL="64266" marR="64266" marT="42844" marB="4284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7151729"/>
                  </a:ext>
                </a:extLst>
              </a:tr>
              <a:tr h="271347">
                <a:tc>
                  <a:txBody>
                    <a:bodyPr/>
                    <a:lstStyle/>
                    <a:p>
                      <a:pPr rtl="0" fontAlgn="t">
                        <a:spcBef>
                          <a:spcPts val="0"/>
                        </a:spcBef>
                        <a:spcAft>
                          <a:spcPts val="0"/>
                        </a:spcAft>
                      </a:pPr>
                      <a:r>
                        <a:rPr lang="en-US" sz="1200" b="1" i="0" u="none" strike="noStrike">
                          <a:solidFill>
                            <a:srgbClr val="202124"/>
                          </a:solidFill>
                          <a:effectLst/>
                          <a:latin typeface="Times New Roman" panose="02020603050405020304" pitchFamily="18" charset="0"/>
                        </a:rPr>
                        <a:t>Process</a:t>
                      </a:r>
                      <a:endParaRPr lang="en-US" sz="1700">
                        <a:effectLst/>
                      </a:endParaRPr>
                    </a:p>
                  </a:txBody>
                  <a:tcPr marL="64266" marR="64266" marT="42844" marB="4284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200" b="0" i="0" u="none" strike="noStrike">
                          <a:solidFill>
                            <a:srgbClr val="202124"/>
                          </a:solidFill>
                          <a:effectLst/>
                          <a:latin typeface="Times New Roman" panose="02020603050405020304" pitchFamily="18" charset="0"/>
                        </a:rPr>
                        <a:t>Check the user information stored in the data</a:t>
                      </a:r>
                      <a:endParaRPr lang="en-US" sz="1700">
                        <a:effectLst/>
                      </a:endParaRPr>
                    </a:p>
                  </a:txBody>
                  <a:tcPr marL="64266" marR="64266" marT="42844" marB="4284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57640821"/>
                  </a:ext>
                </a:extLst>
              </a:tr>
              <a:tr h="271347">
                <a:tc>
                  <a:txBody>
                    <a:bodyPr/>
                    <a:lstStyle/>
                    <a:p>
                      <a:pPr rtl="0" fontAlgn="t">
                        <a:spcBef>
                          <a:spcPts val="0"/>
                        </a:spcBef>
                        <a:spcAft>
                          <a:spcPts val="0"/>
                        </a:spcAft>
                      </a:pPr>
                      <a:r>
                        <a:rPr lang="en-US" sz="1200" b="1" i="0" u="none" strike="noStrike">
                          <a:solidFill>
                            <a:srgbClr val="202124"/>
                          </a:solidFill>
                          <a:effectLst/>
                          <a:latin typeface="Times New Roman" panose="02020603050405020304" pitchFamily="18" charset="0"/>
                        </a:rPr>
                        <a:t>Output</a:t>
                      </a:r>
                      <a:endParaRPr lang="en-US" sz="1700">
                        <a:effectLst/>
                      </a:endParaRPr>
                    </a:p>
                  </a:txBody>
                  <a:tcPr marL="64266" marR="64266" marT="42844" marB="4284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200" b="0" i="0" u="none" strike="noStrike" dirty="0">
                          <a:solidFill>
                            <a:srgbClr val="202124"/>
                          </a:solidFill>
                          <a:effectLst/>
                          <a:latin typeface="Times New Roman" panose="02020603050405020304" pitchFamily="18" charset="0"/>
                        </a:rPr>
                        <a:t>Display user information</a:t>
                      </a:r>
                      <a:endParaRPr lang="en-US" sz="1700" dirty="0">
                        <a:effectLst/>
                      </a:endParaRPr>
                    </a:p>
                  </a:txBody>
                  <a:tcPr marL="64266" marR="64266" marT="42844" marB="4284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23743321"/>
                  </a:ext>
                </a:extLst>
              </a:tr>
            </a:tbl>
          </a:graphicData>
        </a:graphic>
      </p:graphicFrame>
      <p:sp>
        <p:nvSpPr>
          <p:cNvPr id="12" name="Rectangle 1"/>
          <p:cNvSpPr>
            <a:spLocks noChangeArrowheads="1"/>
          </p:cNvSpPr>
          <p:nvPr/>
        </p:nvSpPr>
        <p:spPr bwMode="auto">
          <a:xfrm>
            <a:off x="902146" y="329660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2605574437"/>
              </p:ext>
            </p:extLst>
          </p:nvPr>
        </p:nvGraphicFramePr>
        <p:xfrm>
          <a:off x="676538" y="4831929"/>
          <a:ext cx="4467225" cy="1066800"/>
        </p:xfrm>
        <a:graphic>
          <a:graphicData uri="http://schemas.openxmlformats.org/drawingml/2006/table">
            <a:tbl>
              <a:tblPr/>
              <a:tblGrid>
                <a:gridCol w="809625">
                  <a:extLst>
                    <a:ext uri="{9D8B030D-6E8A-4147-A177-3AD203B41FA5}">
                      <a16:colId xmlns:a16="http://schemas.microsoft.com/office/drawing/2014/main" val="3254626908"/>
                    </a:ext>
                  </a:extLst>
                </a:gridCol>
                <a:gridCol w="3657600">
                  <a:extLst>
                    <a:ext uri="{9D8B030D-6E8A-4147-A177-3AD203B41FA5}">
                      <a16:colId xmlns:a16="http://schemas.microsoft.com/office/drawing/2014/main" val="1711310354"/>
                    </a:ext>
                  </a:extLst>
                </a:gridCol>
              </a:tblGrid>
              <a:tr h="0">
                <a:tc>
                  <a:txBody>
                    <a:bodyPr/>
                    <a:lstStyle/>
                    <a:p>
                      <a:pPr rtl="0" fontAlgn="t">
                        <a:spcBef>
                          <a:spcPts val="0"/>
                        </a:spcBef>
                        <a:spcAft>
                          <a:spcPts val="0"/>
                        </a:spcAft>
                      </a:pPr>
                      <a:r>
                        <a:rPr lang="en-US" sz="1300" b="1" i="0" u="none" strike="noStrike">
                          <a:solidFill>
                            <a:srgbClr val="202124"/>
                          </a:solidFill>
                          <a:effectLst/>
                          <a:latin typeface="Times New Roman" panose="02020603050405020304" pitchFamily="18" charset="0"/>
                        </a:rPr>
                        <a:t>Input</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300" b="0" i="0" u="none" strike="noStrike">
                          <a:solidFill>
                            <a:srgbClr val="202124"/>
                          </a:solidFill>
                          <a:effectLst/>
                          <a:latin typeface="Times New Roman" panose="02020603050405020304" pitchFamily="18" charset="0"/>
                        </a:rPr>
                        <a:t>Enter new post information</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69868606"/>
                  </a:ext>
                </a:extLst>
              </a:tr>
              <a:tr h="278765">
                <a:tc>
                  <a:txBody>
                    <a:bodyPr/>
                    <a:lstStyle/>
                    <a:p>
                      <a:pPr rtl="0" fontAlgn="t">
                        <a:spcBef>
                          <a:spcPts val="0"/>
                        </a:spcBef>
                        <a:spcAft>
                          <a:spcPts val="0"/>
                        </a:spcAft>
                      </a:pPr>
                      <a:r>
                        <a:rPr lang="en-US" sz="1300" b="1" i="0" u="none" strike="noStrike">
                          <a:solidFill>
                            <a:srgbClr val="202124"/>
                          </a:solidFill>
                          <a:effectLst/>
                          <a:latin typeface="Times New Roman" panose="02020603050405020304" pitchFamily="18" charset="0"/>
                        </a:rPr>
                        <a:t>Process</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300" b="0" i="0" u="none" strike="noStrike">
                          <a:solidFill>
                            <a:srgbClr val="202124"/>
                          </a:solidFill>
                          <a:effectLst/>
                          <a:latin typeface="Times New Roman" panose="02020603050405020304" pitchFamily="18" charset="0"/>
                        </a:rPr>
                        <a:t>Validate, submit, and insert a new record in the database</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90361719"/>
                  </a:ext>
                </a:extLst>
              </a:tr>
              <a:tr h="194945">
                <a:tc>
                  <a:txBody>
                    <a:bodyPr/>
                    <a:lstStyle/>
                    <a:p>
                      <a:pPr rtl="0" fontAlgn="t">
                        <a:spcBef>
                          <a:spcPts val="0"/>
                        </a:spcBef>
                        <a:spcAft>
                          <a:spcPts val="0"/>
                        </a:spcAft>
                      </a:pPr>
                      <a:r>
                        <a:rPr lang="en-US" sz="1300" b="1" i="0" u="none" strike="noStrike">
                          <a:solidFill>
                            <a:srgbClr val="202124"/>
                          </a:solidFill>
                          <a:effectLst/>
                          <a:latin typeface="Times New Roman" panose="02020603050405020304" pitchFamily="18" charset="0"/>
                        </a:rPr>
                        <a:t>Output</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300" b="0" i="0" u="none" strike="noStrike" dirty="0">
                          <a:solidFill>
                            <a:srgbClr val="000000"/>
                          </a:solidFill>
                          <a:effectLst/>
                          <a:latin typeface="Times New Roman" panose="02020603050405020304" pitchFamily="18" charset="0"/>
                        </a:rPr>
                        <a:t>Show the new article</a:t>
                      </a:r>
                      <a:endParaRPr lang="en-US"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0588628"/>
                  </a:ext>
                </a:extLst>
              </a:tr>
            </a:tbl>
          </a:graphicData>
        </a:graphic>
      </p:graphicFrame>
      <p:sp>
        <p:nvSpPr>
          <p:cNvPr id="14" name="Rectangle 2"/>
          <p:cNvSpPr>
            <a:spLocks noChangeArrowheads="1"/>
          </p:cNvSpPr>
          <p:nvPr/>
        </p:nvSpPr>
        <p:spPr bwMode="auto">
          <a:xfrm>
            <a:off x="675745" y="48311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 name="Rectangle 14"/>
          <p:cNvSpPr/>
          <p:nvPr/>
        </p:nvSpPr>
        <p:spPr>
          <a:xfrm>
            <a:off x="5464713" y="2751385"/>
            <a:ext cx="1624163" cy="369332"/>
          </a:xfrm>
          <a:prstGeom prst="rect">
            <a:avLst/>
          </a:prstGeom>
        </p:spPr>
        <p:txBody>
          <a:bodyPr wrap="none">
            <a:spAutoFit/>
          </a:bodyPr>
          <a:lstStyle/>
          <a:p>
            <a:r>
              <a:rPr lang="en-US" b="1" dirty="0">
                <a:solidFill>
                  <a:srgbClr val="202124"/>
                </a:solidFill>
                <a:latin typeface="+mj-lt"/>
              </a:rPr>
              <a:t>Edit products</a:t>
            </a:r>
            <a:endParaRPr lang="en-US" dirty="0">
              <a:latin typeface="+mj-lt"/>
            </a:endParaRPr>
          </a:p>
        </p:txBody>
      </p:sp>
      <p:graphicFrame>
        <p:nvGraphicFramePr>
          <p:cNvPr id="16" name="Table 15"/>
          <p:cNvGraphicFramePr>
            <a:graphicFrameLocks noGrp="1"/>
          </p:cNvGraphicFramePr>
          <p:nvPr>
            <p:extLst>
              <p:ext uri="{D42A27DB-BD31-4B8C-83A1-F6EECF244321}">
                <p14:modId xmlns:p14="http://schemas.microsoft.com/office/powerpoint/2010/main" val="1739387724"/>
              </p:ext>
            </p:extLst>
          </p:nvPr>
        </p:nvGraphicFramePr>
        <p:xfrm>
          <a:off x="5314784" y="3243423"/>
          <a:ext cx="4467225" cy="868680"/>
        </p:xfrm>
        <a:graphic>
          <a:graphicData uri="http://schemas.openxmlformats.org/drawingml/2006/table">
            <a:tbl>
              <a:tblPr/>
              <a:tblGrid>
                <a:gridCol w="809625">
                  <a:extLst>
                    <a:ext uri="{9D8B030D-6E8A-4147-A177-3AD203B41FA5}">
                      <a16:colId xmlns:a16="http://schemas.microsoft.com/office/drawing/2014/main" val="4071318253"/>
                    </a:ext>
                  </a:extLst>
                </a:gridCol>
                <a:gridCol w="3657600">
                  <a:extLst>
                    <a:ext uri="{9D8B030D-6E8A-4147-A177-3AD203B41FA5}">
                      <a16:colId xmlns:a16="http://schemas.microsoft.com/office/drawing/2014/main" val="2168960052"/>
                    </a:ext>
                  </a:extLst>
                </a:gridCol>
              </a:tblGrid>
              <a:tr h="0">
                <a:tc>
                  <a:txBody>
                    <a:bodyPr/>
                    <a:lstStyle/>
                    <a:p>
                      <a:pPr rtl="0" fontAlgn="t">
                        <a:spcBef>
                          <a:spcPts val="0"/>
                        </a:spcBef>
                        <a:spcAft>
                          <a:spcPts val="0"/>
                        </a:spcAft>
                      </a:pPr>
                      <a:r>
                        <a:rPr lang="en-US" sz="1300" b="1" i="0" u="none" strike="noStrike">
                          <a:solidFill>
                            <a:srgbClr val="202124"/>
                          </a:solidFill>
                          <a:effectLst/>
                          <a:latin typeface="Times New Roman" panose="02020603050405020304" pitchFamily="18" charset="0"/>
                        </a:rPr>
                        <a:t>Input</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300" b="0" i="0" u="none" strike="noStrike">
                          <a:solidFill>
                            <a:srgbClr val="202124"/>
                          </a:solidFill>
                          <a:effectLst/>
                          <a:latin typeface="Times New Roman" panose="02020603050405020304" pitchFamily="18" charset="0"/>
                        </a:rPr>
                        <a:t>Input new information to be edited and updated</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17336962"/>
                  </a:ext>
                </a:extLst>
              </a:tr>
              <a:tr h="278765">
                <a:tc>
                  <a:txBody>
                    <a:bodyPr/>
                    <a:lstStyle/>
                    <a:p>
                      <a:pPr rtl="0" fontAlgn="t">
                        <a:spcBef>
                          <a:spcPts val="0"/>
                        </a:spcBef>
                        <a:spcAft>
                          <a:spcPts val="0"/>
                        </a:spcAft>
                      </a:pPr>
                      <a:r>
                        <a:rPr lang="en-US" sz="1300" b="1" i="0" u="none" strike="noStrike">
                          <a:solidFill>
                            <a:srgbClr val="202124"/>
                          </a:solidFill>
                          <a:effectLst/>
                          <a:latin typeface="Times New Roman" panose="02020603050405020304" pitchFamily="18" charset="0"/>
                        </a:rPr>
                        <a:t>Process</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300" b="0" i="0" u="none" strike="noStrike">
                          <a:solidFill>
                            <a:srgbClr val="202124"/>
                          </a:solidFill>
                          <a:effectLst/>
                          <a:latin typeface="Times New Roman" panose="02020603050405020304" pitchFamily="18" charset="0"/>
                        </a:rPr>
                        <a:t>Validate, submit, and update the database</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67366889"/>
                  </a:ext>
                </a:extLst>
              </a:tr>
              <a:tr h="194945">
                <a:tc>
                  <a:txBody>
                    <a:bodyPr/>
                    <a:lstStyle/>
                    <a:p>
                      <a:pPr rtl="0" fontAlgn="t">
                        <a:spcBef>
                          <a:spcPts val="0"/>
                        </a:spcBef>
                        <a:spcAft>
                          <a:spcPts val="0"/>
                        </a:spcAft>
                      </a:pPr>
                      <a:r>
                        <a:rPr lang="en-US" sz="1300" b="1" i="0" u="none" strike="noStrike">
                          <a:solidFill>
                            <a:srgbClr val="202124"/>
                          </a:solidFill>
                          <a:effectLst/>
                          <a:latin typeface="Times New Roman" panose="02020603050405020304" pitchFamily="18" charset="0"/>
                        </a:rPr>
                        <a:t>Output</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300" b="0" i="0" u="none" strike="noStrike" dirty="0">
                          <a:solidFill>
                            <a:srgbClr val="000000"/>
                          </a:solidFill>
                          <a:effectLst/>
                          <a:latin typeface="Times New Roman" panose="02020603050405020304" pitchFamily="18" charset="0"/>
                        </a:rPr>
                        <a:t>Show the article after the edit</a:t>
                      </a:r>
                      <a:endParaRPr lang="en-US"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13319673"/>
                  </a:ext>
                </a:extLst>
              </a:tr>
            </a:tbl>
          </a:graphicData>
        </a:graphic>
      </p:graphicFrame>
      <p:sp>
        <p:nvSpPr>
          <p:cNvPr id="17" name="Rectangle 3"/>
          <p:cNvSpPr>
            <a:spLocks noChangeArrowheads="1"/>
          </p:cNvSpPr>
          <p:nvPr/>
        </p:nvSpPr>
        <p:spPr bwMode="auto">
          <a:xfrm>
            <a:off x="5313991" y="324358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smtClean="0">
                <a:ln>
                  <a:noFill/>
                </a:ln>
                <a:solidFill>
                  <a:srgbClr val="202124"/>
                </a:solidFill>
                <a:effectLst/>
                <a:latin typeface="Times New Roman" panose="02020603050405020304" pitchFamily="18" charset="0"/>
                <a:cs typeface="Times New Roman" panose="02020603050405020304" pitchFamily="18" charset="0"/>
              </a:rPr>
              <a:t>Edit products</a:t>
            </a: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 name="Rectangle 17"/>
          <p:cNvSpPr/>
          <p:nvPr/>
        </p:nvSpPr>
        <p:spPr>
          <a:xfrm>
            <a:off x="4861368" y="4066137"/>
            <a:ext cx="6096000" cy="646331"/>
          </a:xfrm>
          <a:prstGeom prst="rect">
            <a:avLst/>
          </a:prstGeom>
        </p:spPr>
        <p:txBody>
          <a:bodyPr>
            <a:spAutoFit/>
          </a:bodyPr>
          <a:lstStyle/>
          <a:p>
            <a:pPr marL="548640" algn="just" fontAlgn="base">
              <a:buFont typeface="Arial" panose="020B0604020202020204" pitchFamily="34" charset="0"/>
              <a:buChar char="•"/>
            </a:pPr>
            <a:r>
              <a:rPr lang="en-US" b="0" dirty="0" smtClean="0">
                <a:effectLst/>
              </a:rPr>
              <a:t/>
            </a:r>
            <a:br>
              <a:rPr lang="en-US" b="0" dirty="0" smtClean="0">
                <a:effectLst/>
              </a:rPr>
            </a:br>
            <a:r>
              <a:rPr lang="en-US" b="1" dirty="0">
                <a:solidFill>
                  <a:srgbClr val="202124"/>
                </a:solidFill>
                <a:latin typeface="+mj-lt"/>
              </a:rPr>
              <a:t>Delete products</a:t>
            </a:r>
          </a:p>
        </p:txBody>
      </p:sp>
      <p:graphicFrame>
        <p:nvGraphicFramePr>
          <p:cNvPr id="19" name="Table 18"/>
          <p:cNvGraphicFramePr>
            <a:graphicFrameLocks noGrp="1"/>
          </p:cNvGraphicFramePr>
          <p:nvPr>
            <p:extLst>
              <p:ext uri="{D42A27DB-BD31-4B8C-83A1-F6EECF244321}">
                <p14:modId xmlns:p14="http://schemas.microsoft.com/office/powerpoint/2010/main" val="2067485645"/>
              </p:ext>
            </p:extLst>
          </p:nvPr>
        </p:nvGraphicFramePr>
        <p:xfrm>
          <a:off x="5464713" y="4919156"/>
          <a:ext cx="4467225" cy="868680"/>
        </p:xfrm>
        <a:graphic>
          <a:graphicData uri="http://schemas.openxmlformats.org/drawingml/2006/table">
            <a:tbl>
              <a:tblPr/>
              <a:tblGrid>
                <a:gridCol w="809625">
                  <a:extLst>
                    <a:ext uri="{9D8B030D-6E8A-4147-A177-3AD203B41FA5}">
                      <a16:colId xmlns:a16="http://schemas.microsoft.com/office/drawing/2014/main" val="265960606"/>
                    </a:ext>
                  </a:extLst>
                </a:gridCol>
                <a:gridCol w="3657600">
                  <a:extLst>
                    <a:ext uri="{9D8B030D-6E8A-4147-A177-3AD203B41FA5}">
                      <a16:colId xmlns:a16="http://schemas.microsoft.com/office/drawing/2014/main" val="3799304723"/>
                    </a:ext>
                  </a:extLst>
                </a:gridCol>
              </a:tblGrid>
              <a:tr h="0">
                <a:tc>
                  <a:txBody>
                    <a:bodyPr/>
                    <a:lstStyle/>
                    <a:p>
                      <a:pPr rtl="0" fontAlgn="t">
                        <a:spcBef>
                          <a:spcPts val="0"/>
                        </a:spcBef>
                        <a:spcAft>
                          <a:spcPts val="0"/>
                        </a:spcAft>
                      </a:pPr>
                      <a:r>
                        <a:rPr lang="en-US" sz="1300" b="1" i="0" u="none" strike="noStrike">
                          <a:solidFill>
                            <a:srgbClr val="202124"/>
                          </a:solidFill>
                          <a:effectLst/>
                          <a:latin typeface="Times New Roman" panose="02020603050405020304" pitchFamily="18" charset="0"/>
                        </a:rPr>
                        <a:t>Input</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300" b="0" i="0" u="none" strike="noStrike">
                          <a:solidFill>
                            <a:srgbClr val="000000"/>
                          </a:solidFill>
                          <a:effectLst/>
                          <a:latin typeface="Times New Roman" panose="02020603050405020304" pitchFamily="18" charset="0"/>
                        </a:rPr>
                        <a:t>Select the article to delete</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53699707"/>
                  </a:ext>
                </a:extLst>
              </a:tr>
              <a:tr h="278765">
                <a:tc>
                  <a:txBody>
                    <a:bodyPr/>
                    <a:lstStyle/>
                    <a:p>
                      <a:pPr rtl="0" fontAlgn="t">
                        <a:spcBef>
                          <a:spcPts val="0"/>
                        </a:spcBef>
                        <a:spcAft>
                          <a:spcPts val="0"/>
                        </a:spcAft>
                      </a:pPr>
                      <a:r>
                        <a:rPr lang="en-US" sz="1300" b="1" i="0" u="none" strike="noStrike">
                          <a:solidFill>
                            <a:srgbClr val="202124"/>
                          </a:solidFill>
                          <a:effectLst/>
                          <a:latin typeface="Times New Roman" panose="02020603050405020304" pitchFamily="18" charset="0"/>
                        </a:rPr>
                        <a:t>Process</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300" b="0" i="0" u="none" strike="noStrike">
                          <a:solidFill>
                            <a:srgbClr val="000000"/>
                          </a:solidFill>
                          <a:effectLst/>
                          <a:latin typeface="Times New Roman" panose="02020603050405020304" pitchFamily="18" charset="0"/>
                        </a:rPr>
                        <a:t>Delete the record in the database</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49226456"/>
                  </a:ext>
                </a:extLst>
              </a:tr>
              <a:tr h="194945">
                <a:tc>
                  <a:txBody>
                    <a:bodyPr/>
                    <a:lstStyle/>
                    <a:p>
                      <a:pPr rtl="0" fontAlgn="t">
                        <a:spcBef>
                          <a:spcPts val="0"/>
                        </a:spcBef>
                        <a:spcAft>
                          <a:spcPts val="0"/>
                        </a:spcAft>
                      </a:pPr>
                      <a:r>
                        <a:rPr lang="en-US" sz="1300" b="1" i="0" u="none" strike="noStrike">
                          <a:solidFill>
                            <a:srgbClr val="202124"/>
                          </a:solidFill>
                          <a:effectLst/>
                          <a:latin typeface="Times New Roman" panose="02020603050405020304" pitchFamily="18" charset="0"/>
                        </a:rPr>
                        <a:t>Output</a:t>
                      </a:r>
                      <a:endParaRPr lang="en-US">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300" b="0" i="0" u="none" strike="noStrike" dirty="0">
                          <a:solidFill>
                            <a:srgbClr val="000000"/>
                          </a:solidFill>
                          <a:effectLst/>
                          <a:latin typeface="Times New Roman" panose="02020603050405020304" pitchFamily="18" charset="0"/>
                        </a:rPr>
                        <a:t>Return to the home site after deleting the article</a:t>
                      </a:r>
                      <a:endParaRPr lang="en-US"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37726212"/>
                  </a:ext>
                </a:extLst>
              </a:tr>
            </a:tbl>
          </a:graphicData>
        </a:graphic>
      </p:graphicFrame>
      <p:sp>
        <p:nvSpPr>
          <p:cNvPr id="20" name="Rectangle 4"/>
          <p:cNvSpPr>
            <a:spLocks noChangeArrowheads="1"/>
          </p:cNvSpPr>
          <p:nvPr/>
        </p:nvSpPr>
        <p:spPr bwMode="auto">
          <a:xfrm>
            <a:off x="5463920" y="49193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592954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73</TotalTime>
  <Words>920</Words>
  <Application>Microsoft Office PowerPoint</Application>
  <PresentationFormat>Widescreen</PresentationFormat>
  <Paragraphs>352</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Times New Roman</vt:lpstr>
      <vt:lpstr>Trebuchet MS</vt:lpstr>
      <vt:lpstr>Wingdings 3</vt:lpstr>
      <vt:lpstr>Facet</vt:lpstr>
      <vt:lpstr>PowerPoint Presentation</vt:lpstr>
      <vt:lpstr>1Problem Definition 1.1  Problem Abstraction  </vt:lpstr>
      <vt:lpstr>PowerPoint Presentation</vt:lpstr>
      <vt:lpstr>1.2 The Current System  </vt:lpstr>
      <vt:lpstr>1.3 The Proposed System  </vt:lpstr>
      <vt:lpstr>Hardware and Software Requirements </vt:lpstr>
      <vt:lpstr>Customer  and Admin Requirements Specification</vt:lpstr>
      <vt:lpstr>System functions  </vt:lpstr>
      <vt:lpstr>System functions</vt:lpstr>
      <vt:lpstr>PowerPoint Presentation</vt:lpstr>
      <vt:lpstr>Entity-relationship Entity-relationship of tables in thuong_hieu_xe </vt:lpstr>
      <vt:lpstr>PowerPoint Presentation</vt:lpstr>
      <vt:lpstr>Database Design Table relationship </vt:lpstr>
      <vt:lpstr>Table detail </vt:lpstr>
      <vt:lpstr>PowerPoint Presentation</vt:lpstr>
      <vt:lpstr>PowerPoint Presentation</vt:lpstr>
      <vt:lpstr>System functions design User’s Interface Header </vt:lpstr>
      <vt:lpstr>Body</vt:lpstr>
      <vt:lpstr>PowerPoint Presentation</vt:lpstr>
      <vt:lpstr>Footer &amp; Contact </vt:lpstr>
      <vt:lpstr>products page  </vt:lpstr>
      <vt:lpstr>TEST DRIVE page</vt:lpstr>
      <vt:lpstr>contact page  </vt:lpstr>
      <vt:lpstr>Admin page</vt:lpstr>
      <vt:lpstr>PowerPoint Presentation</vt:lpstr>
      <vt:lpstr>Admin edit products</vt:lpstr>
      <vt:lpstr>Admin view customer detail </vt:lpstr>
      <vt:lpstr>admin views test drive detail</vt:lpstr>
      <vt:lpstr>PowerPoint Presentation</vt:lpstr>
    </vt:vector>
  </TitlesOfParts>
  <Company>P R 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9</cp:revision>
  <dcterms:created xsi:type="dcterms:W3CDTF">2023-01-07T09:05:33Z</dcterms:created>
  <dcterms:modified xsi:type="dcterms:W3CDTF">2023-01-07T10:18:37Z</dcterms:modified>
</cp:coreProperties>
</file>