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notesMasterIdLst>
    <p:notesMasterId r:id="rId90"/>
  </p:notesMasterIdLst>
  <p:sldIdLst>
    <p:sldId id="256" r:id="rId2"/>
    <p:sldId id="260" r:id="rId3"/>
    <p:sldId id="262" r:id="rId4"/>
    <p:sldId id="263" r:id="rId5"/>
    <p:sldId id="264" r:id="rId6"/>
    <p:sldId id="265" r:id="rId7"/>
    <p:sldId id="259" r:id="rId8"/>
    <p:sldId id="266" r:id="rId9"/>
    <p:sldId id="268" r:id="rId10"/>
    <p:sldId id="269" r:id="rId11"/>
    <p:sldId id="347" r:id="rId12"/>
    <p:sldId id="348" r:id="rId13"/>
    <p:sldId id="346" r:id="rId14"/>
    <p:sldId id="270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1" r:id="rId24"/>
    <p:sldId id="282" r:id="rId25"/>
    <p:sldId id="283" r:id="rId26"/>
    <p:sldId id="284" r:id="rId27"/>
    <p:sldId id="293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4" r:id="rId37"/>
    <p:sldId id="295" r:id="rId38"/>
    <p:sldId id="296" r:id="rId39"/>
    <p:sldId id="297" r:id="rId40"/>
    <p:sldId id="299" r:id="rId41"/>
    <p:sldId id="300" r:id="rId42"/>
    <p:sldId id="301" r:id="rId43"/>
    <p:sldId id="302" r:id="rId44"/>
    <p:sldId id="303" r:id="rId45"/>
    <p:sldId id="306" r:id="rId46"/>
    <p:sldId id="304" r:id="rId47"/>
    <p:sldId id="314" r:id="rId48"/>
    <p:sldId id="316" r:id="rId49"/>
    <p:sldId id="315" r:id="rId50"/>
    <p:sldId id="318" r:id="rId51"/>
    <p:sldId id="319" r:id="rId52"/>
    <p:sldId id="320" r:id="rId53"/>
    <p:sldId id="349" r:id="rId54"/>
    <p:sldId id="321" r:id="rId55"/>
    <p:sldId id="322" r:id="rId56"/>
    <p:sldId id="323" r:id="rId57"/>
    <p:sldId id="324" r:id="rId58"/>
    <p:sldId id="325" r:id="rId59"/>
    <p:sldId id="326" r:id="rId60"/>
    <p:sldId id="327" r:id="rId61"/>
    <p:sldId id="355" r:id="rId62"/>
    <p:sldId id="305" r:id="rId63"/>
    <p:sldId id="307" r:id="rId64"/>
    <p:sldId id="312" r:id="rId65"/>
    <p:sldId id="313" r:id="rId66"/>
    <p:sldId id="328" r:id="rId67"/>
    <p:sldId id="329" r:id="rId68"/>
    <p:sldId id="330" r:id="rId69"/>
    <p:sldId id="331" r:id="rId70"/>
    <p:sldId id="332" r:id="rId71"/>
    <p:sldId id="333" r:id="rId72"/>
    <p:sldId id="334" r:id="rId73"/>
    <p:sldId id="335" r:id="rId74"/>
    <p:sldId id="336" r:id="rId75"/>
    <p:sldId id="337" r:id="rId76"/>
    <p:sldId id="338" r:id="rId77"/>
    <p:sldId id="339" r:id="rId78"/>
    <p:sldId id="340" r:id="rId79"/>
    <p:sldId id="341" r:id="rId80"/>
    <p:sldId id="342" r:id="rId81"/>
    <p:sldId id="343" r:id="rId82"/>
    <p:sldId id="351" r:id="rId83"/>
    <p:sldId id="352" r:id="rId84"/>
    <p:sldId id="353" r:id="rId85"/>
    <p:sldId id="354" r:id="rId86"/>
    <p:sldId id="344" r:id="rId87"/>
    <p:sldId id="345" r:id="rId88"/>
    <p:sldId id="310" r:id="rId8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D21B2"/>
    <a:srgbClr val="420A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292657-F949-4EB0-8214-8326A5CBD4FD}" type="datetimeFigureOut">
              <a:rPr lang="en-US" smtClean="0"/>
              <a:t>26-Aug-20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80525F-52E0-4DF5-8F06-12AA7BDE7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6156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B4B7C-78FE-41F8-9ED2-ADBDDA9DE3CA}" type="datetime1">
              <a:rPr lang="en-US" smtClean="0"/>
              <a:t>26-Aug-20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/>
            </a:lvl1pPr>
          </a:lstStyle>
          <a:p>
            <a:fld id="{FC5CBAA9-2174-47CF-8E88-48779165280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7843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41C26-9B01-4994-8F61-A641C35A28A0}" type="datetime1">
              <a:rPr lang="en-US" smtClean="0"/>
              <a:t>26-Aug-20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623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51999-8452-4809-B305-4591E7E75DE6}" type="datetime1">
              <a:rPr lang="en-US" smtClean="0"/>
              <a:t>26-Aug-20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676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B7CE7-A0F4-4634-BD93-8831D0F1C4FF}" type="datetime1">
              <a:rPr lang="en-US" smtClean="0"/>
              <a:t>26-Aug-20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483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D85E9-0FA5-458D-B085-5514D578EFAD}" type="datetime1">
              <a:rPr lang="en-US" smtClean="0"/>
              <a:t>26-Aug-20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4706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0C947-DF96-4C8F-B648-B9795ED65CD9}" type="datetime1">
              <a:rPr lang="en-US" smtClean="0"/>
              <a:t>26-Aug-20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52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1DFB-9622-4FA4-921D-17BD1EABB3ED}" type="datetime1">
              <a:rPr lang="en-US" smtClean="0"/>
              <a:t>26-Aug-20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882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CF20A-1D81-4765-A7BF-6289062AC7A3}" type="datetime1">
              <a:rPr lang="en-US" smtClean="0"/>
              <a:t>26-Aug-20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092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0368A-4981-4ABE-874D-CF96C485871E}" type="datetime1">
              <a:rPr lang="en-US" smtClean="0"/>
              <a:t>26-Aug-20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761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4EBA8ED-CF5B-4F08-A4F3-4EF706866F2A}" type="datetime1">
              <a:rPr lang="en-US" smtClean="0"/>
              <a:t>26-Aug-20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C5CBAA9-2174-47CF-8E88-487791652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594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6421B-BCEE-4D8C-939B-7C7E6783DFBD}" type="datetime1">
              <a:rPr lang="en-US" smtClean="0"/>
              <a:t>26-Aug-20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457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20045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619179"/>
            <a:ext cx="10058400" cy="424991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AA39791-2184-4B0A-93AF-BA62E49B5D59}" type="datetime1">
              <a:rPr lang="en-US" smtClean="0"/>
              <a:t>26-Aug-20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>
                <a:solidFill>
                  <a:schemeClr val="bg1"/>
                </a:solidFill>
              </a:defRPr>
            </a:lvl1pPr>
          </a:lstStyle>
          <a:p>
            <a:fld id="{FC5CBAA9-2174-47CF-8E88-48779165280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88720" y="1553117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3077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0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70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0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0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hyperlink" Target="http://qwone.com/~jason/20Newsgroups/20news-bydate.tar.gz" TargetMode="Externa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2703576"/>
          </a:xfrm>
        </p:spPr>
        <p:txBody>
          <a:bodyPr/>
          <a:lstStyle/>
          <a:p>
            <a:pPr algn="ctr"/>
            <a:r>
              <a:rPr lang="en-US" err="1"/>
              <a:t>Học</a:t>
            </a:r>
            <a:r>
              <a:rPr lang="en-US"/>
              <a:t> </a:t>
            </a:r>
            <a:r>
              <a:rPr lang="en-US" err="1"/>
              <a:t>máy</a:t>
            </a:r>
            <a:r>
              <a:rPr lang="en-US"/>
              <a:t> </a:t>
            </a:r>
            <a:r>
              <a:rPr lang="en-US" err="1"/>
              <a:t>với</a:t>
            </a:r>
            <a:r>
              <a:rPr lang="en-US"/>
              <a:t> 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Ngô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Văn</a:t>
            </a:r>
            <a:r>
              <a:rPr lang="en-US" dirty="0">
                <a:solidFill>
                  <a:schemeClr val="tx1"/>
                </a:solidFill>
              </a:rPr>
              <a:t> Linh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167723" y="3629375"/>
            <a:ext cx="19175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/>
              <a:t>Session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z="2800" smtClean="0"/>
              <a:t>1</a:t>
            </a:fld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40484910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hồi</a:t>
            </a:r>
            <a:r>
              <a:rPr lang="en-US" dirty="0"/>
              <a:t> </a:t>
            </a:r>
            <a:r>
              <a:rPr lang="en-US" dirty="0" err="1"/>
              <a:t>quy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q"/>
                </a:pPr>
                <a:r>
                  <a:rPr lang="en-US" dirty="0"/>
                  <a:t> Ridge Regression: </a:t>
                </a:r>
                <a:r>
                  <a:rPr lang="en-US" dirty="0" err="1"/>
                  <a:t>thêm</a:t>
                </a:r>
                <a:r>
                  <a:rPr lang="en-US" dirty="0"/>
                  <a:t> </a:t>
                </a:r>
                <a:r>
                  <a:rPr lang="en-US" dirty="0" err="1"/>
                  <a:t>vào</a:t>
                </a:r>
                <a:r>
                  <a:rPr lang="en-US" dirty="0"/>
                  <a:t> </a:t>
                </a:r>
                <a:r>
                  <a:rPr lang="en-US" dirty="0" err="1"/>
                  <a:t>đại</a:t>
                </a:r>
                <a:r>
                  <a:rPr lang="en-US" dirty="0"/>
                  <a:t> </a:t>
                </a:r>
                <a:r>
                  <a:rPr lang="en-US" dirty="0" err="1"/>
                  <a:t>lượng</a:t>
                </a:r>
                <a:r>
                  <a:rPr lang="en-US" dirty="0"/>
                  <a:t> </a:t>
                </a:r>
                <a:r>
                  <a:rPr lang="en-US" dirty="0" err="1"/>
                  <a:t>phạt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𝜆</m:t>
                    </m:r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e>
                      <m:sub>
                        <m:r>
                          <a:rPr lang="en-US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vào</a:t>
                </a:r>
                <a:r>
                  <a:rPr lang="en-US" dirty="0"/>
                  <a:t> RSS(f)</a:t>
                </a:r>
              </a:p>
              <a:p>
                <a:pPr marL="0" indent="0">
                  <a:buNone/>
                </a:pPr>
                <a:r>
                  <a:rPr lang="en-US" dirty="0"/>
                  <a:t>	L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grow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 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𝜆</m:t>
                        </m:r>
                        <m:nary>
                          <m:naryPr>
                            <m:chr m:val="∑"/>
                            <m:limLoc m:val="undOvr"/>
                            <m:grow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/>
                                <m:aln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p>
                          <m:e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nary>
                      </m:e>
                    </m:nary>
                  </m:oMath>
                </a14:m>
                <a:endParaRPr lang="en-US" dirty="0"/>
              </a:p>
              <a:p>
                <a:pPr>
                  <a:buFont typeface="Wingdings" panose="05000000000000000000" pitchFamily="2" charset="2"/>
                  <a:buChar char="q"/>
                </a:pPr>
                <a:r>
                  <a:rPr lang="en-US" dirty="0"/>
                  <a:t> Minimize L ta </a:t>
                </a:r>
                <a:r>
                  <a:rPr lang="en-US" dirty="0" err="1"/>
                  <a:t>có</a:t>
                </a:r>
                <a:r>
                  <a:rPr lang="en-US" dirty="0"/>
                  <a:t> w</a:t>
                </a:r>
                <a:r>
                  <a:rPr lang="en-US" baseline="30000" dirty="0"/>
                  <a:t>*</a:t>
                </a:r>
                <a:r>
                  <a:rPr lang="en-US" dirty="0"/>
                  <a:t> </a:t>
                </a:r>
                <a:r>
                  <a:rPr lang="en-US" dirty="0" err="1"/>
                  <a:t>lúc</a:t>
                </a:r>
                <a:r>
                  <a:rPr lang="en-US" dirty="0"/>
                  <a:t> </a:t>
                </a:r>
                <a:r>
                  <a:rPr lang="en-US" dirty="0" err="1"/>
                  <a:t>này</a:t>
                </a:r>
                <a:r>
                  <a:rPr lang="en-US" dirty="0"/>
                  <a:t> </a:t>
                </a:r>
                <a:r>
                  <a:rPr lang="en-US" dirty="0" err="1"/>
                  <a:t>là</a:t>
                </a:r>
                <a:r>
                  <a:rPr lang="en-US" baseline="30000" dirty="0"/>
                  <a:t>[1]</a:t>
                </a:r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 </m:t>
                            </m:r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𝑋𝑌</m:t>
                    </m:r>
                  </m:oMath>
                </a14:m>
                <a:r>
                  <a:rPr lang="en-US" dirty="0"/>
                  <a:t>  </a:t>
                </a:r>
                <a:r>
                  <a:rPr lang="en-US" dirty="0" err="1"/>
                  <a:t>với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a:rPr lang="en-US" i="0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là</a:t>
                </a:r>
                <a:r>
                  <a:rPr lang="en-US" dirty="0"/>
                  <a:t> ma </a:t>
                </a:r>
                <a:r>
                  <a:rPr lang="en-US" dirty="0" err="1"/>
                  <a:t>trận</a:t>
                </a:r>
                <a:r>
                  <a:rPr lang="en-US" dirty="0"/>
                  <a:t> </a:t>
                </a:r>
                <a:r>
                  <a:rPr lang="en-US" dirty="0" err="1"/>
                  <a:t>đơn</a:t>
                </a:r>
                <a:r>
                  <a:rPr lang="en-US" dirty="0"/>
                  <a:t> </a:t>
                </a:r>
                <a:r>
                  <a:rPr lang="en-US" dirty="0" err="1"/>
                  <a:t>vị</a:t>
                </a: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939" t="-22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10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691148" y="6455578"/>
            <a:ext cx="7375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schemeClr val="bg1"/>
                </a:solidFill>
              </a:rPr>
              <a:t>[1] https://stats.stackexchange.com/questions/69205/how-to-derive-the-ridge-regression-solution</a:t>
            </a:r>
          </a:p>
        </p:txBody>
      </p:sp>
    </p:spTree>
    <p:extLst>
      <p:ext uri="{BB962C8B-B14F-4D97-AF65-F5344CB8AC3E}">
        <p14:creationId xmlns:p14="http://schemas.microsoft.com/office/powerpoint/2010/main" val="27673615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8C7E4661-97BA-4CF8-8678-C0FD76A67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11</a:t>
            </a:fld>
            <a:endParaRPr lang="en-US"/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24727A08-E579-448A-91BD-D2C9A4C5E7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111" y="1877824"/>
            <a:ext cx="8074855" cy="250392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6DE9958-C1DE-4ACA-96AE-AA610C0BA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200452"/>
          </a:xfrm>
        </p:spPr>
        <p:txBody>
          <a:bodyPr/>
          <a:lstStyle/>
          <a:p>
            <a:r>
              <a:rPr lang="en-US" dirty="0"/>
              <a:t>1.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hồi</a:t>
            </a:r>
            <a:r>
              <a:rPr lang="en-US" dirty="0"/>
              <a:t> </a:t>
            </a:r>
            <a:r>
              <a:rPr lang="en-US" dirty="0" err="1"/>
              <a:t>quy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7E07060-8FA3-4374-8010-7418841EB0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5111" y="4647188"/>
            <a:ext cx="10058400" cy="150936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kích</a:t>
            </a:r>
            <a:r>
              <a:rPr lang="en-US" dirty="0"/>
              <a:t> </a:t>
            </a:r>
            <a:r>
              <a:rPr lang="en-US" dirty="0" err="1"/>
              <a:t>thước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lớn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nghịch</a:t>
            </a:r>
            <a:r>
              <a:rPr lang="en-US" dirty="0"/>
              <a:t> </a:t>
            </a:r>
            <a:r>
              <a:rPr lang="en-US" dirty="0" err="1"/>
              <a:t>đảo</a:t>
            </a:r>
            <a:r>
              <a:rPr lang="en-US" dirty="0"/>
              <a:t> ma </a:t>
            </a:r>
            <a:r>
              <a:rPr lang="en-US" dirty="0" err="1"/>
              <a:t>trận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tốn</a:t>
            </a:r>
            <a:r>
              <a:rPr lang="en-US" dirty="0"/>
              <a:t> </a:t>
            </a:r>
            <a:r>
              <a:rPr lang="en-US" dirty="0" err="1"/>
              <a:t>kém</a:t>
            </a:r>
            <a:r>
              <a:rPr lang="en-US" dirty="0"/>
              <a:t>.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quyết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tối</a:t>
            </a:r>
            <a:r>
              <a:rPr lang="en-US" dirty="0"/>
              <a:t> </a:t>
            </a:r>
            <a:r>
              <a:rPr lang="en-US" dirty="0" err="1"/>
              <a:t>ưu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stochastic gradient.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12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8C7E4661-97BA-4CF8-8678-C0FD76A67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12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6DE9958-C1DE-4ACA-96AE-AA610C0BA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200452"/>
          </a:xfrm>
        </p:spPr>
        <p:txBody>
          <a:bodyPr/>
          <a:lstStyle/>
          <a:p>
            <a:r>
              <a:rPr lang="en-US" dirty="0"/>
              <a:t>1.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hồi</a:t>
            </a:r>
            <a:r>
              <a:rPr lang="en-US" dirty="0"/>
              <a:t> </a:t>
            </a:r>
            <a:r>
              <a:rPr lang="en-US" dirty="0" err="1"/>
              <a:t>quy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D7E07060-8FA3-4374-8010-7418841EB07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66799" y="1709376"/>
                <a:ext cx="10426505" cy="4508544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q"/>
                </a:pPr>
                <a:r>
                  <a:rPr lang="en-US" sz="2400" dirty="0"/>
                  <a:t> </a:t>
                </a:r>
                <a:r>
                  <a:rPr lang="en-US" sz="2400" dirty="0" err="1"/>
                  <a:t>Các</a:t>
                </a:r>
                <a:r>
                  <a:rPr lang="en-US" sz="2400" dirty="0"/>
                  <a:t> </a:t>
                </a:r>
                <a:r>
                  <a:rPr lang="en-US" sz="2400" dirty="0" err="1"/>
                  <a:t>lược</a:t>
                </a:r>
                <a:r>
                  <a:rPr lang="en-US" sz="2400" dirty="0"/>
                  <a:t> </a:t>
                </a:r>
                <a:r>
                  <a:rPr lang="en-US" sz="2400" dirty="0" err="1"/>
                  <a:t>đồ</a:t>
                </a:r>
                <a:r>
                  <a:rPr lang="en-US" sz="2400" dirty="0"/>
                  <a:t> </a:t>
                </a:r>
                <a:r>
                  <a:rPr lang="en-US" sz="2400" dirty="0" err="1"/>
                  <a:t>tối</a:t>
                </a:r>
                <a:r>
                  <a:rPr lang="en-US" sz="2400" dirty="0"/>
                  <a:t> </a:t>
                </a:r>
                <a:r>
                  <a:rPr lang="en-US" sz="2400" dirty="0" err="1"/>
                  <a:t>ưu</a:t>
                </a:r>
                <a:r>
                  <a:rPr lang="en-US" sz="2400" dirty="0"/>
                  <a:t> </a:t>
                </a:r>
                <a:r>
                  <a:rPr lang="en-US" sz="2400" dirty="0" err="1"/>
                  <a:t>dựa</a:t>
                </a:r>
                <a:r>
                  <a:rPr lang="en-US" sz="2400" dirty="0"/>
                  <a:t> </a:t>
                </a:r>
                <a:r>
                  <a:rPr lang="en-US" sz="2400" dirty="0" err="1"/>
                  <a:t>vào</a:t>
                </a:r>
                <a:r>
                  <a:rPr lang="en-US" sz="2400" dirty="0"/>
                  <a:t> gradient:</a:t>
                </a:r>
              </a:p>
              <a:p>
                <a:pPr marL="0" indent="0">
                  <a:buNone/>
                </a:pPr>
                <a:r>
                  <a:rPr lang="en-US" sz="2400" dirty="0"/>
                  <a:t>	w = w – </a:t>
                </a:r>
                <a:r>
                  <a:rPr lang="en-US" sz="2400" dirty="0" err="1"/>
                  <a:t>learning_rate</a:t>
                </a:r>
                <a:r>
                  <a:rPr lang="en-US" sz="2400" dirty="0"/>
                  <a:t>*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US" sz="2400" dirty="0"/>
              </a:p>
              <a:p>
                <a:pPr>
                  <a:buFont typeface="Wingdings" panose="05000000000000000000" pitchFamily="2" charset="2"/>
                  <a:buChar char="q"/>
                </a:pPr>
                <a:r>
                  <a:rPr lang="en-US" sz="2400" dirty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 panose="02040503050406030204" pitchFamily="18" charset="0"/>
                              </a:rPr>
                              <m:t>∇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 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  <m:d>
                          <m:d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400" dirty="0"/>
                  <a:t>, </a:t>
                </a:r>
                <a:r>
                  <a:rPr lang="en-US" sz="2400" dirty="0" err="1"/>
                  <a:t>lấy</a:t>
                </a:r>
                <a:r>
                  <a:rPr lang="en-US" sz="2400" dirty="0"/>
                  <a:t> </a:t>
                </a:r>
                <a:r>
                  <a:rPr lang="en-US" sz="2400" dirty="0" err="1"/>
                  <a:t>mẫu</a:t>
                </a:r>
                <a:r>
                  <a:rPr lang="en-US" sz="2400" dirty="0"/>
                  <a:t> </a:t>
                </a:r>
                <a:r>
                  <a:rPr lang="en-US" sz="2400" dirty="0" err="1"/>
                  <a:t>ngẫu</a:t>
                </a:r>
                <a:r>
                  <a:rPr lang="en-US" sz="2400" dirty="0"/>
                  <a:t> </a:t>
                </a:r>
                <a:r>
                  <a:rPr lang="en-US" sz="2400" dirty="0" err="1"/>
                  <a:t>nhiên</a:t>
                </a:r>
                <a:r>
                  <a:rPr lang="en-US" sz="2400" dirty="0"/>
                  <a:t> data </a:t>
                </a:r>
                <a:r>
                  <a:rPr lang="en-US" sz="2400" dirty="0" err="1"/>
                  <a:t>từ</a:t>
                </a:r>
                <a:r>
                  <a:rPr lang="en-US" sz="2400" dirty="0"/>
                  <a:t> </a:t>
                </a:r>
                <a:r>
                  <a:rPr lang="en-US" sz="2400" dirty="0" err="1"/>
                  <a:t>phân</a:t>
                </a:r>
                <a:r>
                  <a:rPr lang="en-US" sz="2400" dirty="0"/>
                  <a:t> </a:t>
                </a:r>
                <a:r>
                  <a:rPr lang="en-US" sz="2400" dirty="0" err="1"/>
                  <a:t>phối</a:t>
                </a:r>
                <a:r>
                  <a:rPr lang="en-US" sz="2400" dirty="0"/>
                  <a:t> q </a:t>
                </a:r>
                <a:r>
                  <a:rPr lang="en-US" sz="2400" dirty="0" err="1"/>
                  <a:t>và</a:t>
                </a:r>
                <a:r>
                  <a:rPr lang="en-US" sz="2400" dirty="0"/>
                  <a:t> </a:t>
                </a:r>
                <a:r>
                  <a:rPr lang="en-US" sz="2400" dirty="0" err="1"/>
                  <a:t>gọi</a:t>
                </a:r>
                <a:r>
                  <a:rPr lang="en-US" sz="2400" dirty="0"/>
                  <a:t> b(w) </a:t>
                </a:r>
                <a:r>
                  <a:rPr lang="en-US" sz="2400" dirty="0" err="1"/>
                  <a:t>là</a:t>
                </a:r>
                <a:r>
                  <a:rPr lang="en-US" sz="2400" dirty="0"/>
                  <a:t> gradient </a:t>
                </a:r>
                <a:r>
                  <a:rPr lang="en-US" sz="2400" dirty="0" err="1"/>
                  <a:t>trên</a:t>
                </a:r>
                <a:r>
                  <a:rPr lang="en-US" sz="2400" dirty="0"/>
                  <a:t> </a:t>
                </a:r>
                <a:r>
                  <a:rPr lang="en-US" sz="2400" dirty="0" err="1"/>
                  <a:t>tập</a:t>
                </a:r>
                <a:r>
                  <a:rPr lang="en-US" sz="2400" dirty="0"/>
                  <a:t> </a:t>
                </a:r>
                <a:r>
                  <a:rPr lang="en-US" sz="2400" dirty="0" err="1"/>
                  <a:t>mẫu</a:t>
                </a:r>
                <a:r>
                  <a:rPr lang="en-US" sz="2400" dirty="0"/>
                  <a:t>: </a:t>
                </a:r>
              </a:p>
              <a:p>
                <a:pPr marL="0" indent="0">
                  <a:buNone/>
                </a:pPr>
                <a:r>
                  <a:rPr lang="en-US" sz="2400" dirty="0"/>
                  <a:t>	w = w – learning_rate*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.  b </a:t>
                </a:r>
                <a:r>
                  <a:rPr lang="en-US" sz="2400" dirty="0" err="1"/>
                  <a:t>là</a:t>
                </a:r>
                <a:r>
                  <a:rPr lang="en-US" sz="2400" dirty="0"/>
                  <a:t> </a:t>
                </a:r>
                <a:r>
                  <a:rPr lang="en-US" sz="2400" dirty="0" err="1"/>
                  <a:t>lấy</a:t>
                </a:r>
                <a:r>
                  <a:rPr lang="en-US" sz="2400" dirty="0"/>
                  <a:t> </a:t>
                </a:r>
                <a:r>
                  <a:rPr lang="en-US" sz="2400" dirty="0" err="1"/>
                  <a:t>mẫu</a:t>
                </a:r>
                <a:r>
                  <a:rPr lang="en-US" sz="2400" dirty="0"/>
                  <a:t> </a:t>
                </a:r>
                <a:r>
                  <a:rPr lang="en-US" sz="2400" dirty="0" err="1"/>
                  <a:t>độc</a:t>
                </a:r>
                <a:r>
                  <a:rPr lang="en-US" sz="2400" dirty="0"/>
                  <a:t> </a:t>
                </a:r>
                <a:r>
                  <a:rPr lang="en-US" sz="2400" dirty="0" err="1"/>
                  <a:t>lập</a:t>
                </a:r>
                <a:r>
                  <a:rPr lang="en-US" sz="2400" dirty="0"/>
                  <a:t> </a:t>
                </a:r>
                <a:r>
                  <a:rPr lang="en-US" sz="2400" dirty="0" err="1"/>
                  <a:t>từ</a:t>
                </a:r>
                <a:r>
                  <a:rPr lang="en-US" sz="2400" dirty="0"/>
                  <a:t> B.</a:t>
                </a:r>
              </a:p>
              <a:p>
                <a:pPr marL="0" indent="0">
                  <a:buNone/>
                </a:pPr>
                <a:r>
                  <a:rPr lang="en-US" sz="2400" dirty="0" err="1"/>
                  <a:t>Việc</a:t>
                </a:r>
                <a:r>
                  <a:rPr lang="en-US" sz="2400" dirty="0"/>
                  <a:t> </a:t>
                </a:r>
                <a:r>
                  <a:rPr lang="en-US" sz="2400" dirty="0" err="1"/>
                  <a:t>tối</a:t>
                </a:r>
                <a:r>
                  <a:rPr lang="en-US" sz="2400" dirty="0"/>
                  <a:t> </a:t>
                </a:r>
                <a:r>
                  <a:rPr lang="en-US" sz="2400" dirty="0" err="1"/>
                  <a:t>ưu</a:t>
                </a:r>
                <a:r>
                  <a:rPr lang="en-US" sz="2400" dirty="0"/>
                  <a:t> </a:t>
                </a:r>
                <a:r>
                  <a:rPr lang="en-US" sz="2400" dirty="0" err="1"/>
                  <a:t>theo</a:t>
                </a:r>
                <a:r>
                  <a:rPr lang="en-US" sz="2400" dirty="0"/>
                  <a:t> stochastic gradient </a:t>
                </a:r>
                <a:r>
                  <a:rPr lang="en-US" sz="2400" dirty="0" err="1"/>
                  <a:t>đảm</a:t>
                </a:r>
                <a:r>
                  <a:rPr lang="en-US" sz="2400" dirty="0"/>
                  <a:t> </a:t>
                </a:r>
                <a:r>
                  <a:rPr lang="en-US" sz="2400" dirty="0" err="1"/>
                  <a:t>bảo</a:t>
                </a:r>
                <a:r>
                  <a:rPr lang="en-US" sz="2400" dirty="0"/>
                  <a:t> </a:t>
                </a:r>
                <a:r>
                  <a:rPr lang="en-US" sz="2400" dirty="0" err="1"/>
                  <a:t>tính</a:t>
                </a:r>
                <a:r>
                  <a:rPr lang="en-US" sz="2400" dirty="0"/>
                  <a:t> </a:t>
                </a:r>
                <a:r>
                  <a:rPr lang="en-US" sz="2400" dirty="0" err="1"/>
                  <a:t>hội</a:t>
                </a:r>
                <a:r>
                  <a:rPr lang="en-US" sz="2400" dirty="0"/>
                  <a:t> </a:t>
                </a:r>
                <a:r>
                  <a:rPr lang="en-US" sz="2400" dirty="0" err="1"/>
                  <a:t>tụ</a:t>
                </a:r>
                <a:r>
                  <a:rPr lang="en-US" sz="2400" dirty="0"/>
                  <a:t> </a:t>
                </a:r>
                <a:r>
                  <a:rPr lang="en-US" sz="2400" dirty="0" err="1"/>
                  <a:t>và</a:t>
                </a:r>
                <a:r>
                  <a:rPr lang="en-US" sz="2400" dirty="0"/>
                  <a:t> </a:t>
                </a:r>
                <a:r>
                  <a:rPr lang="en-US" sz="2400" dirty="0" err="1"/>
                  <a:t>về</a:t>
                </a:r>
                <a:r>
                  <a:rPr lang="en-US" sz="2400" dirty="0"/>
                  <a:t> </a:t>
                </a:r>
                <a:r>
                  <a:rPr lang="en-US" sz="2400" dirty="0" err="1"/>
                  <a:t>mặt</a:t>
                </a:r>
                <a:r>
                  <a:rPr lang="en-US" sz="2400" dirty="0"/>
                  <a:t> </a:t>
                </a:r>
                <a:r>
                  <a:rPr lang="en-US" sz="2400" dirty="0" err="1"/>
                  <a:t>thực</a:t>
                </a:r>
                <a:r>
                  <a:rPr lang="en-US" sz="2400" dirty="0"/>
                  <a:t> </a:t>
                </a:r>
                <a:r>
                  <a:rPr lang="en-US" sz="2400" dirty="0" err="1"/>
                  <a:t>nghiệm</a:t>
                </a:r>
                <a:r>
                  <a:rPr lang="en-US" sz="2400" dirty="0"/>
                  <a:t> </a:t>
                </a:r>
                <a:r>
                  <a:rPr lang="en-US" sz="2400" dirty="0" err="1"/>
                  <a:t>cho</a:t>
                </a:r>
                <a:r>
                  <a:rPr lang="en-US" sz="2400" dirty="0"/>
                  <a:t> </a:t>
                </a:r>
                <a:r>
                  <a:rPr lang="en-US" sz="2400" dirty="0" err="1"/>
                  <a:t>kết</a:t>
                </a:r>
                <a:r>
                  <a:rPr lang="en-US" sz="2400" dirty="0"/>
                  <a:t> </a:t>
                </a:r>
                <a:r>
                  <a:rPr lang="en-US" sz="2400" dirty="0" err="1"/>
                  <a:t>quả</a:t>
                </a:r>
                <a:r>
                  <a:rPr lang="en-US" sz="2400" dirty="0"/>
                  <a:t> </a:t>
                </a:r>
                <a:r>
                  <a:rPr lang="en-US" sz="2400" dirty="0" err="1"/>
                  <a:t>tốt</a:t>
                </a:r>
                <a:r>
                  <a:rPr lang="en-US" sz="2400" dirty="0"/>
                  <a:t> </a:t>
                </a:r>
                <a:r>
                  <a:rPr lang="en-US" sz="2400" dirty="0" err="1"/>
                  <a:t>hơn</a:t>
                </a:r>
                <a:r>
                  <a:rPr lang="en-US" sz="2400" dirty="0"/>
                  <a:t> </a:t>
                </a:r>
                <a:r>
                  <a:rPr lang="en-US" sz="2400" dirty="0" err="1"/>
                  <a:t>trên</a:t>
                </a:r>
                <a:r>
                  <a:rPr lang="en-US" sz="2400" dirty="0"/>
                  <a:t> </a:t>
                </a:r>
                <a:r>
                  <a:rPr lang="en-US" sz="2400" dirty="0" err="1"/>
                  <a:t>các</a:t>
                </a:r>
                <a:r>
                  <a:rPr lang="en-US" sz="2400" dirty="0"/>
                  <a:t> </a:t>
                </a:r>
                <a:r>
                  <a:rPr lang="en-US" sz="2400" dirty="0" err="1"/>
                  <a:t>hàm</a:t>
                </a:r>
                <a:r>
                  <a:rPr lang="en-US" sz="2400" dirty="0"/>
                  <a:t> non-convex so </a:t>
                </a:r>
                <a:r>
                  <a:rPr lang="en-US" sz="2400" dirty="0" err="1"/>
                  <a:t>với</a:t>
                </a:r>
                <a:r>
                  <a:rPr lang="en-US" sz="2400" dirty="0"/>
                  <a:t> gradient </a:t>
                </a:r>
                <a:r>
                  <a:rPr lang="en-US" sz="2400" dirty="0" err="1"/>
                  <a:t>thông</a:t>
                </a:r>
                <a:r>
                  <a:rPr lang="en-US" sz="2400" dirty="0"/>
                  <a:t> </a:t>
                </a:r>
                <a:r>
                  <a:rPr lang="en-US" sz="2400" dirty="0" err="1"/>
                  <a:t>thường</a:t>
                </a:r>
                <a:r>
                  <a:rPr lang="en-US" sz="2400" dirty="0"/>
                  <a:t>.</a:t>
                </a:r>
              </a:p>
              <a:p>
                <a:pPr>
                  <a:buFont typeface="Wingdings" panose="05000000000000000000" pitchFamily="2" charset="2"/>
                  <a:buChar char="q"/>
                </a:pPr>
                <a:endParaRPr lang="en-US" sz="2400" dirty="0"/>
              </a:p>
              <a:p>
                <a:pPr>
                  <a:buFont typeface="Wingdings" panose="05000000000000000000" pitchFamily="2" charset="2"/>
                  <a:buChar char="q"/>
                </a:pPr>
                <a:r>
                  <a:rPr lang="en-US" sz="2400" dirty="0"/>
                  <a:t> </a:t>
                </a:r>
                <a:r>
                  <a:rPr lang="en-US" sz="2400" dirty="0" err="1"/>
                  <a:t>Hiểu</a:t>
                </a:r>
                <a:r>
                  <a:rPr lang="en-US" sz="2400" dirty="0"/>
                  <a:t> </a:t>
                </a:r>
                <a:r>
                  <a:rPr lang="en-US" sz="2400" dirty="0" err="1"/>
                  <a:t>đơn</a:t>
                </a:r>
                <a:r>
                  <a:rPr lang="en-US" sz="2400" dirty="0"/>
                  <a:t> </a:t>
                </a:r>
                <a:r>
                  <a:rPr lang="en-US" sz="2400" dirty="0" err="1"/>
                  <a:t>giản</a:t>
                </a:r>
                <a:r>
                  <a:rPr lang="en-US" sz="2400" dirty="0"/>
                  <a:t> </a:t>
                </a:r>
                <a:r>
                  <a:rPr lang="en-US" sz="2400" dirty="0" err="1"/>
                  <a:t>là</a:t>
                </a:r>
                <a:r>
                  <a:rPr lang="en-US" sz="2400" dirty="0"/>
                  <a:t> ta chia </a:t>
                </a:r>
                <a:r>
                  <a:rPr lang="en-US" sz="2400" dirty="0" err="1"/>
                  <a:t>dữ</a:t>
                </a:r>
                <a:r>
                  <a:rPr lang="en-US" sz="2400" dirty="0"/>
                  <a:t> </a:t>
                </a:r>
                <a:r>
                  <a:rPr lang="en-US" sz="2400" dirty="0" err="1"/>
                  <a:t>liệu</a:t>
                </a:r>
                <a:r>
                  <a:rPr lang="en-US" sz="2400" dirty="0"/>
                  <a:t> </a:t>
                </a:r>
                <a:r>
                  <a:rPr lang="en-US" sz="2400" dirty="0" err="1"/>
                  <a:t>thành</a:t>
                </a:r>
                <a:r>
                  <a:rPr lang="en-US" sz="2400" dirty="0"/>
                  <a:t> </a:t>
                </a:r>
                <a:r>
                  <a:rPr lang="en-US" sz="2400" dirty="0" err="1"/>
                  <a:t>các</a:t>
                </a:r>
                <a:r>
                  <a:rPr lang="en-US" sz="2400" dirty="0"/>
                  <a:t> minibatch </a:t>
                </a:r>
                <a:r>
                  <a:rPr lang="en-US" sz="2400" dirty="0" err="1"/>
                  <a:t>rồi</a:t>
                </a:r>
                <a:r>
                  <a:rPr lang="en-US" sz="2400" dirty="0"/>
                  <a:t> </a:t>
                </a:r>
                <a:r>
                  <a:rPr lang="en-US" sz="2400" dirty="0" err="1"/>
                  <a:t>tối</a:t>
                </a:r>
                <a:r>
                  <a:rPr lang="en-US" sz="2400" dirty="0"/>
                  <a:t> </a:t>
                </a:r>
                <a:r>
                  <a:rPr lang="en-US" sz="2400" dirty="0" err="1"/>
                  <a:t>ưu</a:t>
                </a:r>
                <a:r>
                  <a:rPr lang="en-US" sz="2400" dirty="0"/>
                  <a:t> parameter </a:t>
                </a:r>
                <a:r>
                  <a:rPr lang="en-US" sz="2400" dirty="0" err="1"/>
                  <a:t>theo</a:t>
                </a:r>
                <a:r>
                  <a:rPr lang="en-US" sz="2400" dirty="0"/>
                  <a:t> gradient </a:t>
                </a:r>
                <a:r>
                  <a:rPr lang="en-US" sz="2400" dirty="0" err="1"/>
                  <a:t>của</a:t>
                </a:r>
                <a:r>
                  <a:rPr lang="en-US" sz="2400" dirty="0"/>
                  <a:t> minibatch </a:t>
                </a:r>
                <a:r>
                  <a:rPr lang="en-US" sz="2400" dirty="0" err="1"/>
                  <a:t>đó</a:t>
                </a:r>
                <a:r>
                  <a:rPr lang="en-US" sz="2400" dirty="0"/>
                  <a:t>. </a:t>
                </a:r>
                <a:r>
                  <a:rPr lang="en-US" sz="2400" dirty="0" err="1"/>
                  <a:t>Lặp</a:t>
                </a:r>
                <a:r>
                  <a:rPr lang="en-US" sz="2400" dirty="0"/>
                  <a:t> </a:t>
                </a:r>
                <a:r>
                  <a:rPr lang="en-US" sz="2400" dirty="0" err="1"/>
                  <a:t>lại</a:t>
                </a:r>
                <a:r>
                  <a:rPr lang="en-US" sz="2400" dirty="0"/>
                  <a:t> </a:t>
                </a:r>
                <a:r>
                  <a:rPr lang="en-US" sz="2400" dirty="0" err="1"/>
                  <a:t>trên</a:t>
                </a:r>
                <a:r>
                  <a:rPr lang="en-US" sz="2400" dirty="0"/>
                  <a:t> </a:t>
                </a:r>
                <a:r>
                  <a:rPr lang="en-US" sz="2400" dirty="0" err="1"/>
                  <a:t>dữ</a:t>
                </a:r>
                <a:r>
                  <a:rPr lang="en-US" sz="2400" dirty="0"/>
                  <a:t> </a:t>
                </a:r>
                <a:r>
                  <a:rPr lang="en-US" sz="2400" dirty="0" err="1"/>
                  <a:t>liệu</a:t>
                </a:r>
                <a:r>
                  <a:rPr lang="en-US" sz="2400" dirty="0"/>
                  <a:t> </a:t>
                </a:r>
                <a:r>
                  <a:rPr lang="en-US" sz="2400" dirty="0" err="1"/>
                  <a:t>nhiều</a:t>
                </a:r>
                <a:r>
                  <a:rPr lang="en-US" sz="2400" dirty="0"/>
                  <a:t> epoch.</a:t>
                </a:r>
              </a:p>
              <a:p>
                <a:pPr marL="0" indent="0">
                  <a:buNone/>
                </a:pPr>
                <a:r>
                  <a:rPr lang="en-US" sz="2400" dirty="0"/>
                  <a:t>	</a:t>
                </a:r>
              </a:p>
              <a:p>
                <a:pPr marL="0" indent="0">
                  <a:buNone/>
                </a:pPr>
                <a:r>
                  <a:rPr lang="en-US" sz="2400" dirty="0"/>
                  <a:t> 	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D7E07060-8FA3-4374-8010-7418841EB0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6799" y="1709376"/>
                <a:ext cx="10426505" cy="4508544"/>
              </a:xfrm>
              <a:blipFill>
                <a:blip r:embed="rId2"/>
                <a:stretch>
                  <a:fillRect l="-1754" t="-1892" r="-468" b="-229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10730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C3BBC0D4-B112-4AA4-89C3-BF21142A1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13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BB5C1DC-AF09-43A9-A6E2-56FB6FC9D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200452"/>
          </a:xfrm>
        </p:spPr>
        <p:txBody>
          <a:bodyPr/>
          <a:lstStyle/>
          <a:p>
            <a:r>
              <a:rPr lang="en-US" dirty="0"/>
              <a:t>1.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hồi</a:t>
            </a:r>
            <a:r>
              <a:rPr lang="en-US" dirty="0"/>
              <a:t> </a:t>
            </a:r>
            <a:r>
              <a:rPr lang="en-US" dirty="0" err="1"/>
              <a:t>quy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A4770564-0973-4A6F-8820-D34E4533C52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619179"/>
                <a:ext cx="10058400" cy="4249915"/>
              </a:xfrm>
            </p:spPr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q"/>
                </a:pPr>
                <a:r>
                  <a:rPr lang="en-US" dirty="0"/>
                  <a:t> </a:t>
                </a:r>
                <a:r>
                  <a:rPr lang="en-US" dirty="0" err="1"/>
                  <a:t>Có</a:t>
                </a:r>
                <a:r>
                  <a:rPr lang="en-US" dirty="0"/>
                  <a:t> </a:t>
                </a:r>
                <a:r>
                  <a:rPr lang="en-US" dirty="0" err="1"/>
                  <a:t>thể</a:t>
                </a:r>
                <a:r>
                  <a:rPr lang="en-US" dirty="0"/>
                  <a:t> </a:t>
                </a:r>
                <a:r>
                  <a:rPr lang="en-US" dirty="0" err="1"/>
                  <a:t>sử</a:t>
                </a:r>
                <a:r>
                  <a:rPr lang="en-US" dirty="0"/>
                  <a:t> </a:t>
                </a:r>
                <a:r>
                  <a:rPr lang="en-US" dirty="0" err="1"/>
                  <a:t>dụng</a:t>
                </a:r>
                <a:r>
                  <a:rPr lang="en-US" dirty="0"/>
                  <a:t> </a:t>
                </a:r>
                <a:r>
                  <a:rPr lang="en-US" dirty="0" err="1"/>
                  <a:t>các</a:t>
                </a:r>
                <a:r>
                  <a:rPr lang="en-US" dirty="0"/>
                  <a:t> </a:t>
                </a:r>
                <a:r>
                  <a:rPr lang="en-US" dirty="0" err="1"/>
                  <a:t>phương</a:t>
                </a:r>
                <a:r>
                  <a:rPr lang="en-US" dirty="0"/>
                  <a:t> </a:t>
                </a:r>
                <a:r>
                  <a:rPr lang="en-US" dirty="0" err="1"/>
                  <a:t>pháp</a:t>
                </a:r>
                <a:r>
                  <a:rPr lang="en-US" dirty="0"/>
                  <a:t> </a:t>
                </a:r>
                <a:r>
                  <a:rPr lang="en-US" dirty="0" err="1"/>
                  <a:t>tối</a:t>
                </a:r>
                <a:r>
                  <a:rPr lang="en-US" dirty="0"/>
                  <a:t> </a:t>
                </a:r>
                <a:r>
                  <a:rPr lang="en-US" dirty="0" err="1"/>
                  <a:t>ưu</a:t>
                </a:r>
                <a:r>
                  <a:rPr lang="en-US" dirty="0"/>
                  <a:t> </a:t>
                </a:r>
                <a:r>
                  <a:rPr lang="en-US" dirty="0" err="1"/>
                  <a:t>dựa</a:t>
                </a:r>
                <a:r>
                  <a:rPr lang="en-US" dirty="0"/>
                  <a:t> </a:t>
                </a:r>
                <a:r>
                  <a:rPr lang="en-US" dirty="0" err="1"/>
                  <a:t>trên</a:t>
                </a:r>
                <a:r>
                  <a:rPr lang="en-US" dirty="0"/>
                  <a:t> gradient </a:t>
                </a:r>
                <a:r>
                  <a:rPr lang="en-US" dirty="0" err="1"/>
                  <a:t>để</a:t>
                </a:r>
                <a:r>
                  <a:rPr lang="en-US" dirty="0"/>
                  <a:t> minimize </a:t>
                </a:r>
                <a:r>
                  <a:rPr lang="en-US" dirty="0" err="1"/>
                  <a:t>hàm</a:t>
                </a:r>
                <a:r>
                  <a:rPr lang="en-US" dirty="0"/>
                  <a:t> </a:t>
                </a:r>
                <a:r>
                  <a:rPr lang="en-US" dirty="0" err="1"/>
                  <a:t>lỗi</a:t>
                </a:r>
                <a:r>
                  <a:rPr lang="en-US" dirty="0"/>
                  <a:t>. </a:t>
                </a:r>
                <a:r>
                  <a:rPr lang="en-US" dirty="0" err="1"/>
                  <a:t>Áp</a:t>
                </a:r>
                <a:r>
                  <a:rPr lang="en-US" dirty="0"/>
                  <a:t> </a:t>
                </a:r>
                <a:r>
                  <a:rPr lang="en-US" dirty="0" err="1"/>
                  <a:t>dụng</a:t>
                </a:r>
                <a:r>
                  <a:rPr lang="en-US" dirty="0"/>
                  <a:t> </a:t>
                </a:r>
                <a:r>
                  <a:rPr lang="en-US" dirty="0" err="1"/>
                  <a:t>khi</a:t>
                </a:r>
                <a:r>
                  <a:rPr lang="en-US" dirty="0"/>
                  <a:t> </a:t>
                </a:r>
                <a:r>
                  <a:rPr lang="en-US" dirty="0" err="1"/>
                  <a:t>kích</a:t>
                </a:r>
                <a:r>
                  <a:rPr lang="en-US" dirty="0"/>
                  <a:t> </a:t>
                </a:r>
                <a:r>
                  <a:rPr lang="en-US" dirty="0" err="1"/>
                  <a:t>thước</a:t>
                </a:r>
                <a:r>
                  <a:rPr lang="en-US" dirty="0"/>
                  <a:t> </a:t>
                </a:r>
                <a:r>
                  <a:rPr lang="en-US" dirty="0" err="1"/>
                  <a:t>dữ</a:t>
                </a:r>
                <a:r>
                  <a:rPr lang="en-US" dirty="0"/>
                  <a:t> </a:t>
                </a:r>
                <a:r>
                  <a:rPr lang="en-US" dirty="0" err="1"/>
                  <a:t>liệu</a:t>
                </a:r>
                <a:r>
                  <a:rPr lang="en-US" dirty="0"/>
                  <a:t> </a:t>
                </a:r>
                <a:r>
                  <a:rPr lang="en-US" dirty="0" err="1"/>
                  <a:t>quá</a:t>
                </a:r>
                <a:r>
                  <a:rPr lang="en-US" dirty="0"/>
                  <a:t> </a:t>
                </a:r>
                <a:r>
                  <a:rPr lang="en-US" dirty="0" err="1"/>
                  <a:t>lớn</a:t>
                </a:r>
                <a:r>
                  <a:rPr lang="en-US" dirty="0"/>
                  <a:t> </a:t>
                </a:r>
                <a:r>
                  <a:rPr lang="en-US" dirty="0" err="1"/>
                  <a:t>việc</a:t>
                </a:r>
                <a:r>
                  <a:rPr lang="en-US" dirty="0"/>
                  <a:t> </a:t>
                </a:r>
                <a:r>
                  <a:rPr lang="en-US" dirty="0" err="1"/>
                  <a:t>tính</a:t>
                </a:r>
                <a:r>
                  <a:rPr lang="en-US" dirty="0"/>
                  <a:t> </a:t>
                </a:r>
                <a:r>
                  <a:rPr lang="en-US" dirty="0" err="1"/>
                  <a:t>nghịch</a:t>
                </a:r>
                <a:r>
                  <a:rPr lang="en-US" dirty="0"/>
                  <a:t> </a:t>
                </a:r>
                <a:r>
                  <a:rPr lang="en-US" dirty="0" err="1"/>
                  <a:t>đảo</a:t>
                </a:r>
                <a:r>
                  <a:rPr lang="en-US" dirty="0"/>
                  <a:t> ma </a:t>
                </a:r>
                <a:r>
                  <a:rPr lang="en-US" dirty="0" err="1"/>
                  <a:t>trận</a:t>
                </a:r>
                <a:r>
                  <a:rPr lang="en-US" dirty="0"/>
                  <a:t> </a:t>
                </a:r>
                <a:r>
                  <a:rPr lang="en-US" dirty="0" err="1"/>
                  <a:t>quá</a:t>
                </a:r>
                <a:r>
                  <a:rPr lang="en-US" dirty="0"/>
                  <a:t> </a:t>
                </a:r>
                <a:r>
                  <a:rPr lang="en-US" dirty="0" err="1"/>
                  <a:t>tốn</a:t>
                </a:r>
                <a:r>
                  <a:rPr lang="en-US" dirty="0"/>
                  <a:t> </a:t>
                </a:r>
                <a:r>
                  <a:rPr lang="en-US" dirty="0" err="1"/>
                  <a:t>kém</a:t>
                </a:r>
                <a:endParaRPr lang="en-US" dirty="0"/>
              </a:p>
              <a:p>
                <a:pPr>
                  <a:buFont typeface="Wingdings" panose="05000000000000000000" pitchFamily="2" charset="2"/>
                  <a:buChar char="q"/>
                </a:pPr>
                <a:r>
                  <a:rPr lang="en-US" dirty="0" err="1"/>
                  <a:t>Lược</a:t>
                </a:r>
                <a:r>
                  <a:rPr lang="en-US" dirty="0"/>
                  <a:t> </a:t>
                </a:r>
                <a:r>
                  <a:rPr lang="en-US" dirty="0" err="1"/>
                  <a:t>đồ</a:t>
                </a:r>
                <a:r>
                  <a:rPr lang="en-US" dirty="0"/>
                  <a:t> </a:t>
                </a:r>
                <a:r>
                  <a:rPr lang="en-US" dirty="0" err="1"/>
                  <a:t>tối</a:t>
                </a:r>
                <a:r>
                  <a:rPr lang="en-US" dirty="0"/>
                  <a:t> </a:t>
                </a:r>
                <a:r>
                  <a:rPr lang="en-US" dirty="0" err="1"/>
                  <a:t>ưu</a:t>
                </a:r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:r>
                  <a:rPr lang="en-US" dirty="0"/>
                  <a:t>Linear Regression: w = w - </a:t>
                </a:r>
                <a:r>
                  <a:rPr lang="en-US" dirty="0" err="1"/>
                  <a:t>learning_rate</a:t>
                </a:r>
                <a:r>
                  <a:rPr lang="en-US" dirty="0"/>
                  <a:t> *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xw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Ridge Regression: w = w - </a:t>
                </a:r>
                <a:r>
                  <a:rPr lang="en-US" dirty="0" err="1"/>
                  <a:t>learning_rate</a:t>
                </a:r>
                <a:r>
                  <a:rPr lang="en-US" dirty="0"/>
                  <a:t> * 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</a:rPr>
                      <m:t>[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w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−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+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w]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A4770564-0973-4A6F-8820-D34E4533C5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619179"/>
                <a:ext cx="10058400" cy="4249915"/>
              </a:xfrm>
              <a:blipFill>
                <a:blip r:embed="rId2"/>
                <a:stretch>
                  <a:fillRect l="-2121" t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75761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Hỏi đáp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7663" y="1877219"/>
            <a:ext cx="6477000" cy="37338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7130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Làm quen với Python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15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9"/>
            <a:ext cx="10058400" cy="461447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: </a:t>
            </a:r>
            <a:r>
              <a:rPr lang="en-GB" dirty="0"/>
              <a:t>/ˈ</a:t>
            </a:r>
            <a:r>
              <a:rPr lang="en-GB" dirty="0" err="1"/>
              <a:t>paɪ</a:t>
            </a:r>
            <a:r>
              <a:rPr lang="el-GR" dirty="0"/>
              <a:t>θ</a:t>
            </a:r>
            <a:r>
              <a:rPr lang="en-GB" dirty="0" err="1"/>
              <a:t>ən</a:t>
            </a:r>
            <a:r>
              <a:rPr lang="en-GB" dirty="0"/>
              <a:t>/</a:t>
            </a:r>
            <a:r>
              <a:rPr lang="en-US" dirty="0"/>
              <a:t> /ˈ</a:t>
            </a:r>
            <a:r>
              <a:rPr lang="en-US" dirty="0" err="1"/>
              <a:t>paɪ</a:t>
            </a:r>
            <a:r>
              <a:rPr lang="en-US" dirty="0"/>
              <a:t>.</a:t>
            </a:r>
            <a:r>
              <a:rPr lang="el-GR" dirty="0"/>
              <a:t>θ</a:t>
            </a:r>
            <a:r>
              <a:rPr lang="en-US" dirty="0" err="1"/>
              <a:t>ɑːn</a:t>
            </a:r>
            <a:r>
              <a:rPr lang="en-US" dirty="0"/>
              <a:t>/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chính</a:t>
            </a:r>
            <a:r>
              <a:rPr lang="en-US" dirty="0"/>
              <a:t>: 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Python IDE/Editor: </a:t>
            </a:r>
            <a:r>
              <a:rPr lang="en-US" dirty="0" err="1">
                <a:solidFill>
                  <a:srgbClr val="FF0000"/>
                </a:solidFill>
              </a:rPr>
              <a:t>Pycharm</a:t>
            </a:r>
            <a:r>
              <a:rPr lang="en-US" dirty="0"/>
              <a:t>, vim, </a:t>
            </a:r>
            <a:r>
              <a:rPr lang="en-US" dirty="0" err="1"/>
              <a:t>gedit</a:t>
            </a:r>
            <a:r>
              <a:rPr lang="en-US" dirty="0"/>
              <a:t>, …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716695" y="2822315"/>
            <a:ext cx="2553456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800">
                <a:solidFill>
                  <a:schemeClr val="tx1">
                    <a:lumMod val="75000"/>
                    <a:lumOff val="25000"/>
                  </a:schemeClr>
                </a:solidFill>
              </a:rPr>
              <a:t>Giống và khác</a:t>
            </a:r>
          </a:p>
          <a:p>
            <a:pPr marL="342900" indent="-342900">
              <a:buAutoNum type="arabicPeriod"/>
            </a:pPr>
            <a:r>
              <a:rPr lang="en-US" sz="2800">
                <a:solidFill>
                  <a:schemeClr val="tx1">
                    <a:lumMod val="75000"/>
                    <a:lumOff val="25000"/>
                  </a:schemeClr>
                </a:solidFill>
              </a:rPr>
              <a:t>Kiểu dữ liệu</a:t>
            </a:r>
          </a:p>
          <a:p>
            <a:pPr marL="342900" indent="-342900">
              <a:buAutoNum type="arabicPeriod"/>
            </a:pPr>
            <a:r>
              <a:rPr lang="en-US" sz="2800">
                <a:solidFill>
                  <a:schemeClr val="tx1">
                    <a:lumMod val="75000"/>
                    <a:lumOff val="25000"/>
                  </a:schemeClr>
                </a:solidFill>
              </a:rPr>
              <a:t>Lệnh if</a:t>
            </a:r>
          </a:p>
          <a:p>
            <a:pPr marL="342900" indent="-342900">
              <a:buAutoNum type="arabicPeriod"/>
            </a:pPr>
            <a:r>
              <a:rPr lang="en-US" sz="2800">
                <a:solidFill>
                  <a:schemeClr val="tx1">
                    <a:lumMod val="75000"/>
                    <a:lumOff val="25000"/>
                  </a:schemeClr>
                </a:solidFill>
              </a:rPr>
              <a:t>Phép lặp</a:t>
            </a:r>
          </a:p>
          <a:p>
            <a:pPr marL="342900" indent="-342900">
              <a:buAutoNum type="arabicPeriod"/>
            </a:pPr>
            <a:r>
              <a:rPr lang="en-US" sz="2800">
                <a:solidFill>
                  <a:schemeClr val="tx1">
                    <a:lumMod val="75000"/>
                    <a:lumOff val="25000"/>
                  </a:schemeClr>
                </a:solidFill>
              </a:rPr>
              <a:t>Đọc, ghi file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26480" y="2822314"/>
            <a:ext cx="4427815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solidFill>
                  <a:schemeClr val="tx1">
                    <a:lumMod val="75000"/>
                    <a:lumOff val="25000"/>
                  </a:schemeClr>
                </a:solidFill>
              </a:rPr>
              <a:t>6. Xử lý ngoại lệ </a:t>
            </a:r>
          </a:p>
          <a:p>
            <a:r>
              <a:rPr lang="en-US" sz="2800">
                <a:solidFill>
                  <a:schemeClr val="tx1">
                    <a:lumMod val="75000"/>
                    <a:lumOff val="25000"/>
                  </a:schemeClr>
                </a:solidFill>
              </a:rPr>
              <a:t>7. Lệnh assert</a:t>
            </a:r>
          </a:p>
          <a:p>
            <a:r>
              <a:rPr lang="en-US" sz="2800">
                <a:solidFill>
                  <a:schemeClr val="tx1">
                    <a:lumMod val="75000"/>
                    <a:lumOff val="25000"/>
                  </a:schemeClr>
                </a:solidFill>
              </a:rPr>
              <a:t>8. Hàm</a:t>
            </a:r>
          </a:p>
          <a:p>
            <a:r>
              <a:rPr lang="en-US" sz="2800">
                <a:solidFill>
                  <a:schemeClr val="tx1">
                    <a:lumMod val="75000"/>
                    <a:lumOff val="25000"/>
                  </a:schemeClr>
                </a:solidFill>
              </a:rPr>
              <a:t>9. Lập trình hướng đối tượng</a:t>
            </a:r>
          </a:p>
          <a:p>
            <a:r>
              <a:rPr lang="en-US" sz="2800">
                <a:solidFill>
                  <a:schemeClr val="tx1">
                    <a:lumMod val="75000"/>
                    <a:lumOff val="25000"/>
                  </a:schemeClr>
                </a:solidFill>
              </a:rPr>
              <a:t>10. Numpy</a:t>
            </a:r>
          </a:p>
        </p:txBody>
      </p:sp>
    </p:spTree>
    <p:extLst>
      <p:ext uri="{BB962C8B-B14F-4D97-AF65-F5344CB8AC3E}">
        <p14:creationId xmlns:p14="http://schemas.microsoft.com/office/powerpoint/2010/main" val="19160768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1. Giống và khác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/>
              <a:t> Không có khai báo biến, biến được tạo ra ngay khi khởi tạo:</a:t>
            </a:r>
          </a:p>
          <a:p>
            <a:pPr marL="0" indent="0">
              <a:buNone/>
            </a:pPr>
            <a:endParaRPr lang="en-US"/>
          </a:p>
          <a:p>
            <a:pPr>
              <a:buFont typeface="Wingdings" panose="05000000000000000000" pitchFamily="2" charset="2"/>
              <a:buChar char="q"/>
            </a:pPr>
            <a:r>
              <a:rPr lang="en-US"/>
              <a:t> Không có ký tự kết thúc lệnh (;)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/>
              <a:t> Các khối lệnh phân biệt nhau bởi khoảng cách với lề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/>
              <a:t> Các phép toán so sánh: </a:t>
            </a:r>
            <a:r>
              <a:rPr lang="en-US">
                <a:solidFill>
                  <a:srgbClr val="FF0000"/>
                </a:solidFill>
              </a:rPr>
              <a:t>&gt;  &lt;  ==  !=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/>
              <a:t> Các phép toán logic: </a:t>
            </a:r>
            <a:r>
              <a:rPr lang="en-US">
                <a:solidFill>
                  <a:srgbClr val="FF0000"/>
                </a:solidFill>
              </a:rPr>
              <a:t>and  or not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Hàm mũ: 3</a:t>
            </a:r>
            <a:r>
              <a:rPr lang="en-US" baseline="30000">
                <a:solidFill>
                  <a:schemeClr val="tx1">
                    <a:lumMod val="85000"/>
                    <a:lumOff val="15000"/>
                  </a:schemeClr>
                </a:solidFill>
              </a:rPr>
              <a:t>4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 -&gt; </a:t>
            </a:r>
            <a:r>
              <a:rPr lang="en-US">
                <a:solidFill>
                  <a:srgbClr val="FF0000"/>
                </a:solidFill>
              </a:rPr>
              <a:t>3 ** 4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/>
              <a:t>Hàm print: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16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0012" y="2080235"/>
            <a:ext cx="1842069" cy="64911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3358" y="5257057"/>
            <a:ext cx="2160349" cy="400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7418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Kiểu dữ liệu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lphaLcParenR"/>
            </a:pPr>
            <a:r>
              <a:rPr lang="en-US"/>
              <a:t>Kiểu number</a:t>
            </a:r>
          </a:p>
          <a:p>
            <a:pPr marL="514350" indent="-514350">
              <a:buFont typeface="+mj-lt"/>
              <a:buAutoNum type="alphaLcParenR"/>
            </a:pPr>
            <a:r>
              <a:rPr lang="en-US"/>
              <a:t>Kiểu string</a:t>
            </a:r>
          </a:p>
          <a:p>
            <a:pPr marL="514350" indent="-514350">
              <a:buFont typeface="+mj-lt"/>
              <a:buAutoNum type="alphaLcParenR"/>
            </a:pPr>
            <a:r>
              <a:rPr lang="en-US"/>
              <a:t>Kiểu list</a:t>
            </a:r>
          </a:p>
          <a:p>
            <a:pPr marL="514350" indent="-514350">
              <a:buFont typeface="+mj-lt"/>
              <a:buAutoNum type="alphaLcParenR"/>
            </a:pPr>
            <a:r>
              <a:rPr lang="en-US"/>
              <a:t>Kiểu tuple</a:t>
            </a:r>
          </a:p>
          <a:p>
            <a:pPr marL="514350" indent="-514350">
              <a:buFont typeface="+mj-lt"/>
              <a:buAutoNum type="alphaLcParenR"/>
            </a:pPr>
            <a:r>
              <a:rPr lang="en-US"/>
              <a:t>Kiểu set</a:t>
            </a:r>
          </a:p>
          <a:p>
            <a:pPr marL="514350" indent="-514350">
              <a:buFont typeface="+mj-lt"/>
              <a:buAutoNum type="alphaLcParenR"/>
            </a:pPr>
            <a:r>
              <a:rPr lang="en-US"/>
              <a:t>Kiểu dictionary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0508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Kiểu dữ liệu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>
                <a:solidFill>
                  <a:schemeClr val="accent1"/>
                </a:solidFill>
              </a:rPr>
              <a:t>a)  </a:t>
            </a:r>
            <a:r>
              <a:rPr lang="en-US"/>
              <a:t>Kiểu number: 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800"/>
              <a:t> int, float 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800"/>
              <a:t> Tự động chuyển đổi kiểu:</a:t>
            </a:r>
          </a:p>
          <a:p>
            <a:pPr marL="0" indent="0">
              <a:buNone/>
            </a:pPr>
            <a:r>
              <a:rPr lang="en-US"/>
              <a:t>	</a:t>
            </a:r>
          </a:p>
          <a:p>
            <a:pPr marL="0" indent="0">
              <a:buNone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18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8140" y="3020230"/>
            <a:ext cx="2324301" cy="1371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5766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Kiểu dữ liệu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>
                <a:solidFill>
                  <a:schemeClr val="accent1"/>
                </a:solidFill>
              </a:rPr>
              <a:t>b)  </a:t>
            </a:r>
            <a:r>
              <a:rPr lang="en-US"/>
              <a:t>Kiểu string: Ép kiểu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800"/>
              <a:t> string -&gt; number</a:t>
            </a:r>
          </a:p>
          <a:p>
            <a:pPr marL="384048" lvl="2" indent="0">
              <a:buNone/>
            </a:pPr>
            <a:endParaRPr lang="en-US" sz="280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800"/>
              <a:t> number -&gt; string</a:t>
            </a:r>
          </a:p>
          <a:p>
            <a:pPr marL="384048" lvl="2" indent="0">
              <a:buNone/>
            </a:pPr>
            <a:endParaRPr lang="en-US" sz="2800"/>
          </a:p>
          <a:p>
            <a:pPr marL="0" indent="0">
              <a:buNone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19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6035" y="2445300"/>
            <a:ext cx="3635055" cy="60965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6035" y="3431689"/>
            <a:ext cx="2042337" cy="312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248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Tổng quan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Session 1: 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800" dirty="0"/>
              <a:t> Linear Regression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800" dirty="0"/>
              <a:t> </a:t>
            </a:r>
            <a:r>
              <a:rPr lang="en-US" sz="2800" dirty="0" err="1"/>
              <a:t>Làm</a:t>
            </a:r>
            <a:r>
              <a:rPr lang="en-US" sz="2800" dirty="0"/>
              <a:t> </a:t>
            </a:r>
            <a:r>
              <a:rPr lang="en-US" sz="2800" dirty="0" err="1"/>
              <a:t>quen</a:t>
            </a:r>
            <a:r>
              <a:rPr lang="en-US" sz="2800" dirty="0"/>
              <a:t> </a:t>
            </a:r>
            <a:r>
              <a:rPr lang="en-US" sz="2800" dirty="0" err="1"/>
              <a:t>với</a:t>
            </a:r>
            <a:r>
              <a:rPr lang="en-US" sz="2800" dirty="0"/>
              <a:t> Python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800" dirty="0"/>
              <a:t> </a:t>
            </a:r>
            <a:r>
              <a:rPr lang="en-US" sz="2800" dirty="0" err="1"/>
              <a:t>Triển</a:t>
            </a:r>
            <a:r>
              <a:rPr lang="en-US" sz="2800" dirty="0"/>
              <a:t> </a:t>
            </a:r>
            <a:r>
              <a:rPr lang="en-US" sz="2800" dirty="0" err="1"/>
              <a:t>khai</a:t>
            </a:r>
            <a:r>
              <a:rPr lang="en-US" sz="2800" dirty="0"/>
              <a:t> </a:t>
            </a:r>
            <a:r>
              <a:rPr lang="en-US" sz="2800" dirty="0" err="1"/>
              <a:t>thuật</a:t>
            </a:r>
            <a:r>
              <a:rPr lang="en-US" sz="2800" dirty="0"/>
              <a:t> </a:t>
            </a:r>
            <a:r>
              <a:rPr lang="en-US" sz="2800" dirty="0" err="1"/>
              <a:t>toán</a:t>
            </a:r>
            <a:r>
              <a:rPr lang="en-US" sz="2800" dirty="0"/>
              <a:t> Linear Regression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800" dirty="0"/>
              <a:t> </a:t>
            </a:r>
            <a:r>
              <a:rPr lang="en-US" sz="2800" dirty="0" err="1"/>
              <a:t>Biểu</a:t>
            </a:r>
            <a:r>
              <a:rPr lang="en-US" sz="2800" dirty="0"/>
              <a:t> </a:t>
            </a:r>
            <a:r>
              <a:rPr lang="en-US" sz="2800" dirty="0" err="1"/>
              <a:t>diễn</a:t>
            </a:r>
            <a:r>
              <a:rPr lang="en-US" sz="2800" dirty="0"/>
              <a:t> </a:t>
            </a:r>
            <a:r>
              <a:rPr lang="en-US" sz="2800" dirty="0" err="1"/>
              <a:t>dữ</a:t>
            </a:r>
            <a:r>
              <a:rPr lang="en-US" sz="2800" dirty="0"/>
              <a:t> </a:t>
            </a:r>
            <a:r>
              <a:rPr lang="en-US" sz="2800" dirty="0" err="1"/>
              <a:t>liệu</a:t>
            </a:r>
            <a:endParaRPr lang="en-US" sz="2800" dirty="0"/>
          </a:p>
          <a:p>
            <a:pPr lvl="3">
              <a:buFont typeface="Wingdings" panose="05000000000000000000" pitchFamily="2" charset="2"/>
              <a:buChar char="Ø"/>
            </a:pPr>
            <a:r>
              <a:rPr lang="en-US" dirty="0" err="1"/>
              <a:t>Tiền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văn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: Bag of words, TF-IDF, Word2vec 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US" dirty="0" err="1"/>
              <a:t>Tiền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:…..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6887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Kiểu dữ liệu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>
                <a:solidFill>
                  <a:schemeClr val="accent1"/>
                </a:solidFill>
              </a:rPr>
              <a:t>b)  </a:t>
            </a:r>
            <a:r>
              <a:rPr lang="en-US"/>
              <a:t>Kiểu string: Thao tác với string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800"/>
              <a:t> Cộng</a:t>
            </a:r>
          </a:p>
          <a:p>
            <a:pPr marL="384048" lvl="2" indent="0">
              <a:buNone/>
            </a:pPr>
            <a:endParaRPr lang="en-US" sz="280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800"/>
              <a:t> Nhân </a:t>
            </a:r>
          </a:p>
          <a:p>
            <a:pPr marL="384048" lvl="2" indent="0">
              <a:buNone/>
            </a:pPr>
            <a:endParaRPr lang="en-US" sz="280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800"/>
              <a:t> Format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20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4273" y="2476400"/>
            <a:ext cx="3581710" cy="53344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4273" y="3318379"/>
            <a:ext cx="2126164" cy="54868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4273" y="4365116"/>
            <a:ext cx="5486875" cy="502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983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Kiểu dữ liệu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>
                <a:solidFill>
                  <a:schemeClr val="accent1"/>
                </a:solidFill>
              </a:rPr>
              <a:t>b)  </a:t>
            </a:r>
            <a:r>
              <a:rPr lang="en-US"/>
              <a:t>Kiểu string: Thao tác với string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800"/>
              <a:t> Split</a:t>
            </a:r>
          </a:p>
          <a:p>
            <a:pPr marL="384048" lvl="2" indent="0">
              <a:buNone/>
            </a:pPr>
            <a:endParaRPr lang="en-US" sz="280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800"/>
              <a:t> Join </a:t>
            </a:r>
          </a:p>
          <a:p>
            <a:pPr marL="384048" lvl="2" indent="0">
              <a:buNone/>
            </a:pPr>
            <a:endParaRPr lang="en-US" sz="2800"/>
          </a:p>
          <a:p>
            <a:pPr marL="384048" lvl="2" indent="0">
              <a:buNone/>
            </a:pPr>
            <a:endParaRPr lang="en-US" sz="280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800"/>
              <a:t> Replace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21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4273" y="2304741"/>
            <a:ext cx="5936494" cy="84589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4273" y="3370530"/>
            <a:ext cx="4580017" cy="80779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4273" y="4901716"/>
            <a:ext cx="4077053" cy="518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5289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Kiểu dữ liệu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>
                <a:solidFill>
                  <a:schemeClr val="accent1"/>
                </a:solidFill>
              </a:rPr>
              <a:t>b)  </a:t>
            </a:r>
            <a:r>
              <a:rPr lang="en-US"/>
              <a:t>Kiểu string: Thao tác với string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800"/>
              <a:t> Isspace</a:t>
            </a:r>
          </a:p>
          <a:p>
            <a:pPr marL="384048" lvl="2" indent="0">
              <a:buNone/>
            </a:pPr>
            <a:endParaRPr lang="en-US" sz="280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800"/>
              <a:t> Isalpha </a:t>
            </a:r>
          </a:p>
          <a:p>
            <a:pPr marL="384048" lvl="2" indent="0">
              <a:buNone/>
            </a:pPr>
            <a:endParaRPr lang="en-US" sz="2800"/>
          </a:p>
          <a:p>
            <a:pPr marL="384048" lvl="2" indent="0">
              <a:buNone/>
            </a:pPr>
            <a:endParaRPr lang="en-US" sz="280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800"/>
              <a:t> Isdigit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22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4273" y="3518476"/>
            <a:ext cx="3063505" cy="79254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1387" y="2140997"/>
            <a:ext cx="3711262" cy="108213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4273" y="4839375"/>
            <a:ext cx="2827265" cy="784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8117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Kiểu dữ liệu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>
                <a:solidFill>
                  <a:schemeClr val="accent1"/>
                </a:solidFill>
              </a:rPr>
              <a:t>c)  </a:t>
            </a:r>
            <a:r>
              <a:rPr lang="en-US"/>
              <a:t>Kiểu list:  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800"/>
              <a:t> Khởi tạo</a:t>
            </a:r>
          </a:p>
          <a:p>
            <a:pPr marL="384048" lvl="2" indent="0">
              <a:buNone/>
            </a:pPr>
            <a:endParaRPr lang="en-US" sz="28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23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7301" y="2438814"/>
            <a:ext cx="5738357" cy="3025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8209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Kiểu dữ liệu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>
                <a:solidFill>
                  <a:schemeClr val="accent1"/>
                </a:solidFill>
              </a:rPr>
              <a:t>c)  </a:t>
            </a:r>
            <a:r>
              <a:rPr lang="en-US"/>
              <a:t>Kiểu list:  Thao tác với list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800"/>
              <a:t> Trích xuất ra các phần tử</a:t>
            </a:r>
          </a:p>
          <a:p>
            <a:pPr lvl="2">
              <a:buFont typeface="Wingdings" panose="05000000000000000000" pitchFamily="2" charset="2"/>
              <a:buChar char="Ø"/>
            </a:pPr>
            <a:endParaRPr lang="en-US" sz="2800"/>
          </a:p>
          <a:p>
            <a:pPr marL="384048" lvl="2" indent="0">
              <a:buNone/>
            </a:pPr>
            <a:endParaRPr lang="en-US" sz="2800"/>
          </a:p>
          <a:p>
            <a:pPr marL="384048" lvl="2" indent="0">
              <a:buNone/>
            </a:pPr>
            <a:endParaRPr lang="en-US" sz="2800"/>
          </a:p>
          <a:p>
            <a:pPr marL="384048" lvl="2" indent="0">
              <a:buNone/>
            </a:pPr>
            <a:endParaRPr lang="en-US" sz="280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800"/>
              <a:t> Lấy số phần tử</a:t>
            </a:r>
          </a:p>
          <a:p>
            <a:pPr marL="384048" lvl="2" indent="0">
              <a:buNone/>
            </a:pPr>
            <a:endParaRPr lang="en-US" sz="2800"/>
          </a:p>
          <a:p>
            <a:pPr marL="384048" lvl="2" indent="0">
              <a:buNone/>
            </a:pPr>
            <a:endParaRPr lang="en-US" sz="28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24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2977" y="2582021"/>
            <a:ext cx="6066046" cy="161558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2977" y="4868070"/>
            <a:ext cx="6066046" cy="518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8009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Kiểu dữ liệu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>
                <a:solidFill>
                  <a:schemeClr val="accent1"/>
                </a:solidFill>
              </a:rPr>
              <a:t>c)  </a:t>
            </a:r>
            <a:r>
              <a:rPr lang="en-US"/>
              <a:t>Kiểu list:  Thao tác với list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800"/>
              <a:t> Enumerate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25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8836" y="2525938"/>
            <a:ext cx="4694327" cy="2171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9922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Kiểu dữ liệu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>
                <a:solidFill>
                  <a:schemeClr val="accent1"/>
                </a:solidFill>
              </a:rPr>
              <a:t>c)  </a:t>
            </a:r>
            <a:r>
              <a:rPr lang="en-US"/>
              <a:t>Kiểu list:  Thao tác với list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800"/>
              <a:t> Kiểm tra một phần tử có/không thuộc list hay không</a:t>
            </a:r>
          </a:p>
          <a:p>
            <a:pPr marL="384048" lvl="2" indent="0">
              <a:buNone/>
            </a:pPr>
            <a:endParaRPr lang="en-US" sz="2800"/>
          </a:p>
          <a:p>
            <a:pPr marL="384048" lvl="2" indent="0">
              <a:buNone/>
            </a:pPr>
            <a:endParaRPr lang="en-US" sz="280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800"/>
              <a:t> Sắp xếp một list</a:t>
            </a:r>
          </a:p>
          <a:p>
            <a:pPr marL="384048" lvl="2" indent="0">
              <a:buNone/>
            </a:pPr>
            <a:endParaRPr lang="en-US" sz="28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26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0815" y="2502591"/>
            <a:ext cx="4031329" cy="80779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8633" y="3981377"/>
            <a:ext cx="6614733" cy="1638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2410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Kiểu dữ liệu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>
                <a:solidFill>
                  <a:schemeClr val="accent1"/>
                </a:solidFill>
              </a:rPr>
              <a:t>c)  </a:t>
            </a:r>
            <a:r>
              <a:rPr lang="en-US"/>
              <a:t>Kiểu list:  Thao tác với list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800"/>
              <a:t> Xóa một phần tử khỏi list</a:t>
            </a:r>
          </a:p>
          <a:p>
            <a:pPr marL="384048" lvl="2" indent="0">
              <a:buNone/>
            </a:pPr>
            <a:endParaRPr lang="en-US" sz="2800"/>
          </a:p>
          <a:p>
            <a:pPr marL="384048" lvl="2" indent="0">
              <a:buNone/>
            </a:pPr>
            <a:endParaRPr lang="en-US" sz="280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800"/>
              <a:t> Ghép nhiều list lại thành một</a:t>
            </a:r>
          </a:p>
          <a:p>
            <a:pPr marL="384048" lvl="2" indent="0">
              <a:buNone/>
            </a:pPr>
            <a:endParaRPr lang="en-US" sz="28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27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1443" y="2578784"/>
            <a:ext cx="3048264" cy="83827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5573" y="4018389"/>
            <a:ext cx="6820491" cy="166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157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Kiểu dữ liệu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>
                <a:solidFill>
                  <a:schemeClr val="accent1"/>
                </a:solidFill>
              </a:rPr>
              <a:t>d)  </a:t>
            </a:r>
            <a:r>
              <a:rPr lang="en-US"/>
              <a:t>Kiểu tuple: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800"/>
              <a:t> Fixed list</a:t>
            </a:r>
          </a:p>
          <a:p>
            <a:pPr marL="384048" lvl="2" indent="0">
              <a:buNone/>
            </a:pPr>
            <a:endParaRPr lang="en-US" sz="280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800"/>
              <a:t> Thường dùng để đóng gói dữ liệu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28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0885" y="2324076"/>
            <a:ext cx="3330229" cy="56392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4374" y="3501922"/>
            <a:ext cx="6363251" cy="35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5050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Kiểu dữ liệu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>
                <a:solidFill>
                  <a:schemeClr val="accent1"/>
                </a:solidFill>
              </a:rPr>
              <a:t>e)  </a:t>
            </a:r>
            <a:r>
              <a:rPr lang="en-US"/>
              <a:t>Kiểu set: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800"/>
              <a:t> Tập hợp các phần tử phân biệt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800"/>
              <a:t> Thu gọn một list có phần tử trùng lặp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29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6838" y="3040899"/>
            <a:ext cx="5578323" cy="54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7449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Tổng quan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Session 2: 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800" dirty="0"/>
              <a:t> K-Means </a:t>
            </a:r>
            <a:r>
              <a:rPr lang="en-US" sz="2800" dirty="0" err="1"/>
              <a:t>và</a:t>
            </a:r>
            <a:r>
              <a:rPr lang="en-US" sz="2800" dirty="0"/>
              <a:t> Support Vector Machines (SVMs)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800" dirty="0"/>
              <a:t> </a:t>
            </a:r>
            <a:r>
              <a:rPr lang="en-US" sz="2800" dirty="0" err="1"/>
              <a:t>Triển</a:t>
            </a:r>
            <a:r>
              <a:rPr lang="en-US" sz="2800" dirty="0"/>
              <a:t> </a:t>
            </a:r>
            <a:r>
              <a:rPr lang="en-US" sz="2800" dirty="0" err="1"/>
              <a:t>khai</a:t>
            </a:r>
            <a:r>
              <a:rPr lang="en-US" sz="2800" dirty="0"/>
              <a:t> </a:t>
            </a:r>
            <a:r>
              <a:rPr lang="en-US" sz="2800" dirty="0" err="1"/>
              <a:t>thuật</a:t>
            </a:r>
            <a:r>
              <a:rPr lang="en-US" sz="2800" dirty="0"/>
              <a:t> </a:t>
            </a:r>
            <a:r>
              <a:rPr lang="en-US" sz="2800" dirty="0" err="1"/>
              <a:t>toán</a:t>
            </a:r>
            <a:r>
              <a:rPr lang="en-US" sz="2800" dirty="0"/>
              <a:t> K-Means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800" dirty="0"/>
              <a:t> </a:t>
            </a:r>
            <a:r>
              <a:rPr lang="en-US" sz="2800" dirty="0" err="1"/>
              <a:t>Làm</a:t>
            </a:r>
            <a:r>
              <a:rPr lang="en-US" sz="2800" dirty="0"/>
              <a:t> </a:t>
            </a:r>
            <a:r>
              <a:rPr lang="en-US" sz="2800" dirty="0" err="1"/>
              <a:t>quen</a:t>
            </a:r>
            <a:r>
              <a:rPr lang="en-US" sz="2800" dirty="0"/>
              <a:t> </a:t>
            </a:r>
            <a:r>
              <a:rPr lang="en-US" sz="2800" dirty="0" err="1"/>
              <a:t>với</a:t>
            </a:r>
            <a:r>
              <a:rPr lang="en-US" sz="2800" dirty="0"/>
              <a:t> </a:t>
            </a:r>
            <a:r>
              <a:rPr lang="en-US" sz="2800" dirty="0" err="1"/>
              <a:t>thư</a:t>
            </a:r>
            <a:r>
              <a:rPr lang="en-US" sz="2800" dirty="0"/>
              <a:t> </a:t>
            </a:r>
            <a:r>
              <a:rPr lang="en-US" sz="2800" dirty="0" err="1"/>
              <a:t>viện</a:t>
            </a:r>
            <a:r>
              <a:rPr lang="en-US" sz="2800" dirty="0"/>
              <a:t> </a:t>
            </a:r>
            <a:r>
              <a:rPr lang="en-US" sz="2800" dirty="0" err="1"/>
              <a:t>Scikit</a:t>
            </a:r>
            <a:r>
              <a:rPr lang="en-US" sz="2800" dirty="0"/>
              <a:t>-Learn: K-Means, SVMs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373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Kiểu dữ liệu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>
                <a:solidFill>
                  <a:schemeClr val="accent1"/>
                </a:solidFill>
              </a:rPr>
              <a:t>f)  </a:t>
            </a:r>
            <a:r>
              <a:rPr lang="en-US"/>
              <a:t>Kiểu dictionary: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800"/>
              <a:t> Khởi tạo</a:t>
            </a:r>
          </a:p>
          <a:p>
            <a:pPr marL="384048" lvl="2" indent="0">
              <a:buNone/>
            </a:pPr>
            <a:endParaRPr lang="en-US" sz="2800"/>
          </a:p>
          <a:p>
            <a:pPr marL="384048" lvl="2" indent="0">
              <a:buNone/>
            </a:pPr>
            <a:endParaRPr lang="en-US" sz="280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800"/>
              <a:t> Kiểm tra xem 1 giá trị có là key của dictionary hay không</a:t>
            </a:r>
          </a:p>
          <a:p>
            <a:pPr marL="384048" lvl="2" indent="0">
              <a:buNone/>
            </a:pPr>
            <a:endParaRPr lang="en-US" sz="280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800"/>
              <a:t> Lấy danh sách keys và values</a:t>
            </a:r>
          </a:p>
          <a:p>
            <a:pPr marL="384048" lvl="2" indent="0">
              <a:buNone/>
            </a:pPr>
            <a:endParaRPr lang="en-US" sz="28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30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0369" y="2353987"/>
            <a:ext cx="3711262" cy="110499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3791" y="3869303"/>
            <a:ext cx="3246401" cy="55630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9213" y="4886028"/>
            <a:ext cx="3810330" cy="586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904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3. Lệnh if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accent1"/>
                </a:solidFill>
              </a:rPr>
              <a:t> </a:t>
            </a:r>
            <a:r>
              <a:rPr lang="en-US">
                <a:solidFill>
                  <a:srgbClr val="BD21B2"/>
                </a:solidFill>
              </a:rPr>
              <a:t>elif</a:t>
            </a:r>
            <a:r>
              <a:rPr lang="en-US"/>
              <a:t> là </a:t>
            </a:r>
            <a:r>
              <a:rPr lang="en-US">
                <a:solidFill>
                  <a:srgbClr val="BD21B2"/>
                </a:solidFill>
              </a:rPr>
              <a:t>else if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Ví dụ:</a:t>
            </a:r>
          </a:p>
          <a:p>
            <a:pPr marL="0" indent="0">
              <a:buNone/>
            </a:pPr>
            <a:endParaRPr lang="en-US" sz="28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31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6622" y="2694094"/>
            <a:ext cx="2209992" cy="2697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4692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4. Phép lặp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accent1"/>
                </a:solidFill>
              </a:rPr>
              <a:t> 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Lệnh for</a:t>
            </a: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Lệnh while</a:t>
            </a: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Thoát khỏi vòng lặp: </a:t>
            </a:r>
            <a:r>
              <a:rPr lang="en-US">
                <a:solidFill>
                  <a:srgbClr val="BD21B2"/>
                </a:solidFill>
              </a:rPr>
              <a:t>break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Bỏ qua bước lặp: </a:t>
            </a:r>
            <a:r>
              <a:rPr lang="en-US">
                <a:solidFill>
                  <a:srgbClr val="BD21B2"/>
                </a:solidFill>
              </a:rPr>
              <a:t>continue</a:t>
            </a:r>
          </a:p>
          <a:p>
            <a:pPr marL="0" indent="0">
              <a:buNone/>
            </a:pPr>
            <a:endParaRPr lang="en-US" sz="28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32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5937" y="1841828"/>
            <a:ext cx="1966130" cy="82303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1639" y="3108372"/>
            <a:ext cx="2423370" cy="1059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2999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5. Đọc ghi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accent1"/>
                </a:solidFill>
              </a:rPr>
              <a:t> 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Đọc nội dung từ file</a:t>
            </a: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Ghi nội dung ra file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33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3896" y="2107996"/>
            <a:ext cx="3452159" cy="52582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4493" y="3241740"/>
            <a:ext cx="5243014" cy="609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1245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6. Xử lý ngoại lệ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accent1"/>
                </a:solidFill>
              </a:rPr>
              <a:t> 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Lấy tên ngoại lệ</a:t>
            </a:r>
          </a:p>
          <a:p>
            <a:pPr>
              <a:buFont typeface="Wingdings" panose="05000000000000000000" pitchFamily="2" charset="2"/>
              <a:buChar char="q"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Xử lý ngoại lệ: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34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0047" y="2032808"/>
            <a:ext cx="6895796" cy="226487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8854" y="4932818"/>
            <a:ext cx="4435224" cy="1120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91014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7. Lệnh assert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accent1"/>
                </a:solidFill>
              </a:rPr>
              <a:t> </a:t>
            </a:r>
            <a:r>
              <a:rPr lang="en-US">
                <a:solidFill>
                  <a:srgbClr val="BD21B2"/>
                </a:solidFill>
              </a:rPr>
              <a:t>assert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: đặt điều kiện trước khi đoạn code được thực hiện</a:t>
            </a: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Đặt thông báo cho lệnh assert</a:t>
            </a: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35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0849" y="2081299"/>
            <a:ext cx="1722269" cy="112785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0849" y="3920445"/>
            <a:ext cx="4305673" cy="1028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00336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8. Hàm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accent1"/>
                </a:solidFill>
              </a:rPr>
              <a:t> 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Định nghĩa hàm</a:t>
            </a: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Tham số có giá trị mặc định:</a:t>
            </a:r>
          </a:p>
          <a:p>
            <a:pPr>
              <a:buFont typeface="Wingdings" panose="05000000000000000000" pitchFamily="2" charset="2"/>
              <a:buChar char="q"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Hàm trong hàm</a:t>
            </a: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36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3889" y="1953331"/>
            <a:ext cx="2697714" cy="84589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3889" y="3133376"/>
            <a:ext cx="2507197" cy="87637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3889" y="4228792"/>
            <a:ext cx="3116850" cy="1935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55002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9. Lập trình hướng đối tượng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accent1"/>
                </a:solidFill>
              </a:rPr>
              <a:t> 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Cấu trúc của một lớp:</a:t>
            </a: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37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7101" y="2134537"/>
            <a:ext cx="7597798" cy="3581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4740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9. Lập trình hướng đối tượng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accent1"/>
                </a:solidFill>
              </a:rPr>
              <a:t> 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Khởi tạo và sử dụng đối tượng:</a:t>
            </a: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38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9833" y="2223835"/>
            <a:ext cx="4313294" cy="2697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05592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10. Numpy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accent1"/>
                </a:solidFill>
              </a:rPr>
              <a:t> 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Hỗ trợ các phép toán trên mảng, ma trận, …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Kiểu dữ liệu chuẩn: </a:t>
            </a:r>
            <a:r>
              <a:rPr lang="en-US">
                <a:solidFill>
                  <a:srgbClr val="BD21B2"/>
                </a:solidFill>
              </a:rPr>
              <a:t>numpy array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Import thư viện numpy: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Khởi tạo đối tượng numpy array:</a:t>
            </a: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39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2864" y="2847691"/>
            <a:ext cx="2347163" cy="27434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9353" y="3942744"/>
            <a:ext cx="4313294" cy="1402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648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Tổng quan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Session 3: 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800" dirty="0"/>
              <a:t> Neural Networks: Multi-layer Perceptron (MLP)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800" dirty="0"/>
              <a:t> </a:t>
            </a:r>
            <a:r>
              <a:rPr lang="en-US" sz="2800" dirty="0" err="1"/>
              <a:t>Làm</a:t>
            </a:r>
            <a:r>
              <a:rPr lang="en-US" sz="2800" dirty="0"/>
              <a:t> </a:t>
            </a:r>
            <a:r>
              <a:rPr lang="en-US" sz="2800" dirty="0" err="1"/>
              <a:t>quen</a:t>
            </a:r>
            <a:r>
              <a:rPr lang="en-US" sz="2800" dirty="0"/>
              <a:t> </a:t>
            </a:r>
            <a:r>
              <a:rPr lang="en-US" sz="2800" dirty="0" err="1"/>
              <a:t>với</a:t>
            </a:r>
            <a:r>
              <a:rPr lang="en-US" sz="2800" dirty="0"/>
              <a:t> </a:t>
            </a:r>
            <a:r>
              <a:rPr lang="en-US" sz="2800" dirty="0" err="1"/>
              <a:t>tensorflow</a:t>
            </a:r>
            <a:r>
              <a:rPr lang="en-US" sz="2800" dirty="0"/>
              <a:t> (1): Multi-layer Perceptron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48436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10. Numpy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9"/>
            <a:ext cx="10058400" cy="459874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accent1"/>
                </a:solidFill>
              </a:rPr>
              <a:t> 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Cộng: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Trừ: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Nhân: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Chia: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Chuyển vị: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Nghịch đảo:</a:t>
            </a:r>
          </a:p>
          <a:p>
            <a:pPr marL="0" indent="0">
              <a:buNone/>
            </a:pPr>
            <a:endParaRPr lang="en-US" sz="20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</a:rPr>
              <a:t>=&gt; </a:t>
            </a:r>
            <a:r>
              <a:rPr lang="en-US" sz="2000" i="1">
                <a:solidFill>
                  <a:schemeClr val="tx1">
                    <a:lumMod val="85000"/>
                    <a:lumOff val="15000"/>
                  </a:schemeClr>
                </a:solidFill>
              </a:rPr>
              <a:t>Xem thêm: https://docs.scipy.org/doc/numpy/reference/routines.array-manipulation.html</a:t>
            </a: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40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4101" y="1774359"/>
            <a:ext cx="3002540" cy="30482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4101" y="2255864"/>
            <a:ext cx="3002540" cy="28958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4101" y="2765121"/>
            <a:ext cx="3330229" cy="28196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6963" y="3351059"/>
            <a:ext cx="2979678" cy="25910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4101" y="3926304"/>
            <a:ext cx="2667231" cy="26672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4101" y="4509170"/>
            <a:ext cx="2926334" cy="281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77120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Triển khai thuật toán Linear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9"/>
            <a:ext cx="10058400" cy="459874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accent1"/>
                </a:solidFill>
              </a:rPr>
              <a:t> 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Nội dung chính:</a:t>
            </a: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    1. Dữ liệu sử dụng</a:t>
            </a: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    2. Cross-validation</a:t>
            </a: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    3. Triển khai</a:t>
            </a: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23804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1. Dữ liệu sử dụng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9"/>
            <a:ext cx="10058400" cy="459874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accent1"/>
                </a:solidFill>
              </a:rPr>
              <a:t> 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Tập dữ liệu Death Rate:</a:t>
            </a:r>
          </a:p>
          <a:p>
            <a:pPr marL="0" indent="0" algn="ctr">
              <a:buNone/>
            </a:pPr>
            <a:r>
              <a:rPr lang="en-US" sz="2000" i="1">
                <a:solidFill>
                  <a:schemeClr val="tx1">
                    <a:lumMod val="85000"/>
                    <a:lumOff val="15000"/>
                  </a:schemeClr>
                </a:solidFill>
              </a:rPr>
              <a:t>https://people.sc.fsu.edu/~jburkardt/datasets/regression/x28.txt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Có tất cả 60 điểm dữ liệu, mỗi điểm dữ liệu có 15 thuộc tính và 1 giá trị death rate tương ứng.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42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8566" y="3631945"/>
            <a:ext cx="5273497" cy="1684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08726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Cross-validation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619179"/>
                <a:ext cx="10058400" cy="4598741"/>
              </a:xfrm>
            </p:spPr>
            <p:txBody>
              <a:bodyPr>
                <a:normAutofit fontScale="92500"/>
              </a:bodyPr>
              <a:lstStyle/>
              <a:p>
                <a:pPr>
                  <a:buFont typeface="Wingdings" panose="05000000000000000000" pitchFamily="2" charset="2"/>
                  <a:buChar char="q"/>
                </a:pPr>
                <a:r>
                  <a:rPr lang="en-US">
                    <a:solidFill>
                      <a:schemeClr val="accent1"/>
                    </a:solidFill>
                  </a:rPr>
                  <a:t> </a:t>
                </a:r>
                <a:r>
                  <a:rPr 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Một tập dữ liệu D thường có 2 phần: D</a:t>
                </a:r>
                <a:r>
                  <a:rPr lang="en-US" baseline="-250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train</a:t>
                </a:r>
                <a:r>
                  <a:rPr 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và D</a:t>
                </a:r>
                <a:r>
                  <a:rPr lang="en-US" baseline="-250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test</a:t>
                </a:r>
                <a:r>
                  <a:rPr 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</a:t>
                </a:r>
              </a:p>
              <a:p>
                <a:pPr>
                  <a:buFont typeface="Wingdings" panose="05000000000000000000" pitchFamily="2" charset="2"/>
                  <a:buChar char="q"/>
                </a:pPr>
                <a:r>
                  <a:rPr 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D</a:t>
                </a:r>
                <a:r>
                  <a:rPr lang="en-US" baseline="-250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train</a:t>
                </a:r>
                <a:r>
                  <a:rPr 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dùng để huấn luyện mô hình </a:t>
                </a:r>
              </a:p>
              <a:p>
                <a:pPr>
                  <a:buFont typeface="Wingdings" panose="05000000000000000000" pitchFamily="2" charset="2"/>
                  <a:buChar char="q"/>
                </a:pPr>
                <a:r>
                  <a:rPr 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D</a:t>
                </a:r>
                <a:r>
                  <a:rPr lang="en-US" baseline="-250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test</a:t>
                </a:r>
                <a:r>
                  <a:rPr 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để đánh giá hiệu quả của mô hình</a:t>
                </a:r>
              </a:p>
              <a:p>
                <a:pPr>
                  <a:buFont typeface="Wingdings" panose="05000000000000000000" pitchFamily="2" charset="2"/>
                  <a:buChar char="q"/>
                </a:pPr>
                <a:r>
                  <a:rPr 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Cross-validation (k-fold cross-validation) dùng để lựa chọn tham số  </a:t>
                </a:r>
              </a:p>
              <a:p>
                <a:pPr marL="0" indent="0">
                  <a:buNone/>
                </a:pPr>
                <a:r>
                  <a:rPr 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    cho mô hình (với ridge regression, đó là giá trị </a:t>
                </a:r>
                <a:r>
                  <a:rPr lang="en-US">
                    <a:solidFill>
                      <a:srgbClr val="BD21B2"/>
                    </a:solidFill>
                  </a:rPr>
                  <a:t>LAMBDA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BD21B2"/>
                        </a:solidFill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).</a:t>
                </a:r>
              </a:p>
              <a:p>
                <a:pPr marL="0" indent="0">
                  <a:buNone/>
                </a:pPr>
                <a:endParaRPr lang="en-US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619179"/>
                <a:ext cx="10058400" cy="4598741"/>
              </a:xfrm>
              <a:blipFill>
                <a:blip r:embed="rId2"/>
                <a:stretch>
                  <a:fillRect l="-1818" t="-21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94737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Cross-validation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619179"/>
                <a:ext cx="10058400" cy="5042878"/>
              </a:xfrm>
            </p:spPr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q"/>
                </a:pPr>
                <a:r>
                  <a:rPr lang="en-US">
                    <a:solidFill>
                      <a:schemeClr val="accent1"/>
                    </a:solidFill>
                  </a:rPr>
                  <a:t> </a:t>
                </a:r>
                <a:r>
                  <a:rPr 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Áp dụng 5-fold cross-validation vào việc lựa chọn </a:t>
                </a:r>
                <a:r>
                  <a:rPr lang="en-US">
                    <a:solidFill>
                      <a:srgbClr val="BD21B2"/>
                    </a:solidFill>
                  </a:rPr>
                  <a:t>LAMBDA</a:t>
                </a:r>
              </a:p>
              <a:p>
                <a:pPr>
                  <a:buFont typeface="Wingdings" panose="05000000000000000000" pitchFamily="2" charset="2"/>
                  <a:buChar char="q"/>
                </a:pPr>
                <a:r>
                  <a:rPr 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5-fold cross-validation được tiến hành như sau:</a:t>
                </a:r>
              </a:p>
              <a:p>
                <a:pPr lvl="2">
                  <a:buFont typeface="Wingdings" panose="05000000000000000000" pitchFamily="2" charset="2"/>
                  <a:buChar char="Ø"/>
                </a:pPr>
                <a:r>
                  <a:rPr lang="en-US" sz="28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Chia D</a:t>
                </a:r>
                <a:r>
                  <a:rPr lang="en-US" sz="2800" baseline="-250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train</a:t>
                </a:r>
                <a:r>
                  <a:rPr lang="en-US" sz="28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thành 5 phần (xấp xỉ) bằng nhau: D</a:t>
                </a:r>
                <a:r>
                  <a:rPr lang="en-US" sz="2800" baseline="-250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1</a:t>
                </a:r>
                <a:r>
                  <a:rPr lang="en-US" sz="28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, D</a:t>
                </a:r>
                <a:r>
                  <a:rPr lang="en-US" sz="2800" baseline="-250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2</a:t>
                </a:r>
                <a:r>
                  <a:rPr lang="en-US" sz="28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, D</a:t>
                </a:r>
                <a:r>
                  <a:rPr lang="en-US" sz="2800" baseline="-250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3</a:t>
                </a:r>
                <a:r>
                  <a:rPr lang="en-US" sz="28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, D</a:t>
                </a:r>
                <a:r>
                  <a:rPr lang="en-US" sz="2800" baseline="-250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4</a:t>
                </a:r>
                <a:r>
                  <a:rPr lang="en-US" sz="28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, D</a:t>
                </a:r>
                <a:r>
                  <a:rPr lang="en-US" sz="2800" baseline="-250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5</a:t>
                </a:r>
                <a:endParaRPr lang="en-US" sz="280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lvl="2">
                  <a:buFont typeface="Wingdings" panose="05000000000000000000" pitchFamily="2" charset="2"/>
                  <a:buChar char="Ø"/>
                </a:pPr>
                <a:r>
                  <a:rPr lang="en-US" sz="28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Với mỗi D</a:t>
                </a:r>
                <a:r>
                  <a:rPr lang="en-US" sz="2800" baseline="-250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i</a:t>
                </a:r>
                <a:r>
                  <a:rPr lang="en-US" sz="28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(</a:t>
                </a:r>
                <a14:m>
                  <m:oMath xmlns:m="http://schemas.openxmlformats.org/officeDocument/2006/math">
                    <m:r>
                      <a:rPr lang="en-US" sz="280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ⅈ</m:t>
                    </m:r>
                    <m:r>
                      <a:rPr lang="en-US" sz="2800" i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sz="280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1, 5</m:t>
                        </m:r>
                      </m:e>
                    </m:acc>
                  </m:oMath>
                </a14:m>
                <a:r>
                  <a:rPr lang="en-US" sz="28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), ta thực hiện:</a:t>
                </a:r>
              </a:p>
              <a:p>
                <a:pPr marL="384048" lvl="2" indent="0">
                  <a:buNone/>
                </a:pPr>
                <a:r>
                  <a:rPr lang="en-US" sz="28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	* Huấn luyện mô hình trên D</a:t>
                </a:r>
                <a:r>
                  <a:rPr lang="en-US" sz="2800" baseline="-250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train</a:t>
                </a:r>
                <a:r>
                  <a:rPr lang="en-US" sz="28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\ D</a:t>
                </a:r>
                <a:r>
                  <a:rPr lang="en-US" sz="2800" baseline="-250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i</a:t>
                </a:r>
                <a:endParaRPr lang="en-US" sz="280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marL="384048" lvl="2" indent="0">
                  <a:buNone/>
                </a:pPr>
                <a:r>
                  <a:rPr lang="en-US" sz="28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	* Tính lỗi trên D</a:t>
                </a:r>
                <a:r>
                  <a:rPr lang="en-US" sz="2800" baseline="-250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i </a:t>
                </a:r>
                <a:endParaRPr lang="en-US" sz="280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lvl="2">
                  <a:buFont typeface="Wingdings" panose="05000000000000000000" pitchFamily="2" charset="2"/>
                  <a:buChar char="Ø"/>
                </a:pPr>
                <a:r>
                  <a:rPr lang="en-US" sz="28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Tính lỗi trung bình qua 5 lần</a:t>
                </a:r>
              </a:p>
              <a:p>
                <a:pPr lvl="2">
                  <a:buFont typeface="Wingdings" panose="05000000000000000000" pitchFamily="2" charset="2"/>
                  <a:buChar char="Ø"/>
                </a:pPr>
                <a:r>
                  <a:rPr lang="en-US" sz="28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Lựa chọn </a:t>
                </a:r>
                <a:r>
                  <a:rPr lang="en-US" sz="2800">
                    <a:solidFill>
                      <a:srgbClr val="BD21B2"/>
                    </a:solidFill>
                  </a:rPr>
                  <a:t>LAMBDA</a:t>
                </a:r>
                <a:r>
                  <a:rPr lang="en-US" sz="2800" b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</a:t>
                </a:r>
                <a:r>
                  <a:rPr lang="en-US" sz="28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đem lại lỗi trung bình nhỏ nhất.</a:t>
                </a:r>
              </a:p>
              <a:p>
                <a:pPr lvl="2">
                  <a:buFont typeface="Wingdings" panose="05000000000000000000" pitchFamily="2" charset="2"/>
                  <a:buChar char="Ø"/>
                </a:pPr>
                <a:r>
                  <a:rPr lang="en-US" sz="28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Huấn luyện mô hình trên toàn bộ D</a:t>
                </a:r>
                <a:r>
                  <a:rPr lang="en-US" sz="2800" baseline="-250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train</a:t>
                </a:r>
                <a:r>
                  <a:rPr lang="en-US" sz="28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với LAMBDA tìm được</a:t>
                </a:r>
              </a:p>
              <a:p>
                <a:pPr marL="384048" lvl="2" indent="0">
                  <a:buNone/>
                </a:pPr>
                <a:r>
                  <a:rPr lang="en-US" sz="28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    và đánh giá hiệu quả mô hình trên D</a:t>
                </a:r>
                <a:r>
                  <a:rPr lang="en-US" sz="2800" baseline="-250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test</a:t>
                </a:r>
                <a:endParaRPr lang="en-US" sz="280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619179"/>
                <a:ext cx="10058400" cy="5042878"/>
              </a:xfrm>
              <a:blipFill>
                <a:blip r:embed="rId2"/>
                <a:stretch>
                  <a:fillRect l="-1939" t="-20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36858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Cross-validation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9"/>
            <a:ext cx="10058400" cy="504287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accent1"/>
                </a:solidFill>
              </a:rPr>
              <a:t> 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Xem thêm các kỹ thuật khác cho lựa chọn tham số tại bài   </a:t>
            </a: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    giảng số 8, môn Học Máy của thầy Thân Quang Khoát.</a:t>
            </a:r>
          </a:p>
          <a:p>
            <a:pPr marL="0" indent="0" algn="ctr">
              <a:buNone/>
            </a:pPr>
            <a:r>
              <a:rPr lang="en-US" sz="2000" i="1">
                <a:solidFill>
                  <a:schemeClr val="tx1">
                    <a:lumMod val="85000"/>
                    <a:lumOff val="15000"/>
                  </a:schemeClr>
                </a:solidFill>
              </a:rPr>
              <a:t>http://is.hust.edu.vn/~khoattq/lectures/ML-1-2018/L8-Model-assessment.pdf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71718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3. Triển khai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9"/>
            <a:ext cx="10058400" cy="459874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Triển khai thuật toán Ridge Regression (trường hợp tổng quát của Linear Regression)</a:t>
            </a: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&gt; Đọc dữ liệu</a:t>
            </a: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&gt; Chuẩn hóa dữ liệu</a:t>
            </a: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&gt; Xây dựng mô hình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Lựa chọn </a:t>
            </a:r>
            <a:r>
              <a:rPr lang="en-US">
                <a:solidFill>
                  <a:srgbClr val="BD21B2"/>
                </a:solidFill>
              </a:rPr>
              <a:t>LAMBDA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theo phương pháp cross-validation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84801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3. Triển khai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9"/>
            <a:ext cx="7102823" cy="459874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Đọc dữ liệu:</a:t>
            </a: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&gt; Đọc file</a:t>
            </a: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&gt; Chia nội dung thành từng dòng</a:t>
            </a: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&gt; Chia mỗi dòng thành các features</a:t>
            </a: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&gt; X: features từ A1 –&gt; A15</a:t>
            </a: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&gt; Y: feature cuối cùng, B</a:t>
            </a: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47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4242" y="2220668"/>
            <a:ext cx="4176122" cy="175275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6885076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3. Triển khai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80"/>
            <a:ext cx="7102823" cy="407369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Chuẩn hóa dữ liệu:</a:t>
            </a: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&gt; Các features có miền giá trị lệch nhau</a:t>
            </a: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&gt; Chuẩn hóa để đưa về 1 miền chung</a:t>
            </a: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&gt; Có nhiều phương pháp</a:t>
            </a:r>
            <a:r>
              <a:rPr lang="en-US" baseline="30000">
                <a:solidFill>
                  <a:schemeClr val="tx1">
                    <a:lumMod val="85000"/>
                    <a:lumOff val="15000"/>
                  </a:schemeClr>
                </a:solidFill>
              </a:rPr>
              <a:t>[1]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, ta chọn </a:t>
            </a: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“Feature Scaling”:</a:t>
            </a: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48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4242" y="2220668"/>
            <a:ext cx="4176122" cy="175275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TextBox 9"/>
          <p:cNvSpPr txBox="1"/>
          <p:nvPr/>
        </p:nvSpPr>
        <p:spPr>
          <a:xfrm>
            <a:off x="1274261" y="569287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2712392" y="4586747"/>
                <a:ext cx="2787173" cy="8794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2800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p>
                          <m:r>
                            <a:rPr lang="en-US" sz="2800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800" i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28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lang="en-US" sz="2800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sub>
                          </m:sSub>
                          <m:r>
                            <a:rPr lang="en-US" sz="2800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80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2392" y="4586747"/>
                <a:ext cx="2787173" cy="87940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/>
          <p:cNvSpPr txBox="1"/>
          <p:nvPr/>
        </p:nvSpPr>
        <p:spPr>
          <a:xfrm>
            <a:off x="1900438" y="6459785"/>
            <a:ext cx="45572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>
                <a:solidFill>
                  <a:schemeClr val="bg1"/>
                </a:solidFill>
              </a:rPr>
              <a:t>[1] https://en.wikipedia.org/wiki/Normalization_(statistics)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6126480" y="4807160"/>
                <a:ext cx="5869684" cy="4385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v</m:t>
                    </m:r>
                    <m:r>
                      <a:rPr lang="en-US" sz="28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ớ</m:t>
                    </m:r>
                    <m:r>
                      <m:rPr>
                        <m:sty m:val="p"/>
                      </m:rPr>
                      <a:rPr lang="en-US" sz="28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i</m:t>
                    </m:r>
                    <m:r>
                      <a:rPr lang="en-US" sz="28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2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p>
                        <m:r>
                          <a:rPr lang="en-US" sz="2800" i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800" i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m:rPr>
                            <m:sty m:val="p"/>
                          </m:rPr>
                          <a:rPr lang="en-US" sz="2800" i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m:rPr>
                            <m:sty m:val="p"/>
                          </m:rPr>
                          <a:rPr lang="en-US" sz="2800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sz="2800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15</m:t>
                        </m:r>
                      </m:sup>
                    </m:sSup>
                  </m:oMath>
                </a14:m>
                <a:r>
                  <a:rPr lang="en-US" sz="2800">
                    <a:solidFill>
                      <a:srgbClr val="FF0000"/>
                    </a:solidFill>
                  </a:rPr>
                  <a:t> , N là số điểm dữ liệu</a:t>
                </a: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6480" y="4807160"/>
                <a:ext cx="5869684" cy="438582"/>
              </a:xfrm>
              <a:prstGeom prst="rect">
                <a:avLst/>
              </a:prstGeom>
              <a:blipFill>
                <a:blip r:embed="rId4"/>
                <a:stretch>
                  <a:fillRect t="-22222" r="-2492" b="-486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748940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3. Triển khai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9"/>
            <a:ext cx="7102823" cy="459874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Chuẩn hóa dữ liệu:</a:t>
            </a: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&gt; Nhắc lại công thức</a:t>
            </a: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=&gt; Ta cần thêm feature x</a:t>
            </a:r>
            <a:r>
              <a:rPr lang="en-US" baseline="-25000">
                <a:solidFill>
                  <a:schemeClr val="tx1">
                    <a:lumMod val="85000"/>
                    <a:lumOff val="15000"/>
                  </a:schemeClr>
                </a:solidFill>
              </a:rPr>
              <a:t>i0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= 1 </a:t>
            </a: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vào mỗi điểm dữ liệu</a:t>
            </a:r>
          </a:p>
          <a:p>
            <a:pPr>
              <a:buFont typeface="Wingdings" panose="05000000000000000000" pitchFamily="2" charset="2"/>
              <a:buChar char="q"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49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8012664" y="1707669"/>
                <a:ext cx="3775587" cy="402578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240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+ 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𝑋𝑌</m:t>
                      </m:r>
                    </m:oMath>
                  </m:oMathPara>
                </a14:m>
                <a:endParaRPr lang="en-US" sz="2400"/>
              </a:p>
              <a:p>
                <a:endParaRPr lang="en-US" sz="2400" i="1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40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1    </m:t>
                                        </m:r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400">
                                            <a:latin typeface="Cambria Math" panose="02040503050406030204" pitchFamily="18" charset="0"/>
                                          </a:rPr>
                                          <m:t>11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400">
                                            <a:latin typeface="Cambria Math" panose="02040503050406030204" pitchFamily="18" charset="0"/>
                                          </a:rPr>
                                          <m:t>12</m:t>
                                        </m:r>
                                      </m:sub>
                                    </m:sSub>
                                    <m:r>
                                      <a:rPr lang="en-US" sz="2400"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40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2400">
                                            <a:latin typeface="Cambria Math" panose="02040503050406030204" pitchFamily="18" charset="0"/>
                                          </a:rPr>
                                          <m:t>K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1    </m:t>
                                        </m:r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400">
                                            <a:latin typeface="Cambria Math" panose="02040503050406030204" pitchFamily="18" charset="0"/>
                                          </a:rPr>
                                          <m:t>21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400">
                                            <a:latin typeface="Cambria Math" panose="02040503050406030204" pitchFamily="18" charset="0"/>
                                          </a:rPr>
                                          <m:t>22</m:t>
                                        </m:r>
                                      </m:sub>
                                    </m:sSub>
                                    <m:r>
                                      <a:rPr lang="en-US" sz="2400"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40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2400">
                                            <a:latin typeface="Cambria Math" panose="02040503050406030204" pitchFamily="18" charset="0"/>
                                          </a:rPr>
                                          <m:t>K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  <m:e/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1   </m:t>
                                        </m:r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sz="2400">
                                            <a:latin typeface="Cambria Math" panose="02040503050406030204" pitchFamily="18" charset="0"/>
                                          </a:rPr>
                                          <m:t>N</m:t>
                                        </m:r>
                                        <m:r>
                                          <a:rPr lang="en-US" sz="240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sz="2400">
                                            <a:latin typeface="Cambria Math" panose="02040503050406030204" pitchFamily="18" charset="0"/>
                                          </a:rPr>
                                          <m:t>N</m:t>
                                        </m:r>
                                        <m:r>
                                          <a:rPr lang="en-US" sz="240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sz="2400"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sz="2400">
                                            <a:latin typeface="Cambria Math" panose="02040503050406030204" pitchFamily="18" charset="0"/>
                                          </a:rPr>
                                          <m:t>NK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eqArr>
                        </m:e>
                      </m:d>
                    </m:oMath>
                  </m:oMathPara>
                </a14:m>
                <a:endParaRPr lang="en-US" sz="2400"/>
              </a:p>
              <a:p>
                <a:endParaRPr lang="en-US" sz="2400"/>
              </a:p>
              <a:p>
                <a:r>
                  <a:rPr lang="en-US" sz="2400"/>
                  <a:t> Y 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N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sz="240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2664" y="1707669"/>
                <a:ext cx="3775587" cy="4025782"/>
              </a:xfrm>
              <a:prstGeom prst="rect">
                <a:avLst/>
              </a:prstGeom>
              <a:blipFill>
                <a:blip r:embed="rId2"/>
                <a:stretch>
                  <a:fillRect l="-4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6418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Tổng quan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Session 4: 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800" dirty="0"/>
              <a:t> </a:t>
            </a:r>
            <a:r>
              <a:rPr lang="en-US" sz="2800" dirty="0" err="1"/>
              <a:t>Làm</a:t>
            </a:r>
            <a:r>
              <a:rPr lang="en-US" sz="2800" dirty="0"/>
              <a:t> </a:t>
            </a:r>
            <a:r>
              <a:rPr lang="en-US" sz="2800" dirty="0" err="1"/>
              <a:t>quen</a:t>
            </a:r>
            <a:r>
              <a:rPr lang="en-US" sz="2800" dirty="0"/>
              <a:t> </a:t>
            </a:r>
            <a:r>
              <a:rPr lang="en-US" sz="2800" dirty="0" err="1"/>
              <a:t>với</a:t>
            </a:r>
            <a:r>
              <a:rPr lang="en-US" sz="2800" dirty="0"/>
              <a:t> </a:t>
            </a:r>
            <a:r>
              <a:rPr lang="en-US" sz="2800" dirty="0" err="1"/>
              <a:t>tensorflow</a:t>
            </a:r>
            <a:r>
              <a:rPr lang="en-US" sz="2800" dirty="0"/>
              <a:t> (2): Recurrent Neural Networks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800" dirty="0"/>
              <a:t> </a:t>
            </a:r>
            <a:r>
              <a:rPr lang="en-US" sz="2800" dirty="0" err="1"/>
              <a:t>Tổng</a:t>
            </a:r>
            <a:r>
              <a:rPr lang="en-US" sz="2800" dirty="0"/>
              <a:t> </a:t>
            </a:r>
            <a:r>
              <a:rPr lang="en-US" sz="2800" dirty="0" err="1"/>
              <a:t>kết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76476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3. Triển khai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80"/>
            <a:ext cx="7102823" cy="407369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Chuẩn hóa dữ liệu:</a:t>
            </a: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50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4242" y="2220668"/>
            <a:ext cx="4176122" cy="175275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TextBox 9"/>
          <p:cNvSpPr txBox="1"/>
          <p:nvPr/>
        </p:nvSpPr>
        <p:spPr>
          <a:xfrm>
            <a:off x="1274261" y="569287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8200103" y="4468760"/>
                <a:ext cx="2787173" cy="8794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2800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p>
                          <m:r>
                            <a:rPr lang="en-US" sz="2800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800" i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28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lang="en-US" sz="2800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sub>
                          </m:sSub>
                          <m:r>
                            <a:rPr lang="en-US" sz="2800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80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0103" y="4468760"/>
                <a:ext cx="2787173" cy="87940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/>
          <p:cNvSpPr txBox="1"/>
          <p:nvPr/>
        </p:nvSpPr>
        <p:spPr>
          <a:xfrm>
            <a:off x="1900438" y="6459785"/>
            <a:ext cx="45572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>
                <a:solidFill>
                  <a:schemeClr val="bg1"/>
                </a:solidFill>
              </a:rPr>
              <a:t>[1] https://en.wikipedia.org/wiki/Normalization_(statistics)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220" y="2220668"/>
            <a:ext cx="7296984" cy="290193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0185164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3. Triển khai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9"/>
            <a:ext cx="7102823" cy="459874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Triển khai mô hình:</a:t>
            </a: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&gt; Xây dựng lớp </a:t>
            </a:r>
            <a:r>
              <a:rPr lang="en-US">
                <a:solidFill>
                  <a:srgbClr val="FF0000"/>
                </a:solidFill>
              </a:rPr>
              <a:t>RidgeRegression</a:t>
            </a: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51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8012664" y="1707669"/>
                <a:ext cx="3775587" cy="402578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240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+ 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𝑋𝑌</m:t>
                      </m:r>
                    </m:oMath>
                  </m:oMathPara>
                </a14:m>
                <a:endParaRPr lang="en-US" sz="2400"/>
              </a:p>
              <a:p>
                <a:endParaRPr lang="en-US" sz="2400" i="1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40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1    </m:t>
                                        </m:r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400">
                                            <a:latin typeface="Cambria Math" panose="02040503050406030204" pitchFamily="18" charset="0"/>
                                          </a:rPr>
                                          <m:t>11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400">
                                            <a:latin typeface="Cambria Math" panose="02040503050406030204" pitchFamily="18" charset="0"/>
                                          </a:rPr>
                                          <m:t>12</m:t>
                                        </m:r>
                                      </m:sub>
                                    </m:sSub>
                                    <m:r>
                                      <a:rPr lang="en-US" sz="2400"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40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2400">
                                            <a:latin typeface="Cambria Math" panose="02040503050406030204" pitchFamily="18" charset="0"/>
                                          </a:rPr>
                                          <m:t>K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1    </m:t>
                                        </m:r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400">
                                            <a:latin typeface="Cambria Math" panose="02040503050406030204" pitchFamily="18" charset="0"/>
                                          </a:rPr>
                                          <m:t>21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400">
                                            <a:latin typeface="Cambria Math" panose="02040503050406030204" pitchFamily="18" charset="0"/>
                                          </a:rPr>
                                          <m:t>22</m:t>
                                        </m:r>
                                      </m:sub>
                                    </m:sSub>
                                    <m:r>
                                      <a:rPr lang="en-US" sz="2400"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40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2400">
                                            <a:latin typeface="Cambria Math" panose="02040503050406030204" pitchFamily="18" charset="0"/>
                                          </a:rPr>
                                          <m:t>K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  <m:e/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1   </m:t>
                                        </m:r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sz="2400">
                                            <a:latin typeface="Cambria Math" panose="02040503050406030204" pitchFamily="18" charset="0"/>
                                          </a:rPr>
                                          <m:t>N</m:t>
                                        </m:r>
                                        <m:r>
                                          <a:rPr lang="en-US" sz="240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sz="2400">
                                            <a:latin typeface="Cambria Math" panose="02040503050406030204" pitchFamily="18" charset="0"/>
                                          </a:rPr>
                                          <m:t>N</m:t>
                                        </m:r>
                                        <m:r>
                                          <a:rPr lang="en-US" sz="240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sz="2400"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sz="2400">
                                            <a:latin typeface="Cambria Math" panose="02040503050406030204" pitchFamily="18" charset="0"/>
                                          </a:rPr>
                                          <m:t>NK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eqArr>
                        </m:e>
                      </m:d>
                    </m:oMath>
                  </m:oMathPara>
                </a14:m>
                <a:endParaRPr lang="en-US" sz="2400"/>
              </a:p>
              <a:p>
                <a:endParaRPr lang="en-US" sz="2400"/>
              </a:p>
              <a:p>
                <a:r>
                  <a:rPr lang="en-US" sz="2400"/>
                  <a:t> Y 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N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sz="240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2664" y="1707669"/>
                <a:ext cx="3775587" cy="4025782"/>
              </a:xfrm>
              <a:prstGeom prst="rect">
                <a:avLst/>
              </a:prstGeom>
              <a:blipFill>
                <a:blip r:embed="rId2"/>
                <a:stretch>
                  <a:fillRect l="-4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851656"/>
            <a:ext cx="6715334" cy="264457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9000992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9"/>
            <a:ext cx="7102823" cy="459874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Triển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khai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mô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hình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&gt;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Hàm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fit</a:t>
            </a:r>
          </a:p>
          <a:p>
            <a:pPr marL="0" indent="0">
              <a:buNone/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52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8012664" y="1707669"/>
                <a:ext cx="3775587" cy="407861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240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+ 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𝑋𝑌</m:t>
                      </m:r>
                    </m:oMath>
                  </m:oMathPara>
                </a14:m>
                <a:endParaRPr lang="en-US" sz="2400"/>
              </a:p>
              <a:p>
                <a:endParaRPr lang="en-US" sz="2400" i="1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40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1    </m:t>
                                        </m:r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400">
                                            <a:latin typeface="Cambria Math" panose="02040503050406030204" pitchFamily="18" charset="0"/>
                                          </a:rPr>
                                          <m:t>11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400">
                                            <a:latin typeface="Cambria Math" panose="02040503050406030204" pitchFamily="18" charset="0"/>
                                          </a:rPr>
                                          <m:t>12</m:t>
                                        </m:r>
                                      </m:sub>
                                    </m:sSub>
                                    <m:r>
                                      <a:rPr lang="en-US" sz="2400"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40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2400">
                                            <a:latin typeface="Cambria Math" panose="02040503050406030204" pitchFamily="18" charset="0"/>
                                          </a:rPr>
                                          <m:t>K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1    </m:t>
                                        </m:r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400">
                                            <a:latin typeface="Cambria Math" panose="02040503050406030204" pitchFamily="18" charset="0"/>
                                          </a:rPr>
                                          <m:t>21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400">
                                            <a:latin typeface="Cambria Math" panose="02040503050406030204" pitchFamily="18" charset="0"/>
                                          </a:rPr>
                                          <m:t>22</m:t>
                                        </m:r>
                                      </m:sub>
                                    </m:sSub>
                                    <m:r>
                                      <a:rPr lang="en-US" sz="2400"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40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2400">
                                            <a:latin typeface="Cambria Math" panose="02040503050406030204" pitchFamily="18" charset="0"/>
                                          </a:rPr>
                                          <m:t>K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  <m:e/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1   </m:t>
                                        </m:r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sz="2400">
                                            <a:latin typeface="Cambria Math" panose="02040503050406030204" pitchFamily="18" charset="0"/>
                                          </a:rPr>
                                          <m:t>N</m:t>
                                        </m:r>
                                        <m:r>
                                          <a:rPr lang="en-US" sz="240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sz="2400">
                                            <a:latin typeface="Cambria Math" panose="02040503050406030204" pitchFamily="18" charset="0"/>
                                          </a:rPr>
                                          <m:t>N</m:t>
                                        </m:r>
                                        <m:r>
                                          <a:rPr lang="en-US" sz="240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sz="2400"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sz="2400">
                                            <a:latin typeface="Cambria Math" panose="02040503050406030204" pitchFamily="18" charset="0"/>
                                          </a:rPr>
                                          <m:t>NK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eqArr>
                        </m:e>
                      </m:d>
                    </m:oMath>
                  </m:oMathPara>
                </a14:m>
                <a:endParaRPr lang="en-US" sz="2400"/>
              </a:p>
              <a:p>
                <a:endParaRPr lang="en-US" sz="2400"/>
              </a:p>
              <a:p>
                <a:r>
                  <a:rPr lang="en-US" sz="2400"/>
                  <a:t> Y 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N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sz="2400"/>
                  <a:t>  , W </a:t>
                </a:r>
                <a14:m>
                  <m:oMath xmlns:m="http://schemas.openxmlformats.org/officeDocument/2006/math">
                    <m:r>
                      <a:rPr lang="en-US" sz="2400" i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 panose="02040503050406030204" pitchFamily="18" charset="0"/>
                                    </a:rPr>
                                    <m:t>w</m:t>
                                  </m:r>
                                </m:e>
                                <m:sub>
                                  <m:r>
                                    <a:rPr lang="en-US" sz="2400" b="0" i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 panose="02040503050406030204" pitchFamily="18" charset="0"/>
                                    </a:rPr>
                                    <m:t>w</m:t>
                                  </m:r>
                                </m:e>
                                <m:sub>
                                  <m:r>
                                    <a:rPr lang="en-US" sz="2400" b="0" i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sz="2400" i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 i="0">
                                      <a:latin typeface="Cambria Math" panose="02040503050406030204" pitchFamily="18" charset="0"/>
                                    </a:rPr>
                                    <m:t>y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 panose="02040503050406030204" pitchFamily="18" charset="0"/>
                                    </a:rPr>
                                    <m:t>K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sz="240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2664" y="1707669"/>
                <a:ext cx="3775587" cy="4078617"/>
              </a:xfrm>
              <a:prstGeom prst="rect">
                <a:avLst/>
              </a:prstGeom>
              <a:blipFill>
                <a:blip r:embed="rId2"/>
                <a:stretch>
                  <a:fillRect l="-4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8010" y="2881301"/>
            <a:ext cx="6713924" cy="241828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8646116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9C98FAD7-D4A7-400C-8380-6D9EEA68B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53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03EBED9-AE99-4738-BE6A-55FA01F33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200452"/>
          </a:xfrm>
        </p:spPr>
        <p:txBody>
          <a:bodyPr/>
          <a:lstStyle/>
          <a:p>
            <a:r>
              <a:rPr lang="en-US" dirty="0"/>
              <a:t>3.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 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4665744-659F-4EC5-84EC-2E1C98467D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619179"/>
            <a:ext cx="10775852" cy="459874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Triển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khai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mô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hình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 &gt;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Hàm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fit_gradient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9" name="Hình ảnh 8">
            <a:extLst>
              <a:ext uri="{FF2B5EF4-FFF2-40B4-BE49-F238E27FC236}">
                <a16:creationId xmlns:a16="http://schemas.microsoft.com/office/drawing/2014/main" id="{62DC8FA2-CF79-429B-9C6B-407D79F033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2080" y="2127815"/>
            <a:ext cx="9324390" cy="3949428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03287160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3. Triển khai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9"/>
            <a:ext cx="7102823" cy="459874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Triển khai mô hình:</a:t>
            </a: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&gt; Hàm </a:t>
            </a:r>
            <a:r>
              <a:rPr lang="en-US">
                <a:solidFill>
                  <a:srgbClr val="FF0000"/>
                </a:solidFill>
              </a:rPr>
              <a:t>predict</a:t>
            </a: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54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8012664" y="1707669"/>
                <a:ext cx="3775587" cy="402578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new</m:t>
                          </m:r>
                        </m:sub>
                      </m:sSub>
                      <m:r>
                        <a:rPr lang="en-US" sz="24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400" i="0">
                              <a:latin typeface="Cambria Math" panose="02040503050406030204" pitchFamily="18" charset="0"/>
                            </a:rPr>
                            <m:t>ne</m:t>
                          </m:r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w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W</m:t>
                      </m:r>
                    </m:oMath>
                  </m:oMathPara>
                </a14:m>
                <a:endParaRPr lang="en-US" sz="2400"/>
              </a:p>
              <a:p>
                <a:endParaRPr lang="en-US" sz="2400" i="1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40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1    </m:t>
                                        </m:r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400">
                                            <a:latin typeface="Cambria Math" panose="02040503050406030204" pitchFamily="18" charset="0"/>
                                          </a:rPr>
                                          <m:t>11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400">
                                            <a:latin typeface="Cambria Math" panose="02040503050406030204" pitchFamily="18" charset="0"/>
                                          </a:rPr>
                                          <m:t>12</m:t>
                                        </m:r>
                                      </m:sub>
                                    </m:sSub>
                                    <m:r>
                                      <a:rPr lang="en-US" sz="2400"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40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2400">
                                            <a:latin typeface="Cambria Math" panose="02040503050406030204" pitchFamily="18" charset="0"/>
                                          </a:rPr>
                                          <m:t>K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1    </m:t>
                                        </m:r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400">
                                            <a:latin typeface="Cambria Math" panose="02040503050406030204" pitchFamily="18" charset="0"/>
                                          </a:rPr>
                                          <m:t>21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400">
                                            <a:latin typeface="Cambria Math" panose="02040503050406030204" pitchFamily="18" charset="0"/>
                                          </a:rPr>
                                          <m:t>22</m:t>
                                        </m:r>
                                      </m:sub>
                                    </m:sSub>
                                    <m:r>
                                      <a:rPr lang="en-US" sz="2400"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40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2400">
                                            <a:latin typeface="Cambria Math" panose="02040503050406030204" pitchFamily="18" charset="0"/>
                                          </a:rPr>
                                          <m:t>K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  <m:e/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1   </m:t>
                                        </m:r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sz="2400">
                                            <a:latin typeface="Cambria Math" panose="02040503050406030204" pitchFamily="18" charset="0"/>
                                          </a:rPr>
                                          <m:t>N</m:t>
                                        </m:r>
                                        <m:r>
                                          <a:rPr lang="en-US" sz="240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sz="2400">
                                            <a:latin typeface="Cambria Math" panose="02040503050406030204" pitchFamily="18" charset="0"/>
                                          </a:rPr>
                                          <m:t>N</m:t>
                                        </m:r>
                                        <m:r>
                                          <a:rPr lang="en-US" sz="240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sz="2400"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sz="2400">
                                            <a:latin typeface="Cambria Math" panose="02040503050406030204" pitchFamily="18" charset="0"/>
                                          </a:rPr>
                                          <m:t>NK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eqArr>
                        </m:e>
                      </m:d>
                    </m:oMath>
                  </m:oMathPara>
                </a14:m>
                <a:endParaRPr lang="en-US" sz="2400"/>
              </a:p>
              <a:p>
                <a:endParaRPr lang="en-US" sz="2400"/>
              </a:p>
              <a:p>
                <a:r>
                  <a:rPr lang="en-US" sz="2400"/>
                  <a:t> Y 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N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sz="2400"/>
                  <a:t>  , W 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w</m:t>
                                  </m:r>
                                </m:e>
                                <m:sub>
                                  <m: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w</m:t>
                                  </m:r>
                                </m:e>
                                <m:sub>
                                  <m: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y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K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sz="240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2664" y="1707669"/>
                <a:ext cx="3775587" cy="4025782"/>
              </a:xfrm>
              <a:prstGeom prst="rect">
                <a:avLst/>
              </a:prstGeom>
              <a:blipFill>
                <a:blip r:embed="rId2"/>
                <a:stretch>
                  <a:fillRect l="-4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873196"/>
            <a:ext cx="5047881" cy="131683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7869516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3. Triển khai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9"/>
            <a:ext cx="7102823" cy="459874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Triển khai mô hình:</a:t>
            </a: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&gt; Hàm </a:t>
            </a:r>
            <a:r>
              <a:rPr lang="en-US">
                <a:solidFill>
                  <a:srgbClr val="FF0000"/>
                </a:solidFill>
              </a:rPr>
              <a:t>compute_RSS</a:t>
            </a: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55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97279" y="4509870"/>
                <a:ext cx="4733249" cy="84824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2400"/>
                  <a:t>RSS(f) / N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limLoc m:val="undOvr"/>
                        <m:grow m:val="on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40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sz="240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79" y="4509870"/>
                <a:ext cx="4733249" cy="848246"/>
              </a:xfrm>
              <a:prstGeom prst="rect">
                <a:avLst/>
              </a:prstGeom>
              <a:blipFill>
                <a:blip r:embed="rId2"/>
                <a:stretch>
                  <a:fillRect l="-17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79" y="2784597"/>
            <a:ext cx="7532431" cy="130562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2937858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3. Triển khai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9"/>
            <a:ext cx="10544114" cy="459874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Triển khai mô hình:</a:t>
            </a: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&gt; Xác định giá trị </a:t>
            </a:r>
            <a:r>
              <a:rPr lang="en-US">
                <a:solidFill>
                  <a:srgbClr val="BD21B2"/>
                </a:solidFill>
              </a:rPr>
              <a:t>LAMBDA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tốt nhất:</a:t>
            </a:r>
          </a:p>
          <a:p>
            <a:pPr marL="0" indent="0">
              <a:buNone/>
            </a:pPr>
            <a:r>
              <a:rPr lang="en-US">
                <a:solidFill>
                  <a:srgbClr val="FF0000"/>
                </a:solidFill>
              </a:rPr>
              <a:t>	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* B1: Xác định miền giá trị tìm kiếm</a:t>
            </a: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	* B2: Thực hiện cross-validation với từng giá trị LAMBDA có thể</a:t>
            </a: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	* B3: Xác định giá trị LAMBDA tốt nhất trong miền</a:t>
            </a: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	* B4: Quay trở lại bước 1</a:t>
            </a: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3. Triển khai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9"/>
            <a:ext cx="10544114" cy="459874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Triển khai mô hình: Hàm </a:t>
            </a:r>
            <a:r>
              <a:rPr lang="en-US">
                <a:solidFill>
                  <a:srgbClr val="FF0000"/>
                </a:solidFill>
              </a:rPr>
              <a:t>get_the_best_LAMBDA</a:t>
            </a: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57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169485"/>
            <a:ext cx="10850552" cy="352339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7007079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3. Triển khai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9"/>
            <a:ext cx="10544114" cy="459874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Triển khai mô hình: Hàm </a:t>
            </a:r>
            <a:r>
              <a:rPr lang="en-US">
                <a:solidFill>
                  <a:srgbClr val="FF0000"/>
                </a:solidFill>
              </a:rPr>
              <a:t>range_scan</a:t>
            </a: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58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173" y="2158614"/>
            <a:ext cx="10089310" cy="192177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0074887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3. Triển khai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9"/>
            <a:ext cx="10544114" cy="459874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Triển khai mô hình: Hàm </a:t>
            </a:r>
            <a:r>
              <a:rPr lang="en-US">
                <a:solidFill>
                  <a:srgbClr val="FF0000"/>
                </a:solidFill>
              </a:rPr>
              <a:t>cross_validation</a:t>
            </a: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59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075" y="2180064"/>
            <a:ext cx="11717282" cy="338499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96903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/>
              <a:t>Session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68951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3. Triển khai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9"/>
            <a:ext cx="10544114" cy="459874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Triển khai mô hình: Chạy thử</a:t>
            </a:r>
            <a:endParaRPr lang="en-US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60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106" y="2119579"/>
            <a:ext cx="9570720" cy="376660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2277601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571E9-64D2-4DE0-A47E-D030A2FED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</a:t>
            </a:r>
            <a:r>
              <a:rPr lang="en-US" dirty="0" err="1"/>
              <a:t>Tiền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9007B9-B0D0-4054-B66D-E936971B71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err="1"/>
              <a:t>Tiền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diễn</a:t>
            </a:r>
            <a:r>
              <a:rPr lang="en-US" dirty="0"/>
              <a:t> </a:t>
            </a:r>
            <a:r>
              <a:rPr lang="en-US" dirty="0" err="1"/>
              <a:t>văn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(bag of words, TF-IDF)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diễn</a:t>
            </a:r>
            <a:r>
              <a:rPr lang="en-US" dirty="0"/>
              <a:t> vector </a:t>
            </a:r>
            <a:r>
              <a:rPr lang="en-US" dirty="0" err="1"/>
              <a:t>từ</a:t>
            </a:r>
            <a:r>
              <a:rPr lang="en-US" dirty="0"/>
              <a:t> (Word2vec)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F6ED87-7320-465B-A51C-0A9FEDEB5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51900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70C0"/>
                </a:solidFill>
              </a:rPr>
              <a:t>Biểu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diễn</a:t>
            </a:r>
            <a:r>
              <a:rPr lang="en-US" dirty="0">
                <a:solidFill>
                  <a:srgbClr val="0070C0"/>
                </a:solidFill>
              </a:rPr>
              <a:t> Bag of words </a:t>
            </a:r>
            <a:r>
              <a:rPr lang="en-US" dirty="0" err="1">
                <a:solidFill>
                  <a:srgbClr val="0070C0"/>
                </a:solidFill>
              </a:rPr>
              <a:t>và</a:t>
            </a:r>
            <a:r>
              <a:rPr lang="en-US" dirty="0">
                <a:solidFill>
                  <a:srgbClr val="0070C0"/>
                </a:solidFill>
              </a:rPr>
              <a:t> TF-IDF </a:t>
            </a:r>
            <a:r>
              <a:rPr lang="en-US" dirty="0" err="1">
                <a:solidFill>
                  <a:srgbClr val="0070C0"/>
                </a:solidFill>
              </a:rPr>
              <a:t>cho</a:t>
            </a:r>
            <a:r>
              <a:rPr lang="en-US" dirty="0">
                <a:solidFill>
                  <a:srgbClr val="0070C0"/>
                </a:solidFill>
              </a:rPr>
              <a:t> doc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619179"/>
                <a:ext cx="10058400" cy="4598741"/>
              </a:xfrm>
            </p:spPr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q"/>
                </a:pPr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TF-IDF = term frequency–inverse document frequency</a:t>
                </a:r>
              </a:p>
              <a:p>
                <a:pPr>
                  <a:buFont typeface="Wingdings" panose="05000000000000000000" pitchFamily="2" charset="2"/>
                  <a:buChar char="q"/>
                </a:pPr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</a:t>
                </a:r>
                <a:r>
                  <a:rPr lang="en-US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Được</a:t>
                </a:r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</a:t>
                </a:r>
                <a:r>
                  <a:rPr lang="en-US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sử</a:t>
                </a:r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</a:t>
                </a:r>
                <a:r>
                  <a:rPr lang="en-US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dụng</a:t>
                </a:r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</a:t>
                </a:r>
                <a:r>
                  <a:rPr lang="en-US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cho</a:t>
                </a:r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</a:t>
                </a:r>
                <a:r>
                  <a:rPr lang="en-US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dữ</a:t>
                </a:r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</a:t>
                </a:r>
                <a:r>
                  <a:rPr lang="en-US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liệu</a:t>
                </a:r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</a:t>
                </a:r>
                <a:r>
                  <a:rPr lang="en-US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dạng</a:t>
                </a:r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</a:t>
                </a:r>
                <a:r>
                  <a:rPr lang="en-US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văn</a:t>
                </a:r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</a:t>
                </a:r>
                <a:r>
                  <a:rPr lang="en-US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bản</a:t>
                </a:r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(text)</a:t>
                </a:r>
              </a:p>
              <a:p>
                <a:pPr>
                  <a:buFont typeface="Wingdings" panose="05000000000000000000" pitchFamily="2" charset="2"/>
                  <a:buChar char="q"/>
                </a:pPr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</a:t>
                </a:r>
                <a:r>
                  <a:rPr lang="en-US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Biểu</a:t>
                </a:r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</a:t>
                </a:r>
                <a:r>
                  <a:rPr lang="en-US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diễn</a:t>
                </a:r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TF-IDF </a:t>
                </a:r>
                <a:r>
                  <a:rPr lang="en-US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đối</a:t>
                </a:r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</a:t>
                </a:r>
                <a:r>
                  <a:rPr lang="en-US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với</a:t>
                </a:r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1 </a:t>
                </a:r>
                <a:r>
                  <a:rPr lang="en-US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văn</a:t>
                </a:r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</a:t>
                </a:r>
                <a:r>
                  <a:rPr lang="en-US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bản</a:t>
                </a:r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d </a:t>
                </a:r>
                <a:r>
                  <a:rPr lang="en-US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trong</a:t>
                </a:r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</a:t>
                </a:r>
                <a:r>
                  <a:rPr lang="en-US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một</a:t>
                </a:r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</a:t>
                </a:r>
                <a:r>
                  <a:rPr lang="en-US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tập</a:t>
                </a:r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</a:t>
                </a:r>
                <a:r>
                  <a:rPr lang="en-US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văn</a:t>
                </a:r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</a:t>
                </a:r>
                <a:r>
                  <a:rPr lang="en-US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bản</a:t>
                </a:r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(corpus) D: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	</a:t>
                </a:r>
                <a:r>
                  <a:rPr lang="en-US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r</a:t>
                </a:r>
                <a:r>
                  <a:rPr lang="en-US" baseline="-25000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d</a:t>
                </a:r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= [</a:t>
                </a:r>
                <a:r>
                  <a:rPr lang="en-US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tf-idf</a:t>
                </a:r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(w</a:t>
                </a:r>
                <a:r>
                  <a:rPr lang="en-US" baseline="-25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1</a:t>
                </a:r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, d, D), </a:t>
                </a:r>
                <a:r>
                  <a:rPr lang="en-US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tf-idf</a:t>
                </a:r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(w</a:t>
                </a:r>
                <a:r>
                  <a:rPr lang="en-US" baseline="-25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2</a:t>
                </a:r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, d, D), …, </a:t>
                </a:r>
                <a:r>
                  <a:rPr lang="en-US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tf-idf</a:t>
                </a:r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(</a:t>
                </a:r>
                <a:r>
                  <a:rPr lang="en-US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w</a:t>
                </a:r>
                <a:r>
                  <a:rPr lang="en-US" baseline="-25000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|V</a:t>
                </a:r>
                <a:r>
                  <a:rPr lang="en-US" baseline="-25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|</a:t>
                </a:r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, d, D)]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    </a:t>
                </a:r>
                <a:r>
                  <a:rPr lang="en-US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với</a:t>
                </a:r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</a:t>
                </a:r>
                <a:r>
                  <a:rPr lang="en-US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r</a:t>
                </a:r>
                <a:r>
                  <a:rPr lang="en-US" baseline="-25000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d</a:t>
                </a:r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</a:t>
                </a:r>
                <a:r>
                  <a:rPr lang="en-US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là</a:t>
                </a:r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1 vector |V| </a:t>
                </a:r>
                <a:r>
                  <a:rPr lang="en-US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chiều</a:t>
                </a:r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	V 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</a:t>
                </a:r>
                <a:r>
                  <a:rPr lang="en-US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là</a:t>
                </a:r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</a:t>
                </a:r>
                <a:r>
                  <a:rPr lang="en-US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từ</a:t>
                </a:r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</a:t>
                </a:r>
                <a:r>
                  <a:rPr lang="en-US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điển</a:t>
                </a:r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(</a:t>
                </a:r>
                <a:r>
                  <a:rPr lang="en-US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tập</a:t>
                </a:r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</a:t>
                </a:r>
                <a:r>
                  <a:rPr lang="en-US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hợp</a:t>
                </a:r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</a:t>
                </a:r>
                <a:r>
                  <a:rPr lang="en-US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các</a:t>
                </a:r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</a:t>
                </a:r>
                <a:r>
                  <a:rPr lang="en-US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từ</a:t>
                </a:r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</a:t>
                </a:r>
                <a:r>
                  <a:rPr lang="en-US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xuất</a:t>
                </a:r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</a:t>
                </a:r>
                <a:r>
                  <a:rPr lang="en-US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hiện</a:t>
                </a:r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</a:t>
                </a:r>
                <a:r>
                  <a:rPr lang="en-US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trong</a:t>
                </a:r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D) </a:t>
                </a:r>
                <a:r>
                  <a:rPr lang="en-US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đối</a:t>
                </a:r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</a:t>
                </a:r>
                <a:r>
                  <a:rPr lang="en-US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với</a:t>
                </a:r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D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619179"/>
                <a:ext cx="10058400" cy="4598741"/>
              </a:xfrm>
              <a:blipFill>
                <a:blip r:embed="rId2"/>
                <a:stretch>
                  <a:fillRect l="-1939" t="-2255" r="-6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21245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70C0"/>
                </a:solidFill>
              </a:rPr>
              <a:t>Biểu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diễn</a:t>
            </a:r>
            <a:r>
              <a:rPr lang="en-US" dirty="0">
                <a:solidFill>
                  <a:srgbClr val="0070C0"/>
                </a:solidFill>
              </a:rPr>
              <a:t> bag of words, TF-IDF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619179"/>
                <a:ext cx="10058400" cy="4598741"/>
              </a:xfrm>
            </p:spPr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q"/>
                </a:pPr>
                <a:r>
                  <a:rPr 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Trong đó, mỗi giá trị tf-idf(w</a:t>
                </a:r>
                <a:r>
                  <a:rPr lang="en-US" baseline="-250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i</a:t>
                </a:r>
                <a:r>
                  <a:rPr 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, d, D) được tính như sau:</a:t>
                </a:r>
              </a:p>
              <a:p>
                <a:pPr marL="0" indent="0">
                  <a:buNone/>
                </a:pPr>
                <a:r>
                  <a:rPr 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	tf-idf(w</a:t>
                </a:r>
                <a:r>
                  <a:rPr lang="en-US" baseline="-250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i</a:t>
                </a:r>
                <a:r>
                  <a:rPr 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, d, D) = tf(w</a:t>
                </a:r>
                <a:r>
                  <a:rPr lang="en-US" baseline="-250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i</a:t>
                </a:r>
                <a:r>
                  <a:rPr 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, d) x idf(w</a:t>
                </a:r>
                <a:r>
                  <a:rPr lang="en-US" baseline="-250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i</a:t>
                </a:r>
                <a:r>
                  <a:rPr 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, D)</a:t>
                </a:r>
              </a:p>
              <a:p>
                <a:pPr marL="0" indent="0">
                  <a:buNone/>
                </a:pPr>
                <a:r>
                  <a:rPr 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	với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t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f</m:t>
                    </m:r>
                    <m:d>
                      <m:dPr>
                        <m:ctrlPr>
                          <a:rPr lang="en-US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i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w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i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  <m:r>
                          <a:rPr lang="en-US" i="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i="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</m:e>
                    </m:d>
                    <m:r>
                      <a:rPr lang="en-US" i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f</m:t>
                        </m:r>
                        <m:d>
                          <m:dPr>
                            <m:ctrlPr>
                              <a:rPr lang="en-US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i="0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w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i="0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sub>
                            </m:sSub>
                            <m:r>
                              <a:rPr lang="en-US" i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d</m:t>
                            </m:r>
                          </m:e>
                        </m:d>
                      </m:num>
                      <m:den>
                        <m:limLow>
                          <m:limLowPr>
                            <m:ctrlPr>
                              <a:rPr lang="en-US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i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/>
                        </m:limLow>
                        <m:d>
                          <m:dPr>
                            <m:begChr m:val="{"/>
                            <m:endChr m:val="}"/>
                            <m:ctrlPr>
                              <a:rPr lang="en-US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f</m:t>
                            </m:r>
                            <m:d>
                              <m:dPr>
                                <m:ctrlPr>
                                  <a:rPr lang="en-US" i="1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w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i="0" smtClean="0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j</m:t>
                                    </m:r>
                                  </m:sub>
                                </m:sSub>
                                <m:r>
                                  <a:rPr lang="en-US" i="0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m:rPr>
                                    <m:sty m:val="p"/>
                                  </m:rPr>
                                  <a:rPr lang="en-US" i="0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d</m:t>
                                </m:r>
                              </m:e>
                            </m:d>
                            <m:r>
                              <a:rPr lang="en-US" b="0" i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: 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w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j</m:t>
                                </m:r>
                              </m:sub>
                            </m:sSub>
                            <m:r>
                              <a:rPr lang="en-US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V</m:t>
                            </m:r>
                          </m:e>
                        </m:d>
                      </m:den>
                    </m:f>
                  </m:oMath>
                </a14:m>
                <a:endParaRPr lang="en-US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marL="0" indent="0">
                  <a:buNone/>
                </a:pPr>
                <a:r>
                  <a:rPr 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                   idf(w</a:t>
                </a:r>
                <a:r>
                  <a:rPr lang="en-US" baseline="-250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i</a:t>
                </a:r>
                <a:r>
                  <a:rPr 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, D)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b="0" i="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lang="en-US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i="1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i="1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sub>
                            </m:sSub>
                          </m:fName>
                          <m:e>
                            <m:f>
                              <m:fPr>
                                <m:ctrlPr>
                                  <a:rPr lang="en-US" i="1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i="1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D</m:t>
                                    </m:r>
                                  </m:e>
                                </m:d>
                              </m:num>
                              <m:den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i="1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begChr m:val="{"/>
                                        <m:endChr m:val="}"/>
                                        <m:ctrlPr>
                                          <a:rPr lang="en-US" i="1">
                                            <a:solidFill>
                                              <a:schemeClr val="tx1">
                                                <a:lumMod val="85000"/>
                                                <a:lumOff val="1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i="1">
                                                <a:solidFill>
                                                  <a:schemeClr val="tx1">
                                                    <a:lumMod val="85000"/>
                                                    <a:lumOff val="1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>
                                                <a:solidFill>
                                                  <a:schemeClr val="tx1">
                                                    <a:lumMod val="85000"/>
                                                    <a:lumOff val="1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d</m:t>
                                            </m:r>
                                          </m:e>
                                          <m:sup>
                                            <m:r>
                                              <a:rPr lang="en-US">
                                                <a:solidFill>
                                                  <a:schemeClr val="tx1">
                                                    <a:lumMod val="85000"/>
                                                    <a:lumOff val="1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′</m:t>
                                            </m:r>
                                          </m:sup>
                                        </m:sSup>
                                        <m:r>
                                          <a:rPr lang="en-US">
                                            <a:solidFill>
                                              <a:schemeClr val="tx1">
                                                <a:lumMod val="85000"/>
                                                <a:lumOff val="1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∈ 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>
                                            <a:solidFill>
                                              <a:schemeClr val="tx1">
                                                <a:lumMod val="85000"/>
                                                <a:lumOff val="1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D</m:t>
                                        </m:r>
                                        <m:r>
                                          <a:rPr lang="en-US">
                                            <a:solidFill>
                                              <a:schemeClr val="tx1">
                                                <a:lumMod val="85000"/>
                                                <a:lumOff val="1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  :</m:t>
                                        </m:r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solidFill>
                                                  <a:schemeClr val="tx1">
                                                    <a:lumMod val="85000"/>
                                                    <a:lumOff val="1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>
                                                <a:solidFill>
                                                  <a:schemeClr val="tx1">
                                                    <a:lumMod val="85000"/>
                                                    <a:lumOff val="1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  </m:t>
                                            </m:r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>
                                                <a:solidFill>
                                                  <a:schemeClr val="tx1">
                                                    <a:lumMod val="85000"/>
                                                    <a:lumOff val="1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w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>
                                                <a:solidFill>
                                                  <a:schemeClr val="tx1">
                                                    <a:lumMod val="85000"/>
                                                    <a:lumOff val="1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i</m:t>
                                            </m:r>
                                          </m:sub>
                                        </m:sSub>
                                        <m:r>
                                          <a:rPr lang="en-US">
                                            <a:solidFill>
                                              <a:schemeClr val="tx1">
                                                <a:lumMod val="85000"/>
                                                <a:lumOff val="1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 ∈</m:t>
                                        </m:r>
                                        <m:sSup>
                                          <m:sSupPr>
                                            <m:ctrlPr>
                                              <a:rPr lang="en-US" i="1">
                                                <a:solidFill>
                                                  <a:schemeClr val="tx1">
                                                    <a:lumMod val="85000"/>
                                                    <a:lumOff val="1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>
                                                <a:solidFill>
                                                  <a:schemeClr val="tx1">
                                                    <a:lumMod val="85000"/>
                                                    <a:lumOff val="1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 </m:t>
                                            </m:r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>
                                                <a:solidFill>
                                                  <a:schemeClr val="tx1">
                                                    <a:lumMod val="85000"/>
                                                    <a:lumOff val="1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d</m:t>
                                            </m:r>
                                          </m:e>
                                          <m:sup>
                                            <m:r>
                                              <a:rPr lang="en-US">
                                                <a:solidFill>
                                                  <a:schemeClr val="tx1">
                                                    <a:lumMod val="85000"/>
                                                    <a:lumOff val="1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′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</m:e>
                                </m:d>
                              </m:den>
                            </m:f>
                          </m:e>
                        </m:func>
                      </m:fName>
                      <m:e/>
                    </m:func>
                  </m:oMath>
                </a14:m>
                <a:r>
                  <a:rPr 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</a:t>
                </a:r>
              </a:p>
              <a:p>
                <a:pPr>
                  <a:buFont typeface="Wingdings" panose="05000000000000000000" pitchFamily="2" charset="2"/>
                  <a:buChar char="q"/>
                </a:pPr>
                <a:r>
                  <a:rPr 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Trong đó, f(w</a:t>
                </a:r>
                <a:r>
                  <a:rPr lang="en-US" baseline="-250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i</a:t>
                </a:r>
                <a:r>
                  <a:rPr 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, d) là số lần xuất hiện của từ w</a:t>
                </a:r>
                <a:r>
                  <a:rPr lang="en-US" baseline="-250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i</a:t>
                </a:r>
                <a:r>
                  <a:rPr 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trong văn bản d.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619179"/>
                <a:ext cx="10058400" cy="4598741"/>
              </a:xfrm>
              <a:blipFill>
                <a:blip r:embed="rId2"/>
                <a:stretch>
                  <a:fillRect l="-1939" t="-2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19110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Biểu diễn TF-IDF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79" y="1619179"/>
                <a:ext cx="10455623" cy="5042878"/>
              </a:xfrm>
            </p:spPr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q"/>
                </a:pPr>
                <a:r>
                  <a:rPr 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Xác định từ điển V:</a:t>
                </a:r>
              </a:p>
              <a:p>
                <a:pPr lvl="2">
                  <a:buFont typeface="Wingdings" panose="05000000000000000000" pitchFamily="2" charset="2"/>
                  <a:buChar char="Ø"/>
                </a:pPr>
                <a:r>
                  <a:rPr lang="en-US" sz="28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Với mỗi văn bản d trong D:</a:t>
                </a:r>
              </a:p>
              <a:p>
                <a:pPr marL="384048" lvl="2" indent="0">
                  <a:buNone/>
                </a:pPr>
                <a:r>
                  <a:rPr lang="en-US" sz="28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	* B1: Tách d thành các từ theo punctuations</a:t>
                </a:r>
                <a:r>
                  <a:rPr lang="en-US" sz="2800" baseline="300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[1] </a:t>
                </a:r>
                <a:r>
                  <a:rPr lang="en-US" sz="28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ta thu được W</a:t>
                </a:r>
                <a:r>
                  <a:rPr lang="en-US" sz="2800" baseline="-250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d</a:t>
                </a:r>
                <a:r>
                  <a:rPr lang="en-US" sz="28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:</a:t>
                </a:r>
              </a:p>
              <a:p>
                <a:pPr marL="384048" lvl="2" indent="0">
                  <a:buNone/>
                </a:pPr>
                <a:r>
                  <a:rPr lang="en-US" sz="28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		</a:t>
                </a:r>
                <a:r>
                  <a:rPr lang="en-US">
                    <a:solidFill>
                      <a:srgbClr val="FF0000"/>
                    </a:solidFill>
                  </a:rPr>
                  <a:t>‘Data-Science Lab;2018’ -&gt; [‘Data’, ‘Science’, ‘Lab’, ‘2018’]</a:t>
                </a:r>
              </a:p>
              <a:p>
                <a:pPr marL="384048" lvl="2" indent="0">
                  <a:buNone/>
                </a:pPr>
                <a:r>
                  <a:rPr lang="en-US" sz="28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	* B2: Loại bỏ từ dừng (stop words</a:t>
                </a:r>
                <a:r>
                  <a:rPr lang="en-US" sz="2800" baseline="300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[2]</a:t>
                </a:r>
                <a:r>
                  <a:rPr lang="en-US" sz="28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) khỏi W</a:t>
                </a:r>
                <a:r>
                  <a:rPr lang="en-US" sz="2800" baseline="-250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d</a:t>
                </a:r>
                <a:r>
                  <a:rPr lang="en-US" sz="2800" baseline="300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</a:t>
                </a:r>
                <a:r>
                  <a:rPr lang="en-US" sz="28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: </a:t>
                </a:r>
              </a:p>
              <a:p>
                <a:pPr marL="384048" lvl="2" indent="0">
                  <a:buNone/>
                </a:pPr>
                <a:r>
                  <a:rPr lang="en-US" sz="28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		</a:t>
                </a:r>
                <a:r>
                  <a:rPr lang="en-US" sz="2800">
                    <a:solidFill>
                      <a:srgbClr val="FF0000"/>
                    </a:solidFill>
                  </a:rPr>
                  <a:t>W</a:t>
                </a:r>
                <a:r>
                  <a:rPr lang="en-US" sz="2800" baseline="-25000">
                    <a:solidFill>
                      <a:srgbClr val="FF0000"/>
                    </a:solidFill>
                  </a:rPr>
                  <a:t>d</a:t>
                </a:r>
                <a:r>
                  <a:rPr lang="en-US" sz="2800">
                    <a:solidFill>
                      <a:srgbClr val="FF0000"/>
                    </a:solidFill>
                  </a:rPr>
                  <a:t> = W</a:t>
                </a:r>
                <a:r>
                  <a:rPr lang="en-US" sz="2800" baseline="-25000">
                    <a:solidFill>
                      <a:srgbClr val="FF0000"/>
                    </a:solidFill>
                  </a:rPr>
                  <a:t>d</a:t>
                </a:r>
                <a:r>
                  <a:rPr lang="en-US" sz="2800">
                    <a:solidFill>
                      <a:srgbClr val="FF0000"/>
                    </a:solidFill>
                  </a:rPr>
                  <a:t> \ {stop_words}</a:t>
                </a:r>
                <a:endParaRPr lang="en-US" sz="2800" baseline="-25000">
                  <a:solidFill>
                    <a:srgbClr val="FF0000"/>
                  </a:solidFill>
                </a:endParaRPr>
              </a:p>
              <a:p>
                <a:pPr marL="384048" lvl="2" indent="0">
                  <a:buNone/>
                </a:pPr>
                <a:r>
                  <a:rPr lang="en-US" sz="2800" baseline="-250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		</a:t>
                </a:r>
                <a:r>
                  <a:rPr lang="en-US" sz="2800">
                    <a:solidFill>
                      <a:srgbClr val="FF0000"/>
                    </a:solidFill>
                  </a:rPr>
                  <a:t> </a:t>
                </a:r>
                <a:r>
                  <a:rPr lang="en-US">
                    <a:solidFill>
                      <a:srgbClr val="FF0000"/>
                    </a:solidFill>
                  </a:rPr>
                  <a:t>a, an, the, have, for, …. </a:t>
                </a:r>
                <a:endParaRPr lang="en-US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marL="384048" lvl="2" indent="0">
                  <a:buNone/>
                </a:pPr>
                <a:r>
                  <a:rPr lang="en-US" sz="28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	* B3: Đưa các từ về dạng gốc (stemming</a:t>
                </a:r>
                <a:r>
                  <a:rPr lang="en-US" sz="2800" baseline="300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[3]</a:t>
                </a:r>
                <a:r>
                  <a:rPr lang="en-US" sz="28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) :</a:t>
                </a:r>
              </a:p>
              <a:p>
                <a:pPr marL="384048" lvl="2" indent="0">
                  <a:buNone/>
                </a:pPr>
                <a:r>
                  <a:rPr lang="en-US" sz="28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		</a:t>
                </a:r>
                <a:r>
                  <a:rPr lang="en-US" sz="2800">
                    <a:solidFill>
                      <a:srgbClr val="FF0000"/>
                    </a:solidFill>
                  </a:rPr>
                  <a:t>W</a:t>
                </a:r>
                <a:r>
                  <a:rPr lang="en-US" sz="2800" baseline="-25000">
                    <a:solidFill>
                      <a:srgbClr val="FF0000"/>
                    </a:solidFill>
                  </a:rPr>
                  <a:t>d</a:t>
                </a:r>
                <a:r>
                  <a:rPr lang="en-US" sz="2800">
                    <a:solidFill>
                      <a:srgbClr val="FF0000"/>
                    </a:solidFill>
                  </a:rPr>
                  <a:t> = {stem(w) : w </a:t>
                </a: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2800">
                    <a:solidFill>
                      <a:srgbClr val="FF0000"/>
                    </a:solidFill>
                  </a:rPr>
                  <a:t> W</a:t>
                </a:r>
                <a:r>
                  <a:rPr lang="en-US" sz="2800" baseline="-25000">
                    <a:solidFill>
                      <a:srgbClr val="FF0000"/>
                    </a:solidFill>
                  </a:rPr>
                  <a:t>d </a:t>
                </a:r>
                <a:r>
                  <a:rPr lang="en-US" sz="2800">
                    <a:solidFill>
                      <a:srgbClr val="FF0000"/>
                    </a:solidFill>
                  </a:rPr>
                  <a:t>}  </a:t>
                </a:r>
              </a:p>
              <a:p>
                <a:pPr marL="384048" lvl="2" indent="0">
                  <a:buNone/>
                </a:pPr>
                <a:r>
                  <a:rPr lang="en-US" sz="28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		trong đó </a:t>
                </a:r>
                <a:r>
                  <a:rPr lang="en-US" sz="2800">
                    <a:solidFill>
                      <a:srgbClr val="FF0000"/>
                    </a:solidFill>
                  </a:rPr>
                  <a:t>stem(w) </a:t>
                </a:r>
                <a:r>
                  <a:rPr lang="en-US" sz="28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là dạng gốc của w</a:t>
                </a:r>
                <a:endParaRPr lang="en-US" sz="2800" i="1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79" y="1619179"/>
                <a:ext cx="10455623" cy="5042878"/>
              </a:xfrm>
              <a:blipFill>
                <a:blip r:embed="rId2"/>
                <a:stretch>
                  <a:fillRect l="-1866" t="-20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64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799654" y="6334780"/>
            <a:ext cx="35071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>
                <a:solidFill>
                  <a:schemeClr val="bg1"/>
                </a:solidFill>
              </a:rPr>
              <a:t>[1] https://en.wikipedia.org/wiki/Punctuation</a:t>
            </a:r>
            <a:endParaRPr lang="en-US" sz="1400">
              <a:solidFill>
                <a:schemeClr val="bg1"/>
              </a:solidFill>
            </a:endParaRPr>
          </a:p>
          <a:p>
            <a:r>
              <a:rPr lang="en-US" sz="1400" i="1">
                <a:solidFill>
                  <a:schemeClr val="bg1"/>
                </a:solidFill>
              </a:rPr>
              <a:t>[2] https://www.ranks.nl/stopwords</a:t>
            </a:r>
          </a:p>
        </p:txBody>
      </p:sp>
    </p:spTree>
    <p:extLst>
      <p:ext uri="{BB962C8B-B14F-4D97-AF65-F5344CB8AC3E}">
        <p14:creationId xmlns:p14="http://schemas.microsoft.com/office/powerpoint/2010/main" val="128411181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Biểu diễn TF-IDF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79" y="1619179"/>
                <a:ext cx="10455623" cy="5042878"/>
              </a:xfrm>
            </p:spPr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q"/>
                </a:pPr>
                <a:r>
                  <a:rPr 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Một cách xác định từ điển V:</a:t>
                </a:r>
              </a:p>
              <a:p>
                <a:pPr lvl="2">
                  <a:buFont typeface="Wingdings" panose="05000000000000000000" pitchFamily="2" charset="2"/>
                  <a:buChar char="Ø"/>
                </a:pPr>
                <a:r>
                  <a:rPr lang="en-US" sz="28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Với mỗi văn bản d trong D: thu được W</a:t>
                </a:r>
                <a:r>
                  <a:rPr lang="en-US" sz="2800" baseline="-250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d</a:t>
                </a:r>
                <a:endParaRPr lang="en-US" sz="280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lvl="2">
                  <a:buFont typeface="Wingdings" panose="05000000000000000000" pitchFamily="2" charset="2"/>
                  <a:buChar char="Ø"/>
                </a:pPr>
                <a:r>
                  <a:rPr lang="en-US" sz="2800" i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</a:t>
                </a:r>
                <a:r>
                  <a:rPr lang="en-US" sz="28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Cuối cùng, ta có:</a:t>
                </a:r>
              </a:p>
              <a:p>
                <a:pPr marL="384048" lvl="2" indent="0">
                  <a:buNone/>
                </a:pPr>
                <a:r>
                  <a:rPr lang="en-US" sz="2800" i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		</a:t>
                </a:r>
                <a:r>
                  <a:rPr lang="en-US" sz="2800">
                    <a:solidFill>
                      <a:srgbClr val="FF0000"/>
                    </a:solidFill>
                  </a:rPr>
                  <a:t>V = </a:t>
                </a:r>
                <a14:m>
                  <m:oMath xmlns:m="http://schemas.openxmlformats.org/officeDocument/2006/math">
                    <m:nary>
                      <m:naryPr>
                        <m:chr m:val="⋃"/>
                        <m:limLoc m:val="undOvr"/>
                        <m:grow m:val="on"/>
                        <m:supHide m:val="on"/>
                        <m:ctrlPr>
                          <a:rPr lang="en-US" sz="2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en-US" sz="280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sz="280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m:rPr>
                            <m:sty m:val="p"/>
                          </m:rPr>
                          <a:rPr lang="en-US" sz="2800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US" sz="2800">
                            <a:solidFill>
                              <a:srgbClr val="FF0000"/>
                            </a:solidFill>
                          </a:rPr>
                          <m:t>W</m:t>
                        </m:r>
                        <m:r>
                          <m:rPr>
                            <m:nor/>
                          </m:rPr>
                          <a:rPr lang="en-US" sz="2800" baseline="-25000">
                            <a:solidFill>
                              <a:srgbClr val="FF0000"/>
                            </a:solidFill>
                          </a:rPr>
                          <m:t>d</m:t>
                        </m:r>
                        <m:r>
                          <m:rPr>
                            <m:nor/>
                          </m:rPr>
                          <a:rPr lang="en-US" sz="2800">
                            <a:solidFill>
                              <a:srgbClr val="FF0000"/>
                            </a:solidFill>
                          </a:rPr>
                          <m:t> </m:t>
                        </m:r>
                      </m:e>
                    </m:nary>
                  </m:oMath>
                </a14:m>
                <a:endParaRPr lang="en-US" sz="2800" i="1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79" y="1619179"/>
                <a:ext cx="10455623" cy="5042878"/>
              </a:xfrm>
              <a:blipFill>
                <a:blip r:embed="rId2"/>
                <a:stretch>
                  <a:fillRect l="-1866" t="-20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65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799654" y="6334780"/>
            <a:ext cx="35071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>
                <a:solidFill>
                  <a:schemeClr val="bg1"/>
                </a:solidFill>
              </a:rPr>
              <a:t>[1] https://en.wikipedia.org/wiki/Punctuation</a:t>
            </a:r>
            <a:endParaRPr lang="en-US" sz="1400">
              <a:solidFill>
                <a:schemeClr val="bg1"/>
              </a:solidFill>
            </a:endParaRPr>
          </a:p>
          <a:p>
            <a:r>
              <a:rPr lang="en-US" sz="1400" i="1">
                <a:solidFill>
                  <a:schemeClr val="bg1"/>
                </a:solidFill>
              </a:rPr>
              <a:t>[2] https://www.ranks.nl/stopwords</a:t>
            </a:r>
          </a:p>
        </p:txBody>
      </p:sp>
    </p:spTree>
    <p:extLst>
      <p:ext uri="{BB962C8B-B14F-4D97-AF65-F5344CB8AC3E}">
        <p14:creationId xmlns:p14="http://schemas.microsoft.com/office/powerpoint/2010/main" val="57934609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Biểu diễn TF-IDF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9"/>
            <a:ext cx="10058400" cy="459874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Tập dữ liệu thực hành: 20newsgroups</a:t>
            </a:r>
          </a:p>
          <a:p>
            <a:pPr marL="0" indent="0" algn="ctr">
              <a:buNone/>
            </a:pPr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</a:rPr>
              <a:t>http://qwone.com/~jason/20Newsgroups/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Tải </a:t>
            </a:r>
            <a:r>
              <a:rPr lang="en-US">
                <a:hlinkClick r:id="rId2"/>
              </a:rPr>
              <a:t>20news-bydate.tar.gz</a:t>
            </a:r>
            <a:r>
              <a:rPr lang="en-US"/>
              <a:t>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Bao gồm xấp xỉ 20,000 bài báo, thuộc 20 nhóm tin tức khác nhau.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Tập dữ liệu này sẽ được sử dụng để thực hành với K-Means, SVMs  </a:t>
            </a: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    và Neural Networks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Tiền xử lý: tính biểu diễn tf-idf cho tất cả các văn bản có trong tập dữ liệu.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5724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Biểu diễn TF-IDF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9"/>
            <a:ext cx="10058400" cy="459874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Tiền xử lý: cấu trúc cây thư mục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67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8903" y="2094797"/>
            <a:ext cx="4634536" cy="398750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7285" y="2094796"/>
            <a:ext cx="3688326" cy="316546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7593030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Biểu diễn TF-IDF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9"/>
            <a:ext cx="10058400" cy="459874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Tiền xử lý: đọc dữ liệu và tập hợp dữ liệu</a:t>
            </a: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&gt; Lấy danh sách các thư mục và newsgroups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68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4503" y="1924795"/>
            <a:ext cx="2985216" cy="398750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241" y="2736480"/>
            <a:ext cx="8715105" cy="250411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1128949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Biểu diễn TF-IDF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9"/>
            <a:ext cx="10058400" cy="459874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Tiền xử lý: đọc dữ liệu và tập hợp dữ liệu</a:t>
            </a: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&gt; Thu thập dữ liệu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69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677856"/>
            <a:ext cx="7475561" cy="354006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477035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Linear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/>
              <a:t> Nội dung chính:</a:t>
            </a:r>
          </a:p>
          <a:p>
            <a:pPr marL="0" indent="0">
              <a:buNone/>
            </a:pPr>
            <a:r>
              <a:rPr lang="en-US"/>
              <a:t>     1. Nhắc lại kiến thức</a:t>
            </a:r>
          </a:p>
          <a:p>
            <a:r>
              <a:rPr lang="en-US"/>
              <a:t>    2. Hỏi đáp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44854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Biểu diễn TF-IDF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9"/>
            <a:ext cx="10058400" cy="459874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Tiền xử lý: đọc dữ liệu và tập hợp dữ liệu</a:t>
            </a:r>
            <a:endParaRPr lang="en-US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&gt; Thu thập dữ liệu: hàm </a:t>
            </a:r>
            <a:r>
              <a:rPr lang="en-US">
                <a:solidFill>
                  <a:srgbClr val="FF0000"/>
                </a:solidFill>
              </a:rPr>
              <a:t>collect_data_from</a:t>
            </a: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70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747058"/>
            <a:ext cx="9964010" cy="255832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3894916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Biểu diễn TF-IDF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9"/>
            <a:ext cx="10058400" cy="459874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Tiền xử lý: đọc dữ liệu và tập hợp dữ liệu</a:t>
            </a:r>
            <a:endParaRPr lang="en-US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&gt; Thu thập dữ liệu: hàm </a:t>
            </a:r>
            <a:r>
              <a:rPr lang="en-US">
                <a:solidFill>
                  <a:srgbClr val="FF0000"/>
                </a:solidFill>
              </a:rPr>
              <a:t>collect_data_from</a:t>
            </a: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71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278194" y="6455578"/>
            <a:ext cx="44630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solidFill>
                  <a:schemeClr val="bg1"/>
                </a:solidFill>
              </a:rPr>
              <a:t>regex in python: https://docs.python.org/2/library/re.html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6180" y="2699709"/>
            <a:ext cx="9187477" cy="335696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4995173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Biểu diễn TF-IDF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9"/>
            <a:ext cx="10058400" cy="459874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Tiền xử lý: đọc dữ liệu và tập hợp dữ liệu</a:t>
            </a:r>
            <a:endParaRPr lang="en-US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&gt; Ghi ra file: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72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834807"/>
            <a:ext cx="10567130" cy="227722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88807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Biểu diễn TF-IDF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9"/>
            <a:ext cx="10058400" cy="459874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Tiền xử lý: đọc dữ liệu và tập hợp dữ liệu</a:t>
            </a:r>
            <a:endParaRPr lang="en-US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&gt; Output: </a:t>
            </a:r>
            <a:r>
              <a:rPr lang="en-US">
                <a:solidFill>
                  <a:srgbClr val="00B050"/>
                </a:solidFill>
              </a:rPr>
              <a:t>20news-train-processed.txt</a:t>
            </a: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73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9103" y="2735146"/>
            <a:ext cx="8974254" cy="24071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2353880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Biểu diễn TF-IDF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9"/>
            <a:ext cx="10058400" cy="459874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Tiền xử lý: tạo từ điển và tính trước giá trị </a:t>
            </a:r>
            <a:r>
              <a:rPr lang="en-US">
                <a:solidFill>
                  <a:srgbClr val="FF0000"/>
                </a:solidFill>
              </a:rPr>
              <a:t>idf</a:t>
            </a: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74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239" y="2130168"/>
            <a:ext cx="10653957" cy="345455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6318114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Biểu diễn TF-IDF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9"/>
            <a:ext cx="10058400" cy="459874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Tiền xử lý: tạo từ điển và tính trước giá trị </a:t>
            </a:r>
            <a:r>
              <a:rPr lang="en-US">
                <a:solidFill>
                  <a:srgbClr val="FF0000"/>
                </a:solidFill>
              </a:rPr>
              <a:t>idf</a:t>
            </a:r>
          </a:p>
          <a:p>
            <a:pPr>
              <a:buFont typeface="Wingdings" panose="05000000000000000000" pitchFamily="2" charset="2"/>
              <a:buChar char="q"/>
            </a:pPr>
            <a:endParaRPr lang="en-US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75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062" y="2228905"/>
            <a:ext cx="10696848" cy="215628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3058132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Biểu diễn TF-IDF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9"/>
            <a:ext cx="10058400" cy="459874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Tiền xử lý: tạo từ điển và tính trước giá trị </a:t>
            </a:r>
            <a:r>
              <a:rPr lang="en-US">
                <a:solidFill>
                  <a:srgbClr val="FF0000"/>
                </a:solidFill>
              </a:rPr>
              <a:t>idf</a:t>
            </a:r>
          </a:p>
          <a:p>
            <a:pPr>
              <a:buFont typeface="Wingdings" panose="05000000000000000000" pitchFamily="2" charset="2"/>
              <a:buChar char="q"/>
            </a:pPr>
            <a:endParaRPr lang="en-US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76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5433" y="2217393"/>
            <a:ext cx="7227155" cy="86993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205433" y="3685543"/>
                <a:ext cx="5370829" cy="81323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sz="28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idf(w</a:t>
                </a:r>
                <a:r>
                  <a:rPr lang="en-US" sz="2800" baseline="-250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i</a:t>
                </a:r>
                <a:r>
                  <a:rPr lang="en-US" sz="28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, D)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80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280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lang="en-US" sz="28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800" i="1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800" i="1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2800" i="1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sub>
                            </m:sSub>
                          </m:fName>
                          <m:e>
                            <m:f>
                              <m:fPr>
                                <m:ctrlPr>
                                  <a:rPr lang="en-US" sz="2800" i="1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2800" i="1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800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D</m:t>
                                    </m:r>
                                  </m:e>
                                </m:d>
                              </m:num>
                              <m:den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2800" i="1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begChr m:val="{"/>
                                        <m:endChr m:val="}"/>
                                        <m:ctrlPr>
                                          <a:rPr lang="en-US" sz="2800" i="1">
                                            <a:solidFill>
                                              <a:schemeClr val="tx1">
                                                <a:lumMod val="85000"/>
                                                <a:lumOff val="1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sz="2800" i="1">
                                                <a:solidFill>
                                                  <a:schemeClr val="tx1">
                                                    <a:lumMod val="85000"/>
                                                    <a:lumOff val="1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sz="2800">
                                                <a:solidFill>
                                                  <a:schemeClr val="tx1">
                                                    <a:lumMod val="85000"/>
                                                    <a:lumOff val="1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d</m:t>
                                            </m:r>
                                          </m:e>
                                          <m:sup>
                                            <m:r>
                                              <a:rPr lang="en-US" sz="2800">
                                                <a:solidFill>
                                                  <a:schemeClr val="tx1">
                                                    <a:lumMod val="85000"/>
                                                    <a:lumOff val="1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′</m:t>
                                            </m:r>
                                          </m:sup>
                                        </m:sSup>
                                        <m:r>
                                          <a:rPr lang="en-US" sz="2800">
                                            <a:solidFill>
                                              <a:schemeClr val="tx1">
                                                <a:lumMod val="85000"/>
                                                <a:lumOff val="1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∈ 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2800">
                                            <a:solidFill>
                                              <a:schemeClr val="tx1">
                                                <a:lumMod val="85000"/>
                                                <a:lumOff val="1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D</m:t>
                                        </m:r>
                                        <m:r>
                                          <a:rPr lang="en-US" sz="2800">
                                            <a:solidFill>
                                              <a:schemeClr val="tx1">
                                                <a:lumMod val="85000"/>
                                                <a:lumOff val="1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  :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2800" i="1">
                                                <a:solidFill>
                                                  <a:schemeClr val="tx1">
                                                    <a:lumMod val="85000"/>
                                                    <a:lumOff val="1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800">
                                                <a:solidFill>
                                                  <a:schemeClr val="tx1">
                                                    <a:lumMod val="85000"/>
                                                    <a:lumOff val="1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  </m:t>
                                            </m:r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sz="2800">
                                                <a:solidFill>
                                                  <a:schemeClr val="tx1">
                                                    <a:lumMod val="85000"/>
                                                    <a:lumOff val="1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w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sz="2800">
                                                <a:solidFill>
                                                  <a:schemeClr val="tx1">
                                                    <a:lumMod val="85000"/>
                                                    <a:lumOff val="1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i</m:t>
                                            </m:r>
                                          </m:sub>
                                        </m:sSub>
                                        <m:r>
                                          <a:rPr lang="en-US" sz="2800">
                                            <a:solidFill>
                                              <a:schemeClr val="tx1">
                                                <a:lumMod val="85000"/>
                                                <a:lumOff val="1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 ∈</m:t>
                                        </m:r>
                                        <m:sSup>
                                          <m:sSupPr>
                                            <m:ctrlPr>
                                              <a:rPr lang="en-US" sz="2800" i="1">
                                                <a:solidFill>
                                                  <a:schemeClr val="tx1">
                                                    <a:lumMod val="85000"/>
                                                    <a:lumOff val="1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2800">
                                                <a:solidFill>
                                                  <a:schemeClr val="tx1">
                                                    <a:lumMod val="85000"/>
                                                    <a:lumOff val="1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 </m:t>
                                            </m:r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sz="2800">
                                                <a:solidFill>
                                                  <a:schemeClr val="tx1">
                                                    <a:lumMod val="85000"/>
                                                    <a:lumOff val="1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d</m:t>
                                            </m:r>
                                          </m:e>
                                          <m:sup>
                                            <m:r>
                                              <a:rPr lang="en-US" sz="2800">
                                                <a:solidFill>
                                                  <a:schemeClr val="tx1">
                                                    <a:lumMod val="85000"/>
                                                    <a:lumOff val="1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′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</m:e>
                                </m:d>
                              </m:den>
                            </m:f>
                          </m:e>
                        </m:func>
                      </m:fName>
                      <m:e/>
                    </m:func>
                  </m:oMath>
                </a14:m>
                <a:endParaRPr lang="en-US" sz="280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5433" y="3685543"/>
                <a:ext cx="5370829" cy="813236"/>
              </a:xfrm>
              <a:prstGeom prst="rect">
                <a:avLst/>
              </a:prstGeom>
              <a:blipFill>
                <a:blip r:embed="rId3"/>
                <a:stretch>
                  <a:fillRect l="-22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710388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Biểu diễn TF-IDF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9"/>
            <a:ext cx="10058400" cy="459874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Tiền xử lý: tạo từ điển và tính trước giá trị </a:t>
            </a:r>
            <a:r>
              <a:rPr lang="en-US">
                <a:solidFill>
                  <a:srgbClr val="FF0000"/>
                </a:solidFill>
              </a:rPr>
              <a:t>idf</a:t>
            </a:r>
          </a:p>
          <a:p>
            <a:pPr>
              <a:buFont typeface="Wingdings" panose="05000000000000000000" pitchFamily="2" charset="2"/>
              <a:buChar char="q"/>
            </a:pPr>
            <a:endParaRPr lang="en-US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77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9978" y="2151286"/>
            <a:ext cx="4444719" cy="384639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585340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Biểu diễn TF-IDF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9"/>
            <a:ext cx="10058400" cy="459874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Tiền xử lý: tính </a:t>
            </a:r>
            <a:r>
              <a:rPr lang="en-US">
                <a:solidFill>
                  <a:srgbClr val="FF0000"/>
                </a:solidFill>
              </a:rPr>
              <a:t>tf-idf</a:t>
            </a:r>
          </a:p>
          <a:p>
            <a:pPr marL="0" indent="0">
              <a:buNone/>
            </a:pPr>
            <a:endParaRPr lang="en-US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78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4529" y="2182383"/>
            <a:ext cx="10017954" cy="395600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3226490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Biểu diễn TF-IDF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9"/>
            <a:ext cx="10058400" cy="459874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Tiền xử lý: tính </a:t>
            </a:r>
            <a:r>
              <a:rPr lang="en-US">
                <a:solidFill>
                  <a:srgbClr val="FF0000"/>
                </a:solidFill>
              </a:rPr>
              <a:t>tf-idf</a:t>
            </a:r>
          </a:p>
          <a:p>
            <a:pPr marL="0" indent="0">
              <a:buNone/>
            </a:pPr>
            <a:endParaRPr lang="en-US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79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4181" y="2258401"/>
            <a:ext cx="9960409" cy="213661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115874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1. Bài toán hồi quy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q"/>
                </a:pPr>
                <a:r>
                  <a:rPr lang="en-US"/>
                  <a:t> </a:t>
                </a:r>
                <a:r>
                  <a:rPr lang="en-US" sz="3000"/>
                  <a:t>Cho tập dữ liệu D = {(</a:t>
                </a:r>
                <a:r>
                  <a:rPr lang="en-US" sz="3000" b="1"/>
                  <a:t>x</a:t>
                </a:r>
                <a:r>
                  <a:rPr lang="en-US" sz="3000" b="1" baseline="-25000"/>
                  <a:t>1</a:t>
                </a:r>
                <a:r>
                  <a:rPr lang="en-US" sz="3000"/>
                  <a:t>, y</a:t>
                </a:r>
                <a:r>
                  <a:rPr lang="en-US" sz="3000" baseline="-25000"/>
                  <a:t>1</a:t>
                </a:r>
                <a:r>
                  <a:rPr lang="en-US" sz="3000"/>
                  <a:t>), (</a:t>
                </a:r>
                <a:r>
                  <a:rPr lang="en-US" sz="3000" b="1"/>
                  <a:t>x</a:t>
                </a:r>
                <a:r>
                  <a:rPr lang="en-US" sz="3000" b="1" baseline="-25000"/>
                  <a:t>2</a:t>
                </a:r>
                <a:r>
                  <a:rPr lang="en-US" sz="3000"/>
                  <a:t>, y</a:t>
                </a:r>
                <a:r>
                  <a:rPr lang="en-US" sz="3000" baseline="-25000"/>
                  <a:t>2</a:t>
                </a:r>
                <a:r>
                  <a:rPr lang="en-US" sz="3000"/>
                  <a:t>), …, (</a:t>
                </a:r>
                <a:r>
                  <a:rPr lang="en-US" sz="3000" b="1"/>
                  <a:t>x</a:t>
                </a:r>
                <a:r>
                  <a:rPr lang="en-US" sz="3000" b="1" baseline="-25000"/>
                  <a:t>N</a:t>
                </a:r>
                <a:r>
                  <a:rPr lang="en-US" sz="3000"/>
                  <a:t>, y</a:t>
                </a:r>
                <a:r>
                  <a:rPr lang="en-US" sz="3000" baseline="-25000"/>
                  <a:t>N</a:t>
                </a:r>
                <a:r>
                  <a:rPr lang="en-US" sz="3000"/>
                  <a:t>)}, trong đó mỗi điểm dữ liệu (</a:t>
                </a:r>
                <a:r>
                  <a:rPr lang="en-US" sz="3000" b="1"/>
                  <a:t>x</a:t>
                </a:r>
                <a:r>
                  <a:rPr lang="en-US" sz="3000" b="1" baseline="-25000"/>
                  <a:t>i</a:t>
                </a:r>
                <a:r>
                  <a:rPr lang="en-US" sz="3000"/>
                  <a:t>, y</a:t>
                </a:r>
                <a:r>
                  <a:rPr lang="en-US" sz="3000" baseline="-25000"/>
                  <a:t>i</a:t>
                </a:r>
                <a:r>
                  <a:rPr lang="en-US" sz="3000"/>
                  <a:t>) bao gồm 2 thành phần:</a:t>
                </a:r>
              </a:p>
              <a:p>
                <a:pPr lvl="2">
                  <a:buFont typeface="Wingdings" panose="05000000000000000000" pitchFamily="2" charset="2"/>
                  <a:buChar char="Ø"/>
                </a:pPr>
                <a:r>
                  <a:rPr lang="en-US" sz="3000"/>
                  <a:t> </a:t>
                </a:r>
                <a:r>
                  <a:rPr lang="en-US" sz="3000" b="1"/>
                  <a:t>x</a:t>
                </a:r>
                <a:r>
                  <a:rPr lang="en-US" sz="3000" b="1" baseline="-25000"/>
                  <a:t>i</a:t>
                </a:r>
                <a:r>
                  <a:rPr lang="en-US" sz="3000"/>
                  <a:t> = [</a:t>
                </a:r>
                <a:r>
                  <a:rPr lang="en-US" sz="3000" b="1"/>
                  <a:t>x</a:t>
                </a:r>
                <a:r>
                  <a:rPr lang="en-US" sz="3000" baseline="-25000"/>
                  <a:t>i1</a:t>
                </a:r>
                <a:r>
                  <a:rPr lang="en-US" sz="3000"/>
                  <a:t>, </a:t>
                </a:r>
                <a:r>
                  <a:rPr lang="en-US" sz="3000" b="1"/>
                  <a:t>x</a:t>
                </a:r>
                <a:r>
                  <a:rPr lang="en-US" sz="3000" baseline="-25000"/>
                  <a:t>i2</a:t>
                </a:r>
                <a:r>
                  <a:rPr lang="en-US" sz="3000"/>
                  <a:t>, …, </a:t>
                </a:r>
                <a:r>
                  <a:rPr lang="en-US" sz="3000" b="1"/>
                  <a:t>x</a:t>
                </a:r>
                <a:r>
                  <a:rPr lang="en-US" sz="3000" baseline="-25000"/>
                  <a:t>iK</a:t>
                </a:r>
                <a:r>
                  <a:rPr lang="en-US" sz="3000"/>
                  <a:t>]</a:t>
                </a:r>
                <a:r>
                  <a:rPr lang="en-US" sz="3000" baseline="30000"/>
                  <a:t>T</a:t>
                </a:r>
                <a:r>
                  <a:rPr lang="en-US" sz="3000"/>
                  <a:t> là một vector K chiều</a:t>
                </a:r>
              </a:p>
              <a:p>
                <a:pPr lvl="2">
                  <a:buFont typeface="Wingdings" panose="05000000000000000000" pitchFamily="2" charset="2"/>
                  <a:buChar char="Ø"/>
                </a:pPr>
                <a:r>
                  <a:rPr lang="en-US" sz="3000"/>
                  <a:t> y</a:t>
                </a:r>
                <a:r>
                  <a:rPr lang="en-US" sz="3000" baseline="-25000"/>
                  <a:t>i</a:t>
                </a:r>
                <a:r>
                  <a:rPr lang="en-US" sz="3000"/>
                  <a:t> </a:t>
                </a:r>
                <a14:m>
                  <m:oMath xmlns:m="http://schemas.openxmlformats.org/officeDocument/2006/math">
                    <m:r>
                      <a:rPr lang="en-US" sz="3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3000"/>
                  <a:t> </a:t>
                </a:r>
                <a14:m>
                  <m:oMath xmlns:m="http://schemas.openxmlformats.org/officeDocument/2006/math">
                    <m:r>
                      <a:rPr lang="en-US" sz="3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sz="3000"/>
                  <a:t> là một số thực</a:t>
                </a:r>
              </a:p>
              <a:p>
                <a:pPr>
                  <a:buFont typeface="Wingdings" panose="05000000000000000000" pitchFamily="2" charset="2"/>
                  <a:buChar char="q"/>
                </a:pPr>
                <a:r>
                  <a:rPr lang="en-US" sz="3000"/>
                  <a:t> Giả thiết rằng tồn tại hàm f tuyến tính sao cho y</a:t>
                </a:r>
                <a:r>
                  <a:rPr lang="en-US" sz="3000" baseline="-25000"/>
                  <a:t>i</a:t>
                </a:r>
                <a:r>
                  <a:rPr lang="en-US" sz="3000"/>
                  <a:t> </a:t>
                </a:r>
                <a14:m>
                  <m:oMath xmlns:m="http://schemas.openxmlformats.org/officeDocument/2006/math">
                    <m:r>
                      <a:rPr lang="en-US" sz="3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</m:t>
                    </m:r>
                  </m:oMath>
                </a14:m>
                <a:r>
                  <a:rPr lang="en-US" sz="3000"/>
                  <a:t> f(x</a:t>
                </a:r>
                <a:r>
                  <a:rPr lang="en-US" sz="3000" baseline="-25000"/>
                  <a:t>i</a:t>
                </a:r>
                <a:r>
                  <a:rPr lang="en-US" sz="3000"/>
                  <a:t>):</a:t>
                </a:r>
              </a:p>
              <a:p>
                <a:pPr marL="0" indent="0">
                  <a:buNone/>
                </a:pPr>
                <a:r>
                  <a:rPr lang="en-US" sz="3000"/>
                  <a:t>	f(</a:t>
                </a:r>
                <a:r>
                  <a:rPr lang="en-US" sz="3000" b="1"/>
                  <a:t>x</a:t>
                </a:r>
                <a:r>
                  <a:rPr lang="en-US" sz="3000" b="1" baseline="-25000"/>
                  <a:t>i</a:t>
                </a:r>
                <a:r>
                  <a:rPr lang="en-US" sz="3000"/>
                  <a:t>) = w</a:t>
                </a:r>
                <a:r>
                  <a:rPr lang="en-US" sz="3000" baseline="-25000"/>
                  <a:t>0</a:t>
                </a:r>
                <a:r>
                  <a:rPr lang="en-US" sz="3000"/>
                  <a:t> + w</a:t>
                </a:r>
                <a:r>
                  <a:rPr lang="en-US" sz="3000" baseline="-25000"/>
                  <a:t>1</a:t>
                </a:r>
                <a:r>
                  <a:rPr lang="en-US" sz="3000" b="1"/>
                  <a:t>x</a:t>
                </a:r>
                <a:r>
                  <a:rPr lang="en-US" sz="3000" b="1" baseline="-25000"/>
                  <a:t>i1</a:t>
                </a:r>
                <a:r>
                  <a:rPr lang="en-US" sz="3000"/>
                  <a:t> + … + w</a:t>
                </a:r>
                <a:r>
                  <a:rPr lang="en-US" sz="3000" baseline="-25000"/>
                  <a:t>K</a:t>
                </a:r>
                <a:r>
                  <a:rPr lang="en-US" sz="3000"/>
                  <a:t> </a:t>
                </a:r>
                <a:r>
                  <a:rPr lang="en-US" sz="3000" b="1"/>
                  <a:t>x</a:t>
                </a:r>
                <a:r>
                  <a:rPr lang="en-US" sz="3000" b="1" baseline="-25000"/>
                  <a:t>iK</a:t>
                </a:r>
                <a:r>
                  <a:rPr lang="en-US" sz="3000" baseline="-25000"/>
                  <a:t> </a:t>
                </a:r>
                <a:r>
                  <a:rPr lang="en-US" sz="3000"/>
                  <a:t>= </a:t>
                </a:r>
                <a:r>
                  <a:rPr lang="en-US" sz="3000" b="1"/>
                  <a:t>wx</a:t>
                </a:r>
                <a:r>
                  <a:rPr lang="en-US" sz="3000" b="1" baseline="-25000"/>
                  <a:t>i</a:t>
                </a:r>
                <a:endParaRPr lang="en-US" sz="3000" b="1"/>
              </a:p>
              <a:p>
                <a:pPr marL="384048" lvl="2" indent="0">
                  <a:buNone/>
                </a:pPr>
                <a:endParaRPr lang="en-US" sz="280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121" t="-2869" r="-6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63797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Biểu diễn TF-IDF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9"/>
            <a:ext cx="10058400" cy="459874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Tiền xử lý: tính </a:t>
            </a:r>
            <a:r>
              <a:rPr lang="en-US">
                <a:solidFill>
                  <a:srgbClr val="FF0000"/>
                </a:solidFill>
              </a:rPr>
              <a:t>tf-idf</a:t>
            </a:r>
          </a:p>
          <a:p>
            <a:pPr marL="0" indent="0">
              <a:buNone/>
            </a:pPr>
            <a:endParaRPr lang="en-US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80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79" y="2173056"/>
            <a:ext cx="10848351" cy="378529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07240697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Biểu diễn TF-IDF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9"/>
            <a:ext cx="10058400" cy="459874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Tiền xử lý: Ghi </a:t>
            </a:r>
            <a:r>
              <a:rPr lang="en-US">
                <a:solidFill>
                  <a:srgbClr val="FF0000"/>
                </a:solidFill>
              </a:rPr>
              <a:t>data_tf_idf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ra file</a:t>
            </a:r>
            <a:endParaRPr lang="en-US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81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4101" y="2229119"/>
            <a:ext cx="8062557" cy="343426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59849265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Word2vec: </a:t>
            </a:r>
            <a:r>
              <a:rPr lang="en-US" dirty="0" err="1">
                <a:solidFill>
                  <a:srgbClr val="0070C0"/>
                </a:solidFill>
              </a:rPr>
              <a:t>Biểu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diễn</a:t>
            </a:r>
            <a:r>
              <a:rPr lang="en-US" dirty="0">
                <a:solidFill>
                  <a:srgbClr val="0070C0"/>
                </a:solidFill>
              </a:rPr>
              <a:t> vector </a:t>
            </a:r>
            <a:r>
              <a:rPr lang="en-US" dirty="0" err="1">
                <a:solidFill>
                  <a:srgbClr val="0070C0"/>
                </a:solidFill>
              </a:rPr>
              <a:t>cho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từ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/>
              <a:t> Để thu được biểu diễn word2vec của từ, có 2 mô hình:</a:t>
            </a: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	1. Skip-Gram</a:t>
            </a: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	2. </a:t>
            </a:r>
            <a:r>
              <a:rPr lang="en-US"/>
              <a:t>CBOW (Continuous Bag-of-Word Model)</a:t>
            </a: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816332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1. Skip-Gram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/>
              <a:t> Sử dụng </a:t>
            </a:r>
            <a:r>
              <a:rPr lang="en-US" b="1"/>
              <a:t>center word </a:t>
            </a:r>
            <a:r>
              <a:rPr lang="en-US"/>
              <a:t>làm </a:t>
            </a:r>
            <a:r>
              <a:rPr lang="en-US">
                <a:solidFill>
                  <a:srgbClr val="FF0000"/>
                </a:solidFill>
              </a:rPr>
              <a:t>input</a:t>
            </a:r>
            <a:r>
              <a:rPr lang="en-US"/>
              <a:t> và </a:t>
            </a:r>
            <a:r>
              <a:rPr lang="en-US" b="1"/>
              <a:t>context words </a:t>
            </a:r>
            <a:r>
              <a:rPr lang="en-US"/>
              <a:t>làm </a:t>
            </a:r>
            <a:r>
              <a:rPr lang="en-US">
                <a:solidFill>
                  <a:srgbClr val="00B050"/>
                </a:solidFill>
              </a:rPr>
              <a:t>target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83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256075" y="3720532"/>
            <a:ext cx="806245" cy="3539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rgbClr val="FF0000"/>
                </a:solidFill>
              </a:rPr>
              <a:t>people</a:t>
            </a:r>
          </a:p>
        </p:txBody>
      </p:sp>
      <p:sp>
        <p:nvSpPr>
          <p:cNvPr id="7" name="Rectangle 6"/>
          <p:cNvSpPr/>
          <p:nvPr/>
        </p:nvSpPr>
        <p:spPr>
          <a:xfrm>
            <a:off x="4579620" y="3390175"/>
            <a:ext cx="1354640" cy="10146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Embedding</a:t>
            </a:r>
          </a:p>
        </p:txBody>
      </p:sp>
      <p:sp>
        <p:nvSpPr>
          <p:cNvPr id="8" name="Rectangle 7"/>
          <p:cNvSpPr/>
          <p:nvPr/>
        </p:nvSpPr>
        <p:spPr>
          <a:xfrm>
            <a:off x="6926825" y="2729460"/>
            <a:ext cx="806245" cy="3539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rgbClr val="00B050"/>
                </a:solidFill>
              </a:rPr>
              <a:t>that</a:t>
            </a:r>
          </a:p>
        </p:txBody>
      </p:sp>
      <p:sp>
        <p:nvSpPr>
          <p:cNvPr id="9" name="Rectangle 8"/>
          <p:cNvSpPr/>
          <p:nvPr/>
        </p:nvSpPr>
        <p:spPr>
          <a:xfrm>
            <a:off x="6926825" y="3390175"/>
            <a:ext cx="806245" cy="3539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rgbClr val="00B050"/>
                </a:solidFill>
              </a:rPr>
              <a:t>makes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6926825" y="4050890"/>
            <a:ext cx="806245" cy="3539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rgbClr val="00B050"/>
                </a:solidFill>
              </a:rPr>
              <a:t>prefer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926825" y="4711605"/>
            <a:ext cx="806245" cy="3539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rgbClr val="00B050"/>
                </a:solidFill>
              </a:rPr>
              <a:t>staying</a:t>
            </a:r>
          </a:p>
        </p:txBody>
      </p:sp>
      <p:cxnSp>
        <p:nvCxnSpPr>
          <p:cNvPr id="13" name="Straight Arrow Connector 12"/>
          <p:cNvCxnSpPr>
            <a:stCxn id="6" idx="3"/>
            <a:endCxn id="7" idx="1"/>
          </p:cNvCxnSpPr>
          <p:nvPr/>
        </p:nvCxnSpPr>
        <p:spPr>
          <a:xfrm>
            <a:off x="4062320" y="3897513"/>
            <a:ext cx="5173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3"/>
            <a:endCxn id="8" idx="1"/>
          </p:cNvCxnSpPr>
          <p:nvPr/>
        </p:nvCxnSpPr>
        <p:spPr>
          <a:xfrm flipV="1">
            <a:off x="5934260" y="2906441"/>
            <a:ext cx="992565" cy="991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3"/>
            <a:endCxn id="9" idx="1"/>
          </p:cNvCxnSpPr>
          <p:nvPr/>
        </p:nvCxnSpPr>
        <p:spPr>
          <a:xfrm flipV="1">
            <a:off x="5934260" y="3567156"/>
            <a:ext cx="992565" cy="330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7" idx="3"/>
            <a:endCxn id="10" idx="1"/>
          </p:cNvCxnSpPr>
          <p:nvPr/>
        </p:nvCxnSpPr>
        <p:spPr>
          <a:xfrm>
            <a:off x="5934260" y="3897513"/>
            <a:ext cx="992565" cy="3303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7" idx="3"/>
            <a:endCxn id="11" idx="1"/>
          </p:cNvCxnSpPr>
          <p:nvPr/>
        </p:nvCxnSpPr>
        <p:spPr>
          <a:xfrm>
            <a:off x="5934260" y="3897513"/>
            <a:ext cx="992565" cy="991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6775213" y="2138769"/>
            <a:ext cx="1145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prediction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683962" y="2138769"/>
            <a:ext cx="1145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projection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256075" y="2115858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input</a:t>
            </a:r>
          </a:p>
        </p:txBody>
      </p:sp>
    </p:spTree>
    <p:extLst>
      <p:ext uri="{BB962C8B-B14F-4D97-AF65-F5344CB8AC3E}">
        <p14:creationId xmlns:p14="http://schemas.microsoft.com/office/powerpoint/2010/main" val="4245607921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2. CBOW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/>
              <a:t> Sử dụng </a:t>
            </a:r>
            <a:r>
              <a:rPr lang="en-US" b="1"/>
              <a:t>context words </a:t>
            </a:r>
            <a:r>
              <a:rPr lang="en-US"/>
              <a:t>làm </a:t>
            </a:r>
            <a:r>
              <a:rPr lang="en-US">
                <a:solidFill>
                  <a:srgbClr val="FF0000"/>
                </a:solidFill>
              </a:rPr>
              <a:t>input</a:t>
            </a:r>
            <a:r>
              <a:rPr lang="en-US"/>
              <a:t> và </a:t>
            </a:r>
            <a:r>
              <a:rPr lang="en-US" b="1"/>
              <a:t>center word </a:t>
            </a:r>
            <a:r>
              <a:rPr lang="en-US"/>
              <a:t>làm </a:t>
            </a:r>
            <a:r>
              <a:rPr lang="en-US">
                <a:solidFill>
                  <a:srgbClr val="00B050"/>
                </a:solidFill>
              </a:rPr>
              <a:t>target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84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819092" y="3682272"/>
            <a:ext cx="806245" cy="3539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rgbClr val="FF0000"/>
                </a:solidFill>
              </a:rPr>
              <a:t>people</a:t>
            </a:r>
          </a:p>
        </p:txBody>
      </p:sp>
      <p:sp>
        <p:nvSpPr>
          <p:cNvPr id="7" name="Rectangle 6"/>
          <p:cNvSpPr/>
          <p:nvPr/>
        </p:nvSpPr>
        <p:spPr>
          <a:xfrm>
            <a:off x="3339035" y="3446034"/>
            <a:ext cx="1354640" cy="10146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Embedding</a:t>
            </a:r>
          </a:p>
        </p:txBody>
      </p:sp>
      <p:sp>
        <p:nvSpPr>
          <p:cNvPr id="8" name="Rectangle 7"/>
          <p:cNvSpPr/>
          <p:nvPr/>
        </p:nvSpPr>
        <p:spPr>
          <a:xfrm>
            <a:off x="1914955" y="2851380"/>
            <a:ext cx="806245" cy="3539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rgbClr val="00B050"/>
                </a:solidFill>
              </a:rPr>
              <a:t>that</a:t>
            </a:r>
          </a:p>
        </p:txBody>
      </p:sp>
      <p:sp>
        <p:nvSpPr>
          <p:cNvPr id="9" name="Rectangle 8"/>
          <p:cNvSpPr/>
          <p:nvPr/>
        </p:nvSpPr>
        <p:spPr>
          <a:xfrm>
            <a:off x="1914955" y="3512095"/>
            <a:ext cx="806245" cy="3539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rgbClr val="00B050"/>
                </a:solidFill>
              </a:rPr>
              <a:t>makes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1914955" y="4172810"/>
            <a:ext cx="806245" cy="3539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rgbClr val="00B050"/>
                </a:solidFill>
              </a:rPr>
              <a:t>prefer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914955" y="4833525"/>
            <a:ext cx="806245" cy="3539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rgbClr val="00B050"/>
                </a:solidFill>
              </a:rPr>
              <a:t>staying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4686299" y="2962299"/>
            <a:ext cx="992565" cy="991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4686299" y="3623014"/>
            <a:ext cx="992565" cy="330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686299" y="3953371"/>
            <a:ext cx="992565" cy="3303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4686299" y="3953371"/>
            <a:ext cx="992565" cy="991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8649687" y="2319254"/>
            <a:ext cx="1145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prediction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242125" y="2314394"/>
            <a:ext cx="1145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projection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978080" y="2327511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input</a:t>
            </a:r>
          </a:p>
        </p:txBody>
      </p:sp>
      <p:cxnSp>
        <p:nvCxnSpPr>
          <p:cNvPr id="14" name="Straight Arrow Connector 13"/>
          <p:cNvCxnSpPr>
            <a:stCxn id="8" idx="3"/>
            <a:endCxn id="7" idx="1"/>
          </p:cNvCxnSpPr>
          <p:nvPr/>
        </p:nvCxnSpPr>
        <p:spPr>
          <a:xfrm>
            <a:off x="2721200" y="3028361"/>
            <a:ext cx="617835" cy="925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9" idx="3"/>
            <a:endCxn id="7" idx="1"/>
          </p:cNvCxnSpPr>
          <p:nvPr/>
        </p:nvCxnSpPr>
        <p:spPr>
          <a:xfrm>
            <a:off x="2721200" y="3689076"/>
            <a:ext cx="617835" cy="264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0" idx="3"/>
            <a:endCxn id="7" idx="1"/>
          </p:cNvCxnSpPr>
          <p:nvPr/>
        </p:nvCxnSpPr>
        <p:spPr>
          <a:xfrm flipV="1">
            <a:off x="2721200" y="3953372"/>
            <a:ext cx="617835" cy="3964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1" idx="3"/>
            <a:endCxn id="7" idx="1"/>
          </p:cNvCxnSpPr>
          <p:nvPr/>
        </p:nvCxnSpPr>
        <p:spPr>
          <a:xfrm flipV="1">
            <a:off x="2721200" y="3953372"/>
            <a:ext cx="617835" cy="1057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5678864" y="2785319"/>
            <a:ext cx="806245" cy="3647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B050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678864" y="3435200"/>
            <a:ext cx="806245" cy="3539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B050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678864" y="4095915"/>
            <a:ext cx="806245" cy="3539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B050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678864" y="4756630"/>
            <a:ext cx="806245" cy="3539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B05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972131" y="2319254"/>
            <a:ext cx="917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average</a:t>
            </a:r>
          </a:p>
        </p:txBody>
      </p:sp>
      <p:sp>
        <p:nvSpPr>
          <p:cNvPr id="32" name="Rectangle 31"/>
          <p:cNvSpPr/>
          <p:nvPr/>
        </p:nvSpPr>
        <p:spPr>
          <a:xfrm>
            <a:off x="7027660" y="3682272"/>
            <a:ext cx="806245" cy="3647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B050"/>
              </a:solidFill>
            </a:endParaRPr>
          </a:p>
        </p:txBody>
      </p:sp>
      <p:cxnSp>
        <p:nvCxnSpPr>
          <p:cNvPr id="34" name="Straight Arrow Connector 33"/>
          <p:cNvCxnSpPr>
            <a:stCxn id="27" idx="3"/>
            <a:endCxn id="32" idx="1"/>
          </p:cNvCxnSpPr>
          <p:nvPr/>
        </p:nvCxnSpPr>
        <p:spPr>
          <a:xfrm>
            <a:off x="6485109" y="2967716"/>
            <a:ext cx="542551" cy="896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8" idx="3"/>
            <a:endCxn id="32" idx="1"/>
          </p:cNvCxnSpPr>
          <p:nvPr/>
        </p:nvCxnSpPr>
        <p:spPr>
          <a:xfrm>
            <a:off x="6485109" y="3612181"/>
            <a:ext cx="542551" cy="252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9" idx="3"/>
            <a:endCxn id="32" idx="1"/>
          </p:cNvCxnSpPr>
          <p:nvPr/>
        </p:nvCxnSpPr>
        <p:spPr>
          <a:xfrm flipV="1">
            <a:off x="6485109" y="3864669"/>
            <a:ext cx="542551" cy="408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0" idx="3"/>
            <a:endCxn id="32" idx="1"/>
          </p:cNvCxnSpPr>
          <p:nvPr/>
        </p:nvCxnSpPr>
        <p:spPr>
          <a:xfrm flipV="1">
            <a:off x="6485109" y="3864669"/>
            <a:ext cx="542551" cy="1068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2" idx="3"/>
            <a:endCxn id="6" idx="1"/>
          </p:cNvCxnSpPr>
          <p:nvPr/>
        </p:nvCxnSpPr>
        <p:spPr>
          <a:xfrm flipV="1">
            <a:off x="7833905" y="3859253"/>
            <a:ext cx="985187" cy="5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7776502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Word2vec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/>
              <a:t> Sau khi huấn luyện, thu được ma trận </a:t>
            </a:r>
            <a:r>
              <a:rPr lang="en-US">
                <a:solidFill>
                  <a:srgbClr val="FF0000"/>
                </a:solidFill>
              </a:rPr>
              <a:t>Word Embedding</a:t>
            </a:r>
            <a:r>
              <a:rPr lang="en-US"/>
              <a:t>, mỗi</a:t>
            </a: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Hàng là một vector biểu diễn cho một từ.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Lưu ý: ma trận Word Embedding cũng thay đổi khi training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>
                <a:solidFill>
                  <a:srgbClr val="FF0000"/>
                </a:solidFill>
              </a:rPr>
              <a:t>Word Embedding 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thường là tầng đầu tiên trong rất nhiều mô hình Deeplearning hiện nay.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Xem chi tiết tại:</a:t>
            </a:r>
          </a:p>
          <a:p>
            <a:pPr marL="0" indent="0">
              <a:buNone/>
            </a:pPr>
            <a:r>
              <a:rPr 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[1] https://papers.nips.cc/paper/5021-distributed-representations-of-words-and-phrases-and-their-compositionality.pdf</a:t>
            </a:r>
          </a:p>
          <a:p>
            <a:pPr marL="0" indent="0">
              <a:buNone/>
            </a:pPr>
            <a:r>
              <a:rPr 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[2] https://arxiv.org/pdf/1411.2738.pdf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374047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Tổng kết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9"/>
            <a:ext cx="10058400" cy="459874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Ôn lại Linear Regression: RSS, công thức nghiệm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Làm quen với Python: cú pháp cơ bản, numpy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Triển khai thuật toán Linear Regression: đọc và chuẩn hóa dữ liệu, triển khai theo phong cách hướng đối tượng, sử dụng cross-validation để tìm giá trị </a:t>
            </a:r>
            <a:r>
              <a:rPr lang="en-US">
                <a:solidFill>
                  <a:srgbClr val="BD21B2"/>
                </a:solidFill>
              </a:rPr>
              <a:t>LAMBDA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Biểu diễn TF-IDF: công thức TF-IDF, cách triển khai trong thực tế</a:t>
            </a:r>
          </a:p>
          <a:p>
            <a:pPr marL="0" indent="0">
              <a:buNone/>
            </a:pPr>
            <a:endParaRPr lang="en-US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95855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Chuẩn bị cho Session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9"/>
            <a:ext cx="10058400" cy="459874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Triển khai Kmeans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Sử dụng thư viện scikit-learn cho Kmeans, SVMs</a:t>
            </a:r>
            <a:endParaRPr lang="en-US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575987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88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153989" y="2847704"/>
            <a:ext cx="40579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4888681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hồi</a:t>
            </a:r>
            <a:r>
              <a:rPr lang="en-US" dirty="0"/>
              <a:t> </a:t>
            </a:r>
            <a:r>
              <a:rPr lang="en-US" dirty="0" err="1"/>
              <a:t>quy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79" y="1619179"/>
                <a:ext cx="10869434" cy="4249915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q"/>
                </a:pPr>
                <a:r>
                  <a:rPr lang="en-US"/>
                  <a:t> Lỗi trên tập dữ liệu D:</a:t>
                </a:r>
              </a:p>
              <a:p>
                <a:pPr marL="0" indent="0">
                  <a:buNone/>
                </a:pPr>
                <a:r>
                  <a:rPr lang="en-US"/>
                  <a:t>	RSS(f) / N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limLoc m:val="undOvr"/>
                        <m:grow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/>
              </a:p>
              <a:p>
                <a:pPr>
                  <a:buFont typeface="Wingdings" panose="05000000000000000000" pitchFamily="2" charset="2"/>
                  <a:buChar char="q"/>
                </a:pPr>
                <a:r>
                  <a:rPr lang="en-US"/>
                  <a:t> Nghiệm w</a:t>
                </a:r>
                <a:r>
                  <a:rPr lang="en-US" baseline="30000"/>
                  <a:t>* </a:t>
                </a:r>
                <a:r>
                  <a:rPr lang="en-US"/>
                  <a:t>tối thiểu hóa L: </a:t>
                </a:r>
              </a:p>
              <a:p>
                <a:pPr marL="0" indent="0">
                  <a:buNone/>
                </a:pPr>
                <a:r>
                  <a:rPr lang="en-US"/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i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i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e>
                      <m:sup>
                        <m:r>
                          <a:rPr lang="en-US" i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/>
                  <a:t>     với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1    </m:t>
                                      </m:r>
                                      <m: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0" smtClean="0">
                                          <a:latin typeface="Cambria Math" panose="02040503050406030204" pitchFamily="18" charset="0"/>
                                        </a:rPr>
                                        <m:t>11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0" smtClean="0">
                                          <a:latin typeface="Cambria Math" panose="02040503050406030204" pitchFamily="18" charset="0"/>
                                        </a:rPr>
                                        <m:t>12</m:t>
                                      </m:r>
                                    </m:sub>
                                  </m:sSub>
                                  <m:r>
                                    <a:rPr lang="en-US" i="0" smtClean="0">
                                      <a:latin typeface="Cambria Math" panose="02040503050406030204" pitchFamily="18" charset="0"/>
                                    </a:rPr>
                                    <m:t>…</m:t>
                                  </m:r>
                                  <m:sSub>
                                    <m:sSub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K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1    </m:t>
                                      </m:r>
                                      <m: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0" smtClean="0">
                                          <a:latin typeface="Cambria Math" panose="02040503050406030204" pitchFamily="18" charset="0"/>
                                        </a:rPr>
                                        <m:t>21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…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K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…</m:t>
                                  </m:r>
                                </m:e>
                                <m:e/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1   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N</m:t>
                                      </m:r>
                                      <m: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N</m:t>
                                      </m:r>
                                      <m: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…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N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K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eqAr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/>
                  <a:t> Y </a:t>
                </a:r>
                <a14:m>
                  <m:oMath xmlns:m="http://schemas.openxmlformats.org/officeDocument/2006/math">
                    <m:r>
                      <a:rPr lang="en-US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N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79" y="1619179"/>
                <a:ext cx="10869434" cy="4249915"/>
              </a:xfrm>
              <a:blipFill>
                <a:blip r:embed="rId2"/>
                <a:stretch>
                  <a:fillRect l="-1795" t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04057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1558</TotalTime>
  <Words>3317</Words>
  <Application>Microsoft Office PowerPoint</Application>
  <PresentationFormat>Widescreen</PresentationFormat>
  <Paragraphs>582</Paragraphs>
  <Slides>88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88</vt:i4>
      </vt:variant>
    </vt:vector>
  </HeadingPairs>
  <TitlesOfParts>
    <vt:vector size="93" baseType="lpstr">
      <vt:lpstr>Calibri</vt:lpstr>
      <vt:lpstr>Calibri Light</vt:lpstr>
      <vt:lpstr>Cambria Math</vt:lpstr>
      <vt:lpstr>Wingdings</vt:lpstr>
      <vt:lpstr>Retrospect</vt:lpstr>
      <vt:lpstr>Học máy với Python</vt:lpstr>
      <vt:lpstr>Tổng quan</vt:lpstr>
      <vt:lpstr>Tổng quan</vt:lpstr>
      <vt:lpstr>Tổng quan</vt:lpstr>
      <vt:lpstr>Tổng quan</vt:lpstr>
      <vt:lpstr>Session 1</vt:lpstr>
      <vt:lpstr>Linear Regression</vt:lpstr>
      <vt:lpstr>1. Bài toán hồi quy</vt:lpstr>
      <vt:lpstr>1. Bài toán hồi quy</vt:lpstr>
      <vt:lpstr>1. Bài toán hồi quy</vt:lpstr>
      <vt:lpstr>1. Bài toán hồi quy</vt:lpstr>
      <vt:lpstr>1. Bài toán hồi quy</vt:lpstr>
      <vt:lpstr>1. Bài toán hồi quy</vt:lpstr>
      <vt:lpstr>2. Hỏi đáp</vt:lpstr>
      <vt:lpstr>Làm quen với Python</vt:lpstr>
      <vt:lpstr>1. Giống và khác</vt:lpstr>
      <vt:lpstr>2. Kiểu dữ liệu</vt:lpstr>
      <vt:lpstr>2. Kiểu dữ liệu</vt:lpstr>
      <vt:lpstr>2. Kiểu dữ liệu</vt:lpstr>
      <vt:lpstr>2. Kiểu dữ liệu</vt:lpstr>
      <vt:lpstr>2. Kiểu dữ liệu</vt:lpstr>
      <vt:lpstr>2. Kiểu dữ liệu</vt:lpstr>
      <vt:lpstr>2. Kiểu dữ liệu</vt:lpstr>
      <vt:lpstr>2. Kiểu dữ liệu</vt:lpstr>
      <vt:lpstr>2. Kiểu dữ liệu</vt:lpstr>
      <vt:lpstr>2. Kiểu dữ liệu</vt:lpstr>
      <vt:lpstr>2. Kiểu dữ liệu</vt:lpstr>
      <vt:lpstr>2. Kiểu dữ liệu</vt:lpstr>
      <vt:lpstr>2. Kiểu dữ liệu</vt:lpstr>
      <vt:lpstr>2. Kiểu dữ liệu</vt:lpstr>
      <vt:lpstr>3. Lệnh if</vt:lpstr>
      <vt:lpstr>4. Phép lặp</vt:lpstr>
      <vt:lpstr>5. Đọc ghi file</vt:lpstr>
      <vt:lpstr>6. Xử lý ngoại lệ</vt:lpstr>
      <vt:lpstr>7. Lệnh assert</vt:lpstr>
      <vt:lpstr>8. Hàm</vt:lpstr>
      <vt:lpstr>9. Lập trình hướng đối tượng</vt:lpstr>
      <vt:lpstr>9. Lập trình hướng đối tượng</vt:lpstr>
      <vt:lpstr>10. Numpy</vt:lpstr>
      <vt:lpstr>10. Numpy</vt:lpstr>
      <vt:lpstr>Triển khai thuật toán Linear Regression</vt:lpstr>
      <vt:lpstr>1. Dữ liệu sử dụng</vt:lpstr>
      <vt:lpstr>2. Cross-validation </vt:lpstr>
      <vt:lpstr>2. Cross-validation </vt:lpstr>
      <vt:lpstr>2. Cross-validation </vt:lpstr>
      <vt:lpstr>3. Triển khai </vt:lpstr>
      <vt:lpstr>3. Triển khai </vt:lpstr>
      <vt:lpstr>3. Triển khai </vt:lpstr>
      <vt:lpstr>3. Triển khai </vt:lpstr>
      <vt:lpstr>3. Triển khai </vt:lpstr>
      <vt:lpstr>3. Triển khai </vt:lpstr>
      <vt:lpstr>3. Triển khai </vt:lpstr>
      <vt:lpstr>3. Triển khai </vt:lpstr>
      <vt:lpstr>3. Triển khai </vt:lpstr>
      <vt:lpstr>3. Triển khai </vt:lpstr>
      <vt:lpstr>3. Triển khai </vt:lpstr>
      <vt:lpstr>3. Triển khai </vt:lpstr>
      <vt:lpstr>3. Triển khai </vt:lpstr>
      <vt:lpstr>3. Triển khai </vt:lpstr>
      <vt:lpstr>3. Triển khai </vt:lpstr>
      <vt:lpstr>4. Tiền xử lý dữ liệu</vt:lpstr>
      <vt:lpstr>Biểu diễn Bag of words và TF-IDF cho doc</vt:lpstr>
      <vt:lpstr>Biểu diễn bag of words, TF-IDF</vt:lpstr>
      <vt:lpstr>Biểu diễn TF-IDF</vt:lpstr>
      <vt:lpstr>Biểu diễn TF-IDF</vt:lpstr>
      <vt:lpstr>Biểu diễn TF-IDF</vt:lpstr>
      <vt:lpstr>Biểu diễn TF-IDF</vt:lpstr>
      <vt:lpstr>Biểu diễn TF-IDF</vt:lpstr>
      <vt:lpstr>Biểu diễn TF-IDF</vt:lpstr>
      <vt:lpstr>Biểu diễn TF-IDF</vt:lpstr>
      <vt:lpstr>Biểu diễn TF-IDF</vt:lpstr>
      <vt:lpstr>Biểu diễn TF-IDF</vt:lpstr>
      <vt:lpstr>Biểu diễn TF-IDF</vt:lpstr>
      <vt:lpstr>Biểu diễn TF-IDF</vt:lpstr>
      <vt:lpstr>Biểu diễn TF-IDF</vt:lpstr>
      <vt:lpstr>Biểu diễn TF-IDF</vt:lpstr>
      <vt:lpstr>Biểu diễn TF-IDF</vt:lpstr>
      <vt:lpstr>Biểu diễn TF-IDF</vt:lpstr>
      <vt:lpstr>Biểu diễn TF-IDF</vt:lpstr>
      <vt:lpstr>Biểu diễn TF-IDF</vt:lpstr>
      <vt:lpstr>Biểu diễn TF-IDF</vt:lpstr>
      <vt:lpstr>Word2vec: Biểu diễn vector cho từ</vt:lpstr>
      <vt:lpstr>1. Skip-Gram</vt:lpstr>
      <vt:lpstr>2. CBOW</vt:lpstr>
      <vt:lpstr>Word2vec</vt:lpstr>
      <vt:lpstr>Tổng kết</vt:lpstr>
      <vt:lpstr>Chuẩn bị cho Session 2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Học máy với Python</dc:title>
  <dc:creator>minhngan2017</dc:creator>
  <cp:lastModifiedBy>Ngo Van Linh</cp:lastModifiedBy>
  <cp:revision>132</cp:revision>
  <dcterms:created xsi:type="dcterms:W3CDTF">2018-07-08T01:14:52Z</dcterms:created>
  <dcterms:modified xsi:type="dcterms:W3CDTF">2020-08-26T08:31:51Z</dcterms:modified>
</cp:coreProperties>
</file>