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5"/>
  </p:notesMasterIdLst>
  <p:sldIdLst>
    <p:sldId id="256" r:id="rId2"/>
    <p:sldId id="346" r:id="rId3"/>
    <p:sldId id="259" r:id="rId4"/>
    <p:sldId id="344" r:id="rId5"/>
    <p:sldId id="350" r:id="rId6"/>
    <p:sldId id="351" r:id="rId7"/>
    <p:sldId id="352" r:id="rId8"/>
    <p:sldId id="354" r:id="rId9"/>
    <p:sldId id="357" r:id="rId10"/>
    <p:sldId id="349" r:id="rId11"/>
    <p:sldId id="348" r:id="rId12"/>
    <p:sldId id="358" r:id="rId13"/>
    <p:sldId id="359" r:id="rId14"/>
    <p:sldId id="360" r:id="rId15"/>
    <p:sldId id="361" r:id="rId16"/>
    <p:sldId id="363" r:id="rId17"/>
    <p:sldId id="362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1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hngan2017" initials="m" lastIdx="1" clrIdx="0">
    <p:extLst>
      <p:ext uri="{19B8F6BF-5375-455C-9EA6-DF929625EA0E}">
        <p15:presenceInfo xmlns:p15="http://schemas.microsoft.com/office/powerpoint/2012/main" userId="875f19a7d4626b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1B2"/>
    <a:srgbClr val="420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9T10:14:46.45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9T10:14:46.45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92657-F949-4EB0-8214-8326A5CBD4FD}" type="datetimeFigureOut">
              <a:rPr lang="en-US" smtClean="0"/>
              <a:t>05-Aug-20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525F-52E0-4DF5-8F06-12AA7BDE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4B7C-78FE-41F8-9ED2-ADBDDA9DE3CA}" type="datetime1">
              <a:rPr lang="en-US" smtClean="0"/>
              <a:t>05-Aug-20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4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26-9B01-4994-8F61-A641C35A28A0}" type="datetime1">
              <a:rPr lang="en-US" smtClean="0"/>
              <a:t>05-Aug-20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1999-8452-4809-B305-4591E7E75DE6}" type="datetime1">
              <a:rPr lang="en-US" smtClean="0"/>
              <a:t>05-Aug-20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7CE7-A0F4-4634-BD93-8831D0F1C4FF}" type="datetime1">
              <a:rPr lang="en-US" smtClean="0"/>
              <a:t>05-Aug-20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85E9-0FA5-458D-B085-5514D578EFAD}" type="datetime1">
              <a:rPr lang="en-US" smtClean="0"/>
              <a:t>05-Aug-20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C947-DF96-4C8F-B648-B9795ED65CD9}" type="datetime1">
              <a:rPr lang="en-US" smtClean="0"/>
              <a:t>05-Aug-20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DFB-9622-4FA4-921D-17BD1EABB3ED}" type="datetime1">
              <a:rPr lang="en-US" smtClean="0"/>
              <a:t>05-Aug-20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20A-1D81-4765-A7BF-6289062AC7A3}" type="datetime1">
              <a:rPr lang="en-US" smtClean="0"/>
              <a:t>05-Aug-20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368A-4981-4ABE-874D-CF96C485871E}" type="datetime1">
              <a:rPr lang="en-US" smtClean="0"/>
              <a:t>05-Aug-20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EBA8ED-CF5B-4F08-A4F3-4EF706866F2A}" type="datetime1">
              <a:rPr lang="en-US" smtClean="0"/>
              <a:t>05-Aug-20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21B-BCEE-4D8C-939B-7C7E6783DFBD}" type="datetime1">
              <a:rPr lang="en-US" smtClean="0"/>
              <a:t>05-Aug-20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5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19179"/>
            <a:ext cx="10058400" cy="42499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39791-2184-4B0A-93AF-BA62E49B5D59}" type="datetime1">
              <a:rPr lang="en-US" smtClean="0"/>
              <a:t>05-Aug-20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55311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03576"/>
          </a:xfrm>
        </p:spPr>
        <p:txBody>
          <a:bodyPr/>
          <a:lstStyle/>
          <a:p>
            <a:pPr algn="ctr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Ngô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Văn</a:t>
            </a:r>
            <a:r>
              <a:rPr lang="en-US" dirty="0">
                <a:solidFill>
                  <a:schemeClr val="tx1"/>
                </a:solidFill>
              </a:rPr>
              <a:t> Linh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7723" y="3629375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Session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z="2800" smtClean="0"/>
              <a:t>1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4849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Ý tưởng triển khai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20newsgroups dataset đã tiền xử lý: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01" y="2229119"/>
            <a:ext cx="8062557" cy="3434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462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Ý tưởng triển khai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Mỗi cụm ta lưu trữ các thông tin sau: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</a:t>
            </a:r>
            <a:r>
              <a:rPr lang="en-US">
                <a:solidFill>
                  <a:srgbClr val="FF0000"/>
                </a:solidFill>
              </a:rPr>
              <a:t>centroid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tâm cụm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</a:t>
            </a:r>
            <a:r>
              <a:rPr lang="en-US">
                <a:solidFill>
                  <a:srgbClr val="FF0000"/>
                </a:solidFill>
              </a:rPr>
              <a:t> members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danh sách các điểm dữ liệu trong cụm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Mỗi điểm dữ liệu </a:t>
            </a:r>
            <a:r>
              <a:rPr lang="en-US">
                <a:solidFill>
                  <a:srgbClr val="FF0000"/>
                </a:solidFill>
              </a:rPr>
              <a:t>d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ta sẽ lưu trữ thông tin sau: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</a:t>
            </a:r>
            <a:r>
              <a:rPr lang="en-US">
                <a:solidFill>
                  <a:srgbClr val="FF0000"/>
                </a:solidFill>
              </a:rPr>
              <a:t>r_d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biểu diễn tf-idf </a:t>
            </a:r>
            <a:r>
              <a:rPr lang="en-US">
                <a:solidFill>
                  <a:srgbClr val="FF0000"/>
                </a:solidFill>
              </a:rPr>
              <a:t>r</a:t>
            </a:r>
            <a:r>
              <a:rPr lang="en-US" baseline="-25000">
                <a:solidFill>
                  <a:srgbClr val="FF0000"/>
                </a:solidFill>
              </a:rPr>
              <a:t>d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của văn bản </a:t>
            </a:r>
            <a:r>
              <a:rPr lang="en-US">
                <a:solidFill>
                  <a:srgbClr val="FF0000"/>
                </a:solidFill>
              </a:rPr>
              <a:t>d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&gt; </a:t>
            </a:r>
            <a:r>
              <a:rPr lang="en-US">
                <a:solidFill>
                  <a:srgbClr val="FF0000"/>
                </a:solidFill>
              </a:rPr>
              <a:t>label</a:t>
            </a:r>
            <a:r>
              <a:rPr lang="en-US">
                <a:solidFill>
                  <a:schemeClr val="tx1"/>
                </a:solidFill>
              </a:rPr>
              <a:t>: newsgroup của văn bản </a:t>
            </a:r>
            <a:r>
              <a:rPr lang="en-US">
                <a:solidFill>
                  <a:srgbClr val="FF0000"/>
                </a:solidFill>
              </a:rPr>
              <a:t>d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&gt;</a:t>
            </a:r>
            <a:r>
              <a:rPr lang="en-US">
                <a:solidFill>
                  <a:srgbClr val="FF0000"/>
                </a:solidFill>
              </a:rPr>
              <a:t> doc_id</a:t>
            </a:r>
            <a:r>
              <a:rPr lang="en-US">
                <a:solidFill>
                  <a:schemeClr val="tx1"/>
                </a:solidFill>
              </a:rPr>
              <a:t>: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tên file chứa văn bản </a:t>
            </a:r>
            <a:r>
              <a:rPr lang="en-US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Ý tưởng triển khai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Ta sẽ xây dựng 3 lớp: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2 lớp cho lưu trữ thông tin: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	* </a:t>
            </a:r>
            <a:r>
              <a:rPr lang="en-US">
                <a:solidFill>
                  <a:srgbClr val="FF0000"/>
                </a:solidFill>
              </a:rPr>
              <a:t>class Cluster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	* </a:t>
            </a:r>
            <a:r>
              <a:rPr lang="en-US">
                <a:solidFill>
                  <a:srgbClr val="FF0000"/>
                </a:solidFill>
              </a:rPr>
              <a:t>class Member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1 lớp Kmeans cho triển khai thuật toán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	* </a:t>
            </a:r>
            <a:r>
              <a:rPr lang="en-US">
                <a:solidFill>
                  <a:srgbClr val="FF0000"/>
                </a:solidFill>
              </a:rPr>
              <a:t>class Kmeans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1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Ý tưởng triển khai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class Member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class Cluster: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0" y="1730888"/>
            <a:ext cx="7450178" cy="12974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0" y="3508342"/>
            <a:ext cx="5449242" cy="2587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5445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Ý tưởng triển khai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class Kmeans: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41" y="2133746"/>
            <a:ext cx="8319877" cy="36793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541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Hàm khởi tạo: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499" y="2617813"/>
            <a:ext cx="7191617" cy="17431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115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Đọc dữ liệu: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62" y="2101062"/>
            <a:ext cx="10048121" cy="40533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399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Đọc dữ liệu: Hàm </a:t>
            </a:r>
            <a:r>
              <a:rPr lang="en-US">
                <a:solidFill>
                  <a:srgbClr val="FF0000"/>
                </a:solidFill>
              </a:rPr>
              <a:t>sparse_to_dense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47" y="2450213"/>
            <a:ext cx="7717270" cy="2013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6992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Chạy thuật toán: Hàm </a:t>
            </a:r>
            <a:r>
              <a:rPr lang="en-US">
                <a:solidFill>
                  <a:srgbClr val="FF0000"/>
                </a:solidFill>
              </a:rPr>
              <a:t>run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363" y="2111931"/>
            <a:ext cx="7388234" cy="42269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4801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Chạy thuật toán: </a:t>
            </a:r>
            <a:r>
              <a:rPr lang="en-US">
                <a:solidFill>
                  <a:srgbClr val="FF0000"/>
                </a:solidFill>
              </a:rPr>
              <a:t>xác định cụm </a:t>
            </a:r>
            <a:r>
              <a:rPr lang="en-US">
                <a:solidFill>
                  <a:schemeClr val="tx1"/>
                </a:solidFill>
              </a:rPr>
              <a:t>cho từng điểm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84" y="2340230"/>
            <a:ext cx="10241192" cy="28413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18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Triển khai Kmeans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Scikit-learn:</a:t>
            </a:r>
          </a:p>
          <a:p>
            <a:pPr marL="0" indent="0">
              <a:buNone/>
            </a:pPr>
            <a:r>
              <a:rPr lang="en-US"/>
              <a:t>	&gt; Kmeans</a:t>
            </a:r>
          </a:p>
          <a:p>
            <a:pPr marL="0" indent="0">
              <a:buNone/>
            </a:pPr>
            <a:r>
              <a:rPr lang="en-US"/>
              <a:t>	&gt; SVMs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02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Chạy thuật toán: </a:t>
            </a:r>
            <a:r>
              <a:rPr lang="en-US">
                <a:solidFill>
                  <a:srgbClr val="FF0000"/>
                </a:solidFill>
              </a:rPr>
              <a:t>cập nhật lại tâm cụm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26752"/>
            <a:ext cx="10002448" cy="17289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424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Chạy thuật toán: </a:t>
            </a:r>
            <a:r>
              <a:rPr lang="en-US">
                <a:solidFill>
                  <a:srgbClr val="FF0000"/>
                </a:solidFill>
              </a:rPr>
              <a:t>Kiểm tra điều kiện dừng – max_iters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61" y="2570822"/>
            <a:ext cx="8072437" cy="2030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0956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Chạy thuật toán: </a:t>
            </a:r>
            <a:r>
              <a:rPr lang="en-US">
                <a:solidFill>
                  <a:srgbClr val="FF0000"/>
                </a:solidFill>
              </a:rPr>
              <a:t>Kiểm tra điều kiện dừng – centroid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18" y="2504447"/>
            <a:ext cx="9648276" cy="21462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4130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Chạy thuật toán: </a:t>
            </a:r>
            <a:r>
              <a:rPr lang="en-US">
                <a:solidFill>
                  <a:srgbClr val="FF0000"/>
                </a:solidFill>
              </a:rPr>
              <a:t>Kiểm tra điều kiện dừng – similarity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346" y="2357269"/>
            <a:ext cx="6767699" cy="17114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346" y="4668111"/>
            <a:ext cx="7091121" cy="9504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9979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Đánh giá chất lượng phân cụm: </a:t>
            </a:r>
            <a:r>
              <a:rPr lang="en-US">
                <a:solidFill>
                  <a:srgbClr val="FF0000"/>
                </a:solidFill>
              </a:rPr>
              <a:t>Tính purity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97333"/>
            <a:ext cx="10762581" cy="18190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23363" y="4584711"/>
                <a:ext cx="5206233" cy="80336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chemeClr val="tx1"/>
                    </a:solidFill>
                  </a:rPr>
                  <a:t>purity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63" y="4584711"/>
                <a:ext cx="5206233" cy="803361"/>
              </a:xfrm>
              <a:prstGeom prst="rect">
                <a:avLst/>
              </a:prstGeom>
              <a:blipFill>
                <a:blip r:embed="rId3"/>
                <a:stretch>
                  <a:fillRect l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840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Đánh giá chất lượng phân cụm: </a:t>
            </a:r>
            <a:r>
              <a:rPr lang="en-US">
                <a:solidFill>
                  <a:srgbClr val="FF0000"/>
                </a:solidFill>
              </a:rPr>
              <a:t>Tính NMI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876955" y="2185083"/>
                <a:ext cx="2494594" cy="533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NMI</m:t>
                    </m:r>
                    <m:d>
                      <m:d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1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e>
                        </m:d>
                      </m:num>
                      <m:den>
                        <m:f>
                          <m:fPr>
                            <m:type m:val="lin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ℂ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955" y="2185083"/>
                <a:ext cx="2494594" cy="533992"/>
              </a:xfrm>
              <a:prstGeom prst="rect">
                <a:avLst/>
              </a:prstGeom>
              <a:blipFill>
                <a:blip r:embed="rId2"/>
                <a:stretch>
                  <a:fillRect t="-9091" r="-13936" b="-9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876955" y="2851198"/>
                <a:ext cx="4047005" cy="1024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z="1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vi-V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vi-V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</m:d>
                      <m:r>
                        <a:rPr lang="vi-VN" sz="1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vi-V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vi-V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vi-VN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vi-VN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vi-VN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vi-VN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∩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vi-VN" sz="1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vi-V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vi-VN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vi-VN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vi-VN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vi-VN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en-US" sz="1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en-US" sz="1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|. 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955" y="2851198"/>
                <a:ext cx="4047005" cy="1024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482819" y="3951094"/>
                <a:ext cx="6096000" cy="15170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vi-V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vi-V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vi-V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vi-V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den>
                          </m:f>
                        </m:e>
                      </m:nary>
                      <m:r>
                        <a:rPr lang="vi-V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vi-V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vi-V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vi-V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  <a:p>
                <a:r>
                  <a:rPr lang="en-US">
                    <a:solidFill>
                      <a:srgbClr val="FF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vi-V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vi-V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f>
                          <m:fPr>
                            <m:ctrlP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nary>
                    <m:r>
                      <a:rPr lang="vi-V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vi-V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func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19" y="3951094"/>
                <a:ext cx="6096000" cy="1517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8" y="2196783"/>
            <a:ext cx="7208782" cy="3508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2477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1130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Vấn đề khởi tạo tâm cụm: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&gt; Kết quả của Kmeans phụ thuộc vào việc khởi tạo tâm cụm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=&gt; Làm vài lần và chọn lấy lần tốt nhất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       </a:t>
            </a:r>
            <a:r>
              <a:rPr lang="en-US">
                <a:solidFill>
                  <a:srgbClr val="FF0000"/>
                </a:solidFill>
              </a:rPr>
              <a:t>hoặc</a:t>
            </a:r>
            <a:r>
              <a:rPr lang="en-US">
                <a:solidFill>
                  <a:schemeClr val="tx1"/>
                </a:solidFill>
              </a:rPr>
              <a:t> Khởi tạo theo chiến lược: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	* Dùng Kmeans++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	* Cluster center initialization algorithm for K-				means clustering</a:t>
            </a:r>
            <a:r>
              <a:rPr lang="en-US" baseline="30000">
                <a:solidFill>
                  <a:schemeClr val="tx1"/>
                </a:solidFill>
              </a:rPr>
              <a:t>[*]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7280" y="6459785"/>
            <a:ext cx="9192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[*] https://www.researchgate.net/publication/223315329_Cluster_center_initialization_algorithm_for_K-means_clustering</a:t>
            </a:r>
          </a:p>
        </p:txBody>
      </p:sp>
    </p:spTree>
    <p:extLst>
      <p:ext uri="{BB962C8B-B14F-4D97-AF65-F5344CB8AC3E}">
        <p14:creationId xmlns:p14="http://schemas.microsoft.com/office/powerpoint/2010/main" val="2839525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Sử dụng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1130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Nội dung chính: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Kmeans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SVMs: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	* Linear SVMs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	* kernel SVMs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54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Sử dụng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52057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Kmeans: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Xem thêm: 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http://scikit-learn.org/stable/modules/generated/sklearn.cluster.KMeans.html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14635"/>
            <a:ext cx="10218166" cy="3223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8585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Sử dụng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SVMs: Linear SVMs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Xem thêm: 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http://scikit-learn.org/stable/modules/generated/sklearn.svm.LinearSVC.html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79" y="2216790"/>
            <a:ext cx="10442773" cy="30238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190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Nội dung chính:</a:t>
            </a:r>
          </a:p>
          <a:p>
            <a:pPr marL="0" indent="0">
              <a:buNone/>
            </a:pPr>
            <a:r>
              <a:rPr lang="en-US"/>
              <a:t>     1. Nhắc lại thuật toán</a:t>
            </a:r>
          </a:p>
          <a:p>
            <a:pPr marL="0" indent="0">
              <a:buNone/>
            </a:pPr>
            <a:r>
              <a:rPr lang="en-US"/>
              <a:t>     2. Ý tưởng triển khai</a:t>
            </a:r>
          </a:p>
          <a:p>
            <a:r>
              <a:rPr lang="en-US"/>
              <a:t>    2. Triển khai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8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Sử dụng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SVMs: Linear SVMs : Hàm </a:t>
            </a:r>
            <a:r>
              <a:rPr lang="en-US">
                <a:solidFill>
                  <a:srgbClr val="FF0000"/>
                </a:solidFill>
              </a:rPr>
              <a:t>compute_accuracy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32" y="2300715"/>
            <a:ext cx="8351895" cy="9930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8369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Sử dụng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SVMs: Kernel SVMs:</a:t>
            </a:r>
            <a:endParaRPr lang="en-US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60" y="4447319"/>
            <a:ext cx="8799653" cy="515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53" y="2176241"/>
            <a:ext cx="9857253" cy="1817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605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Chuẩn bị cho buổi tới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Cài đặt tensorflow-GPU: 	https://www.youtube.com/watch?v=6iyweMKcX3w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07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53989" y="2847704"/>
            <a:ext cx="4057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886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Nhắc lại thuật toán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642436" cy="3915347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Input: </a:t>
                </a:r>
              </a:p>
              <a:p>
                <a:pPr marL="0" indent="0">
                  <a:buNone/>
                </a:pPr>
                <a:r>
                  <a:rPr lang="en-US"/>
                  <a:t>	&gt; Tập dữ liệu </a:t>
                </a:r>
                <a:r>
                  <a:rPr lang="en-US">
                    <a:solidFill>
                      <a:srgbClr val="FF0000"/>
                    </a:solidFill>
                  </a:rPr>
                  <a:t>R = {r</a:t>
                </a:r>
                <a:r>
                  <a:rPr lang="en-US" baseline="-25000">
                    <a:solidFill>
                      <a:srgbClr val="FF0000"/>
                    </a:solidFill>
                  </a:rPr>
                  <a:t>d</a:t>
                </a:r>
                <a:r>
                  <a:rPr lang="en-US">
                    <a:solidFill>
                      <a:srgbClr val="FF0000"/>
                    </a:solidFill>
                  </a:rPr>
                  <a:t> : 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D}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  </a:t>
                </a:r>
                <a:r>
                  <a:rPr lang="en-US">
                    <a:solidFill>
                      <a:srgbClr val="FF0000"/>
                    </a:solidFill>
                  </a:rPr>
                  <a:t>r</a:t>
                </a:r>
                <a:r>
                  <a:rPr lang="en-US" baseline="-25000">
                    <a:solidFill>
                      <a:srgbClr val="FF0000"/>
                    </a:solidFill>
                  </a:rPr>
                  <a:t>d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là biểu diễn tf-idf của </a:t>
                </a:r>
                <a:r>
                  <a:rPr lang="en-US">
                    <a:solidFill>
                      <a:srgbClr val="FF0000"/>
                    </a:solidFill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/>
                  <a:t>	&gt; Số cụm </a:t>
                </a:r>
                <a:r>
                  <a:rPr lang="en-US">
                    <a:solidFill>
                      <a:srgbClr val="FF0000"/>
                    </a:solidFill>
                  </a:rPr>
                  <a:t>K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Output: </a:t>
                </a:r>
                <a:r>
                  <a:rPr lang="en-US">
                    <a:solidFill>
                      <a:srgbClr val="FF0000"/>
                    </a:solidFill>
                  </a:rPr>
                  <a:t>A = {a</a:t>
                </a:r>
                <a:r>
                  <a:rPr lang="en-US" baseline="-25000">
                    <a:solidFill>
                      <a:srgbClr val="FF0000"/>
                    </a:solidFill>
                  </a:rPr>
                  <a:t>d</a:t>
                </a:r>
                <a:r>
                  <a:rPr lang="en-US">
                    <a:solidFill>
                      <a:srgbClr val="FF0000"/>
                    </a:solidFill>
                  </a:rPr>
                  <a:t> : 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D}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 </a:t>
                </a:r>
                <a:r>
                  <a:rPr lang="en-US">
                    <a:solidFill>
                      <a:srgbClr val="FF0000"/>
                    </a:solidFill>
                  </a:rPr>
                  <a:t>a</a:t>
                </a:r>
                <a:r>
                  <a:rPr lang="en-US" baseline="-25000">
                    <a:solidFill>
                      <a:srgbClr val="FF0000"/>
                    </a:solidFill>
                  </a:rPr>
                  <a:t>d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{1, 2, …, K} </a:t>
                </a:r>
                <a:r>
                  <a:rPr lang="en-US"/>
                  <a:t>cho biết </a:t>
                </a:r>
                <a:r>
                  <a:rPr lang="en-US">
                    <a:solidFill>
                      <a:srgbClr val="FF0000"/>
                    </a:solidFill>
                  </a:rPr>
                  <a:t>d</a:t>
                </a:r>
                <a:r>
                  <a:rPr lang="en-US"/>
                  <a:t> được phân vào cụm nào.</a:t>
                </a:r>
                <a:br>
                  <a:rPr lang="vi-VN"/>
                </a:br>
                <a:endParaRPr lang="en-US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642436" cy="3915347"/>
              </a:xfrm>
              <a:blipFill>
                <a:blip r:embed="rId2"/>
                <a:stretch>
                  <a:fillRect l="-1833" t="-2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9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Nhắc lại thuật toán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69313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Procedure:</a:t>
                </a:r>
              </a:p>
              <a:p>
                <a:pPr marL="0" indent="0">
                  <a:buNone/>
                </a:pPr>
                <a:r>
                  <a:rPr lang="en-US" sz="2400"/>
                  <a:t>	&gt; B1: Khởi tạo tâm cho </a:t>
                </a:r>
                <a:r>
                  <a:rPr lang="en-US" sz="2400">
                    <a:solidFill>
                      <a:srgbClr val="FF0000"/>
                    </a:solidFill>
                  </a:rPr>
                  <a:t>K</a:t>
                </a:r>
                <a:r>
                  <a:rPr lang="en-US" sz="2400"/>
                  <a:t> cụm: </a:t>
                </a:r>
              </a:p>
              <a:p>
                <a:pPr marL="0" indent="0">
                  <a:buNone/>
                </a:pPr>
                <a:r>
                  <a:rPr lang="en-US" sz="2400"/>
                  <a:t>		</a:t>
                </a:r>
                <a:r>
                  <a:rPr lang="en-US" sz="2400">
                    <a:solidFill>
                      <a:srgbClr val="FF0000"/>
                    </a:solidFill>
                  </a:rPr>
                  <a:t>E = { e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k</a:t>
                </a:r>
                <a:r>
                  <a:rPr lang="en-US" sz="2400">
                    <a:solidFill>
                      <a:srgbClr val="FF0000"/>
                    </a:solidFill>
                  </a:rPr>
                  <a:t> }  </a:t>
                </a:r>
                <a:r>
                  <a:rPr lang="en-US" sz="2400"/>
                  <a:t>với </a:t>
                </a:r>
                <a:r>
                  <a:rPr lang="en-US" sz="2400">
                    <a:solidFill>
                      <a:srgbClr val="FF0000"/>
                    </a:solidFill>
                  </a:rPr>
                  <a:t>e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k</a:t>
                </a:r>
                <a:r>
                  <a:rPr lang="en-US" sz="2400"/>
                  <a:t> là tâm của cụm </a:t>
                </a:r>
                <a:r>
                  <a:rPr lang="en-US" sz="2400">
                    <a:solidFill>
                      <a:srgbClr val="FF0000"/>
                    </a:solidFill>
                  </a:rPr>
                  <a:t>k   </a:t>
                </a:r>
                <a:r>
                  <a:rPr lang="en-US" sz="2400"/>
                  <a:t>, 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			k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{1, 2, …, K}</a:t>
                </a:r>
                <a:r>
                  <a:rPr lang="en-US" sz="2400"/>
                  <a:t>  và </a:t>
                </a:r>
                <a:r>
                  <a:rPr lang="en-US" sz="2400">
                    <a:solidFill>
                      <a:srgbClr val="FF0000"/>
                    </a:solidFill>
                  </a:rPr>
                  <a:t>|E| = K  </a:t>
                </a:r>
                <a:r>
                  <a:rPr lang="en-US" sz="240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400"/>
                  <a:t>			</a:t>
                </a:r>
                <a:r>
                  <a:rPr lang="en-US" sz="2400">
                    <a:solidFill>
                      <a:srgbClr val="FF0000"/>
                    </a:solidFill>
                  </a:rPr>
                  <a:t>E</a:t>
                </a:r>
                <a:r>
                  <a:rPr lang="en-US" sz="2400"/>
                  <a:t> là 1 tập con gồm </a:t>
                </a:r>
                <a:r>
                  <a:rPr lang="en-US" sz="2400">
                    <a:solidFill>
                      <a:srgbClr val="FF0000"/>
                    </a:solidFill>
                  </a:rPr>
                  <a:t>K</a:t>
                </a:r>
                <a:r>
                  <a:rPr lang="en-US" sz="2400"/>
                  <a:t> phần tử được lấy</a:t>
                </a:r>
                <a:r>
                  <a:rPr lang="en-US" sz="2400" baseline="30000"/>
                  <a:t>[*]</a:t>
                </a:r>
                <a:r>
                  <a:rPr lang="en-US" sz="2400"/>
                  <a:t> từ </a:t>
                </a:r>
                <a:r>
                  <a:rPr lang="en-US" sz="2400">
                    <a:solidFill>
                      <a:srgbClr val="FF0000"/>
                    </a:solidFill>
                  </a:rPr>
                  <a:t>R = {r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400">
                    <a:solidFill>
                      <a:srgbClr val="FF0000"/>
                    </a:solidFill>
                  </a:rPr>
                  <a:t> : d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D} 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br>
                  <a:rPr lang="vi-VN"/>
                </a:br>
                <a:endParaRPr lang="en-US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693131"/>
              </a:xfrm>
              <a:blipFill>
                <a:blip r:embed="rId2"/>
                <a:stretch>
                  <a:fillRect l="-1939" t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612491" y="6444433"/>
            <a:ext cx="3384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[*] Lấy ngẫu nhiên, hoặc lấy theo chiến lược</a:t>
            </a:r>
          </a:p>
        </p:txBody>
      </p:sp>
    </p:spTree>
    <p:extLst>
      <p:ext uri="{BB962C8B-B14F-4D97-AF65-F5344CB8AC3E}">
        <p14:creationId xmlns:p14="http://schemas.microsoft.com/office/powerpoint/2010/main" val="377543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Nhắc lại thuật toán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69313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Procedure: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z="2400"/>
                  <a:t>&gt; B1: Khởi tạo tâm cho K cụm: </a:t>
                </a:r>
                <a:r>
                  <a:rPr lang="en-US" sz="2400">
                    <a:solidFill>
                      <a:srgbClr val="FF0000"/>
                    </a:solidFill>
                  </a:rPr>
                  <a:t>E = { e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k</a:t>
                </a:r>
                <a:r>
                  <a:rPr lang="en-US" sz="2400">
                    <a:solidFill>
                      <a:srgbClr val="FF0000"/>
                    </a:solidFill>
                  </a:rPr>
                  <a:t> }, |E|= K</a:t>
                </a:r>
                <a:r>
                  <a:rPr lang="en-US" sz="2400"/>
                  <a:t> </a:t>
                </a:r>
              </a:p>
              <a:p>
                <a:pPr marL="0" indent="0">
                  <a:buNone/>
                </a:pPr>
                <a:r>
                  <a:rPr lang="en-US" sz="2400"/>
                  <a:t>	&gt; B2: Lặp cho tới khi hội tụ:</a:t>
                </a:r>
              </a:p>
              <a:p>
                <a:pPr marL="0" indent="0">
                  <a:buNone/>
                </a:pPr>
                <a:r>
                  <a:rPr lang="en-US" sz="2400"/>
                  <a:t>		* Với mỗi </a:t>
                </a:r>
                <a:r>
                  <a:rPr lang="en-US" sz="2400">
                    <a:solidFill>
                      <a:srgbClr val="FF0000"/>
                    </a:solidFill>
                  </a:rPr>
                  <a:t>d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/>
                  <a:t> </a:t>
                </a:r>
                <a:r>
                  <a:rPr lang="en-US" sz="2400">
                    <a:solidFill>
                      <a:srgbClr val="FF0000"/>
                    </a:solidFill>
                  </a:rPr>
                  <a:t>D 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	+ Tính </a:t>
                </a:r>
                <a:r>
                  <a:rPr lang="en-US" sz="2400">
                    <a:solidFill>
                      <a:srgbClr val="FF0000"/>
                    </a:solidFill>
                  </a:rPr>
                  <a:t>similarity(r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d </a:t>
                </a:r>
                <a:r>
                  <a:rPr lang="en-US" sz="2400">
                    <a:solidFill>
                      <a:srgbClr val="FF0000"/>
                    </a:solidFill>
                  </a:rPr>
                  <a:t>, e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k</a:t>
                </a:r>
                <a:r>
                  <a:rPr lang="en-US" sz="240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			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+ Gán </a:t>
                </a:r>
                <a:r>
                  <a:rPr lang="en-US" sz="2400">
                    <a:solidFill>
                      <a:srgbClr val="FF0000"/>
                    </a:solidFill>
                  </a:rPr>
                  <a:t>d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vào cụm </a:t>
                </a:r>
                <a:r>
                  <a:rPr lang="en-US" sz="2400">
                    <a:solidFill>
                      <a:srgbClr val="FF0000"/>
                    </a:solidFill>
                  </a:rPr>
                  <a:t>k* 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 </a:t>
                </a:r>
                <a:r>
                  <a:rPr lang="en-US" sz="2400">
                    <a:solidFill>
                      <a:srgbClr val="FF0000"/>
                    </a:solidFill>
                  </a:rPr>
                  <a:t>k* 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argma</m:t>
                        </m:r>
                        <m:r>
                          <m:rPr>
                            <m:sty m:val="p"/>
                          </m:rPr>
                          <a:rPr lang="en-US" sz="24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li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(similarity(r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400">
                    <a:solidFill>
                      <a:srgbClr val="FF0000"/>
                    </a:solidFill>
                  </a:rPr>
                  <a:t> , e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k</a:t>
                </a:r>
                <a:r>
                  <a:rPr lang="en-US" sz="2400">
                    <a:solidFill>
                      <a:srgbClr val="FF0000"/>
                    </a:solidFill>
                  </a:rPr>
                  <a:t>))</a:t>
                </a:r>
                <a:endPara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* Cập nhật lại </a:t>
                </a:r>
                <a:r>
                  <a:rPr lang="en-US" sz="2400">
                    <a:solidFill>
                      <a:srgbClr val="FF0000"/>
                    </a:solidFill>
                  </a:rPr>
                  <a:t>E</a:t>
                </a:r>
                <a:br>
                  <a:rPr lang="vi-VN"/>
                </a:br>
                <a:endParaRPr lang="en-US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693131"/>
              </a:xfrm>
              <a:blipFill>
                <a:blip r:embed="rId2"/>
                <a:stretch>
                  <a:fillRect l="-1939" t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0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Nhắc lại thuật toán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799752" cy="50372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Lựa chọn điều kiện dừng:</a:t>
                </a:r>
              </a:p>
              <a:p>
                <a:pPr marL="0" indent="0">
                  <a:buNone/>
                </a:pPr>
                <a:r>
                  <a:rPr lang="en-US"/>
                  <a:t>	&gt; Số bước lặp vượt quá 1 ngưỡng đặt trước: </a:t>
                </a:r>
                <a:r>
                  <a:rPr lang="en-US">
                    <a:solidFill>
                      <a:srgbClr val="FF0000"/>
                    </a:solidFill>
                  </a:rPr>
                  <a:t>iteration &gt; max_iters</a:t>
                </a:r>
              </a:p>
              <a:p>
                <a:pPr marL="0" indent="0">
                  <a:buNone/>
                </a:pPr>
                <a:r>
                  <a:rPr lang="en-US"/>
                  <a:t>	&gt; </a:t>
                </a:r>
                <a:r>
                  <a:rPr lang="en-US">
                    <a:solidFill>
                      <a:srgbClr val="FF0000"/>
                    </a:solidFill>
                  </a:rPr>
                  <a:t>E = { e</a:t>
                </a:r>
                <a:r>
                  <a:rPr lang="en-US" baseline="-25000">
                    <a:solidFill>
                      <a:srgbClr val="FF0000"/>
                    </a:solidFill>
                  </a:rPr>
                  <a:t>k</a:t>
                </a:r>
                <a:r>
                  <a:rPr lang="en-US">
                    <a:solidFill>
                      <a:srgbClr val="FF0000"/>
                    </a:solidFill>
                  </a:rPr>
                  <a:t> }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thay đổi không đáng kể: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>
                    <a:solidFill>
                      <a:srgbClr val="FF0000"/>
                    </a:solidFill>
                  </a:rPr>
                  <a:t>|E</a:t>
                </a:r>
                <a:r>
                  <a:rPr lang="en-US" baseline="-25000">
                    <a:solidFill>
                      <a:srgbClr val="FF0000"/>
                    </a:solidFill>
                  </a:rPr>
                  <a:t>new</a:t>
                </a:r>
                <a:r>
                  <a:rPr lang="en-US">
                    <a:solidFill>
                      <a:srgbClr val="FF0000"/>
                    </a:solidFill>
                  </a:rPr>
                  <a:t> \ E</a:t>
                </a:r>
                <a:r>
                  <a:rPr lang="en-US" baseline="-25000">
                    <a:solidFill>
                      <a:srgbClr val="FF0000"/>
                    </a:solidFill>
                  </a:rPr>
                  <a:t>old</a:t>
                </a:r>
                <a:r>
                  <a:rPr lang="en-US">
                    <a:solidFill>
                      <a:srgbClr val="FF0000"/>
                    </a:solidFill>
                  </a:rPr>
                  <a:t>| &lt; n</a:t>
                </a:r>
                <a:r>
                  <a:rPr lang="en-US" baseline="-25000">
                    <a:solidFill>
                      <a:srgbClr val="FF0000"/>
                    </a:solidFill>
                  </a:rPr>
                  <a:t>0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 </a:t>
                </a:r>
                <a:r>
                  <a:rPr lang="en-US">
                    <a:solidFill>
                      <a:srgbClr val="FF0000"/>
                    </a:solidFill>
                  </a:rPr>
                  <a:t>n</a:t>
                </a:r>
                <a:r>
                  <a:rPr lang="en-US" baseline="-25000">
                    <a:solidFill>
                      <a:srgbClr val="FF0000"/>
                    </a:solidFill>
                  </a:rPr>
                  <a:t>0</a:t>
                </a:r>
                <a:r>
                  <a:rPr lang="en-US">
                    <a:solidFill>
                      <a:srgbClr val="FF0000"/>
                    </a:solidFill>
                  </a:rPr>
                  <a:t> &lt;&lt; K</a:t>
                </a:r>
              </a:p>
              <a:p>
                <a:pPr marL="0" indent="0">
                  <a:buNone/>
                </a:pPr>
                <a:r>
                  <a:rPr lang="en-US"/>
                  <a:t>	&gt; Độ tương đồng trung bình không tăng hoặc tăng không đáng kể</a:t>
                </a:r>
              </a:p>
              <a:p>
                <a:pPr marL="0" indent="0">
                  <a:buNone/>
                </a:pPr>
                <a:r>
                  <a:rPr lang="en-US"/>
                  <a:t>		* Độ giảm lỗi phân cụm: </a:t>
                </a:r>
                <a:r>
                  <a:rPr lang="en-US">
                    <a:solidFill>
                      <a:srgbClr val="FF0000"/>
                    </a:solidFill>
                  </a:rPr>
                  <a:t>S</a:t>
                </a:r>
                <a:r>
                  <a:rPr lang="en-US" baseline="-25000">
                    <a:solidFill>
                      <a:srgbClr val="FF0000"/>
                    </a:solidFill>
                  </a:rPr>
                  <a:t>new</a:t>
                </a:r>
                <a:r>
                  <a:rPr lang="en-US">
                    <a:solidFill>
                      <a:srgbClr val="FF0000"/>
                    </a:solidFill>
                  </a:rPr>
                  <a:t> – S</a:t>
                </a:r>
                <a:r>
                  <a:rPr lang="en-US" baseline="-25000">
                    <a:solidFill>
                      <a:srgbClr val="FF0000"/>
                    </a:solidFill>
                  </a:rPr>
                  <a:t>old</a:t>
                </a:r>
                <a:r>
                  <a:rPr lang="en-US">
                    <a:solidFill>
                      <a:srgbClr val="FF0000"/>
                    </a:solidFill>
                  </a:rPr>
                  <a:t> &lt;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/>
                  <a:t>		* Lỗi phân cụm: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mtClean="0">
                            <a:solidFill>
                              <a:srgbClr val="FF0000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baseline="-25000" smtClean="0">
                            <a:solidFill>
                              <a:srgbClr val="FF0000"/>
                            </a:solidFill>
                          </a:rPr>
                          <m:t>d</m:t>
                        </m:r>
                        <m:r>
                          <a:rPr lang="en-US" b="0" i="0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</a:rPr>
                          <m:t>D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similarity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sub>
                                </m:sSub>
                                <m:r>
                                  <a:rPr lang="en-US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/>
                        </m:sSup>
                      </m:e>
                    </m:nary>
                  </m:oMath>
                </a14:m>
                <a:br>
                  <a:rPr lang="vi-VN"/>
                </a:br>
                <a:endParaRPr lang="en-US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799752" cy="5037260"/>
              </a:xfrm>
              <a:blipFill>
                <a:blip r:embed="rId2"/>
                <a:stretch>
                  <a:fillRect l="-1806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95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Nhắc lại thuật toán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799752" cy="523882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Đánh giá chất lượng phân cụm:</a:t>
                </a:r>
              </a:p>
              <a:p>
                <a:pPr marL="0" indent="0">
                  <a:buNone/>
                </a:pPr>
                <a:r>
                  <a:rPr lang="en-US"/>
                  <a:t>	&gt; Purity:</a:t>
                </a:r>
              </a:p>
              <a:p>
                <a:pPr marL="0" indent="0">
                  <a:buNone/>
                </a:pPr>
                <a:r>
                  <a:rPr lang="en-US"/>
                  <a:t>		</a:t>
                </a:r>
                <a:r>
                  <a:rPr lang="en-US">
                    <a:solidFill>
                      <a:srgbClr val="FF0000"/>
                    </a:solidFill>
                  </a:rPr>
                  <a:t>purity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limLow>
                          <m:limLow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   </a:t>
                </a:r>
                <a:endParaRPr lang="en-US"/>
              </a:p>
              <a:p>
                <a:pPr marL="0" indent="0">
                  <a:buNone/>
                </a:pPr>
                <a:r>
                  <a:rPr lang="en-US"/>
                  <a:t>			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= {d: a</a:t>
                </a:r>
                <a:r>
                  <a:rPr lang="en-US" baseline="-25000">
                    <a:solidFill>
                      <a:srgbClr val="FF0000"/>
                    </a:solidFill>
                  </a:rPr>
                  <a:t>d</a:t>
                </a:r>
                <a:r>
                  <a:rPr lang="en-US">
                    <a:solidFill>
                      <a:srgbClr val="FF0000"/>
                    </a:solidFill>
                  </a:rPr>
                  <a:t> = k, 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D}</a:t>
                </a:r>
              </a:p>
              <a:p>
                <a:pPr marL="0" indent="0">
                  <a:buNone/>
                </a:pPr>
                <a:r>
                  <a:rPr lang="en-US"/>
                  <a:t>			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= {d: label(d) = j, 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D}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FF0000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: </a:t>
                </a:r>
                <a:r>
                  <a:rPr lang="en-US">
                    <a:solidFill>
                      <a:schemeClr val="tx1"/>
                    </a:solidFill>
                  </a:rPr>
                  <a:t>tập hợp các văn bản trong cụm k có nhãn j</a:t>
                </a:r>
                <a:br>
                  <a:rPr lang="vi-VN">
                    <a:solidFill>
                      <a:schemeClr val="tx1"/>
                    </a:solidFill>
                  </a:rPr>
                </a:b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799752" cy="5238821"/>
              </a:xfrm>
              <a:blipFill>
                <a:blip r:embed="rId2"/>
                <a:stretch>
                  <a:fillRect l="-1806" t="-1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12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Nhắc lại thuật toán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799752" cy="523882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Đánh giá chất lượng phân cụm:</a:t>
                </a:r>
              </a:p>
              <a:p>
                <a:pPr marL="0" indent="0">
                  <a:buNone/>
                </a:pPr>
                <a:r>
                  <a:rPr lang="en-US"/>
                  <a:t>	&gt; NMI (</a:t>
                </a:r>
                <a:r>
                  <a:rPr lang="en-US" i="1"/>
                  <a:t>normalized mutual information</a:t>
                </a:r>
                <a:r>
                  <a:rPr lang="en-US"/>
                  <a:t> ):  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NMI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en-US" sz="3200" b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sz="32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e>
                        </m:d>
                      </m:num>
                      <m:den>
                        <m:f>
                          <m:fPr>
                            <m:type m:val="lin"/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sz="32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ℂ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 sz="32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/>
                  <a:t> với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/>
                  <a:t>, </a:t>
                </a:r>
                <a:r>
                  <a:rPr lang="en-US">
                    <a:solidFill>
                      <a:srgbClr val="FF0000"/>
                    </a:solidFill>
                  </a:rPr>
                  <a:t>J</a:t>
                </a:r>
                <a:r>
                  <a:rPr lang="en-US"/>
                  <a:t> là số lớp</a:t>
                </a:r>
              </a:p>
              <a:p>
                <a:pPr marL="0" indent="0">
                  <a:buNone/>
                </a:pPr>
                <a:r>
                  <a:rPr lang="en-US"/>
                  <a:t>		với </a:t>
                </a:r>
                <a:r>
                  <a:rPr lang="en-US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vi-V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sz="24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vi-VN" sz="24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vi-VN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vi-V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vi-VN" sz="24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vi-V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vi-V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vi-V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i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i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  <m: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i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i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vi-VN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vi-V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vi-V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vi-V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sz="24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|. |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sz="240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vi-V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sz="24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vi-VN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vi-V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vi-VN" sz="24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f>
                          <m:fPr>
                            <m:ctrlPr>
                              <a:rPr lang="vi-V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nary>
                    <m:r>
                      <a:rPr lang="vi-VN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vi-V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vi-V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vi-V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func>
                  </m:oMath>
                </a14:m>
                <a:endParaRPr lang="en-US" sz="240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vi-V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vi-V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f>
                          <m:fPr>
                            <m:ctrlPr>
                              <a:rPr lang="vi-V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vi-V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nary>
                    <m:r>
                      <a:rPr lang="vi-V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vi-V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vi-V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vi-V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vi-V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func>
                  </m:oMath>
                </a14:m>
                <a:br>
                  <a:rPr lang="vi-VN">
                    <a:solidFill>
                      <a:schemeClr val="tx1"/>
                    </a:solidFill>
                  </a:rPr>
                </a:b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799752" cy="5238821"/>
              </a:xfrm>
              <a:blipFill>
                <a:blip r:embed="rId2"/>
                <a:stretch>
                  <a:fillRect l="-1806" t="-1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6851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1754</TotalTime>
  <Words>1157</Words>
  <Application>Microsoft Office PowerPoint</Application>
  <PresentationFormat>Widescreen</PresentationFormat>
  <Paragraphs>204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Retrospect</vt:lpstr>
      <vt:lpstr>Học máy với Python</vt:lpstr>
      <vt:lpstr>Tổng quan</vt:lpstr>
      <vt:lpstr>Triển khai Kmeans</vt:lpstr>
      <vt:lpstr>1. Nhắc lại thuật toán</vt:lpstr>
      <vt:lpstr>1. Nhắc lại thuật toán</vt:lpstr>
      <vt:lpstr>1. Nhắc lại thuật toán</vt:lpstr>
      <vt:lpstr>1. Nhắc lại thuật toán</vt:lpstr>
      <vt:lpstr>1. Nhắc lại thuật toán</vt:lpstr>
      <vt:lpstr>1. Nhắc lại thuật toán</vt:lpstr>
      <vt:lpstr>2. Ý tưởng triển khai</vt:lpstr>
      <vt:lpstr>2. Ý tưởng triển khai</vt:lpstr>
      <vt:lpstr>2. Ý tưởng triển khai</vt:lpstr>
      <vt:lpstr>2. Ý tưởng triển khai</vt:lpstr>
      <vt:lpstr>2. Ý tưởng triển khai</vt:lpstr>
      <vt:lpstr>Class Kmeans</vt:lpstr>
      <vt:lpstr>Class Kmeans</vt:lpstr>
      <vt:lpstr>Class Kmeans</vt:lpstr>
      <vt:lpstr>Class Kmeans</vt:lpstr>
      <vt:lpstr>Class Kmeans</vt:lpstr>
      <vt:lpstr>Class Kmeans</vt:lpstr>
      <vt:lpstr>Class Kmeans</vt:lpstr>
      <vt:lpstr>Class Kmeans</vt:lpstr>
      <vt:lpstr>Class Kmeans</vt:lpstr>
      <vt:lpstr>Class Kmeans</vt:lpstr>
      <vt:lpstr>Class Kmeans</vt:lpstr>
      <vt:lpstr>Class Kmeans</vt:lpstr>
      <vt:lpstr>Sử dụng Scikit-learn</vt:lpstr>
      <vt:lpstr>Sử dụng Scikit-learn</vt:lpstr>
      <vt:lpstr>Sử dụng Scikit-learn</vt:lpstr>
      <vt:lpstr>Sử dụng Scikit-learn</vt:lpstr>
      <vt:lpstr>Sử dụng Scikit-learn</vt:lpstr>
      <vt:lpstr>Chuẩn bị cho buổi tới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máy với Python</dc:title>
  <dc:creator>minhngan2017</dc:creator>
  <cp:lastModifiedBy>Ngo Van Linh</cp:lastModifiedBy>
  <cp:revision>149</cp:revision>
  <dcterms:created xsi:type="dcterms:W3CDTF">2018-07-08T01:14:52Z</dcterms:created>
  <dcterms:modified xsi:type="dcterms:W3CDTF">2020-08-05T07:08:34Z</dcterms:modified>
</cp:coreProperties>
</file>