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511" r:id="rId3"/>
    <p:sldId id="512" r:id="rId4"/>
    <p:sldId id="502" r:id="rId5"/>
    <p:sldId id="505" r:id="rId6"/>
    <p:sldId id="504" r:id="rId7"/>
    <p:sldId id="506" r:id="rId8"/>
    <p:sldId id="509" r:id="rId9"/>
    <p:sldId id="507" r:id="rId10"/>
    <p:sldId id="508" r:id="rId11"/>
    <p:sldId id="510" r:id="rId12"/>
    <p:sldId id="495" r:id="rId13"/>
  </p:sldIdLst>
  <p:sldSz cx="9144000" cy="6858000" type="screen4x3"/>
  <p:notesSz cx="7010400" cy="92964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71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3" autoAdjust="0"/>
    <p:restoredTop sz="94674"/>
  </p:normalViewPr>
  <p:slideViewPr>
    <p:cSldViewPr>
      <p:cViewPr varScale="1">
        <p:scale>
          <a:sx n="92" d="100"/>
          <a:sy n="92" d="100"/>
        </p:scale>
        <p:origin x="1440" y="90"/>
      </p:cViewPr>
      <p:guideLst>
        <p:guide orient="horz" pos="2160"/>
        <p:guide pos="2880"/>
      </p:guideLst>
    </p:cSldViewPr>
  </p:slideViewPr>
  <p:notesTextViewPr>
    <p:cViewPr>
      <p:scale>
        <a:sx n="1" d="1"/>
        <a:sy n="1" d="1"/>
      </p:scale>
      <p:origin x="0" y="0"/>
    </p:cViewPr>
  </p:notesTextViewPr>
  <p:sorterViewPr>
    <p:cViewPr>
      <p:scale>
        <a:sx n="100" d="100"/>
        <a:sy n="100" d="100"/>
      </p:scale>
      <p:origin x="0" y="31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4F71B7EA-5E44-40C0-B91C-89B096FCFE7B}" type="datetimeFigureOut">
              <a:rPr lang="en-US" smtClean="0"/>
              <a:t>01/27/2021</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7B0B1D8E-346E-47FD-B927-F62352EA90DA}" type="slidenum">
              <a:rPr lang="en-US" smtClean="0"/>
              <a:t>‹#›</a:t>
            </a:fld>
            <a:endParaRPr lang="en-US"/>
          </a:p>
        </p:txBody>
      </p:sp>
    </p:spTree>
    <p:extLst>
      <p:ext uri="{BB962C8B-B14F-4D97-AF65-F5344CB8AC3E}">
        <p14:creationId xmlns:p14="http://schemas.microsoft.com/office/powerpoint/2010/main" val="3918360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2D03C60D-15C3-4615-AD15-688B0497604C}" type="datetimeFigureOut">
              <a:rPr lang="en-US" smtClean="0"/>
              <a:t>01/27/2021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6AF0E734-BA1E-4CEA-A3EA-BC136553EA21}" type="slidenum">
              <a:rPr lang="en-US" smtClean="0"/>
              <a:t>‹#›</a:t>
            </a:fld>
            <a:endParaRPr lang="en-US"/>
          </a:p>
        </p:txBody>
      </p:sp>
    </p:spTree>
    <p:extLst>
      <p:ext uri="{BB962C8B-B14F-4D97-AF65-F5344CB8AC3E}">
        <p14:creationId xmlns:p14="http://schemas.microsoft.com/office/powerpoint/2010/main" val="1125251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86F62BE6-4612-4AAD-B5A9-ECEAB015BBEA}" type="datetimeFigureOut">
              <a:rPr lang="vi-VN" smtClean="0"/>
              <a:pPr/>
              <a:t>27/01/2021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B7D5E9B-D4B8-4DCF-9506-DA3BFEC6A308}" type="slidenum">
              <a:rPr lang="vi-VN" smtClean="0"/>
              <a:pPr/>
              <a:t>‹#›</a:t>
            </a:fld>
            <a:endParaRPr lang="vi-VN"/>
          </a:p>
        </p:txBody>
      </p:sp>
      <p:pic>
        <p:nvPicPr>
          <p:cNvPr id="2051" name="Picture 3" descr="C:\Users\Admin.Admin-PC\Desktop\00-01-01.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424262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86F62BE6-4612-4AAD-B5A9-ECEAB015BBEA}" type="datetimeFigureOut">
              <a:rPr lang="vi-VN" smtClean="0"/>
              <a:pPr/>
              <a:t>27/01/2021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B7D5E9B-D4B8-4DCF-9506-DA3BFEC6A308}" type="slidenum">
              <a:rPr lang="vi-VN" smtClean="0"/>
              <a:pPr/>
              <a:t>‹#›</a:t>
            </a:fld>
            <a:endParaRPr lang="vi-VN"/>
          </a:p>
        </p:txBody>
      </p:sp>
    </p:spTree>
    <p:extLst>
      <p:ext uri="{BB962C8B-B14F-4D97-AF65-F5344CB8AC3E}">
        <p14:creationId xmlns:p14="http://schemas.microsoft.com/office/powerpoint/2010/main" val="336067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86F62BE6-4612-4AAD-B5A9-ECEAB015BBEA}" type="datetimeFigureOut">
              <a:rPr lang="vi-VN" smtClean="0"/>
              <a:pPr/>
              <a:t>27/01/2021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B7D5E9B-D4B8-4DCF-9506-DA3BFEC6A308}" type="slidenum">
              <a:rPr lang="vi-VN" smtClean="0"/>
              <a:pPr/>
              <a:t>‹#›</a:t>
            </a:fld>
            <a:endParaRPr lang="vi-VN"/>
          </a:p>
        </p:txBody>
      </p:sp>
    </p:spTree>
    <p:extLst>
      <p:ext uri="{BB962C8B-B14F-4D97-AF65-F5344CB8AC3E}">
        <p14:creationId xmlns:p14="http://schemas.microsoft.com/office/powerpoint/2010/main" val="3655762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86F62BE6-4612-4AAD-B5A9-ECEAB015BBEA}" type="datetimeFigureOut">
              <a:rPr lang="vi-VN" smtClean="0"/>
              <a:pPr/>
              <a:t>27/01/2021</a:t>
            </a:fld>
            <a:endParaRPr lang="vi-VN"/>
          </a:p>
        </p:txBody>
      </p:sp>
      <p:sp>
        <p:nvSpPr>
          <p:cNvPr id="6" name="Slide Number Placeholder 5"/>
          <p:cNvSpPr>
            <a:spLocks noGrp="1"/>
          </p:cNvSpPr>
          <p:nvPr>
            <p:ph type="sldNum" sz="quarter" idx="12"/>
          </p:nvPr>
        </p:nvSpPr>
        <p:spPr/>
        <p:txBody>
          <a:bodyPr/>
          <a:lstStyle/>
          <a:p>
            <a:fld id="{3B7D5E9B-D4B8-4DCF-9506-DA3BFEC6A308}" type="slidenum">
              <a:rPr lang="vi-VN" smtClean="0"/>
              <a:pPr/>
              <a:t>‹#›</a:t>
            </a:fld>
            <a:endParaRPr lang="vi-VN"/>
          </a:p>
        </p:txBody>
      </p:sp>
      <p:pic>
        <p:nvPicPr>
          <p:cNvPr id="1027" name="Picture 3" descr="C:\Users\Admin.Admin-PC\Desktop\11-01.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517639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F62BE6-4612-4AAD-B5A9-ECEAB015BBEA}" type="datetimeFigureOut">
              <a:rPr lang="vi-VN" smtClean="0"/>
              <a:pPr/>
              <a:t>27/01/2021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B7D5E9B-D4B8-4DCF-9506-DA3BFEC6A308}" type="slidenum">
              <a:rPr lang="vi-VN" smtClean="0"/>
              <a:pPr/>
              <a:t>‹#›</a:t>
            </a:fld>
            <a:endParaRPr lang="vi-VN"/>
          </a:p>
        </p:txBody>
      </p:sp>
    </p:spTree>
    <p:extLst>
      <p:ext uri="{BB962C8B-B14F-4D97-AF65-F5344CB8AC3E}">
        <p14:creationId xmlns:p14="http://schemas.microsoft.com/office/powerpoint/2010/main" val="3042940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86F62BE6-4612-4AAD-B5A9-ECEAB015BBEA}" type="datetimeFigureOut">
              <a:rPr lang="vi-VN" smtClean="0"/>
              <a:pPr/>
              <a:t>27/01/2021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B7D5E9B-D4B8-4DCF-9506-DA3BFEC6A308}" type="slidenum">
              <a:rPr lang="vi-VN" smtClean="0"/>
              <a:pPr/>
              <a:t>‹#›</a:t>
            </a:fld>
            <a:endParaRPr lang="vi-VN"/>
          </a:p>
        </p:txBody>
      </p:sp>
    </p:spTree>
    <p:extLst>
      <p:ext uri="{BB962C8B-B14F-4D97-AF65-F5344CB8AC3E}">
        <p14:creationId xmlns:p14="http://schemas.microsoft.com/office/powerpoint/2010/main" val="74833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86F62BE6-4612-4AAD-B5A9-ECEAB015BBEA}" type="datetimeFigureOut">
              <a:rPr lang="vi-VN" smtClean="0"/>
              <a:pPr/>
              <a:t>27/01/2021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3B7D5E9B-D4B8-4DCF-9506-DA3BFEC6A308}" type="slidenum">
              <a:rPr lang="vi-VN" smtClean="0"/>
              <a:pPr/>
              <a:t>‹#›</a:t>
            </a:fld>
            <a:endParaRPr lang="vi-VN"/>
          </a:p>
        </p:txBody>
      </p:sp>
    </p:spTree>
    <p:extLst>
      <p:ext uri="{BB962C8B-B14F-4D97-AF65-F5344CB8AC3E}">
        <p14:creationId xmlns:p14="http://schemas.microsoft.com/office/powerpoint/2010/main" val="103231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86F62BE6-4612-4AAD-B5A9-ECEAB015BBEA}" type="datetimeFigureOut">
              <a:rPr lang="vi-VN" smtClean="0"/>
              <a:pPr/>
              <a:t>27/01/2021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3B7D5E9B-D4B8-4DCF-9506-DA3BFEC6A308}" type="slidenum">
              <a:rPr lang="vi-VN" smtClean="0"/>
              <a:pPr/>
              <a:t>‹#›</a:t>
            </a:fld>
            <a:endParaRPr lang="vi-VN"/>
          </a:p>
        </p:txBody>
      </p:sp>
    </p:spTree>
    <p:extLst>
      <p:ext uri="{BB962C8B-B14F-4D97-AF65-F5344CB8AC3E}">
        <p14:creationId xmlns:p14="http://schemas.microsoft.com/office/powerpoint/2010/main" val="2750087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F62BE6-4612-4AAD-B5A9-ECEAB015BBEA}" type="datetimeFigureOut">
              <a:rPr lang="vi-VN" smtClean="0"/>
              <a:pPr/>
              <a:t>27/01/2021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3B7D5E9B-D4B8-4DCF-9506-DA3BFEC6A308}" type="slidenum">
              <a:rPr lang="vi-VN" smtClean="0"/>
              <a:pPr/>
              <a:t>‹#›</a:t>
            </a:fld>
            <a:endParaRPr lang="vi-VN"/>
          </a:p>
        </p:txBody>
      </p:sp>
    </p:spTree>
    <p:extLst>
      <p:ext uri="{BB962C8B-B14F-4D97-AF65-F5344CB8AC3E}">
        <p14:creationId xmlns:p14="http://schemas.microsoft.com/office/powerpoint/2010/main" val="3855508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F62BE6-4612-4AAD-B5A9-ECEAB015BBEA}" type="datetimeFigureOut">
              <a:rPr lang="vi-VN" smtClean="0"/>
              <a:pPr/>
              <a:t>27/01/2021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B7D5E9B-D4B8-4DCF-9506-DA3BFEC6A308}" type="slidenum">
              <a:rPr lang="vi-VN" smtClean="0"/>
              <a:pPr/>
              <a:t>‹#›</a:t>
            </a:fld>
            <a:endParaRPr lang="vi-VN"/>
          </a:p>
        </p:txBody>
      </p:sp>
    </p:spTree>
    <p:extLst>
      <p:ext uri="{BB962C8B-B14F-4D97-AF65-F5344CB8AC3E}">
        <p14:creationId xmlns:p14="http://schemas.microsoft.com/office/powerpoint/2010/main" val="189719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F62BE6-4612-4AAD-B5A9-ECEAB015BBEA}" type="datetimeFigureOut">
              <a:rPr lang="vi-VN" smtClean="0"/>
              <a:pPr/>
              <a:t>27/01/2021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B7D5E9B-D4B8-4DCF-9506-DA3BFEC6A308}" type="slidenum">
              <a:rPr lang="vi-VN" smtClean="0"/>
              <a:pPr/>
              <a:t>‹#›</a:t>
            </a:fld>
            <a:endParaRPr lang="vi-VN"/>
          </a:p>
        </p:txBody>
      </p:sp>
    </p:spTree>
    <p:extLst>
      <p:ext uri="{BB962C8B-B14F-4D97-AF65-F5344CB8AC3E}">
        <p14:creationId xmlns:p14="http://schemas.microsoft.com/office/powerpoint/2010/main" val="118916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62BE6-4612-4AAD-B5A9-ECEAB015BBEA}" type="datetimeFigureOut">
              <a:rPr lang="vi-VN" smtClean="0"/>
              <a:pPr/>
              <a:t>27/01/2021</a:t>
            </a:fld>
            <a:endParaRPr lang="vi-VN"/>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7D5E9B-D4B8-4DCF-9506-DA3BFEC6A308}" type="slidenum">
              <a:rPr lang="vi-VN" smtClean="0"/>
              <a:pPr/>
              <a:t>‹#›</a:t>
            </a:fld>
            <a:endParaRPr lang="vi-VN"/>
          </a:p>
        </p:txBody>
      </p:sp>
    </p:spTree>
    <p:extLst>
      <p:ext uri="{BB962C8B-B14F-4D97-AF65-F5344CB8AC3E}">
        <p14:creationId xmlns:p14="http://schemas.microsoft.com/office/powerpoint/2010/main" val="776144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447800"/>
            <a:ext cx="8964488" cy="990600"/>
          </a:xfrm>
        </p:spPr>
        <p:txBody>
          <a:bodyPr>
            <a:noAutofit/>
          </a:bodyPr>
          <a:lstStyle/>
          <a:p>
            <a:r>
              <a:rPr lang="en-US" sz="3200" b="1" dirty="0" smtClean="0">
                <a:solidFill>
                  <a:schemeClr val="accent5">
                    <a:lumMod val="75000"/>
                  </a:schemeClr>
                </a:solidFill>
                <a:latin typeface="Arial"/>
                <a:ea typeface="Tahoma" panose="020B0604030504040204" pitchFamily="34" charset="0"/>
                <a:cs typeface="Arial"/>
              </a:rPr>
              <a:t>CÁCH TÍNH KPI CÁ NHÂN</a:t>
            </a:r>
            <a:br>
              <a:rPr lang="en-US" sz="3200" b="1" dirty="0" smtClean="0">
                <a:solidFill>
                  <a:schemeClr val="accent5">
                    <a:lumMod val="75000"/>
                  </a:schemeClr>
                </a:solidFill>
                <a:latin typeface="Arial"/>
                <a:ea typeface="Tahoma" panose="020B0604030504040204" pitchFamily="34" charset="0"/>
                <a:cs typeface="Arial"/>
              </a:rPr>
            </a:br>
            <a:r>
              <a:rPr lang="en-US" sz="3200" b="1" dirty="0" smtClean="0">
                <a:solidFill>
                  <a:schemeClr val="accent5">
                    <a:lumMod val="75000"/>
                  </a:schemeClr>
                </a:solidFill>
                <a:latin typeface="Arial"/>
                <a:ea typeface="Tahoma" panose="020B0604030504040204" pitchFamily="34" charset="0"/>
                <a:cs typeface="Arial"/>
              </a:rPr>
              <a:t>BỆNH </a:t>
            </a:r>
            <a:r>
              <a:rPr lang="en-US" sz="3200" b="1" dirty="0">
                <a:solidFill>
                  <a:schemeClr val="accent5">
                    <a:lumMod val="75000"/>
                  </a:schemeClr>
                </a:solidFill>
                <a:latin typeface="Arial"/>
                <a:ea typeface="Tahoma" panose="020B0604030504040204" pitchFamily="34" charset="0"/>
                <a:cs typeface="Arial"/>
              </a:rPr>
              <a:t>VIỆN NHI ĐỒNG THÀNH </a:t>
            </a:r>
            <a:r>
              <a:rPr lang="en-US" sz="3200" b="1" dirty="0" smtClean="0">
                <a:solidFill>
                  <a:schemeClr val="accent5">
                    <a:lumMod val="75000"/>
                  </a:schemeClr>
                </a:solidFill>
                <a:latin typeface="Arial"/>
                <a:ea typeface="Tahoma" panose="020B0604030504040204" pitchFamily="34" charset="0"/>
                <a:cs typeface="Arial"/>
              </a:rPr>
              <a:t>PHỐ 2020</a:t>
            </a:r>
            <a:endParaRPr lang="vi-VN" sz="2800" b="1" dirty="0">
              <a:ln w="9525">
                <a:solidFill>
                  <a:srgbClr val="0070C0"/>
                </a:solidFill>
                <a:prstDash val="solid"/>
              </a:ln>
              <a:solidFill>
                <a:srgbClr val="FF0000"/>
              </a:solidFill>
              <a:effectLst>
                <a:outerShdw blurRad="12700" dist="38100" dir="2700000" algn="tl" rotWithShape="0">
                  <a:schemeClr val="bg1">
                    <a:lumMod val="50000"/>
                  </a:schemeClr>
                </a:outerShdw>
              </a:effectLst>
              <a:latin typeface="Arial"/>
              <a:ea typeface="Tahoma" panose="020B0604030504040204" pitchFamily="34" charset="0"/>
              <a:cs typeface="Arial"/>
            </a:endParaRPr>
          </a:p>
        </p:txBody>
      </p:sp>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2743202"/>
            <a:ext cx="6567750" cy="2666999"/>
          </a:xfrm>
          <a:prstGeom prst="rect">
            <a:avLst/>
          </a:prstGeom>
        </p:spPr>
      </p:pic>
    </p:spTree>
    <p:extLst>
      <p:ext uri="{BB962C8B-B14F-4D97-AF65-F5344CB8AC3E}">
        <p14:creationId xmlns:p14="http://schemas.microsoft.com/office/powerpoint/2010/main" val="3607071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533400"/>
            <a:ext cx="5943600" cy="1143000"/>
          </a:xfrm>
        </p:spPr>
        <p:txBody>
          <a:bodyPr>
            <a:normAutofit/>
          </a:bodyPr>
          <a:lstStyle/>
          <a:p>
            <a:r>
              <a:rPr lang="vi-VN" sz="1800" b="1" dirty="0" smtClean="0">
                <a:latin typeface="+mn-lt"/>
              </a:rPr>
              <a:t>III</a:t>
            </a:r>
            <a:r>
              <a:rPr lang="en-US" sz="1800" dirty="0" smtClean="0">
                <a:latin typeface="+mn-lt"/>
              </a:rPr>
              <a:t>. </a:t>
            </a:r>
            <a:r>
              <a:rPr lang="vi-VN" sz="1800" b="1" dirty="0" smtClean="0">
                <a:latin typeface="+mn-lt"/>
              </a:rPr>
              <a:t>ĐÁNH </a:t>
            </a:r>
            <a:r>
              <a:rPr lang="vi-VN" sz="1800" b="1" dirty="0">
                <a:latin typeface="+mn-lt"/>
              </a:rPr>
              <a:t>GIÁ NĂNG LỰC NHÂN VIÊN (ĐỊNH HƯỚNG KẾ HOẠCH ĐÀO TẠO TRONG TƯƠNG LAI)</a:t>
            </a:r>
            <a:r>
              <a:rPr lang="vi-VN" sz="1800" dirty="0">
                <a:latin typeface="+mn-lt"/>
              </a:rPr>
              <a:t> </a:t>
            </a:r>
            <a:endParaRPr lang="en-US" sz="1800" dirty="0">
              <a:latin typeface="+mn-lt"/>
            </a:endParaRP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88075025"/>
              </p:ext>
            </p:extLst>
          </p:nvPr>
        </p:nvGraphicFramePr>
        <p:xfrm>
          <a:off x="228601" y="1968501"/>
          <a:ext cx="8763000" cy="4280616"/>
        </p:xfrm>
        <a:graphic>
          <a:graphicData uri="http://schemas.openxmlformats.org/drawingml/2006/table">
            <a:tbl>
              <a:tblPr>
                <a:tableStyleId>{E8B1032C-EA38-4F05-BA0D-38AFFFC7BED3}</a:tableStyleId>
              </a:tblPr>
              <a:tblGrid>
                <a:gridCol w="449385"/>
                <a:gridCol w="4526005"/>
                <a:gridCol w="548207"/>
                <a:gridCol w="531595"/>
                <a:gridCol w="564818"/>
                <a:gridCol w="589738"/>
                <a:gridCol w="589738"/>
                <a:gridCol w="963514"/>
              </a:tblGrid>
              <a:tr h="691170">
                <a:tc>
                  <a:txBody>
                    <a:bodyPr/>
                    <a:lstStyle/>
                    <a:p>
                      <a:pPr algn="ctr" fontAlgn="ctr"/>
                      <a:r>
                        <a:rPr lang="en-US" sz="1400" b="1" u="none" strike="noStrike" dirty="0" err="1">
                          <a:effectLst/>
                          <a:latin typeface="Arial" panose="020B0604020202020204" pitchFamily="34" charset="0"/>
                          <a:cs typeface="Arial" panose="020B0604020202020204" pitchFamily="34" charset="0"/>
                        </a:rPr>
                        <a:t>Stt</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b="1" u="none" strike="noStrike" dirty="0">
                          <a:effectLst/>
                          <a:latin typeface="Arial" panose="020B0604020202020204" pitchFamily="34" charset="0"/>
                          <a:cs typeface="Arial" panose="020B0604020202020204" pitchFamily="34" charset="0"/>
                        </a:rPr>
                        <a:t>               </a:t>
                      </a:r>
                      <a:r>
                        <a:rPr lang="en-US" sz="1400" b="1" u="none" strike="noStrike" dirty="0" err="1">
                          <a:effectLst/>
                          <a:latin typeface="Arial" panose="020B0604020202020204" pitchFamily="34" charset="0"/>
                          <a:cs typeface="Arial" panose="020B0604020202020204" pitchFamily="34" charset="0"/>
                        </a:rPr>
                        <a:t>Các</a:t>
                      </a:r>
                      <a:r>
                        <a:rPr lang="en-US" sz="1400" b="1" u="none" strike="noStrike" dirty="0">
                          <a:effectLst/>
                          <a:latin typeface="Arial" panose="020B0604020202020204" pitchFamily="34" charset="0"/>
                          <a:cs typeface="Arial" panose="020B0604020202020204" pitchFamily="34" charset="0"/>
                        </a:rPr>
                        <a:t> </a:t>
                      </a:r>
                      <a:r>
                        <a:rPr lang="en-US" sz="1400" b="1" u="none" strike="noStrike" dirty="0" err="1">
                          <a:effectLst/>
                          <a:latin typeface="Arial" panose="020B0604020202020204" pitchFamily="34" charset="0"/>
                          <a:cs typeface="Arial" panose="020B0604020202020204" pitchFamily="34" charset="0"/>
                        </a:rPr>
                        <a:t>tiêu</a:t>
                      </a:r>
                      <a:r>
                        <a:rPr lang="en-US" sz="1400" b="1" u="none" strike="noStrike" dirty="0">
                          <a:effectLst/>
                          <a:latin typeface="Arial" panose="020B0604020202020204" pitchFamily="34" charset="0"/>
                          <a:cs typeface="Arial" panose="020B0604020202020204" pitchFamily="34" charset="0"/>
                        </a:rPr>
                        <a:t> </a:t>
                      </a:r>
                      <a:r>
                        <a:rPr lang="en-US" sz="1400" b="1" u="none" strike="noStrike" dirty="0" err="1">
                          <a:effectLst/>
                          <a:latin typeface="Arial" panose="020B0604020202020204" pitchFamily="34" charset="0"/>
                          <a:cs typeface="Arial" panose="020B0604020202020204" pitchFamily="34" charset="0"/>
                        </a:rPr>
                        <a:t>chí</a:t>
                      </a:r>
                      <a:r>
                        <a:rPr lang="en-US" sz="1400" b="1" u="none" strike="noStrike" dirty="0">
                          <a:effectLst/>
                          <a:latin typeface="Arial" panose="020B0604020202020204" pitchFamily="34" charset="0"/>
                          <a:cs typeface="Arial" panose="020B0604020202020204" pitchFamily="34" charset="0"/>
                        </a:rPr>
                        <a:t> </a:t>
                      </a:r>
                      <a:r>
                        <a:rPr lang="en-US" sz="1400" b="1" u="none" strike="noStrike" dirty="0" err="1">
                          <a:effectLst/>
                          <a:latin typeface="Arial" panose="020B0604020202020204" pitchFamily="34" charset="0"/>
                          <a:cs typeface="Arial" panose="020B0604020202020204" pitchFamily="34" charset="0"/>
                        </a:rPr>
                        <a:t>mong</a:t>
                      </a:r>
                      <a:r>
                        <a:rPr lang="en-US" sz="1400" b="1" u="none" strike="noStrike" dirty="0">
                          <a:effectLst/>
                          <a:latin typeface="Arial" panose="020B0604020202020204" pitchFamily="34" charset="0"/>
                          <a:cs typeface="Arial" panose="020B0604020202020204" pitchFamily="34" charset="0"/>
                        </a:rPr>
                        <a:t> </a:t>
                      </a:r>
                      <a:r>
                        <a:rPr lang="en-US" sz="1400" b="1" u="none" strike="noStrike" dirty="0" err="1">
                          <a:effectLst/>
                          <a:latin typeface="Arial" panose="020B0604020202020204" pitchFamily="34" charset="0"/>
                          <a:cs typeface="Arial" panose="020B0604020202020204" pitchFamily="34" charset="0"/>
                        </a:rPr>
                        <a:t>đợi</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b="1" u="none" strike="noStrike" dirty="0" err="1">
                          <a:effectLst/>
                          <a:latin typeface="Arial" panose="020B0604020202020204" pitchFamily="34" charset="0"/>
                          <a:cs typeface="Arial" panose="020B0604020202020204" pitchFamily="34" charset="0"/>
                        </a:rPr>
                        <a:t>Cần</a:t>
                      </a:r>
                      <a:r>
                        <a:rPr lang="en-US" sz="1400" b="1" u="none" strike="noStrike" dirty="0">
                          <a:effectLst/>
                          <a:latin typeface="Arial" panose="020B0604020202020204" pitchFamily="34" charset="0"/>
                          <a:cs typeface="Arial" panose="020B0604020202020204" pitchFamily="34" charset="0"/>
                        </a:rPr>
                        <a:t> </a:t>
                      </a:r>
                      <a:r>
                        <a:rPr lang="en-US" sz="1400" b="1" u="none" strike="noStrike" dirty="0" err="1">
                          <a:effectLst/>
                          <a:latin typeface="Arial" panose="020B0604020202020204" pitchFamily="34" charset="0"/>
                          <a:cs typeface="Arial" panose="020B0604020202020204" pitchFamily="34" charset="0"/>
                        </a:rPr>
                        <a:t>cải</a:t>
                      </a:r>
                      <a:r>
                        <a:rPr lang="en-US" sz="1400" b="1" u="none" strike="noStrike" dirty="0">
                          <a:effectLst/>
                          <a:latin typeface="Arial" panose="020B0604020202020204" pitchFamily="34" charset="0"/>
                          <a:cs typeface="Arial" panose="020B0604020202020204" pitchFamily="34" charset="0"/>
                        </a:rPr>
                        <a:t> </a:t>
                      </a:r>
                      <a:r>
                        <a:rPr lang="en-US" sz="1400" b="1" u="none" strike="noStrike" dirty="0" err="1">
                          <a:effectLst/>
                          <a:latin typeface="Arial" panose="020B0604020202020204" pitchFamily="34" charset="0"/>
                          <a:cs typeface="Arial" panose="020B0604020202020204" pitchFamily="34" charset="0"/>
                        </a:rPr>
                        <a:t>thiện</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b="1" u="none" strike="noStrike">
                          <a:effectLst/>
                          <a:latin typeface="Arial" panose="020B0604020202020204" pitchFamily="34" charset="0"/>
                          <a:cs typeface="Arial" panose="020B0604020202020204" pitchFamily="34" charset="0"/>
                        </a:rPr>
                        <a:t>Đạt yêu cầu</a:t>
                      </a:r>
                      <a:endParaRPr lang="en-US" sz="1400" b="1"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vi-VN" sz="1400" b="1" u="none" strike="noStrike">
                          <a:effectLst/>
                          <a:latin typeface="Arial" panose="020B0604020202020204" pitchFamily="34" charset="0"/>
                          <a:cs typeface="Arial" panose="020B0604020202020204" pitchFamily="34" charset="0"/>
                        </a:rPr>
                        <a:t>Vượt yêu cầu</a:t>
                      </a:r>
                      <a:endParaRPr lang="vi-VN" sz="1400" b="1"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vi-VN" sz="1400" b="1" u="none" strike="noStrike" dirty="0">
                          <a:effectLst/>
                          <a:latin typeface="Arial" panose="020B0604020202020204" pitchFamily="34" charset="0"/>
                          <a:cs typeface="Arial" panose="020B0604020202020204" pitchFamily="34" charset="0"/>
                        </a:rPr>
                        <a:t>Xu hướng</a:t>
                      </a:r>
                      <a:endParaRPr lang="vi-VN" sz="14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b="1" u="none" strike="noStrike" dirty="0" err="1">
                          <a:effectLst/>
                          <a:latin typeface="Arial" panose="020B0604020202020204" pitchFamily="34" charset="0"/>
                          <a:cs typeface="Arial" panose="020B0604020202020204" pitchFamily="34" charset="0"/>
                        </a:rPr>
                        <a:t>Ghi</a:t>
                      </a:r>
                      <a:r>
                        <a:rPr lang="en-US" sz="1400" b="1" u="none" strike="noStrike" dirty="0">
                          <a:effectLst/>
                          <a:latin typeface="Arial" panose="020B0604020202020204" pitchFamily="34" charset="0"/>
                          <a:cs typeface="Arial" panose="020B0604020202020204" pitchFamily="34" charset="0"/>
                        </a:rPr>
                        <a:t> </a:t>
                      </a:r>
                      <a:r>
                        <a:rPr lang="en-US" sz="1400" b="1" u="none" strike="noStrike" dirty="0" err="1">
                          <a:effectLst/>
                          <a:latin typeface="Arial" panose="020B0604020202020204" pitchFamily="34" charset="0"/>
                          <a:cs typeface="Arial" panose="020B0604020202020204" pitchFamily="34" charset="0"/>
                        </a:rPr>
                        <a:t>chú</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b="1" u="none" strike="noStrike" dirty="0">
                          <a:effectLst/>
                          <a:latin typeface="Arial" panose="020B0604020202020204" pitchFamily="34" charset="0"/>
                          <a:cs typeface="Arial" panose="020B0604020202020204" pitchFamily="34" charset="0"/>
                        </a:rPr>
                        <a:t>Kết </a:t>
                      </a:r>
                      <a:r>
                        <a:rPr lang="en-US" sz="1400" b="1" u="none" strike="noStrike" dirty="0" err="1">
                          <a:effectLst/>
                          <a:latin typeface="Arial" panose="020B0604020202020204" pitchFamily="34" charset="0"/>
                          <a:cs typeface="Arial" panose="020B0604020202020204" pitchFamily="34" charset="0"/>
                        </a:rPr>
                        <a:t>quả</a:t>
                      </a:r>
                      <a:r>
                        <a:rPr lang="en-US" sz="1400" b="1" u="none" strike="noStrike" dirty="0">
                          <a:effectLst/>
                          <a:latin typeface="Arial" panose="020B0604020202020204" pitchFamily="34" charset="0"/>
                          <a:cs typeface="Arial" panose="020B0604020202020204" pitchFamily="34" charset="0"/>
                        </a:rPr>
                        <a:t> KPI</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r>
              <a:tr h="1068584">
                <a:tc>
                  <a:txBody>
                    <a:bodyPr/>
                    <a:lstStyle/>
                    <a:p>
                      <a:pPr algn="ctr" fontAlgn="ctr"/>
                      <a:r>
                        <a:rPr lang="en-US" sz="1400" u="none" strike="noStrike" dirty="0">
                          <a:effectLst/>
                          <a:latin typeface="Arial" panose="020B0604020202020204" pitchFamily="34" charset="0"/>
                          <a:cs typeface="Arial" panose="020B0604020202020204" pitchFamily="34" charset="0"/>
                        </a:rPr>
                        <a:t>6</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l" fontAlgn="ctr"/>
                      <a:r>
                        <a:rPr lang="vi-VN" sz="1400" u="none" strike="noStrike" dirty="0">
                          <a:effectLst/>
                          <a:latin typeface="Arial" panose="020B0604020202020204" pitchFamily="34" charset="0"/>
                          <a:cs typeface="Arial" panose="020B0604020202020204" pitchFamily="34" charset="0"/>
                        </a:rPr>
                        <a:t>KHẢ NĂNG RA QUYẾT ĐỊNH: Phát triển các giải pháp đối với các vấn đề, đánh giá các hành động và đưa ra quyết định hợp lý.</a:t>
                      </a:r>
                      <a:endParaRPr lang="vi-VN" sz="1400" b="0" i="1"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5%</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7%</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10%</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vi-VN" sz="1400" u="none" strike="noStrike" dirty="0" smtClean="0">
                          <a:effectLst/>
                          <a:latin typeface="Arial" panose="020B0604020202020204" pitchFamily="34" charset="0"/>
                          <a:cs typeface="Arial" panose="020B0604020202020204" pitchFamily="34" charset="0"/>
                        </a:rPr>
                        <a:t>...</a:t>
                      </a:r>
                      <a:r>
                        <a:rPr lang="en-US" sz="1400" u="none" strike="noStrike" dirty="0">
                          <a:effectLst/>
                          <a:latin typeface="Arial" panose="020B0604020202020204" pitchFamily="34" charset="0"/>
                          <a:cs typeface="Arial" panose="020B0604020202020204" pitchFamily="34" charset="0"/>
                        </a:rPr>
                        <a:t> </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 </a:t>
                      </a:r>
                      <a:r>
                        <a:rPr lang="vi-VN" sz="1400" u="none" strike="noStrike" dirty="0" smtClean="0">
                          <a:effectLst/>
                          <a:latin typeface="Arial" panose="020B0604020202020204" pitchFamily="34" charset="0"/>
                          <a:cs typeface="Arial" panose="020B0604020202020204" pitchFamily="34" charset="0"/>
                        </a:rPr>
                        <a:t>.....</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10%</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r>
              <a:tr h="995430">
                <a:tc>
                  <a:txBody>
                    <a:bodyPr/>
                    <a:lstStyle/>
                    <a:p>
                      <a:pPr algn="ctr" fontAlgn="ctr"/>
                      <a:r>
                        <a:rPr lang="en-US" sz="1400" u="none" strike="noStrike">
                          <a:effectLst/>
                          <a:latin typeface="Arial" panose="020B0604020202020204" pitchFamily="34" charset="0"/>
                          <a:cs typeface="Arial" panose="020B0604020202020204" pitchFamily="34" charset="0"/>
                        </a:rPr>
                        <a:t>7</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l" fontAlgn="ctr"/>
                      <a:r>
                        <a:rPr lang="vi-VN" sz="1400" u="none" strike="noStrike" dirty="0">
                          <a:effectLst/>
                          <a:latin typeface="Arial" panose="020B0604020202020204" pitchFamily="34" charset="0"/>
                          <a:cs typeface="Arial" panose="020B0604020202020204" pitchFamily="34" charset="0"/>
                        </a:rPr>
                        <a:t>KHẢ NĂNG GIAO TIẾP: Khả năng làm việc một cách hiệu quả với đồng nghiệp và các cấp quản lý. Rõ ràng khi giao tiếp, truyền đạt hay diễn đạt ý tưởng hiệu quả.</a:t>
                      </a:r>
                      <a:endParaRPr lang="vi-VN" sz="1400" b="0" i="1"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5%</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10%</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15%</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vi-VN" sz="1400" u="none" strike="noStrike" dirty="0" smtClean="0">
                          <a:effectLst/>
                          <a:latin typeface="Arial" panose="020B0604020202020204" pitchFamily="34" charset="0"/>
                          <a:cs typeface="Arial" panose="020B0604020202020204" pitchFamily="34" charset="0"/>
                        </a:rPr>
                        <a:t>...</a:t>
                      </a:r>
                      <a:r>
                        <a:rPr lang="en-US" sz="1400" u="none" strike="noStrike" dirty="0">
                          <a:effectLst/>
                          <a:latin typeface="Arial" panose="020B0604020202020204" pitchFamily="34" charset="0"/>
                          <a:cs typeface="Arial" panose="020B0604020202020204" pitchFamily="34" charset="0"/>
                        </a:rPr>
                        <a:t> </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vi-VN" sz="1400" u="none" strike="noStrike" dirty="0" smtClean="0">
                          <a:effectLst/>
                          <a:latin typeface="Arial" panose="020B0604020202020204" pitchFamily="34" charset="0"/>
                          <a:cs typeface="Arial" panose="020B0604020202020204" pitchFamily="34" charset="0"/>
                        </a:rPr>
                        <a:t>....</a:t>
                      </a:r>
                      <a:r>
                        <a:rPr lang="en-US" sz="1400" u="none" strike="noStrike" dirty="0">
                          <a:effectLst/>
                          <a:latin typeface="Arial" panose="020B0604020202020204" pitchFamily="34" charset="0"/>
                          <a:cs typeface="Arial" panose="020B0604020202020204" pitchFamily="34" charset="0"/>
                        </a:rPr>
                        <a:t> </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15%</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r>
              <a:tr h="762716">
                <a:tc>
                  <a:txBody>
                    <a:bodyPr/>
                    <a:lstStyle/>
                    <a:p>
                      <a:pPr algn="ctr" fontAlgn="ctr"/>
                      <a:r>
                        <a:rPr lang="en-US" sz="1400" u="none" strike="noStrike" dirty="0">
                          <a:effectLst/>
                          <a:latin typeface="Arial" panose="020B0604020202020204" pitchFamily="34" charset="0"/>
                          <a:cs typeface="Arial" panose="020B0604020202020204" pitchFamily="34" charset="0"/>
                        </a:rPr>
                        <a:t>8</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l" fontAlgn="ctr"/>
                      <a:r>
                        <a:rPr lang="vi-VN" sz="1400" u="none" strike="noStrike" dirty="0">
                          <a:effectLst/>
                          <a:latin typeface="Arial" panose="020B0604020202020204" pitchFamily="34" charset="0"/>
                          <a:cs typeface="Arial" panose="020B0604020202020204" pitchFamily="34" charset="0"/>
                        </a:rPr>
                        <a:t>TÍNH TỰ GIÁC, KỶ LUẬT: Tuân thủ nội quy, quy định, chỉ đạo. Chuẩn mực thể hiện đạo đức tác phong, ý thức nâng cao văn hoá doanh nghiệp.</a:t>
                      </a:r>
                      <a:endParaRPr lang="vi-VN" sz="1400" b="0" i="1"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5%</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10%</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15%</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vi-VN" sz="1400" u="none" strike="noStrike" dirty="0" smtClean="0">
                          <a:effectLst/>
                          <a:latin typeface="Arial" panose="020B0604020202020204" pitchFamily="34" charset="0"/>
                          <a:cs typeface="Arial" panose="020B0604020202020204" pitchFamily="34" charset="0"/>
                        </a:rPr>
                        <a:t>....</a:t>
                      </a:r>
                      <a:r>
                        <a:rPr lang="en-US" sz="1400" u="none" strike="noStrike" dirty="0">
                          <a:effectLst/>
                          <a:latin typeface="Arial" panose="020B0604020202020204" pitchFamily="34" charset="0"/>
                          <a:cs typeface="Arial" panose="020B0604020202020204" pitchFamily="34" charset="0"/>
                        </a:rPr>
                        <a:t> </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vi-VN" sz="1400" u="none" strike="noStrike" dirty="0" smtClean="0">
                          <a:effectLst/>
                          <a:latin typeface="Arial" panose="020B0604020202020204" pitchFamily="34" charset="0"/>
                          <a:cs typeface="Arial" panose="020B0604020202020204" pitchFamily="34" charset="0"/>
                        </a:rPr>
                        <a:t>..</a:t>
                      </a:r>
                      <a:r>
                        <a:rPr lang="en-US" sz="1400" u="none" strike="noStrike" dirty="0">
                          <a:effectLst/>
                          <a:latin typeface="Arial" panose="020B0604020202020204" pitchFamily="34" charset="0"/>
                          <a:cs typeface="Arial" panose="020B0604020202020204" pitchFamily="34" charset="0"/>
                        </a:rPr>
                        <a:t> </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15%</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r>
              <a:tr h="762716">
                <a:tc gridSpan="2">
                  <a:txBody>
                    <a:bodyPr/>
                    <a:lstStyle/>
                    <a:p>
                      <a:pPr algn="ctr" fontAlgn="ctr"/>
                      <a:r>
                        <a:rPr lang="vi-VN" sz="1400" b="1" i="0" u="none" strike="noStrike" dirty="0" smtClean="0">
                          <a:solidFill>
                            <a:srgbClr val="000000"/>
                          </a:solidFill>
                          <a:effectLst/>
                          <a:latin typeface="Arial" panose="020B0604020202020204" pitchFamily="34" charset="0"/>
                          <a:cs typeface="Arial" panose="020B0604020202020204" pitchFamily="34" charset="0"/>
                        </a:rPr>
                        <a:t>TỔNG</a:t>
                      </a:r>
                      <a:endParaRPr lang="vi-VN" sz="14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hMerge="1">
                  <a:txBody>
                    <a:bodyPr/>
                    <a:lstStyle/>
                    <a:p>
                      <a:pPr algn="l" fontAlgn="ctr"/>
                      <a:endParaRPr lang="vi-VN" sz="14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vi-VN" sz="1400" b="0" i="0" u="none" strike="noStrike" dirty="0" smtClean="0">
                          <a:solidFill>
                            <a:srgbClr val="000000"/>
                          </a:solidFill>
                          <a:effectLst/>
                          <a:latin typeface="Arial" panose="020B0604020202020204" pitchFamily="34" charset="0"/>
                          <a:cs typeface="Arial" panose="020B0604020202020204" pitchFamily="34" charset="0"/>
                        </a:rPr>
                        <a:t>87%</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r>
            </a:tbl>
          </a:graphicData>
        </a:graphic>
      </p:graphicFrame>
    </p:spTree>
    <p:extLst>
      <p:ext uri="{BB962C8B-B14F-4D97-AF65-F5344CB8AC3E}">
        <p14:creationId xmlns:p14="http://schemas.microsoft.com/office/powerpoint/2010/main" val="23226380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274638"/>
            <a:ext cx="5410200" cy="1143000"/>
          </a:xfrm>
        </p:spPr>
        <p:txBody>
          <a:bodyPr>
            <a:normAutofit/>
          </a:bodyPr>
          <a:lstStyle/>
          <a:p>
            <a:r>
              <a:rPr lang="en-US" sz="2400" b="1" dirty="0" smtClean="0">
                <a:latin typeface="Arial" panose="020B0604020202020204" pitchFamily="34" charset="0"/>
                <a:cs typeface="Arial" panose="020B0604020202020204" pitchFamily="34" charset="0"/>
              </a:rPr>
              <a:t>IV. KẾT QUẢ QUÁ TRÌNH ĐÁNH GIÁ</a:t>
            </a:r>
            <a:endParaRPr lang="en-US" sz="2400" b="1" dirty="0">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9251089"/>
              </p:ext>
            </p:extLst>
          </p:nvPr>
        </p:nvGraphicFramePr>
        <p:xfrm>
          <a:off x="457201" y="1752600"/>
          <a:ext cx="8229600" cy="3505200"/>
        </p:xfrm>
        <a:graphic>
          <a:graphicData uri="http://schemas.openxmlformats.org/drawingml/2006/table">
            <a:tbl>
              <a:tblPr>
                <a:tableStyleId>{16D9F66E-5EB9-4882-86FB-DCBF35E3C3E4}</a:tableStyleId>
              </a:tblPr>
              <a:tblGrid>
                <a:gridCol w="533399"/>
                <a:gridCol w="3733800"/>
                <a:gridCol w="920179"/>
                <a:gridCol w="832421"/>
                <a:gridCol w="914400"/>
                <a:gridCol w="1295401"/>
              </a:tblGrid>
              <a:tr h="1091586">
                <a:tc>
                  <a:txBody>
                    <a:bodyPr/>
                    <a:lstStyle/>
                    <a:p>
                      <a:pPr algn="ctr" fontAlgn="ctr"/>
                      <a:r>
                        <a:rPr lang="en-US" sz="1600" b="1" u="none" strike="noStrike" dirty="0" err="1">
                          <a:effectLst/>
                          <a:latin typeface="Arial" panose="020B0604020202020204" pitchFamily="34" charset="0"/>
                          <a:cs typeface="Arial" panose="020B0604020202020204" pitchFamily="34" charset="0"/>
                        </a:rPr>
                        <a:t>Stt</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7823" marR="7823" marT="7823" marB="0" anchor="ctr"/>
                </a:tc>
                <a:tc>
                  <a:txBody>
                    <a:bodyPr/>
                    <a:lstStyle/>
                    <a:p>
                      <a:pPr algn="ctr" fontAlgn="ctr"/>
                      <a:r>
                        <a:rPr lang="en-US" sz="1600" b="1" u="none" strike="noStrike" dirty="0" err="1">
                          <a:effectLst/>
                          <a:latin typeface="Arial" panose="020B0604020202020204" pitchFamily="34" charset="0"/>
                          <a:cs typeface="Arial" panose="020B0604020202020204" pitchFamily="34" charset="0"/>
                        </a:rPr>
                        <a:t>Nội</a:t>
                      </a:r>
                      <a:r>
                        <a:rPr lang="en-US" sz="1600" b="1" u="none" strike="noStrike" dirty="0">
                          <a:effectLst/>
                          <a:latin typeface="Arial" panose="020B0604020202020204" pitchFamily="34" charset="0"/>
                          <a:cs typeface="Arial" panose="020B0604020202020204" pitchFamily="34" charset="0"/>
                        </a:rPr>
                        <a:t> dung</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7823" marR="7823" marT="7823" marB="0" anchor="ctr"/>
                </a:tc>
                <a:tc>
                  <a:txBody>
                    <a:bodyPr/>
                    <a:lstStyle/>
                    <a:p>
                      <a:pPr algn="ctr" fontAlgn="ctr"/>
                      <a:r>
                        <a:rPr lang="en-US" sz="1600" b="1" u="none" strike="noStrike" dirty="0" err="1">
                          <a:effectLst/>
                          <a:latin typeface="Arial" panose="020B0604020202020204" pitchFamily="34" charset="0"/>
                          <a:cs typeface="Arial" panose="020B0604020202020204" pitchFamily="34" charset="0"/>
                        </a:rPr>
                        <a:t>Tổng</a:t>
                      </a:r>
                      <a:r>
                        <a:rPr lang="en-US" sz="1600" b="1" u="none" strike="noStrike" dirty="0">
                          <a:effectLst/>
                          <a:latin typeface="Arial" panose="020B0604020202020204" pitchFamily="34" charset="0"/>
                          <a:cs typeface="Arial" panose="020B0604020202020204" pitchFamily="34" charset="0"/>
                        </a:rPr>
                        <a:t> </a:t>
                      </a:r>
                      <a:r>
                        <a:rPr lang="en-US" sz="1600" b="1" u="none" strike="noStrike" dirty="0" err="1">
                          <a:effectLst/>
                          <a:latin typeface="Arial" panose="020B0604020202020204" pitchFamily="34" charset="0"/>
                          <a:cs typeface="Arial" panose="020B0604020202020204" pitchFamily="34" charset="0"/>
                        </a:rPr>
                        <a:t>điểm</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7823" marR="7823" marT="7823" marB="0" anchor="ctr"/>
                </a:tc>
                <a:tc>
                  <a:txBody>
                    <a:bodyPr/>
                    <a:lstStyle/>
                    <a:p>
                      <a:pPr algn="ctr" fontAlgn="ctr"/>
                      <a:r>
                        <a:rPr lang="en-US" sz="1600" b="1" u="none" strike="noStrike" dirty="0" err="1">
                          <a:effectLst/>
                          <a:latin typeface="Arial" panose="020B0604020202020204" pitchFamily="34" charset="0"/>
                          <a:cs typeface="Arial" panose="020B0604020202020204" pitchFamily="34" charset="0"/>
                        </a:rPr>
                        <a:t>Trọng</a:t>
                      </a:r>
                      <a:r>
                        <a:rPr lang="en-US" sz="1600" b="1" u="none" strike="noStrike" dirty="0">
                          <a:effectLst/>
                          <a:latin typeface="Arial" panose="020B0604020202020204" pitchFamily="34" charset="0"/>
                          <a:cs typeface="Arial" panose="020B0604020202020204" pitchFamily="34" charset="0"/>
                        </a:rPr>
                        <a:t> </a:t>
                      </a:r>
                      <a:r>
                        <a:rPr lang="en-US" sz="1600" b="1" u="none" strike="noStrike" dirty="0" err="1">
                          <a:effectLst/>
                          <a:latin typeface="Arial" panose="020B0604020202020204" pitchFamily="34" charset="0"/>
                          <a:cs typeface="Arial" panose="020B0604020202020204" pitchFamily="34" charset="0"/>
                        </a:rPr>
                        <a:t>số</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7823" marR="7823" marT="7823" marB="0" anchor="ctr"/>
                </a:tc>
                <a:tc>
                  <a:txBody>
                    <a:bodyPr/>
                    <a:lstStyle/>
                    <a:p>
                      <a:pPr algn="ctr" fontAlgn="ctr"/>
                      <a:r>
                        <a:rPr lang="en-US" sz="1600" b="1" u="none" strike="noStrike" dirty="0">
                          <a:effectLst/>
                          <a:latin typeface="Arial" panose="020B0604020202020204" pitchFamily="34" charset="0"/>
                          <a:cs typeface="Arial" panose="020B0604020202020204" pitchFamily="34" charset="0"/>
                        </a:rPr>
                        <a:t>Kết </a:t>
                      </a:r>
                      <a:r>
                        <a:rPr lang="en-US" sz="1600" b="1" u="none" strike="noStrike" dirty="0" err="1">
                          <a:effectLst/>
                          <a:latin typeface="Arial" panose="020B0604020202020204" pitchFamily="34" charset="0"/>
                          <a:cs typeface="Arial" panose="020B0604020202020204" pitchFamily="34" charset="0"/>
                        </a:rPr>
                        <a:t>quả</a:t>
                      </a:r>
                      <a:r>
                        <a:rPr lang="en-US" sz="1600" b="1" u="none" strike="noStrike" dirty="0">
                          <a:effectLst/>
                          <a:latin typeface="Arial" panose="020B0604020202020204" pitchFamily="34" charset="0"/>
                          <a:cs typeface="Arial" panose="020B0604020202020204" pitchFamily="34" charset="0"/>
                        </a:rPr>
                        <a:t> KPI</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7823" marR="7823" marT="7823" marB="0" anchor="ctr"/>
                </a:tc>
                <a:tc>
                  <a:txBody>
                    <a:bodyPr/>
                    <a:lstStyle/>
                    <a:p>
                      <a:pPr algn="ctr" fontAlgn="ctr"/>
                      <a:r>
                        <a:rPr lang="en-US" sz="1600" b="1" i="0" u="none" strike="noStrike" dirty="0" smtClean="0">
                          <a:solidFill>
                            <a:srgbClr val="000000"/>
                          </a:solidFill>
                          <a:effectLst/>
                          <a:latin typeface="Arial" panose="020B0604020202020204" pitchFamily="34" charset="0"/>
                          <a:cs typeface="Arial" panose="020B0604020202020204" pitchFamily="34" charset="0"/>
                        </a:rPr>
                        <a:t>KPI</a:t>
                      </a:r>
                      <a:r>
                        <a:rPr lang="en-US" sz="1600" b="1" i="0" u="none" strike="noStrike" baseline="0" dirty="0" smtClean="0">
                          <a:solidFill>
                            <a:srgbClr val="000000"/>
                          </a:solidFill>
                          <a:effectLst/>
                          <a:latin typeface="Arial" panose="020B0604020202020204" pitchFamily="34" charset="0"/>
                          <a:cs typeface="Arial" panose="020B0604020202020204" pitchFamily="34" charset="0"/>
                        </a:rPr>
                        <a:t> NĂM 2020</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7823" marR="7823" marT="7823" marB="0" anchor="ctr"/>
                </a:tc>
              </a:tr>
              <a:tr h="804538">
                <a:tc>
                  <a:txBody>
                    <a:bodyPr/>
                    <a:lstStyle/>
                    <a:p>
                      <a:pPr algn="ctr" fontAlgn="ctr"/>
                      <a:r>
                        <a:rPr lang="en-US" sz="1600" u="none" strike="noStrike">
                          <a:effectLst/>
                          <a:latin typeface="Arial" panose="020B0604020202020204" pitchFamily="34" charset="0"/>
                          <a:cs typeface="Arial" panose="020B0604020202020204" pitchFamily="34" charset="0"/>
                        </a:rPr>
                        <a:t>1</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7823" marR="7823" marT="7823" marB="0" anchor="ctr"/>
                </a:tc>
                <a:tc>
                  <a:txBody>
                    <a:bodyPr/>
                    <a:lstStyle/>
                    <a:p>
                      <a:pPr algn="just" fontAlgn="ctr"/>
                      <a:r>
                        <a:rPr lang="en-US" sz="1600" u="none" strike="noStrike" dirty="0">
                          <a:effectLst/>
                          <a:latin typeface="Arial" panose="020B0604020202020204" pitchFamily="34" charset="0"/>
                          <a:cs typeface="Arial" panose="020B0604020202020204" pitchFamily="34" charset="0"/>
                        </a:rPr>
                        <a:t>KPI </a:t>
                      </a:r>
                      <a:r>
                        <a:rPr lang="en-US" sz="1600" u="none" strike="noStrike" dirty="0" err="1">
                          <a:effectLst/>
                          <a:latin typeface="Arial" panose="020B0604020202020204" pitchFamily="34" charset="0"/>
                          <a:cs typeface="Arial" panose="020B0604020202020204" pitchFamily="34" charset="0"/>
                        </a:rPr>
                        <a:t>năm</a:t>
                      </a:r>
                      <a:r>
                        <a:rPr lang="en-US" sz="1600" u="none" strike="noStrike" dirty="0">
                          <a:effectLst/>
                          <a:latin typeface="Arial" panose="020B0604020202020204" pitchFamily="34" charset="0"/>
                          <a:cs typeface="Arial" panose="020B0604020202020204" pitchFamily="34" charset="0"/>
                        </a:rPr>
                        <a:t> </a:t>
                      </a:r>
                      <a:r>
                        <a:rPr lang="en-US" sz="1600" u="none" strike="noStrike" dirty="0" err="1">
                          <a:effectLst/>
                          <a:latin typeface="Arial" panose="020B0604020202020204" pitchFamily="34" charset="0"/>
                          <a:cs typeface="Arial" panose="020B0604020202020204" pitchFamily="34" charset="0"/>
                        </a:rPr>
                        <a:t>Bệnh</a:t>
                      </a:r>
                      <a:r>
                        <a:rPr lang="en-US" sz="1600" u="none" strike="noStrike" dirty="0">
                          <a:effectLst/>
                          <a:latin typeface="Arial" panose="020B0604020202020204" pitchFamily="34" charset="0"/>
                          <a:cs typeface="Arial" panose="020B0604020202020204" pitchFamily="34" charset="0"/>
                        </a:rPr>
                        <a:t> </a:t>
                      </a:r>
                      <a:r>
                        <a:rPr lang="en-US" sz="1600" u="none" strike="noStrike" dirty="0" err="1">
                          <a:effectLst/>
                          <a:latin typeface="Arial" panose="020B0604020202020204" pitchFamily="34" charset="0"/>
                          <a:cs typeface="Arial" panose="020B0604020202020204" pitchFamily="34" charset="0"/>
                        </a:rPr>
                        <a:t>viện</a:t>
                      </a:r>
                      <a:r>
                        <a:rPr lang="en-US" sz="1600" u="none" strike="noStrike" dirty="0">
                          <a:effectLst/>
                          <a:latin typeface="Arial" panose="020B0604020202020204" pitchFamily="34" charset="0"/>
                          <a:cs typeface="Arial" panose="020B0604020202020204" pitchFamily="34" charset="0"/>
                        </a:rPr>
                        <a:t> + </a:t>
                      </a:r>
                      <a:r>
                        <a:rPr lang="en-US" sz="1600" u="none" strike="noStrike" dirty="0" err="1">
                          <a:effectLst/>
                          <a:latin typeface="Arial" panose="020B0604020202020204" pitchFamily="34" charset="0"/>
                          <a:cs typeface="Arial" panose="020B0604020202020204" pitchFamily="34" charset="0"/>
                        </a:rPr>
                        <a:t>Phòng</a:t>
                      </a:r>
                      <a:r>
                        <a:rPr lang="en-US" sz="1600" u="none" strike="noStrike" dirty="0">
                          <a:effectLst/>
                          <a:latin typeface="Arial" panose="020B0604020202020204" pitchFamily="34" charset="0"/>
                          <a:cs typeface="Arial" panose="020B0604020202020204" pitchFamily="34" charset="0"/>
                        </a:rPr>
                        <a:t> ban</a:t>
                      </a:r>
                      <a:endParaRPr lang="en-US" sz="1600" b="0" i="1" u="none" strike="noStrike" dirty="0">
                        <a:solidFill>
                          <a:srgbClr val="000000"/>
                        </a:solidFill>
                        <a:effectLst/>
                        <a:latin typeface="Arial" panose="020B0604020202020204" pitchFamily="34" charset="0"/>
                        <a:cs typeface="Arial" panose="020B0604020202020204" pitchFamily="34" charset="0"/>
                      </a:endParaRPr>
                    </a:p>
                  </a:txBody>
                  <a:tcPr marL="7823" marR="7823" marT="7823" marB="0" anchor="ctr"/>
                </a:tc>
                <a:tc>
                  <a:txBody>
                    <a:bodyPr/>
                    <a:lstStyle/>
                    <a:p>
                      <a:pPr algn="ctr" fontAlgn="ctr"/>
                      <a:r>
                        <a:rPr lang="en-US" sz="1600" b="1" u="none" strike="noStrike" dirty="0" smtClean="0">
                          <a:solidFill>
                            <a:schemeClr val="tx2"/>
                          </a:solidFill>
                          <a:effectLst/>
                          <a:latin typeface="Arial" panose="020B0604020202020204" pitchFamily="34" charset="0"/>
                          <a:cs typeface="Arial" panose="020B0604020202020204" pitchFamily="34" charset="0"/>
                        </a:rPr>
                        <a:t>95%</a:t>
                      </a:r>
                      <a:endParaRPr lang="en-US" sz="1600" b="1" i="0" u="none" strike="noStrike" dirty="0">
                        <a:solidFill>
                          <a:schemeClr val="tx2"/>
                        </a:solidFill>
                        <a:effectLst/>
                        <a:latin typeface="Arial" panose="020B0604020202020204" pitchFamily="34" charset="0"/>
                        <a:cs typeface="Arial" panose="020B0604020202020204" pitchFamily="34" charset="0"/>
                      </a:endParaRPr>
                    </a:p>
                  </a:txBody>
                  <a:tcPr marL="7823" marR="7823" marT="7823" marB="0" anchor="ctr"/>
                </a:tc>
                <a:tc>
                  <a:txBody>
                    <a:bodyPr/>
                    <a:lstStyle/>
                    <a:p>
                      <a:pPr algn="ctr" fontAlgn="ctr"/>
                      <a:r>
                        <a:rPr lang="en-US" sz="1600" u="none" strike="noStrike" dirty="0">
                          <a:effectLst/>
                          <a:latin typeface="Arial" panose="020B0604020202020204" pitchFamily="34" charset="0"/>
                          <a:cs typeface="Arial" panose="020B0604020202020204" pitchFamily="34" charset="0"/>
                        </a:rPr>
                        <a:t>20%</a:t>
                      </a:r>
                      <a:endParaRPr lang="en-US" sz="1600" b="1" i="0" u="none" strike="noStrike" dirty="0">
                        <a:solidFill>
                          <a:srgbClr val="FF0000"/>
                        </a:solidFill>
                        <a:effectLst/>
                        <a:latin typeface="Arial" panose="020B0604020202020204" pitchFamily="34" charset="0"/>
                        <a:cs typeface="Arial" panose="020B0604020202020204" pitchFamily="34" charset="0"/>
                      </a:endParaRPr>
                    </a:p>
                  </a:txBody>
                  <a:tcPr marL="7823" marR="7823" marT="7823" marB="0" anchor="ctr"/>
                </a:tc>
                <a:tc>
                  <a:txBody>
                    <a:bodyPr/>
                    <a:lstStyle/>
                    <a:p>
                      <a:pPr algn="ctr" fontAlgn="ctr"/>
                      <a:r>
                        <a:rPr lang="en-US" sz="1600" u="none" strike="noStrike" dirty="0" smtClean="0">
                          <a:effectLst/>
                          <a:latin typeface="Arial" panose="020B0604020202020204" pitchFamily="34" charset="0"/>
                          <a:cs typeface="Arial" panose="020B0604020202020204" pitchFamily="34" charset="0"/>
                        </a:rPr>
                        <a:t>19%</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7823" marR="7823" marT="7823" marB="0" anchor="ctr"/>
                </a:tc>
                <a:tc rowSpan="3">
                  <a:txBody>
                    <a:bodyPr/>
                    <a:lstStyle/>
                    <a:p>
                      <a:pPr algn="ctr" fontAlgn="ctr"/>
                      <a:r>
                        <a:rPr lang="en-US" sz="1600" b="1" i="0" u="none" strike="noStrike" dirty="0" smtClean="0">
                          <a:solidFill>
                            <a:srgbClr val="FF0000"/>
                          </a:solidFill>
                          <a:effectLst/>
                          <a:latin typeface="Arial" panose="020B0604020202020204" pitchFamily="34" charset="0"/>
                          <a:cs typeface="Arial" panose="020B0604020202020204" pitchFamily="34" charset="0"/>
                        </a:rPr>
                        <a:t>9</a:t>
                      </a:r>
                      <a:r>
                        <a:rPr lang="vi-VN" sz="1600" b="1" i="0" u="none" strike="noStrike" dirty="0" smtClean="0">
                          <a:solidFill>
                            <a:srgbClr val="FF0000"/>
                          </a:solidFill>
                          <a:effectLst/>
                          <a:latin typeface="Arial" panose="020B0604020202020204" pitchFamily="34" charset="0"/>
                          <a:cs typeface="Arial" panose="020B0604020202020204" pitchFamily="34" charset="0"/>
                        </a:rPr>
                        <a:t>5.7</a:t>
                      </a:r>
                      <a:r>
                        <a:rPr lang="vi-VN" sz="1600" b="1" i="0" u="none" strike="noStrike" baseline="0" dirty="0" smtClean="0">
                          <a:solidFill>
                            <a:srgbClr val="FF0000"/>
                          </a:solidFill>
                          <a:effectLst/>
                          <a:latin typeface="Arial" panose="020B0604020202020204" pitchFamily="34" charset="0"/>
                          <a:cs typeface="Arial" panose="020B0604020202020204" pitchFamily="34" charset="0"/>
                        </a:rPr>
                        <a:t> </a:t>
                      </a:r>
                      <a:r>
                        <a:rPr lang="en-US" sz="1600" b="1" i="0" u="none" strike="noStrike" dirty="0" smtClean="0">
                          <a:solidFill>
                            <a:srgbClr val="FF0000"/>
                          </a:solidFill>
                          <a:effectLst/>
                          <a:latin typeface="Arial" panose="020B0604020202020204" pitchFamily="34" charset="0"/>
                          <a:cs typeface="Arial" panose="020B0604020202020204" pitchFamily="34" charset="0"/>
                        </a:rPr>
                        <a:t>%</a:t>
                      </a:r>
                      <a:endParaRPr lang="en-US" sz="1600" b="1" i="0" u="none" strike="noStrike" dirty="0">
                        <a:solidFill>
                          <a:srgbClr val="FF0000"/>
                        </a:solidFill>
                        <a:effectLst/>
                        <a:latin typeface="Arial" panose="020B0604020202020204" pitchFamily="34" charset="0"/>
                        <a:cs typeface="Arial" panose="020B0604020202020204" pitchFamily="34" charset="0"/>
                      </a:endParaRPr>
                    </a:p>
                  </a:txBody>
                  <a:tcPr marL="7823" marR="7823" marT="7823" marB="0" anchor="ctr"/>
                </a:tc>
              </a:tr>
              <a:tr h="804538">
                <a:tc>
                  <a:txBody>
                    <a:bodyPr/>
                    <a:lstStyle/>
                    <a:p>
                      <a:pPr algn="ctr" fontAlgn="ctr"/>
                      <a:r>
                        <a:rPr lang="en-US" sz="1600" u="none" strike="noStrike">
                          <a:effectLst/>
                          <a:latin typeface="Arial" panose="020B0604020202020204" pitchFamily="34" charset="0"/>
                          <a:cs typeface="Arial" panose="020B0604020202020204" pitchFamily="34" charset="0"/>
                        </a:rPr>
                        <a:t>2</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7823" marR="7823" marT="7823" marB="0" anchor="ctr"/>
                </a:tc>
                <a:tc>
                  <a:txBody>
                    <a:bodyPr/>
                    <a:lstStyle/>
                    <a:p>
                      <a:pPr algn="just" fontAlgn="ctr"/>
                      <a:r>
                        <a:rPr lang="en-US" sz="1600" u="none" strike="noStrike">
                          <a:effectLst/>
                          <a:latin typeface="Arial" panose="020B0604020202020204" pitchFamily="34" charset="0"/>
                          <a:cs typeface="Arial" panose="020B0604020202020204" pitchFamily="34" charset="0"/>
                        </a:rPr>
                        <a:t>KPI cá nhân của nhân viên</a:t>
                      </a:r>
                      <a:endParaRPr lang="en-US" sz="1600" b="0" i="1" u="none" strike="noStrike">
                        <a:solidFill>
                          <a:srgbClr val="000000"/>
                        </a:solidFill>
                        <a:effectLst/>
                        <a:latin typeface="Arial" panose="020B0604020202020204" pitchFamily="34" charset="0"/>
                        <a:cs typeface="Arial" panose="020B0604020202020204" pitchFamily="34" charset="0"/>
                      </a:endParaRPr>
                    </a:p>
                  </a:txBody>
                  <a:tcPr marL="7823" marR="7823" marT="7823" marB="0" anchor="ctr"/>
                </a:tc>
                <a:tc>
                  <a:txBody>
                    <a:bodyPr/>
                    <a:lstStyle/>
                    <a:p>
                      <a:pPr algn="ctr" fontAlgn="ctr"/>
                      <a:r>
                        <a:rPr lang="en-US" sz="1600" b="1" u="none" strike="noStrike" dirty="0">
                          <a:solidFill>
                            <a:schemeClr val="tx2"/>
                          </a:solidFill>
                          <a:effectLst/>
                          <a:latin typeface="Arial" panose="020B0604020202020204" pitchFamily="34" charset="0"/>
                          <a:cs typeface="Arial" panose="020B0604020202020204" pitchFamily="34" charset="0"/>
                        </a:rPr>
                        <a:t>98%</a:t>
                      </a:r>
                      <a:endParaRPr lang="en-US" sz="1600" b="1" i="0" u="none" strike="noStrike" dirty="0">
                        <a:solidFill>
                          <a:schemeClr val="tx2"/>
                        </a:solidFill>
                        <a:effectLst/>
                        <a:latin typeface="Arial" panose="020B0604020202020204" pitchFamily="34" charset="0"/>
                        <a:cs typeface="Arial" panose="020B0604020202020204" pitchFamily="34" charset="0"/>
                      </a:endParaRPr>
                    </a:p>
                  </a:txBody>
                  <a:tcPr marL="7823" marR="7823" marT="7823" marB="0" anchor="ctr"/>
                </a:tc>
                <a:tc>
                  <a:txBody>
                    <a:bodyPr/>
                    <a:lstStyle/>
                    <a:p>
                      <a:pPr algn="ctr" fontAlgn="ctr"/>
                      <a:r>
                        <a:rPr lang="en-US" sz="1600" u="none" strike="noStrike" dirty="0">
                          <a:effectLst/>
                          <a:latin typeface="Arial" panose="020B0604020202020204" pitchFamily="34" charset="0"/>
                          <a:cs typeface="Arial" panose="020B0604020202020204" pitchFamily="34" charset="0"/>
                        </a:rPr>
                        <a:t>70%</a:t>
                      </a:r>
                      <a:endParaRPr lang="en-US" sz="1600" b="1" i="0" u="none" strike="noStrike" dirty="0">
                        <a:solidFill>
                          <a:srgbClr val="FF0000"/>
                        </a:solidFill>
                        <a:effectLst/>
                        <a:latin typeface="Arial" panose="020B0604020202020204" pitchFamily="34" charset="0"/>
                        <a:cs typeface="Arial" panose="020B0604020202020204" pitchFamily="34" charset="0"/>
                      </a:endParaRPr>
                    </a:p>
                  </a:txBody>
                  <a:tcPr marL="7823" marR="7823" marT="7823" marB="0" anchor="ctr"/>
                </a:tc>
                <a:tc>
                  <a:txBody>
                    <a:bodyPr/>
                    <a:lstStyle/>
                    <a:p>
                      <a:pPr algn="ctr" fontAlgn="ctr"/>
                      <a:r>
                        <a:rPr lang="en-US" sz="1600" u="none" strike="noStrike" dirty="0">
                          <a:effectLst/>
                          <a:latin typeface="Arial" panose="020B0604020202020204" pitchFamily="34" charset="0"/>
                          <a:cs typeface="Arial" panose="020B0604020202020204" pitchFamily="34" charset="0"/>
                        </a:rPr>
                        <a:t>68%</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7823" marR="7823" marT="7823" marB="0" anchor="ctr"/>
                </a:tc>
                <a:tc vMerge="1">
                  <a:txBody>
                    <a:bodyPr/>
                    <a:lstStyle/>
                    <a:p>
                      <a:endParaRPr lang="en-US"/>
                    </a:p>
                  </a:txBody>
                  <a:tcPr/>
                </a:tc>
              </a:tr>
              <a:tr h="804538">
                <a:tc>
                  <a:txBody>
                    <a:bodyPr/>
                    <a:lstStyle/>
                    <a:p>
                      <a:pPr algn="ctr" fontAlgn="ctr"/>
                      <a:r>
                        <a:rPr lang="en-US" sz="1600" u="none" strike="noStrike">
                          <a:effectLst/>
                          <a:latin typeface="Arial" panose="020B0604020202020204" pitchFamily="34" charset="0"/>
                          <a:cs typeface="Arial" panose="020B0604020202020204" pitchFamily="34" charset="0"/>
                        </a:rPr>
                        <a:t>3</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7823" marR="7823" marT="7823" marB="0" anchor="ctr"/>
                </a:tc>
                <a:tc>
                  <a:txBody>
                    <a:bodyPr/>
                    <a:lstStyle/>
                    <a:p>
                      <a:pPr algn="just" fontAlgn="ctr"/>
                      <a:r>
                        <a:rPr lang="en-US" sz="1600" u="none" strike="noStrike">
                          <a:effectLst/>
                          <a:latin typeface="Arial" panose="020B0604020202020204" pitchFamily="34" charset="0"/>
                          <a:cs typeface="Arial" panose="020B0604020202020204" pitchFamily="34" charset="0"/>
                        </a:rPr>
                        <a:t>Năng lực nhân viên</a:t>
                      </a:r>
                      <a:endParaRPr lang="en-US" sz="1600" b="0" i="1" u="none" strike="noStrike">
                        <a:solidFill>
                          <a:srgbClr val="000000"/>
                        </a:solidFill>
                        <a:effectLst/>
                        <a:latin typeface="Arial" panose="020B0604020202020204" pitchFamily="34" charset="0"/>
                        <a:cs typeface="Arial" panose="020B0604020202020204" pitchFamily="34" charset="0"/>
                      </a:endParaRPr>
                    </a:p>
                  </a:txBody>
                  <a:tcPr marL="7823" marR="7823" marT="7823" marB="0" anchor="ctr"/>
                </a:tc>
                <a:tc>
                  <a:txBody>
                    <a:bodyPr/>
                    <a:lstStyle/>
                    <a:p>
                      <a:pPr algn="ctr" fontAlgn="ctr"/>
                      <a:r>
                        <a:rPr lang="vi-VN" sz="1600" b="1" u="none" strike="noStrike" dirty="0" smtClean="0">
                          <a:solidFill>
                            <a:schemeClr val="tx2"/>
                          </a:solidFill>
                          <a:effectLst/>
                          <a:latin typeface="Arial" panose="020B0604020202020204" pitchFamily="34" charset="0"/>
                          <a:cs typeface="Arial" panose="020B0604020202020204" pitchFamily="34" charset="0"/>
                        </a:rPr>
                        <a:t>87</a:t>
                      </a:r>
                      <a:r>
                        <a:rPr lang="en-US" sz="1600" b="1" u="none" strike="noStrike" dirty="0" smtClean="0">
                          <a:solidFill>
                            <a:schemeClr val="tx2"/>
                          </a:solidFill>
                          <a:effectLst/>
                          <a:latin typeface="Arial" panose="020B0604020202020204" pitchFamily="34" charset="0"/>
                          <a:cs typeface="Arial" panose="020B0604020202020204" pitchFamily="34" charset="0"/>
                        </a:rPr>
                        <a:t>%</a:t>
                      </a:r>
                      <a:endParaRPr lang="en-US" sz="1600" b="1" i="0" u="none" strike="noStrike" dirty="0">
                        <a:solidFill>
                          <a:schemeClr val="tx2"/>
                        </a:solidFill>
                        <a:effectLst/>
                        <a:latin typeface="Arial" panose="020B0604020202020204" pitchFamily="34" charset="0"/>
                        <a:cs typeface="Arial" panose="020B0604020202020204" pitchFamily="34" charset="0"/>
                      </a:endParaRPr>
                    </a:p>
                  </a:txBody>
                  <a:tcPr marL="7823" marR="7823" marT="7823" marB="0" anchor="ctr"/>
                </a:tc>
                <a:tc>
                  <a:txBody>
                    <a:bodyPr/>
                    <a:lstStyle/>
                    <a:p>
                      <a:pPr algn="ctr" fontAlgn="ctr"/>
                      <a:r>
                        <a:rPr lang="en-US" sz="1600" u="none" strike="noStrike" dirty="0">
                          <a:effectLst/>
                          <a:latin typeface="Arial" panose="020B0604020202020204" pitchFamily="34" charset="0"/>
                          <a:cs typeface="Arial" panose="020B0604020202020204" pitchFamily="34" charset="0"/>
                        </a:rPr>
                        <a:t>10%</a:t>
                      </a:r>
                      <a:endParaRPr lang="en-US" sz="1600" b="1" i="0" u="none" strike="noStrike" dirty="0">
                        <a:solidFill>
                          <a:srgbClr val="FF0000"/>
                        </a:solidFill>
                        <a:effectLst/>
                        <a:latin typeface="Arial" panose="020B0604020202020204" pitchFamily="34" charset="0"/>
                        <a:cs typeface="Arial" panose="020B0604020202020204" pitchFamily="34" charset="0"/>
                      </a:endParaRPr>
                    </a:p>
                  </a:txBody>
                  <a:tcPr marL="7823" marR="7823" marT="7823" marB="0" anchor="ctr"/>
                </a:tc>
                <a:tc>
                  <a:txBody>
                    <a:bodyPr/>
                    <a:lstStyle/>
                    <a:p>
                      <a:pPr algn="ctr" fontAlgn="ctr"/>
                      <a:r>
                        <a:rPr lang="vi-VN" sz="1600" u="none" strike="noStrike" dirty="0" smtClean="0">
                          <a:effectLst/>
                          <a:latin typeface="Arial" panose="020B0604020202020204" pitchFamily="34" charset="0"/>
                          <a:cs typeface="Arial" panose="020B0604020202020204" pitchFamily="34" charset="0"/>
                        </a:rPr>
                        <a:t>8.7</a:t>
                      </a:r>
                      <a:r>
                        <a:rPr lang="en-US" sz="1600" u="none" strike="noStrike" dirty="0" smtClean="0">
                          <a:effectLst/>
                          <a:latin typeface="Arial" panose="020B0604020202020204" pitchFamily="34" charset="0"/>
                          <a:cs typeface="Arial" panose="020B0604020202020204" pitchFamily="34" charset="0"/>
                        </a:rPr>
                        <a:t>%</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7823" marR="7823" marT="7823" marB="0" anchor="ctr"/>
                </a:tc>
                <a:tc vMerge="1">
                  <a:txBody>
                    <a:bodyPr/>
                    <a:lstStyle/>
                    <a:p>
                      <a:endParaRPr lang="en-US"/>
                    </a:p>
                  </a:txBody>
                  <a:tcPr/>
                </a:tc>
              </a:tr>
            </a:tbl>
          </a:graphicData>
        </a:graphic>
      </p:graphicFrame>
    </p:spTree>
    <p:extLst>
      <p:ext uri="{BB962C8B-B14F-4D97-AF65-F5344CB8AC3E}">
        <p14:creationId xmlns:p14="http://schemas.microsoft.com/office/powerpoint/2010/main" val="362532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b="1" dirty="0" smtClean="0">
                <a:solidFill>
                  <a:srgbClr val="0070C0"/>
                </a:solidFill>
                <a:latin typeface="Arial" panose="020B0604020202020204" pitchFamily="34" charset="0"/>
                <a:cs typeface="Arial" panose="020B0604020202020204" pitchFamily="34" charset="0"/>
              </a:rPr>
              <a:t>KPI LÀ </a:t>
            </a:r>
            <a:r>
              <a:rPr lang="en-US" b="1" dirty="0" smtClean="0">
                <a:solidFill>
                  <a:srgbClr val="FF0000"/>
                </a:solidFill>
                <a:latin typeface="Arial" panose="020B0604020202020204" pitchFamily="34" charset="0"/>
                <a:cs typeface="Arial" panose="020B0604020202020204" pitchFamily="34" charset="0"/>
              </a:rPr>
              <a:t>ĐỘNG LỰC </a:t>
            </a:r>
          </a:p>
          <a:p>
            <a:pPr marL="0" indent="0" algn="ctr">
              <a:buNone/>
            </a:pPr>
            <a:r>
              <a:rPr lang="en-US" b="1" dirty="0" smtClean="0">
                <a:solidFill>
                  <a:srgbClr val="0070C0"/>
                </a:solidFill>
                <a:latin typeface="Arial" panose="020B0604020202020204" pitchFamily="34" charset="0"/>
                <a:cs typeface="Arial" panose="020B0604020202020204" pitchFamily="34" charset="0"/>
              </a:rPr>
              <a:t>CHỨ KHÔNG PHẢI LÀ </a:t>
            </a:r>
            <a:r>
              <a:rPr lang="en-US" b="1" dirty="0" smtClean="0">
                <a:solidFill>
                  <a:srgbClr val="FF0000"/>
                </a:solidFill>
                <a:latin typeface="Arial" panose="020B0604020202020204" pitchFamily="34" charset="0"/>
                <a:cs typeface="Arial" panose="020B0604020202020204" pitchFamily="34" charset="0"/>
              </a:rPr>
              <a:t>ÁP LỰC</a:t>
            </a:r>
          </a:p>
          <a:p>
            <a:pPr marL="0" indent="0" algn="ctr">
              <a:buNone/>
            </a:pPr>
            <a:endParaRPr lang="vi-VN" b="1" dirty="0">
              <a:solidFill>
                <a:srgbClr val="FF000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48000"/>
            <a:ext cx="3048000" cy="285093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980" y="3413013"/>
            <a:ext cx="4270420" cy="2485918"/>
          </a:xfrm>
          <a:prstGeom prst="rect">
            <a:avLst/>
          </a:prstGeom>
        </p:spPr>
      </p:pic>
    </p:spTree>
    <p:extLst>
      <p:ext uri="{BB962C8B-B14F-4D97-AF65-F5344CB8AC3E}">
        <p14:creationId xmlns:p14="http://schemas.microsoft.com/office/powerpoint/2010/main" val="3715510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 y="162485"/>
            <a:ext cx="8915400" cy="6686550"/>
          </a:xfrm>
        </p:spPr>
      </p:pic>
    </p:spTree>
    <p:extLst>
      <p:ext uri="{BB962C8B-B14F-4D97-AF65-F5344CB8AC3E}">
        <p14:creationId xmlns:p14="http://schemas.microsoft.com/office/powerpoint/2010/main" val="2146940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 y="200025"/>
            <a:ext cx="8877300" cy="6657975"/>
          </a:xfrm>
        </p:spPr>
      </p:pic>
    </p:spTree>
    <p:extLst>
      <p:ext uri="{BB962C8B-B14F-4D97-AF65-F5344CB8AC3E}">
        <p14:creationId xmlns:p14="http://schemas.microsoft.com/office/powerpoint/2010/main" val="1555080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74638"/>
            <a:ext cx="5638800" cy="1096962"/>
          </a:xfrm>
        </p:spPr>
        <p:txBody>
          <a:bodyPr>
            <a:normAutofit/>
          </a:bodyPr>
          <a:lstStyle/>
          <a:p>
            <a:r>
              <a:rPr lang="en-US" sz="2400" b="1" dirty="0" smtClean="0">
                <a:solidFill>
                  <a:schemeClr val="tx2"/>
                </a:solidFill>
                <a:latin typeface="Arial" panose="020B0604020202020204" pitchFamily="34" charset="0"/>
                <a:cs typeface="Arial" panose="020B0604020202020204" pitchFamily="34" charset="0"/>
              </a:rPr>
              <a:t>KPI CÁ NHÂN NĂM 2020</a:t>
            </a:r>
            <a:endParaRPr lang="en-US" sz="2400" b="1" dirty="0">
              <a:solidFill>
                <a:schemeClr val="tx2"/>
              </a:solidFill>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2106115"/>
              </p:ext>
            </p:extLst>
          </p:nvPr>
        </p:nvGraphicFramePr>
        <p:xfrm>
          <a:off x="457200" y="1600198"/>
          <a:ext cx="8458199" cy="4591304"/>
        </p:xfrm>
        <a:graphic>
          <a:graphicData uri="http://schemas.openxmlformats.org/drawingml/2006/table">
            <a:tbl>
              <a:tblPr firstRow="1" bandRow="1">
                <a:tableStyleId>{93296810-A885-4BE3-A3E7-6D5BEEA58F35}</a:tableStyleId>
              </a:tblPr>
              <a:tblGrid>
                <a:gridCol w="3970175"/>
                <a:gridCol w="2244012"/>
                <a:gridCol w="2244012"/>
              </a:tblGrid>
              <a:tr h="565911">
                <a:tc>
                  <a:txBody>
                    <a:bodyPr/>
                    <a:lstStyle/>
                    <a:p>
                      <a:pPr algn="ctr"/>
                      <a:r>
                        <a:rPr lang="en-US" dirty="0" smtClean="0">
                          <a:solidFill>
                            <a:schemeClr val="tx1"/>
                          </a:solidFill>
                          <a:latin typeface="Arial" panose="020B0604020202020204" pitchFamily="34" charset="0"/>
                          <a:cs typeface="Arial" panose="020B0604020202020204" pitchFamily="34" charset="0"/>
                        </a:rPr>
                        <a:t>KPI</a:t>
                      </a:r>
                      <a:r>
                        <a:rPr lang="en-US" baseline="0" dirty="0" smtClean="0">
                          <a:solidFill>
                            <a:schemeClr val="tx1"/>
                          </a:solidFill>
                          <a:latin typeface="Arial" panose="020B0604020202020204" pitchFamily="34" charset="0"/>
                          <a:cs typeface="Arial" panose="020B0604020202020204" pitchFamily="34" charset="0"/>
                        </a:rPr>
                        <a:t> CÁ NHÂN 2020</a:t>
                      </a:r>
                      <a:endParaRPr lang="en-US"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solidFill>
                            <a:schemeClr val="tx1"/>
                          </a:solidFill>
                          <a:latin typeface="Arial" panose="020B0604020202020204" pitchFamily="34" charset="0"/>
                          <a:cs typeface="Arial" panose="020B0604020202020204" pitchFamily="34" charset="0"/>
                        </a:rPr>
                        <a:t>Trọng</a:t>
                      </a:r>
                      <a:r>
                        <a:rPr lang="en-US" baseline="0" dirty="0" smtClean="0">
                          <a:solidFill>
                            <a:schemeClr val="tx1"/>
                          </a:solidFill>
                          <a:latin typeface="Arial" panose="020B0604020202020204" pitchFamily="34" charset="0"/>
                          <a:cs typeface="Arial" panose="020B0604020202020204" pitchFamily="34" charset="0"/>
                        </a:rPr>
                        <a:t> </a:t>
                      </a:r>
                      <a:r>
                        <a:rPr lang="en-US" baseline="0" dirty="0" err="1" smtClean="0">
                          <a:solidFill>
                            <a:schemeClr val="tx1"/>
                          </a:solidFill>
                          <a:latin typeface="Arial" panose="020B0604020202020204" pitchFamily="34" charset="0"/>
                          <a:cs typeface="Arial" panose="020B0604020202020204" pitchFamily="34" charset="0"/>
                        </a:rPr>
                        <a:t>số</a:t>
                      </a:r>
                      <a:endParaRPr lang="en-US"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solidFill>
                            <a:schemeClr val="tx1"/>
                          </a:solidFill>
                          <a:latin typeface="Arial" panose="020B0604020202020204" pitchFamily="34" charset="0"/>
                          <a:cs typeface="Arial" panose="020B0604020202020204" pitchFamily="34" charset="0"/>
                        </a:rPr>
                        <a:t>Cụ</a:t>
                      </a:r>
                      <a:r>
                        <a:rPr lang="en-US" baseline="0" dirty="0" smtClean="0">
                          <a:solidFill>
                            <a:schemeClr val="tx1"/>
                          </a:solidFill>
                          <a:latin typeface="Arial" panose="020B0604020202020204" pitchFamily="34" charset="0"/>
                          <a:cs typeface="Arial" panose="020B0604020202020204" pitchFamily="34" charset="0"/>
                        </a:rPr>
                        <a:t> </a:t>
                      </a:r>
                      <a:r>
                        <a:rPr lang="en-US" baseline="0" dirty="0" err="1" smtClean="0">
                          <a:solidFill>
                            <a:schemeClr val="tx1"/>
                          </a:solidFill>
                          <a:latin typeface="Arial" panose="020B0604020202020204" pitchFamily="34" charset="0"/>
                          <a:cs typeface="Arial" panose="020B0604020202020204" pitchFamily="34" charset="0"/>
                        </a:rPr>
                        <a:t>thể</a:t>
                      </a:r>
                      <a:r>
                        <a:rPr lang="en-US" baseline="0" dirty="0" smtClean="0">
                          <a:solidFill>
                            <a:schemeClr val="tx1"/>
                          </a:solidFill>
                          <a:latin typeface="Arial" panose="020B0604020202020204" pitchFamily="34" charset="0"/>
                          <a:cs typeface="Arial" panose="020B0604020202020204" pitchFamily="34" charset="0"/>
                        </a:rPr>
                        <a:t> </a:t>
                      </a:r>
                      <a:r>
                        <a:rPr lang="en-US" baseline="0" dirty="0" err="1" smtClean="0">
                          <a:solidFill>
                            <a:schemeClr val="tx1"/>
                          </a:solidFill>
                          <a:latin typeface="Arial" panose="020B0604020202020204" pitchFamily="34" charset="0"/>
                          <a:cs typeface="Arial" panose="020B0604020202020204" pitchFamily="34" charset="0"/>
                        </a:rPr>
                        <a:t>cách</a:t>
                      </a:r>
                      <a:r>
                        <a:rPr lang="en-US" baseline="0" dirty="0" smtClean="0">
                          <a:solidFill>
                            <a:schemeClr val="tx1"/>
                          </a:solidFill>
                          <a:latin typeface="Arial" panose="020B0604020202020204" pitchFamily="34" charset="0"/>
                          <a:cs typeface="Arial" panose="020B0604020202020204" pitchFamily="34" charset="0"/>
                        </a:rPr>
                        <a:t> </a:t>
                      </a:r>
                      <a:r>
                        <a:rPr lang="en-US" baseline="0" dirty="0" err="1" smtClean="0">
                          <a:solidFill>
                            <a:schemeClr val="tx1"/>
                          </a:solidFill>
                          <a:latin typeface="Arial" panose="020B0604020202020204" pitchFamily="34" charset="0"/>
                          <a:cs typeface="Arial" panose="020B0604020202020204" pitchFamily="34" charset="0"/>
                        </a:rPr>
                        <a:t>tính</a:t>
                      </a:r>
                      <a:endParaRPr lang="en-US"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9032">
                <a:tc>
                  <a:txBody>
                    <a:bodyPr/>
                    <a:lstStyle/>
                    <a:p>
                      <a:r>
                        <a:rPr lang="en-US" b="1" dirty="0" smtClean="0">
                          <a:solidFill>
                            <a:srgbClr val="FF0000"/>
                          </a:solidFill>
                          <a:latin typeface="Arial" panose="020B0604020202020204" pitchFamily="34" charset="0"/>
                          <a:cs typeface="Arial" panose="020B0604020202020204" pitchFamily="34" charset="0"/>
                        </a:rPr>
                        <a:t>I. KPI</a:t>
                      </a:r>
                      <a:r>
                        <a:rPr lang="en-US" b="1" baseline="0" dirty="0" smtClean="0">
                          <a:solidFill>
                            <a:srgbClr val="FF0000"/>
                          </a:solidFill>
                          <a:latin typeface="Arial" panose="020B0604020202020204" pitchFamily="34" charset="0"/>
                          <a:cs typeface="Arial" panose="020B0604020202020204" pitchFamily="34" charset="0"/>
                        </a:rPr>
                        <a:t> </a:t>
                      </a:r>
                      <a:r>
                        <a:rPr lang="en-US" b="1" baseline="0" dirty="0" err="1" smtClean="0">
                          <a:solidFill>
                            <a:srgbClr val="FF0000"/>
                          </a:solidFill>
                          <a:latin typeface="Arial" panose="020B0604020202020204" pitchFamily="34" charset="0"/>
                          <a:cs typeface="Arial" panose="020B0604020202020204" pitchFamily="34" charset="0"/>
                        </a:rPr>
                        <a:t>cả</a:t>
                      </a:r>
                      <a:r>
                        <a:rPr lang="en-US" b="1" baseline="0" dirty="0" smtClean="0">
                          <a:solidFill>
                            <a:srgbClr val="FF0000"/>
                          </a:solidFill>
                          <a:latin typeface="Arial" panose="020B0604020202020204" pitchFamily="34" charset="0"/>
                          <a:cs typeface="Arial" panose="020B0604020202020204" pitchFamily="34" charset="0"/>
                        </a:rPr>
                        <a:t> </a:t>
                      </a:r>
                      <a:r>
                        <a:rPr lang="en-US" b="1" baseline="0" dirty="0" err="1" smtClean="0">
                          <a:solidFill>
                            <a:srgbClr val="FF0000"/>
                          </a:solidFill>
                          <a:latin typeface="Arial" panose="020B0604020202020204" pitchFamily="34" charset="0"/>
                          <a:cs typeface="Arial" panose="020B0604020202020204" pitchFamily="34" charset="0"/>
                        </a:rPr>
                        <a:t>năm</a:t>
                      </a:r>
                      <a:r>
                        <a:rPr lang="en-US" b="1" baseline="0" dirty="0" smtClean="0">
                          <a:solidFill>
                            <a:srgbClr val="FF0000"/>
                          </a:solidFill>
                          <a:latin typeface="Arial" panose="020B0604020202020204" pitchFamily="34" charset="0"/>
                          <a:cs typeface="Arial" panose="020B0604020202020204" pitchFamily="34" charset="0"/>
                        </a:rPr>
                        <a:t> </a:t>
                      </a:r>
                      <a:r>
                        <a:rPr lang="en-US" b="1" baseline="0" dirty="0" err="1" smtClean="0">
                          <a:solidFill>
                            <a:srgbClr val="FF0000"/>
                          </a:solidFill>
                          <a:latin typeface="Arial" panose="020B0604020202020204" pitchFamily="34" charset="0"/>
                          <a:cs typeface="Arial" panose="020B0604020202020204" pitchFamily="34" charset="0"/>
                        </a:rPr>
                        <a:t>của</a:t>
                      </a:r>
                      <a:r>
                        <a:rPr lang="en-US" b="1" baseline="0" dirty="0" smtClean="0">
                          <a:solidFill>
                            <a:srgbClr val="FF0000"/>
                          </a:solidFill>
                          <a:latin typeface="Arial" panose="020B0604020202020204" pitchFamily="34" charset="0"/>
                          <a:cs typeface="Arial" panose="020B0604020202020204" pitchFamily="34" charset="0"/>
                        </a:rPr>
                        <a:t> </a:t>
                      </a:r>
                      <a:r>
                        <a:rPr lang="en-US" b="1" baseline="0" dirty="0" err="1" smtClean="0">
                          <a:solidFill>
                            <a:srgbClr val="FF0000"/>
                          </a:solidFill>
                          <a:latin typeface="Arial" panose="020B0604020202020204" pitchFamily="34" charset="0"/>
                          <a:cs typeface="Arial" panose="020B0604020202020204" pitchFamily="34" charset="0"/>
                        </a:rPr>
                        <a:t>Bệnh</a:t>
                      </a:r>
                      <a:r>
                        <a:rPr lang="en-US" b="1" baseline="0" dirty="0" smtClean="0">
                          <a:solidFill>
                            <a:srgbClr val="FF0000"/>
                          </a:solidFill>
                          <a:latin typeface="Arial" panose="020B0604020202020204" pitchFamily="34" charset="0"/>
                          <a:cs typeface="Arial" panose="020B0604020202020204" pitchFamily="34" charset="0"/>
                        </a:rPr>
                        <a:t> </a:t>
                      </a:r>
                      <a:r>
                        <a:rPr lang="en-US" b="1" baseline="0" dirty="0" err="1" smtClean="0">
                          <a:solidFill>
                            <a:srgbClr val="FF0000"/>
                          </a:solidFill>
                          <a:latin typeface="Arial" panose="020B0604020202020204" pitchFamily="34" charset="0"/>
                          <a:cs typeface="Arial" panose="020B0604020202020204" pitchFamily="34" charset="0"/>
                        </a:rPr>
                        <a:t>viện</a:t>
                      </a:r>
                      <a:r>
                        <a:rPr lang="en-US" b="1" baseline="0" dirty="0" smtClean="0">
                          <a:solidFill>
                            <a:srgbClr val="FF0000"/>
                          </a:solidFill>
                          <a:latin typeface="Arial" panose="020B0604020202020204" pitchFamily="34" charset="0"/>
                          <a:cs typeface="Arial" panose="020B0604020202020204" pitchFamily="34" charset="0"/>
                        </a:rPr>
                        <a:t> </a:t>
                      </a:r>
                      <a:r>
                        <a:rPr lang="en-US" b="1" baseline="0" dirty="0" err="1" smtClean="0">
                          <a:solidFill>
                            <a:srgbClr val="FF0000"/>
                          </a:solidFill>
                          <a:latin typeface="Arial" panose="020B0604020202020204" pitchFamily="34" charset="0"/>
                          <a:cs typeface="Arial" panose="020B0604020202020204" pitchFamily="34" charset="0"/>
                        </a:rPr>
                        <a:t>và</a:t>
                      </a:r>
                      <a:r>
                        <a:rPr lang="en-US" b="1" baseline="0" dirty="0" smtClean="0">
                          <a:solidFill>
                            <a:srgbClr val="FF0000"/>
                          </a:solidFill>
                          <a:latin typeface="Arial" panose="020B0604020202020204" pitchFamily="34" charset="0"/>
                          <a:cs typeface="Arial" panose="020B0604020202020204" pitchFamily="34" charset="0"/>
                        </a:rPr>
                        <a:t> </a:t>
                      </a:r>
                      <a:r>
                        <a:rPr lang="en-US" b="1" baseline="0" dirty="0" err="1" smtClean="0">
                          <a:solidFill>
                            <a:srgbClr val="FF0000"/>
                          </a:solidFill>
                          <a:latin typeface="Arial" panose="020B0604020202020204" pitchFamily="34" charset="0"/>
                          <a:cs typeface="Arial" panose="020B0604020202020204" pitchFamily="34" charset="0"/>
                        </a:rPr>
                        <a:t>Khoa</a:t>
                      </a:r>
                      <a:r>
                        <a:rPr lang="en-US" b="1" baseline="0" dirty="0" smtClean="0">
                          <a:solidFill>
                            <a:srgbClr val="FF0000"/>
                          </a:solidFill>
                          <a:latin typeface="Arial" panose="020B0604020202020204" pitchFamily="34" charset="0"/>
                          <a:cs typeface="Arial" panose="020B0604020202020204" pitchFamily="34" charset="0"/>
                        </a:rPr>
                        <a:t>/</a:t>
                      </a:r>
                      <a:r>
                        <a:rPr lang="en-US" b="1" baseline="0" dirty="0" err="1" smtClean="0">
                          <a:solidFill>
                            <a:srgbClr val="FF0000"/>
                          </a:solidFill>
                          <a:latin typeface="Arial" panose="020B0604020202020204" pitchFamily="34" charset="0"/>
                          <a:cs typeface="Arial" panose="020B0604020202020204" pitchFamily="34" charset="0"/>
                        </a:rPr>
                        <a:t>Phòng</a:t>
                      </a:r>
                      <a:endParaRPr lang="en-US" b="1" dirty="0">
                        <a:solidFill>
                          <a:srgbClr val="FF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a:r>
                        <a:rPr lang="en-US" dirty="0" smtClean="0">
                          <a:solidFill>
                            <a:srgbClr val="FF0000"/>
                          </a:solidFill>
                          <a:latin typeface="Arial" panose="020B0604020202020204" pitchFamily="34" charset="0"/>
                          <a:cs typeface="Arial" panose="020B0604020202020204" pitchFamily="34" charset="0"/>
                        </a:rPr>
                        <a:t>20%</a:t>
                      </a:r>
                      <a:endParaRPr lang="en-US" dirty="0">
                        <a:solidFill>
                          <a:srgbClr val="FF0000"/>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solidFill>
                          <a:srgbClr val="FF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1459">
                <a:tc>
                  <a:txBody>
                    <a:bodyPr/>
                    <a:lstStyle/>
                    <a:p>
                      <a:r>
                        <a:rPr lang="vi-VN"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1.</a:t>
                      </a:r>
                      <a:r>
                        <a:rPr lang="en-US" baseline="0" dirty="0" smtClean="0">
                          <a:latin typeface="Arial" panose="020B0604020202020204" pitchFamily="34" charset="0"/>
                          <a:cs typeface="Arial" panose="020B0604020202020204" pitchFamily="34" charset="0"/>
                        </a:rPr>
                        <a:t> Kết </a:t>
                      </a:r>
                      <a:r>
                        <a:rPr lang="en-US" baseline="0" dirty="0" err="1" smtClean="0">
                          <a:latin typeface="Arial" panose="020B0604020202020204" pitchFamily="34" charset="0"/>
                          <a:cs typeface="Arial" panose="020B0604020202020204" pitchFamily="34" charset="0"/>
                        </a:rPr>
                        <a:t>quả</a:t>
                      </a:r>
                      <a:r>
                        <a:rPr lang="en-US" baseline="0" dirty="0" smtClean="0">
                          <a:latin typeface="Arial" panose="020B0604020202020204" pitchFamily="34" charset="0"/>
                          <a:cs typeface="Arial" panose="020B0604020202020204" pitchFamily="34" charset="0"/>
                        </a:rPr>
                        <a:t> KPI BV (a)</a:t>
                      </a:r>
                      <a:endParaRPr lang="en-US"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latin typeface="Arial" panose="020B0604020202020204" pitchFamily="34" charset="0"/>
                        <a:cs typeface="Arial" panose="020B0604020202020204" pitchFamily="34" charset="0"/>
                      </a:endParaRPr>
                    </a:p>
                  </a:txBody>
                  <a:tcPr/>
                </a:tc>
                <a:tc rowSpan="2">
                  <a:txBody>
                    <a:bodyPr/>
                    <a:lstStyle/>
                    <a:p>
                      <a:pPr algn="ctr"/>
                      <a:r>
                        <a:rPr lang="en-US" dirty="0" smtClean="0">
                          <a:latin typeface="Arial" panose="020B0604020202020204" pitchFamily="34" charset="0"/>
                          <a:cs typeface="Arial" panose="020B0604020202020204" pitchFamily="34" charset="0"/>
                        </a:rPr>
                        <a:t>40% a</a:t>
                      </a:r>
                      <a:endParaRPr lang="en-US"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4452">
                <a:tc rowSpan="2">
                  <a:txBody>
                    <a:bodyPr/>
                    <a:lstStyle/>
                    <a:p>
                      <a:r>
                        <a:rPr lang="vi-VN"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2. Kết</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quả</a:t>
                      </a:r>
                      <a:r>
                        <a:rPr lang="en-US" baseline="0" dirty="0" smtClean="0">
                          <a:latin typeface="Arial" panose="020B0604020202020204" pitchFamily="34" charset="0"/>
                          <a:cs typeface="Arial" panose="020B0604020202020204" pitchFamily="34" charset="0"/>
                        </a:rPr>
                        <a:t> KPI </a:t>
                      </a:r>
                      <a:r>
                        <a:rPr lang="en-US" baseline="0" dirty="0" err="1" smtClean="0">
                          <a:latin typeface="Arial" panose="020B0604020202020204" pitchFamily="34" charset="0"/>
                          <a:cs typeface="Arial" panose="020B0604020202020204" pitchFamily="34" charset="0"/>
                        </a:rPr>
                        <a:t>Khoa</a:t>
                      </a:r>
                      <a:r>
                        <a:rPr lang="en-US" baseline="0" dirty="0" smtClean="0">
                          <a:latin typeface="Arial" panose="020B0604020202020204" pitchFamily="34" charset="0"/>
                          <a:cs typeface="Arial" panose="020B0604020202020204" pitchFamily="34" charset="0"/>
                        </a:rPr>
                        <a:t>/</a:t>
                      </a:r>
                      <a:r>
                        <a:rPr lang="en-US" baseline="0" dirty="0" err="1" smtClean="0">
                          <a:latin typeface="Arial" panose="020B0604020202020204" pitchFamily="34" charset="0"/>
                          <a:cs typeface="Arial" panose="020B0604020202020204" pitchFamily="34" charset="0"/>
                        </a:rPr>
                        <a:t>Phòng</a:t>
                      </a:r>
                      <a:r>
                        <a:rPr lang="en-US" baseline="0" dirty="0" smtClean="0">
                          <a:latin typeface="Arial" panose="020B0604020202020204" pitchFamily="34" charset="0"/>
                          <a:cs typeface="Arial" panose="020B0604020202020204" pitchFamily="34" charset="0"/>
                        </a:rPr>
                        <a:t> (b)</a:t>
                      </a:r>
                      <a:endParaRPr lang="en-US"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408948">
                <a:tc vMerge="1">
                  <a:txBody>
                    <a:bodyPr/>
                    <a:lstStyle/>
                    <a:p>
                      <a:endParaRPr lang="en-US" dirty="0">
                        <a:latin typeface="Arial" panose="020B0604020202020204" pitchFamily="34" charset="0"/>
                        <a:cs typeface="Arial" panose="020B0604020202020204" pitchFamily="34" charset="0"/>
                      </a:endParaRPr>
                    </a:p>
                  </a:txBody>
                  <a:tcPr/>
                </a:tc>
                <a:tc vMerge="1">
                  <a:txBody>
                    <a:bodyPr/>
                    <a:lstStyle/>
                    <a:p>
                      <a:pPr algn="ctr"/>
                      <a:endParaRPr lang="en-US" dirty="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60% b</a:t>
                      </a:r>
                      <a:endParaRPr lang="en-US"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6214">
                <a:tc>
                  <a:txBody>
                    <a:bodyPr/>
                    <a:lstStyle/>
                    <a:p>
                      <a:r>
                        <a:rPr lang="en-US" b="1" dirty="0" smtClean="0">
                          <a:solidFill>
                            <a:srgbClr val="FF0000"/>
                          </a:solidFill>
                          <a:latin typeface="Arial" panose="020B0604020202020204" pitchFamily="34" charset="0"/>
                          <a:cs typeface="Arial" panose="020B0604020202020204" pitchFamily="34" charset="0"/>
                        </a:rPr>
                        <a:t>II. KPI</a:t>
                      </a:r>
                      <a:r>
                        <a:rPr lang="en-US" b="1" baseline="0" dirty="0" smtClean="0">
                          <a:solidFill>
                            <a:srgbClr val="FF0000"/>
                          </a:solidFill>
                          <a:latin typeface="Arial" panose="020B0604020202020204" pitchFamily="34" charset="0"/>
                          <a:cs typeface="Arial" panose="020B0604020202020204" pitchFamily="34" charset="0"/>
                        </a:rPr>
                        <a:t> </a:t>
                      </a:r>
                      <a:r>
                        <a:rPr lang="en-US" b="1" baseline="0" dirty="0" err="1" smtClean="0">
                          <a:solidFill>
                            <a:srgbClr val="FF0000"/>
                          </a:solidFill>
                          <a:latin typeface="Arial" panose="020B0604020202020204" pitchFamily="34" charset="0"/>
                          <a:cs typeface="Arial" panose="020B0604020202020204" pitchFamily="34" charset="0"/>
                        </a:rPr>
                        <a:t>cả</a:t>
                      </a:r>
                      <a:r>
                        <a:rPr lang="en-US" b="1" baseline="0" dirty="0" smtClean="0">
                          <a:solidFill>
                            <a:srgbClr val="FF0000"/>
                          </a:solidFill>
                          <a:latin typeface="Arial" panose="020B0604020202020204" pitchFamily="34" charset="0"/>
                          <a:cs typeface="Arial" panose="020B0604020202020204" pitchFamily="34" charset="0"/>
                        </a:rPr>
                        <a:t> </a:t>
                      </a:r>
                      <a:r>
                        <a:rPr lang="en-US" b="1" baseline="0" dirty="0" err="1" smtClean="0">
                          <a:solidFill>
                            <a:srgbClr val="FF0000"/>
                          </a:solidFill>
                          <a:latin typeface="Arial" panose="020B0604020202020204" pitchFamily="34" charset="0"/>
                          <a:cs typeface="Arial" panose="020B0604020202020204" pitchFamily="34" charset="0"/>
                        </a:rPr>
                        <a:t>năm</a:t>
                      </a:r>
                      <a:r>
                        <a:rPr lang="en-US" b="1" baseline="0" dirty="0" smtClean="0">
                          <a:solidFill>
                            <a:srgbClr val="FF0000"/>
                          </a:solidFill>
                          <a:latin typeface="Arial" panose="020B0604020202020204" pitchFamily="34" charset="0"/>
                          <a:cs typeface="Arial" panose="020B0604020202020204" pitchFamily="34" charset="0"/>
                        </a:rPr>
                        <a:t> </a:t>
                      </a:r>
                      <a:r>
                        <a:rPr lang="en-US" b="1" baseline="0" dirty="0" err="1" smtClean="0">
                          <a:solidFill>
                            <a:srgbClr val="FF0000"/>
                          </a:solidFill>
                          <a:latin typeface="Arial" panose="020B0604020202020204" pitchFamily="34" charset="0"/>
                          <a:cs typeface="Arial" panose="020B0604020202020204" pitchFamily="34" charset="0"/>
                        </a:rPr>
                        <a:t>của</a:t>
                      </a:r>
                      <a:r>
                        <a:rPr lang="en-US" b="1" baseline="0" dirty="0" smtClean="0">
                          <a:solidFill>
                            <a:srgbClr val="FF0000"/>
                          </a:solidFill>
                          <a:latin typeface="Arial" panose="020B0604020202020204" pitchFamily="34" charset="0"/>
                          <a:cs typeface="Arial" panose="020B0604020202020204" pitchFamily="34" charset="0"/>
                        </a:rPr>
                        <a:t> </a:t>
                      </a:r>
                      <a:r>
                        <a:rPr lang="en-US" b="1" baseline="0" dirty="0" err="1" smtClean="0">
                          <a:solidFill>
                            <a:srgbClr val="FF0000"/>
                          </a:solidFill>
                          <a:latin typeface="Arial" panose="020B0604020202020204" pitchFamily="34" charset="0"/>
                          <a:cs typeface="Arial" panose="020B0604020202020204" pitchFamily="34" charset="0"/>
                        </a:rPr>
                        <a:t>nhân</a:t>
                      </a:r>
                      <a:r>
                        <a:rPr lang="en-US" b="1" baseline="0" dirty="0" smtClean="0">
                          <a:solidFill>
                            <a:srgbClr val="FF0000"/>
                          </a:solidFill>
                          <a:latin typeface="Arial" panose="020B0604020202020204" pitchFamily="34" charset="0"/>
                          <a:cs typeface="Arial" panose="020B0604020202020204" pitchFamily="34" charset="0"/>
                        </a:rPr>
                        <a:t> </a:t>
                      </a:r>
                      <a:r>
                        <a:rPr lang="en-US" b="1" baseline="0" dirty="0" err="1" smtClean="0">
                          <a:solidFill>
                            <a:srgbClr val="FF0000"/>
                          </a:solidFill>
                          <a:latin typeface="Arial" panose="020B0604020202020204" pitchFamily="34" charset="0"/>
                          <a:cs typeface="Arial" panose="020B0604020202020204" pitchFamily="34" charset="0"/>
                        </a:rPr>
                        <a:t>viên</a:t>
                      </a:r>
                      <a:endParaRPr lang="en-US" b="1" dirty="0">
                        <a:solidFill>
                          <a:srgbClr val="FF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FF0000"/>
                          </a:solidFill>
                          <a:latin typeface="Arial" panose="020B0604020202020204" pitchFamily="34" charset="0"/>
                          <a:cs typeface="Arial" panose="020B0604020202020204" pitchFamily="34" charset="0"/>
                        </a:rPr>
                        <a:t>70%</a:t>
                      </a:r>
                      <a:endParaRPr lang="en-US" dirty="0">
                        <a:solidFill>
                          <a:srgbClr val="FF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smtClean="0">
                          <a:solidFill>
                            <a:schemeClr val="tx1"/>
                          </a:solidFill>
                          <a:latin typeface="Arial" panose="020B0604020202020204" pitchFamily="34" charset="0"/>
                          <a:cs typeface="Arial" panose="020B0604020202020204" pitchFamily="34" charset="0"/>
                        </a:rPr>
                        <a:t>KQ </a:t>
                      </a:r>
                      <a:r>
                        <a:rPr lang="en-US" sz="1400" baseline="0" dirty="0" smtClean="0">
                          <a:solidFill>
                            <a:schemeClr val="tx1"/>
                          </a:solidFill>
                          <a:latin typeface="Arial" panose="020B0604020202020204" pitchFamily="34" charset="0"/>
                          <a:cs typeface="Arial" panose="020B0604020202020204" pitchFamily="34" charset="0"/>
                        </a:rPr>
                        <a:t>KPI </a:t>
                      </a:r>
                      <a:r>
                        <a:rPr lang="en-US" sz="1400" dirty="0" err="1" smtClean="0">
                          <a:solidFill>
                            <a:schemeClr val="tx1"/>
                          </a:solidFill>
                          <a:latin typeface="Arial" panose="020B0604020202020204" pitchFamily="34" charset="0"/>
                          <a:cs typeface="Arial" panose="020B0604020202020204" pitchFamily="34" charset="0"/>
                        </a:rPr>
                        <a:t>Quý</a:t>
                      </a:r>
                      <a:r>
                        <a:rPr lang="en-US" sz="1400" baseline="0" dirty="0" smtClean="0">
                          <a:solidFill>
                            <a:schemeClr val="tx1"/>
                          </a:solidFill>
                          <a:latin typeface="Arial" panose="020B0604020202020204" pitchFamily="34" charset="0"/>
                          <a:cs typeface="Arial" panose="020B0604020202020204" pitchFamily="34" charset="0"/>
                        </a:rPr>
                        <a:t> 3</a:t>
                      </a:r>
                      <a:r>
                        <a:rPr lang="vi-VN" sz="1400" baseline="0" dirty="0" smtClean="0">
                          <a:solidFill>
                            <a:schemeClr val="tx1"/>
                          </a:solidFill>
                          <a:latin typeface="Arial" panose="020B0604020202020204" pitchFamily="34" charset="0"/>
                          <a:cs typeface="Arial" panose="020B0604020202020204" pitchFamily="34" charset="0"/>
                        </a:rPr>
                        <a:t> (x)</a:t>
                      </a:r>
                      <a:r>
                        <a:rPr lang="en-US" sz="1400" baseline="0" dirty="0" smtClean="0">
                          <a:solidFill>
                            <a:schemeClr val="tx1"/>
                          </a:solidFill>
                          <a:latin typeface="Arial" panose="020B0604020202020204" pitchFamily="34" charset="0"/>
                          <a:cs typeface="Arial" panose="020B0604020202020204" pitchFamily="34" charset="0"/>
                        </a:rPr>
                        <a:t>:</a:t>
                      </a:r>
                      <a:r>
                        <a:rPr lang="vi-VN" sz="14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50%</a:t>
                      </a:r>
                    </a:p>
                    <a:p>
                      <a:pPr algn="l"/>
                      <a:r>
                        <a:rPr lang="en-US" sz="1400" baseline="0" dirty="0" smtClean="0">
                          <a:solidFill>
                            <a:schemeClr val="tx1"/>
                          </a:solidFill>
                          <a:latin typeface="Arial" panose="020B0604020202020204" pitchFamily="34" charset="0"/>
                          <a:cs typeface="Arial" panose="020B0604020202020204" pitchFamily="34" charset="0"/>
                        </a:rPr>
                        <a:t>KQ KPI </a:t>
                      </a:r>
                      <a:r>
                        <a:rPr lang="en-US" sz="1400" baseline="0" dirty="0" err="1" smtClean="0">
                          <a:solidFill>
                            <a:schemeClr val="tx1"/>
                          </a:solidFill>
                          <a:latin typeface="Arial" panose="020B0604020202020204" pitchFamily="34" charset="0"/>
                          <a:cs typeface="Arial" panose="020B0604020202020204" pitchFamily="34" charset="0"/>
                        </a:rPr>
                        <a:t>Quý</a:t>
                      </a:r>
                      <a:r>
                        <a:rPr lang="en-US" sz="1400" baseline="0" dirty="0" smtClean="0">
                          <a:solidFill>
                            <a:schemeClr val="tx1"/>
                          </a:solidFill>
                          <a:latin typeface="Arial" panose="020B0604020202020204" pitchFamily="34" charset="0"/>
                          <a:cs typeface="Arial" panose="020B0604020202020204" pitchFamily="34" charset="0"/>
                        </a:rPr>
                        <a:t> 4</a:t>
                      </a:r>
                      <a:r>
                        <a:rPr lang="vi-VN" sz="1400" baseline="0" dirty="0" smtClean="0">
                          <a:solidFill>
                            <a:schemeClr val="tx1"/>
                          </a:solidFill>
                          <a:latin typeface="Arial" panose="020B0604020202020204" pitchFamily="34" charset="0"/>
                          <a:cs typeface="Arial" panose="020B0604020202020204" pitchFamily="34" charset="0"/>
                        </a:rPr>
                        <a:t> (y)</a:t>
                      </a:r>
                      <a:r>
                        <a:rPr lang="en-US" sz="1400" baseline="0" dirty="0" smtClean="0">
                          <a:solidFill>
                            <a:schemeClr val="tx1"/>
                          </a:solidFill>
                          <a:latin typeface="Arial" panose="020B0604020202020204" pitchFamily="34" charset="0"/>
                          <a:cs typeface="Arial" panose="020B0604020202020204" pitchFamily="34" charset="0"/>
                        </a:rPr>
                        <a:t>: 50%. </a:t>
                      </a:r>
                    </a:p>
                    <a:p>
                      <a:pPr algn="ctr"/>
                      <a:endParaRPr lang="en-US" sz="1600" baseline="0" dirty="0" smtClean="0">
                        <a:solidFill>
                          <a:schemeClr val="tx1"/>
                        </a:solidFill>
                        <a:latin typeface="Arial" panose="020B0604020202020204" pitchFamily="34" charset="0"/>
                        <a:cs typeface="Arial" panose="020B0604020202020204" pitchFamily="34" charset="0"/>
                      </a:endParaRPr>
                    </a:p>
                    <a:p>
                      <a:pPr algn="ctr"/>
                      <a:r>
                        <a:rPr lang="en-US" sz="1600" b="1" baseline="0" dirty="0" smtClean="0">
                          <a:solidFill>
                            <a:schemeClr val="tx1"/>
                          </a:solidFill>
                          <a:latin typeface="Arial" panose="020B0604020202020204" pitchFamily="34" charset="0"/>
                          <a:cs typeface="Arial" panose="020B0604020202020204" pitchFamily="34" charset="0"/>
                        </a:rPr>
                        <a:t>KPI = 0.5x +0.5 y</a:t>
                      </a:r>
                    </a:p>
                    <a:p>
                      <a:pPr algn="ctr"/>
                      <a:r>
                        <a:rPr lang="en-US" sz="1600" b="1" baseline="0" dirty="0" smtClean="0">
                          <a:solidFill>
                            <a:schemeClr val="tx1"/>
                          </a:solidFill>
                          <a:latin typeface="Arial" panose="020B0604020202020204" pitchFamily="34" charset="0"/>
                          <a:cs typeface="Arial" panose="020B0604020202020204" pitchFamily="34" charset="0"/>
                        </a:rPr>
                        <a:t> </a:t>
                      </a:r>
                      <a:endParaRPr lang="en-US" sz="16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5911">
                <a:tc>
                  <a:txBody>
                    <a:bodyPr/>
                    <a:lstStyle/>
                    <a:p>
                      <a:r>
                        <a:rPr lang="en-US" b="1" dirty="0" smtClean="0">
                          <a:solidFill>
                            <a:srgbClr val="FF0000"/>
                          </a:solidFill>
                          <a:latin typeface="Arial" panose="020B0604020202020204" pitchFamily="34" charset="0"/>
                          <a:cs typeface="Arial" panose="020B0604020202020204" pitchFamily="34" charset="0"/>
                        </a:rPr>
                        <a:t>III. </a:t>
                      </a:r>
                      <a:r>
                        <a:rPr lang="en-US" b="1" dirty="0" err="1" smtClean="0">
                          <a:solidFill>
                            <a:srgbClr val="FF0000"/>
                          </a:solidFill>
                          <a:latin typeface="Arial" panose="020B0604020202020204" pitchFamily="34" charset="0"/>
                          <a:cs typeface="Arial" panose="020B0604020202020204" pitchFamily="34" charset="0"/>
                        </a:rPr>
                        <a:t>Đánh</a:t>
                      </a:r>
                      <a:r>
                        <a:rPr lang="en-US" b="1" baseline="0" dirty="0" smtClean="0">
                          <a:solidFill>
                            <a:srgbClr val="FF0000"/>
                          </a:solidFill>
                          <a:latin typeface="Arial" panose="020B0604020202020204" pitchFamily="34" charset="0"/>
                          <a:cs typeface="Arial" panose="020B0604020202020204" pitchFamily="34" charset="0"/>
                        </a:rPr>
                        <a:t> </a:t>
                      </a:r>
                      <a:r>
                        <a:rPr lang="en-US" b="1" baseline="0" dirty="0" err="1" smtClean="0">
                          <a:solidFill>
                            <a:srgbClr val="FF0000"/>
                          </a:solidFill>
                          <a:latin typeface="Arial" panose="020B0604020202020204" pitchFamily="34" charset="0"/>
                          <a:cs typeface="Arial" panose="020B0604020202020204" pitchFamily="34" charset="0"/>
                        </a:rPr>
                        <a:t>giá</a:t>
                      </a:r>
                      <a:r>
                        <a:rPr lang="en-US" b="1" baseline="0" dirty="0" smtClean="0">
                          <a:solidFill>
                            <a:srgbClr val="FF0000"/>
                          </a:solidFill>
                          <a:latin typeface="Arial" panose="020B0604020202020204" pitchFamily="34" charset="0"/>
                          <a:cs typeface="Arial" panose="020B0604020202020204" pitchFamily="34" charset="0"/>
                        </a:rPr>
                        <a:t> </a:t>
                      </a:r>
                      <a:r>
                        <a:rPr lang="en-US" b="1" baseline="0" dirty="0" err="1" smtClean="0">
                          <a:solidFill>
                            <a:srgbClr val="FF0000"/>
                          </a:solidFill>
                          <a:latin typeface="Arial" panose="020B0604020202020204" pitchFamily="34" charset="0"/>
                          <a:cs typeface="Arial" panose="020B0604020202020204" pitchFamily="34" charset="0"/>
                        </a:rPr>
                        <a:t>năng</a:t>
                      </a:r>
                      <a:r>
                        <a:rPr lang="en-US" b="1" baseline="0" dirty="0" smtClean="0">
                          <a:solidFill>
                            <a:srgbClr val="FF0000"/>
                          </a:solidFill>
                          <a:latin typeface="Arial" panose="020B0604020202020204" pitchFamily="34" charset="0"/>
                          <a:cs typeface="Arial" panose="020B0604020202020204" pitchFamily="34" charset="0"/>
                        </a:rPr>
                        <a:t> </a:t>
                      </a:r>
                      <a:r>
                        <a:rPr lang="en-US" b="1" baseline="0" dirty="0" err="1" smtClean="0">
                          <a:solidFill>
                            <a:srgbClr val="FF0000"/>
                          </a:solidFill>
                          <a:latin typeface="Arial" panose="020B0604020202020204" pitchFamily="34" charset="0"/>
                          <a:cs typeface="Arial" panose="020B0604020202020204" pitchFamily="34" charset="0"/>
                        </a:rPr>
                        <a:t>lực</a:t>
                      </a:r>
                      <a:r>
                        <a:rPr lang="en-US" b="1" baseline="0" dirty="0" smtClean="0">
                          <a:solidFill>
                            <a:srgbClr val="FF0000"/>
                          </a:solidFill>
                          <a:latin typeface="Arial" panose="020B0604020202020204" pitchFamily="34" charset="0"/>
                          <a:cs typeface="Arial" panose="020B0604020202020204" pitchFamily="34" charset="0"/>
                        </a:rPr>
                        <a:t> </a:t>
                      </a:r>
                      <a:r>
                        <a:rPr lang="en-US" b="1" baseline="0" dirty="0" err="1" smtClean="0">
                          <a:solidFill>
                            <a:srgbClr val="FF0000"/>
                          </a:solidFill>
                          <a:latin typeface="Arial" panose="020B0604020202020204" pitchFamily="34" charset="0"/>
                          <a:cs typeface="Arial" panose="020B0604020202020204" pitchFamily="34" charset="0"/>
                        </a:rPr>
                        <a:t>nhân</a:t>
                      </a:r>
                      <a:r>
                        <a:rPr lang="en-US" b="1" baseline="0" dirty="0" smtClean="0">
                          <a:solidFill>
                            <a:srgbClr val="FF0000"/>
                          </a:solidFill>
                          <a:latin typeface="Arial" panose="020B0604020202020204" pitchFamily="34" charset="0"/>
                          <a:cs typeface="Arial" panose="020B0604020202020204" pitchFamily="34" charset="0"/>
                        </a:rPr>
                        <a:t>  </a:t>
                      </a:r>
                      <a:r>
                        <a:rPr lang="en-US" b="1" baseline="0" dirty="0" err="1" smtClean="0">
                          <a:solidFill>
                            <a:srgbClr val="FF0000"/>
                          </a:solidFill>
                          <a:latin typeface="Arial" panose="020B0604020202020204" pitchFamily="34" charset="0"/>
                          <a:cs typeface="Arial" panose="020B0604020202020204" pitchFamily="34" charset="0"/>
                        </a:rPr>
                        <a:t>viên</a:t>
                      </a:r>
                      <a:endParaRPr lang="en-US" b="1" dirty="0">
                        <a:solidFill>
                          <a:srgbClr val="FF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FF0000"/>
                          </a:solidFill>
                          <a:latin typeface="Arial" panose="020B0604020202020204" pitchFamily="34" charset="0"/>
                          <a:cs typeface="Arial" panose="020B0604020202020204" pitchFamily="34" charset="0"/>
                        </a:rPr>
                        <a:t>……..</a:t>
                      </a:r>
                      <a:endParaRPr lang="en-US" dirty="0">
                        <a:solidFill>
                          <a:srgbClr val="FF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5911">
                <a:tc>
                  <a:txBody>
                    <a:bodyPr/>
                    <a:lstStyle/>
                    <a:p>
                      <a:pPr algn="ctr"/>
                      <a:r>
                        <a:rPr lang="en-US" b="1" dirty="0" smtClean="0">
                          <a:latin typeface="Arial" panose="020B0604020202020204" pitchFamily="34" charset="0"/>
                          <a:cs typeface="Arial" panose="020B0604020202020204" pitchFamily="34" charset="0"/>
                        </a:rPr>
                        <a:t>TỔNG</a:t>
                      </a:r>
                      <a:r>
                        <a:rPr lang="en-US" b="1" baseline="0" dirty="0" smtClean="0">
                          <a:latin typeface="Arial" panose="020B0604020202020204" pitchFamily="34" charset="0"/>
                          <a:cs typeface="Arial" panose="020B0604020202020204" pitchFamily="34" charset="0"/>
                        </a:rPr>
                        <a:t> ĐIỂM</a:t>
                      </a:r>
                      <a:endParaRPr lang="en-US" b="1"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latin typeface="Arial" panose="020B0604020202020204" pitchFamily="34" charset="0"/>
                          <a:cs typeface="Arial" panose="020B0604020202020204" pitchFamily="34" charset="0"/>
                        </a:rPr>
                        <a:t>100%</a:t>
                      </a:r>
                      <a:endParaRPr lang="en-US" b="1"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b="1"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93104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0"/>
            <a:ext cx="7315200" cy="1096962"/>
          </a:xfrm>
        </p:spPr>
        <p:txBody>
          <a:bodyPr>
            <a:normAutofit/>
          </a:bodyPr>
          <a:lstStyle/>
          <a:p>
            <a:r>
              <a:rPr lang="en-US" sz="3600" b="1" dirty="0" smtClean="0">
                <a:solidFill>
                  <a:schemeClr val="tx2"/>
                </a:solidFill>
                <a:latin typeface="Arial" panose="020B0604020202020204" pitchFamily="34" charset="0"/>
                <a:cs typeface="Arial" panose="020B0604020202020204" pitchFamily="34" charset="0"/>
              </a:rPr>
              <a:t>KPI BAN GIÁM ĐỐC NĂM 2020</a:t>
            </a:r>
            <a:endParaRPr lang="en-US" sz="3600" b="1" dirty="0">
              <a:solidFill>
                <a:schemeClr val="tx2"/>
              </a:solidFill>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53658456"/>
              </p:ext>
            </p:extLst>
          </p:nvPr>
        </p:nvGraphicFramePr>
        <p:xfrm>
          <a:off x="800100" y="2971800"/>
          <a:ext cx="7696200" cy="1175658"/>
        </p:xfrm>
        <a:graphic>
          <a:graphicData uri="http://schemas.openxmlformats.org/drawingml/2006/table">
            <a:tbl>
              <a:tblPr firstRow="1" bandRow="1">
                <a:tableStyleId>{93296810-A885-4BE3-A3E7-6D5BEEA58F35}</a:tableStyleId>
              </a:tblPr>
              <a:tblGrid>
                <a:gridCol w="4917017"/>
                <a:gridCol w="2779183"/>
              </a:tblGrid>
              <a:tr h="587829">
                <a:tc>
                  <a:txBody>
                    <a:bodyPr/>
                    <a:lstStyle/>
                    <a:p>
                      <a:pPr algn="ctr"/>
                      <a:r>
                        <a:rPr lang="en-US" dirty="0" smtClean="0">
                          <a:solidFill>
                            <a:schemeClr val="tx1"/>
                          </a:solidFill>
                          <a:latin typeface="Arial" panose="020B0604020202020204" pitchFamily="34" charset="0"/>
                          <a:cs typeface="Arial" panose="020B0604020202020204" pitchFamily="34" charset="0"/>
                        </a:rPr>
                        <a:t>KPI</a:t>
                      </a:r>
                      <a:r>
                        <a:rPr lang="en-US" baseline="0" dirty="0" smtClean="0">
                          <a:solidFill>
                            <a:schemeClr val="tx1"/>
                          </a:solidFill>
                          <a:latin typeface="Arial" panose="020B0604020202020204" pitchFamily="34" charset="0"/>
                          <a:cs typeface="Arial" panose="020B0604020202020204" pitchFamily="34" charset="0"/>
                        </a:rPr>
                        <a:t> CÁ NHÂN 2020</a:t>
                      </a:r>
                      <a:endParaRPr lang="en-US"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dirty="0" err="1" smtClean="0">
                          <a:solidFill>
                            <a:schemeClr val="tx1"/>
                          </a:solidFill>
                          <a:latin typeface="Arial" panose="020B0604020202020204" pitchFamily="34" charset="0"/>
                          <a:cs typeface="Arial" panose="020B0604020202020204" pitchFamily="34" charset="0"/>
                        </a:rPr>
                        <a:t>Trọng</a:t>
                      </a:r>
                      <a:r>
                        <a:rPr lang="en-US" baseline="0" dirty="0" smtClean="0">
                          <a:solidFill>
                            <a:schemeClr val="tx1"/>
                          </a:solidFill>
                          <a:latin typeface="Arial" panose="020B0604020202020204" pitchFamily="34" charset="0"/>
                          <a:cs typeface="Arial" panose="020B0604020202020204" pitchFamily="34" charset="0"/>
                        </a:rPr>
                        <a:t> </a:t>
                      </a:r>
                      <a:r>
                        <a:rPr lang="en-US" baseline="0" dirty="0" err="1" smtClean="0">
                          <a:solidFill>
                            <a:schemeClr val="tx1"/>
                          </a:solidFill>
                          <a:latin typeface="Arial" panose="020B0604020202020204" pitchFamily="34" charset="0"/>
                          <a:cs typeface="Arial" panose="020B0604020202020204" pitchFamily="34" charset="0"/>
                        </a:rPr>
                        <a:t>số</a:t>
                      </a:r>
                      <a:endParaRPr lang="en-US" dirty="0">
                        <a:solidFill>
                          <a:schemeClr val="tx1"/>
                        </a:solidFill>
                        <a:latin typeface="Arial" panose="020B0604020202020204" pitchFamily="34" charset="0"/>
                        <a:cs typeface="Arial" panose="020B0604020202020204" pitchFamily="34" charset="0"/>
                      </a:endParaRPr>
                    </a:p>
                  </a:txBody>
                  <a:tcPr/>
                </a:tc>
              </a:tr>
              <a:tr h="587829">
                <a:tc>
                  <a:txBody>
                    <a:bodyPr/>
                    <a:lstStyle/>
                    <a:p>
                      <a:r>
                        <a:rPr lang="en-US" dirty="0" smtClean="0">
                          <a:solidFill>
                            <a:srgbClr val="FF0000"/>
                          </a:solidFill>
                          <a:latin typeface="Arial" panose="020B0604020202020204" pitchFamily="34" charset="0"/>
                          <a:cs typeface="Arial" panose="020B0604020202020204" pitchFamily="34" charset="0"/>
                        </a:rPr>
                        <a:t>KPI</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cả</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năm</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của</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Bệnh</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viện</a:t>
                      </a:r>
                      <a:endParaRPr lang="en-US" dirty="0">
                        <a:solidFill>
                          <a:srgbClr val="FF0000"/>
                        </a:solidFill>
                        <a:latin typeface="Arial" panose="020B0604020202020204" pitchFamily="34" charset="0"/>
                        <a:cs typeface="Arial" panose="020B0604020202020204" pitchFamily="34" charset="0"/>
                      </a:endParaRPr>
                    </a:p>
                  </a:txBody>
                  <a:tcPr/>
                </a:tc>
                <a:tc>
                  <a:txBody>
                    <a:bodyPr/>
                    <a:lstStyle/>
                    <a:p>
                      <a:pPr algn="ctr"/>
                      <a:r>
                        <a:rPr lang="en-US" dirty="0" smtClean="0">
                          <a:solidFill>
                            <a:srgbClr val="FF0000"/>
                          </a:solidFill>
                          <a:latin typeface="Arial" panose="020B0604020202020204" pitchFamily="34" charset="0"/>
                          <a:cs typeface="Arial" panose="020B0604020202020204" pitchFamily="34" charset="0"/>
                        </a:rPr>
                        <a:t>100%</a:t>
                      </a:r>
                      <a:endParaRPr lang="en-US" dirty="0">
                        <a:solidFill>
                          <a:srgbClr val="FF0000"/>
                        </a:solidFill>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3174540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74638"/>
            <a:ext cx="5638800" cy="1096962"/>
          </a:xfrm>
        </p:spPr>
        <p:txBody>
          <a:bodyPr>
            <a:normAutofit/>
          </a:bodyPr>
          <a:lstStyle/>
          <a:p>
            <a:r>
              <a:rPr lang="en-US" sz="2000" b="1" dirty="0" smtClean="0">
                <a:latin typeface="Arial" panose="020B0604020202020204" pitchFamily="34" charset="0"/>
                <a:cs typeface="Arial" panose="020B0604020202020204" pitchFamily="34" charset="0"/>
              </a:rPr>
              <a:t>KPI CÁ NHÂN TRƯỞNG K/P</a:t>
            </a:r>
            <a:br>
              <a:rPr lang="en-US" sz="2000" b="1" dirty="0" smtClean="0">
                <a:latin typeface="Arial" panose="020B0604020202020204" pitchFamily="34" charset="0"/>
                <a:cs typeface="Arial" panose="020B0604020202020204" pitchFamily="34" charset="0"/>
              </a:rPr>
            </a:b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và</a:t>
            </a:r>
            <a:r>
              <a:rPr lang="en-US" sz="2000" b="1" dirty="0" smtClean="0">
                <a:latin typeface="Arial" panose="020B0604020202020204" pitchFamily="34" charset="0"/>
                <a:cs typeface="Arial" panose="020B0604020202020204" pitchFamily="34" charset="0"/>
              </a:rPr>
              <a:t> ĐDT/KTV TRƯỞNG NĂM 2020</a:t>
            </a:r>
            <a:endParaRPr lang="en-US" sz="2000" b="1" dirty="0">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45356844"/>
              </p:ext>
            </p:extLst>
          </p:nvPr>
        </p:nvGraphicFramePr>
        <p:xfrm>
          <a:off x="342901" y="1447800"/>
          <a:ext cx="8762999" cy="4309026"/>
        </p:xfrm>
        <a:graphic>
          <a:graphicData uri="http://schemas.openxmlformats.org/drawingml/2006/table">
            <a:tbl>
              <a:tblPr firstRow="1" bandRow="1">
                <a:tableStyleId>{93296810-A885-4BE3-A3E7-6D5BEEA58F35}</a:tableStyleId>
              </a:tblPr>
              <a:tblGrid>
                <a:gridCol w="3352166"/>
                <a:gridCol w="1264056"/>
                <a:gridCol w="1408339"/>
                <a:gridCol w="2738438"/>
              </a:tblGrid>
              <a:tr h="595653">
                <a:tc>
                  <a:txBody>
                    <a:bodyPr/>
                    <a:lstStyle/>
                    <a:p>
                      <a:pPr algn="ctr"/>
                      <a:r>
                        <a:rPr lang="en-US" dirty="0" smtClean="0">
                          <a:solidFill>
                            <a:schemeClr val="tx1"/>
                          </a:solidFill>
                          <a:latin typeface="Arial" panose="020B0604020202020204" pitchFamily="34" charset="0"/>
                          <a:cs typeface="Arial" panose="020B0604020202020204" pitchFamily="34" charset="0"/>
                        </a:rPr>
                        <a:t>KPI</a:t>
                      </a:r>
                      <a:r>
                        <a:rPr lang="en-US" baseline="0" dirty="0" smtClean="0">
                          <a:solidFill>
                            <a:schemeClr val="tx1"/>
                          </a:solidFill>
                          <a:latin typeface="Arial" panose="020B0604020202020204" pitchFamily="34" charset="0"/>
                          <a:cs typeface="Arial" panose="020B0604020202020204" pitchFamily="34" charset="0"/>
                        </a:rPr>
                        <a:t> CÁ NHÂN 2020</a:t>
                      </a:r>
                      <a:endParaRPr lang="en-US"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dirty="0" err="1" smtClean="0">
                          <a:solidFill>
                            <a:schemeClr val="tx1"/>
                          </a:solidFill>
                          <a:latin typeface="Arial" panose="020B0604020202020204" pitchFamily="34" charset="0"/>
                          <a:cs typeface="Arial" panose="020B0604020202020204" pitchFamily="34" charset="0"/>
                        </a:rPr>
                        <a:t>Trọng</a:t>
                      </a:r>
                      <a:r>
                        <a:rPr lang="en-US" baseline="0" dirty="0" smtClean="0">
                          <a:solidFill>
                            <a:schemeClr val="tx1"/>
                          </a:solidFill>
                          <a:latin typeface="Arial" panose="020B0604020202020204" pitchFamily="34" charset="0"/>
                          <a:cs typeface="Arial" panose="020B0604020202020204" pitchFamily="34" charset="0"/>
                        </a:rPr>
                        <a:t> </a:t>
                      </a:r>
                      <a:r>
                        <a:rPr lang="en-US" baseline="0" dirty="0" err="1" smtClean="0">
                          <a:solidFill>
                            <a:schemeClr val="tx1"/>
                          </a:solidFill>
                          <a:latin typeface="Arial" panose="020B0604020202020204" pitchFamily="34" charset="0"/>
                          <a:cs typeface="Arial" panose="020B0604020202020204" pitchFamily="34" charset="0"/>
                        </a:rPr>
                        <a:t>số</a:t>
                      </a:r>
                      <a:endParaRPr lang="en-US"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dirty="0" err="1" smtClean="0">
                          <a:solidFill>
                            <a:schemeClr val="tx1"/>
                          </a:solidFill>
                          <a:latin typeface="Arial" panose="020B0604020202020204" pitchFamily="34" charset="0"/>
                          <a:cs typeface="Arial" panose="020B0604020202020204" pitchFamily="34" charset="0"/>
                        </a:rPr>
                        <a:t>Cụ</a:t>
                      </a:r>
                      <a:r>
                        <a:rPr lang="en-US" baseline="0" dirty="0" smtClean="0">
                          <a:solidFill>
                            <a:schemeClr val="tx1"/>
                          </a:solidFill>
                          <a:latin typeface="Arial" panose="020B0604020202020204" pitchFamily="34" charset="0"/>
                          <a:cs typeface="Arial" panose="020B0604020202020204" pitchFamily="34" charset="0"/>
                        </a:rPr>
                        <a:t> </a:t>
                      </a:r>
                      <a:r>
                        <a:rPr lang="en-US" baseline="0" dirty="0" err="1" smtClean="0">
                          <a:solidFill>
                            <a:schemeClr val="tx1"/>
                          </a:solidFill>
                          <a:latin typeface="Arial" panose="020B0604020202020204" pitchFamily="34" charset="0"/>
                          <a:cs typeface="Arial" panose="020B0604020202020204" pitchFamily="34" charset="0"/>
                        </a:rPr>
                        <a:t>thể</a:t>
                      </a:r>
                      <a:endParaRPr lang="en-US"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dirty="0" err="1" smtClean="0">
                          <a:solidFill>
                            <a:schemeClr val="tx1"/>
                          </a:solidFill>
                          <a:latin typeface="Arial" panose="020B0604020202020204" pitchFamily="34" charset="0"/>
                          <a:cs typeface="Arial" panose="020B0604020202020204" pitchFamily="34" charset="0"/>
                        </a:rPr>
                        <a:t>Ghi</a:t>
                      </a:r>
                      <a:r>
                        <a:rPr lang="en-US" baseline="0" dirty="0" smtClean="0">
                          <a:solidFill>
                            <a:schemeClr val="tx1"/>
                          </a:solidFill>
                          <a:latin typeface="Arial" panose="020B0604020202020204" pitchFamily="34" charset="0"/>
                          <a:cs typeface="Arial" panose="020B0604020202020204" pitchFamily="34" charset="0"/>
                        </a:rPr>
                        <a:t> </a:t>
                      </a:r>
                      <a:r>
                        <a:rPr lang="en-US" baseline="0" dirty="0" err="1" smtClean="0">
                          <a:solidFill>
                            <a:schemeClr val="tx1"/>
                          </a:solidFill>
                          <a:latin typeface="Arial" panose="020B0604020202020204" pitchFamily="34" charset="0"/>
                          <a:cs typeface="Arial" panose="020B0604020202020204" pitchFamily="34" charset="0"/>
                        </a:rPr>
                        <a:t>chú</a:t>
                      </a:r>
                      <a:endParaRPr lang="en-US" dirty="0">
                        <a:solidFill>
                          <a:schemeClr val="tx1"/>
                        </a:solidFill>
                        <a:latin typeface="Arial" panose="020B0604020202020204" pitchFamily="34" charset="0"/>
                        <a:cs typeface="Arial" panose="020B0604020202020204" pitchFamily="34" charset="0"/>
                      </a:endParaRPr>
                    </a:p>
                  </a:txBody>
                  <a:tcPr/>
                </a:tc>
              </a:tr>
              <a:tr h="671965">
                <a:tc rowSpan="2">
                  <a:txBody>
                    <a:bodyPr/>
                    <a:lstStyle/>
                    <a:p>
                      <a:r>
                        <a:rPr lang="en-US" dirty="0" smtClean="0">
                          <a:solidFill>
                            <a:srgbClr val="FF0000"/>
                          </a:solidFill>
                          <a:latin typeface="Arial" panose="020B0604020202020204" pitchFamily="34" charset="0"/>
                          <a:cs typeface="Arial" panose="020B0604020202020204" pitchFamily="34" charset="0"/>
                        </a:rPr>
                        <a:t>I. KPI</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cả</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năm</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của</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Bệnh</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viện</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và</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phòng</a:t>
                      </a:r>
                      <a:r>
                        <a:rPr lang="en-US" baseline="0" dirty="0" smtClean="0">
                          <a:solidFill>
                            <a:srgbClr val="FF0000"/>
                          </a:solidFill>
                          <a:latin typeface="Arial" panose="020B0604020202020204" pitchFamily="34" charset="0"/>
                          <a:cs typeface="Arial" panose="020B0604020202020204" pitchFamily="34" charset="0"/>
                        </a:rPr>
                        <a:t> ban</a:t>
                      </a:r>
                      <a:endParaRPr lang="en-US" dirty="0">
                        <a:solidFill>
                          <a:srgbClr val="FF0000"/>
                        </a:solidFill>
                        <a:latin typeface="Arial" panose="020B0604020202020204" pitchFamily="34" charset="0"/>
                        <a:cs typeface="Arial" panose="020B0604020202020204" pitchFamily="34" charset="0"/>
                      </a:endParaRPr>
                    </a:p>
                  </a:txBody>
                  <a:tcPr/>
                </a:tc>
                <a:tc rowSpan="4">
                  <a:txBody>
                    <a:bodyPr/>
                    <a:lstStyle/>
                    <a:p>
                      <a:pPr algn="ctr"/>
                      <a:r>
                        <a:rPr lang="en-US" dirty="0" smtClean="0">
                          <a:solidFill>
                            <a:srgbClr val="FF0000"/>
                          </a:solidFill>
                          <a:latin typeface="Arial" panose="020B0604020202020204" pitchFamily="34" charset="0"/>
                          <a:cs typeface="Arial" panose="020B0604020202020204" pitchFamily="34" charset="0"/>
                        </a:rPr>
                        <a:t>90%</a:t>
                      </a:r>
                      <a:endParaRPr lang="en-US" dirty="0">
                        <a:solidFill>
                          <a:srgbClr val="FF0000"/>
                        </a:solidFill>
                        <a:latin typeface="Arial" panose="020B0604020202020204" pitchFamily="34" charset="0"/>
                        <a:cs typeface="Arial" panose="020B0604020202020204" pitchFamily="34" charset="0"/>
                      </a:endParaRPr>
                    </a:p>
                  </a:txBody>
                  <a:tcPr anchor="ctr"/>
                </a:tc>
                <a:tc>
                  <a:txBody>
                    <a:bodyPr/>
                    <a:lstStyle/>
                    <a:p>
                      <a:pPr algn="ctr"/>
                      <a:endParaRPr lang="en-US" dirty="0">
                        <a:solidFill>
                          <a:srgbClr val="FF0000"/>
                        </a:solidFill>
                        <a:latin typeface="Arial" panose="020B0604020202020204" pitchFamily="34" charset="0"/>
                        <a:cs typeface="Arial" panose="020B0604020202020204" pitchFamily="34" charset="0"/>
                      </a:endParaRPr>
                    </a:p>
                  </a:txBody>
                  <a:tcPr/>
                </a:tc>
                <a:tc>
                  <a:txBody>
                    <a:bodyPr/>
                    <a:lstStyle/>
                    <a:p>
                      <a:pPr algn="ctr"/>
                      <a:endParaRPr lang="en-US" dirty="0">
                        <a:solidFill>
                          <a:srgbClr val="FF0000"/>
                        </a:solidFill>
                        <a:latin typeface="Arial" panose="020B0604020202020204" pitchFamily="34" charset="0"/>
                        <a:cs typeface="Arial" panose="020B0604020202020204" pitchFamily="34" charset="0"/>
                      </a:endParaRPr>
                    </a:p>
                  </a:txBody>
                  <a:tcPr/>
                </a:tc>
              </a:tr>
              <a:tr h="90536">
                <a:tc vMerge="1">
                  <a:txBody>
                    <a:bodyPr/>
                    <a:lstStyle/>
                    <a:p>
                      <a:endParaRPr lang="en-US" dirty="0">
                        <a:latin typeface="Arial" panose="020B0604020202020204" pitchFamily="34" charset="0"/>
                        <a:cs typeface="Arial" panose="020B0604020202020204" pitchFamily="34" charset="0"/>
                      </a:endParaRPr>
                    </a:p>
                  </a:txBody>
                  <a:tcPr/>
                </a:tc>
                <a:tc vMerge="1">
                  <a:txBody>
                    <a:bodyPr/>
                    <a:lstStyle/>
                    <a:p>
                      <a:pPr algn="ctr"/>
                      <a:endParaRPr lang="en-US" dirty="0">
                        <a:latin typeface="Arial" panose="020B0604020202020204" pitchFamily="34" charset="0"/>
                        <a:cs typeface="Arial" panose="020B0604020202020204" pitchFamily="34" charset="0"/>
                      </a:endParaRPr>
                    </a:p>
                  </a:txBody>
                  <a:tcPr/>
                </a:tc>
                <a:tc rowSpan="2">
                  <a:txBody>
                    <a:bodyPr/>
                    <a:lstStyle/>
                    <a:p>
                      <a:pPr algn="ctr"/>
                      <a:r>
                        <a:rPr lang="en-US" dirty="0" smtClean="0">
                          <a:latin typeface="Arial" panose="020B0604020202020204" pitchFamily="34" charset="0"/>
                          <a:cs typeface="Arial" panose="020B0604020202020204" pitchFamily="34" charset="0"/>
                        </a:rPr>
                        <a:t>40%.</a:t>
                      </a:r>
                      <a:r>
                        <a:rPr lang="en-US" baseline="0" dirty="0" smtClean="0">
                          <a:latin typeface="Arial" panose="020B0604020202020204" pitchFamily="34" charset="0"/>
                          <a:cs typeface="Arial" panose="020B0604020202020204" pitchFamily="34" charset="0"/>
                        </a:rPr>
                        <a:t> a</a:t>
                      </a:r>
                      <a:endParaRPr lang="en-US" dirty="0">
                        <a:latin typeface="Arial" panose="020B0604020202020204" pitchFamily="34" charset="0"/>
                        <a:cs typeface="Arial" panose="020B0604020202020204" pitchFamily="34" charset="0"/>
                      </a:endParaRPr>
                    </a:p>
                  </a:txBody>
                  <a:tcPr anchor="ctr"/>
                </a:tc>
                <a:tc rowSpan="2">
                  <a:txBody>
                    <a:bodyPr/>
                    <a:lstStyle/>
                    <a:p>
                      <a:pPr algn="ctr"/>
                      <a:r>
                        <a:rPr lang="en-US" dirty="0" smtClean="0">
                          <a:latin typeface="Arial" panose="020B0604020202020204" pitchFamily="34" charset="0"/>
                          <a:cs typeface="Arial" panose="020B0604020202020204" pitchFamily="34" charset="0"/>
                        </a:rPr>
                        <a:t>Theo Kết</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quả</a:t>
                      </a:r>
                      <a:r>
                        <a:rPr lang="en-US" baseline="0" dirty="0" smtClean="0">
                          <a:latin typeface="Arial" panose="020B0604020202020204" pitchFamily="34" charset="0"/>
                          <a:cs typeface="Arial" panose="020B0604020202020204" pitchFamily="34" charset="0"/>
                        </a:rPr>
                        <a:t> BV</a:t>
                      </a:r>
                      <a:endParaRPr lang="en-US" dirty="0">
                        <a:latin typeface="Arial" panose="020B0604020202020204" pitchFamily="34" charset="0"/>
                        <a:cs typeface="Arial" panose="020B0604020202020204" pitchFamily="34" charset="0"/>
                      </a:endParaRPr>
                    </a:p>
                  </a:txBody>
                  <a:tcPr anchor="ctr"/>
                </a:tc>
              </a:tr>
              <a:tr h="352717">
                <a:tc>
                  <a:txBody>
                    <a:bodyPr/>
                    <a:lstStyle/>
                    <a:p>
                      <a:pPr algn="l"/>
                      <a:r>
                        <a:rPr lang="en-US" dirty="0" smtClean="0">
                          <a:latin typeface="Arial" panose="020B0604020202020204" pitchFamily="34" charset="0"/>
                          <a:cs typeface="Arial" panose="020B0604020202020204" pitchFamily="34" charset="0"/>
                        </a:rPr>
                        <a:t>         1.</a:t>
                      </a:r>
                      <a:r>
                        <a:rPr lang="en-US" baseline="0" dirty="0" smtClean="0">
                          <a:latin typeface="Arial" panose="020B0604020202020204" pitchFamily="34" charset="0"/>
                          <a:cs typeface="Arial" panose="020B0604020202020204" pitchFamily="34" charset="0"/>
                        </a:rPr>
                        <a:t> Kết </a:t>
                      </a:r>
                      <a:r>
                        <a:rPr lang="en-US" baseline="0" dirty="0" err="1" smtClean="0">
                          <a:latin typeface="Arial" panose="020B0604020202020204" pitchFamily="34" charset="0"/>
                          <a:cs typeface="Arial" panose="020B0604020202020204" pitchFamily="34" charset="0"/>
                        </a:rPr>
                        <a:t>quả</a:t>
                      </a:r>
                      <a:r>
                        <a:rPr lang="en-US" baseline="0" dirty="0" smtClean="0">
                          <a:latin typeface="Arial" panose="020B0604020202020204" pitchFamily="34" charset="0"/>
                          <a:cs typeface="Arial" panose="020B0604020202020204" pitchFamily="34" charset="0"/>
                        </a:rPr>
                        <a:t> KPI BV (a)</a:t>
                      </a:r>
                      <a:endParaRPr lang="en-US" dirty="0">
                        <a:latin typeface="Arial" panose="020B0604020202020204" pitchFamily="34" charset="0"/>
                        <a:cs typeface="Arial" panose="020B0604020202020204" pitchFamily="34" charset="0"/>
                      </a:endParaRPr>
                    </a:p>
                  </a:txBody>
                  <a:tcPr anchor="ctr"/>
                </a:tc>
                <a:tc vMerge="1">
                  <a:txBody>
                    <a:bodyPr/>
                    <a:lstStyle/>
                    <a:p>
                      <a:endParaRPr lang="en-US"/>
                    </a:p>
                  </a:txBody>
                  <a:tcPr/>
                </a:tc>
                <a:tc vMerge="1">
                  <a:txBody>
                    <a:bodyPr/>
                    <a:lstStyle/>
                    <a:p>
                      <a:endParaRPr lang="en-US"/>
                    </a:p>
                  </a:txBody>
                  <a:tcPr/>
                </a:tc>
                <a:tc vMerge="1">
                  <a:txBody>
                    <a:bodyPr/>
                    <a:lstStyle/>
                    <a:p>
                      <a:endParaRPr lang="en-US"/>
                    </a:p>
                  </a:txBody>
                  <a:tcPr/>
                </a:tc>
              </a:tr>
              <a:tr h="942683">
                <a:tc>
                  <a:txBody>
                    <a:bodyPr/>
                    <a:lstStyle/>
                    <a:p>
                      <a:pPr algn="l"/>
                      <a:r>
                        <a:rPr lang="en-US" dirty="0" smtClean="0">
                          <a:latin typeface="Arial" panose="020B0604020202020204" pitchFamily="34" charset="0"/>
                          <a:cs typeface="Arial" panose="020B0604020202020204" pitchFamily="34" charset="0"/>
                        </a:rPr>
                        <a:t>         2. Kết</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quả</a:t>
                      </a:r>
                      <a:r>
                        <a:rPr lang="en-US" baseline="0" dirty="0" smtClean="0">
                          <a:latin typeface="Arial" panose="020B0604020202020204" pitchFamily="34" charset="0"/>
                          <a:cs typeface="Arial" panose="020B0604020202020204" pitchFamily="34" charset="0"/>
                        </a:rPr>
                        <a:t> KPI K/P (b)</a:t>
                      </a:r>
                      <a:endParaRPr lang="en-US" dirty="0">
                        <a:latin typeface="Arial" panose="020B0604020202020204" pitchFamily="34" charset="0"/>
                        <a:cs typeface="Arial" panose="020B0604020202020204" pitchFamily="34" charset="0"/>
                      </a:endParaRPr>
                    </a:p>
                  </a:txBody>
                  <a:tcPr anchor="ctr"/>
                </a:tc>
                <a:tc vMerge="1">
                  <a:txBody>
                    <a:bodyPr/>
                    <a:lstStyle/>
                    <a:p>
                      <a:pPr algn="ctr"/>
                      <a:endParaRPr lang="en-US" dirty="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60%. b </a:t>
                      </a:r>
                      <a:endParaRPr lang="en-US" dirty="0">
                        <a:latin typeface="Arial" panose="020B0604020202020204" pitchFamily="34" charset="0"/>
                        <a:cs typeface="Arial" panose="020B0604020202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Theo Kết</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quả</a:t>
                      </a:r>
                      <a:r>
                        <a:rPr lang="en-US" baseline="0" dirty="0" smtClean="0">
                          <a:latin typeface="Arial" panose="020B0604020202020204" pitchFamily="34" charset="0"/>
                          <a:cs typeface="Arial" panose="020B0604020202020204" pitchFamily="34" charset="0"/>
                        </a:rPr>
                        <a:t> K/P</a:t>
                      </a:r>
                      <a:endParaRPr lang="en-US" dirty="0" smtClean="0">
                        <a:latin typeface="Arial" panose="020B0604020202020204" pitchFamily="34" charset="0"/>
                        <a:cs typeface="Arial" panose="020B0604020202020204" pitchFamily="34" charset="0"/>
                      </a:endParaRPr>
                    </a:p>
                  </a:txBody>
                  <a:tcPr anchor="ctr"/>
                </a:tc>
              </a:tr>
              <a:tr h="1046776">
                <a:tc>
                  <a:txBody>
                    <a:bodyPr/>
                    <a:lstStyle/>
                    <a:p>
                      <a:r>
                        <a:rPr lang="en-US" dirty="0" smtClean="0">
                          <a:solidFill>
                            <a:srgbClr val="FF0000"/>
                          </a:solidFill>
                          <a:latin typeface="Arial" panose="020B0604020202020204" pitchFamily="34" charset="0"/>
                          <a:cs typeface="Arial" panose="020B0604020202020204" pitchFamily="34" charset="0"/>
                        </a:rPr>
                        <a:t>III. </a:t>
                      </a:r>
                      <a:r>
                        <a:rPr lang="en-US" dirty="0" err="1" smtClean="0">
                          <a:solidFill>
                            <a:srgbClr val="FF0000"/>
                          </a:solidFill>
                          <a:latin typeface="Arial" panose="020B0604020202020204" pitchFamily="34" charset="0"/>
                          <a:cs typeface="Arial" panose="020B0604020202020204" pitchFamily="34" charset="0"/>
                        </a:rPr>
                        <a:t>Đánh</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giá</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năng</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lực</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nhân</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viên</a:t>
                      </a:r>
                      <a:endParaRPr lang="en-US" dirty="0">
                        <a:solidFill>
                          <a:srgbClr val="FF0000"/>
                        </a:solidFill>
                        <a:latin typeface="Arial" panose="020B0604020202020204" pitchFamily="34" charset="0"/>
                        <a:cs typeface="Arial" panose="020B0604020202020204" pitchFamily="34" charset="0"/>
                      </a:endParaRPr>
                    </a:p>
                  </a:txBody>
                  <a:tcPr anchor="ctr"/>
                </a:tc>
                <a:tc>
                  <a:txBody>
                    <a:bodyPr/>
                    <a:lstStyle/>
                    <a:p>
                      <a:pPr algn="ctr"/>
                      <a:r>
                        <a:rPr lang="en-US" dirty="0" smtClean="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a:txBody>
                  <a:tcPr anchor="ctr"/>
                </a:tc>
                <a:tc>
                  <a:txBody>
                    <a:bodyPr/>
                    <a:lstStyle/>
                    <a:p>
                      <a:pPr algn="ctr"/>
                      <a:r>
                        <a:rPr lang="en-US" dirty="0" smtClean="0">
                          <a:solidFill>
                            <a:srgbClr val="FF0000"/>
                          </a:solidFill>
                          <a:latin typeface="Arial" panose="020B0604020202020204" pitchFamily="34" charset="0"/>
                          <a:cs typeface="Arial" panose="020B0604020202020204" pitchFamily="34" charset="0"/>
                        </a:rPr>
                        <a:t>10%.c</a:t>
                      </a:r>
                      <a:endParaRPr lang="en-US" dirty="0">
                        <a:solidFill>
                          <a:srgbClr val="FF0000"/>
                        </a:solidFill>
                        <a:latin typeface="Arial" panose="020B0604020202020204" pitchFamily="34" charset="0"/>
                        <a:cs typeface="Arial" panose="020B0604020202020204" pitchFamily="34" charset="0"/>
                      </a:endParaRPr>
                    </a:p>
                  </a:txBody>
                  <a:tcPr anchor="ctr"/>
                </a:tc>
                <a:tc>
                  <a:txBody>
                    <a:bodyPr/>
                    <a:lstStyle/>
                    <a:p>
                      <a:pPr marL="0" indent="0" algn="ctr">
                        <a:buFontTx/>
                        <a:buNone/>
                      </a:pPr>
                      <a:r>
                        <a:rPr lang="en-US" baseline="0" dirty="0" smtClean="0">
                          <a:solidFill>
                            <a:schemeClr val="tx1"/>
                          </a:solidFill>
                          <a:latin typeface="Arial" panose="020B0604020202020204" pitchFamily="34" charset="0"/>
                          <a:cs typeface="Arial" panose="020B0604020202020204" pitchFamily="34" charset="0"/>
                        </a:rPr>
                        <a:t>BAN GIÁM ĐỐC </a:t>
                      </a:r>
                    </a:p>
                    <a:p>
                      <a:pPr marL="0" indent="0" algn="ctr">
                        <a:buFontTx/>
                        <a:buNone/>
                      </a:pPr>
                      <a:r>
                        <a:rPr lang="en-US" baseline="0" dirty="0" err="1" smtClean="0">
                          <a:solidFill>
                            <a:schemeClr val="tx1"/>
                          </a:solidFill>
                          <a:latin typeface="Arial" panose="020B0604020202020204" pitchFamily="34" charset="0"/>
                          <a:cs typeface="Arial" panose="020B0604020202020204" pitchFamily="34" charset="0"/>
                        </a:rPr>
                        <a:t>đánh</a:t>
                      </a:r>
                      <a:r>
                        <a:rPr lang="en-US" baseline="0" dirty="0" smtClean="0">
                          <a:solidFill>
                            <a:schemeClr val="tx1"/>
                          </a:solidFill>
                          <a:latin typeface="Arial" panose="020B0604020202020204" pitchFamily="34" charset="0"/>
                          <a:cs typeface="Arial" panose="020B0604020202020204" pitchFamily="34" charset="0"/>
                        </a:rPr>
                        <a:t> </a:t>
                      </a:r>
                      <a:r>
                        <a:rPr lang="en-US" baseline="0" dirty="0" err="1" smtClean="0">
                          <a:solidFill>
                            <a:schemeClr val="tx1"/>
                          </a:solidFill>
                          <a:latin typeface="Arial" panose="020B0604020202020204" pitchFamily="34" charset="0"/>
                          <a:cs typeface="Arial" panose="020B0604020202020204" pitchFamily="34" charset="0"/>
                        </a:rPr>
                        <a:t>giá</a:t>
                      </a:r>
                      <a:r>
                        <a:rPr lang="en-US" baseline="0" dirty="0" smtClean="0">
                          <a:solidFill>
                            <a:schemeClr val="tx1"/>
                          </a:solidFill>
                          <a:latin typeface="Arial" panose="020B0604020202020204" pitchFamily="34" charset="0"/>
                          <a:cs typeface="Arial" panose="020B0604020202020204" pitchFamily="34" charset="0"/>
                        </a:rPr>
                        <a:t> </a:t>
                      </a:r>
                    </a:p>
                  </a:txBody>
                  <a:tcPr anchor="ctr"/>
                </a:tc>
              </a:tr>
              <a:tr h="595653">
                <a:tc>
                  <a:txBody>
                    <a:bodyPr/>
                    <a:lstStyle/>
                    <a:p>
                      <a:pPr algn="ctr"/>
                      <a:r>
                        <a:rPr lang="en-US" b="1" dirty="0" smtClean="0">
                          <a:solidFill>
                            <a:schemeClr val="tx2"/>
                          </a:solidFill>
                          <a:latin typeface="Arial" panose="020B0604020202020204" pitchFamily="34" charset="0"/>
                          <a:cs typeface="Arial" panose="020B0604020202020204" pitchFamily="34" charset="0"/>
                        </a:rPr>
                        <a:t>TỔNG</a:t>
                      </a:r>
                      <a:r>
                        <a:rPr lang="en-US" b="1" baseline="0" dirty="0" smtClean="0">
                          <a:solidFill>
                            <a:schemeClr val="tx2"/>
                          </a:solidFill>
                          <a:latin typeface="Arial" panose="020B0604020202020204" pitchFamily="34" charset="0"/>
                          <a:cs typeface="Arial" panose="020B0604020202020204" pitchFamily="34" charset="0"/>
                        </a:rPr>
                        <a:t> ĐIỂM</a:t>
                      </a:r>
                      <a:endParaRPr lang="en-US" b="1" dirty="0">
                        <a:solidFill>
                          <a:schemeClr val="tx2"/>
                        </a:solidFill>
                        <a:latin typeface="Arial" panose="020B0604020202020204" pitchFamily="34" charset="0"/>
                        <a:cs typeface="Arial" panose="020B0604020202020204" pitchFamily="34" charset="0"/>
                      </a:endParaRPr>
                    </a:p>
                  </a:txBody>
                  <a:tcPr anchor="ctr"/>
                </a:tc>
                <a:tc>
                  <a:txBody>
                    <a:bodyPr/>
                    <a:lstStyle/>
                    <a:p>
                      <a:pPr algn="ctr"/>
                      <a:r>
                        <a:rPr lang="en-US" b="1" dirty="0" smtClean="0">
                          <a:solidFill>
                            <a:schemeClr val="tx2"/>
                          </a:solidFill>
                          <a:latin typeface="Arial" panose="020B0604020202020204" pitchFamily="34" charset="0"/>
                          <a:cs typeface="Arial" panose="020B0604020202020204" pitchFamily="34" charset="0"/>
                        </a:rPr>
                        <a:t>100%</a:t>
                      </a:r>
                      <a:endParaRPr lang="en-US" b="1" dirty="0">
                        <a:solidFill>
                          <a:schemeClr val="tx2"/>
                        </a:solidFill>
                        <a:latin typeface="Arial" panose="020B0604020202020204" pitchFamily="34" charset="0"/>
                        <a:cs typeface="Arial" panose="020B0604020202020204" pitchFamily="34" charset="0"/>
                      </a:endParaRPr>
                    </a:p>
                  </a:txBody>
                  <a:tcPr anchor="ctr"/>
                </a:tc>
                <a:tc gridSpan="2">
                  <a:txBody>
                    <a:bodyPr/>
                    <a:lstStyle/>
                    <a:p>
                      <a:pPr algn="ctr"/>
                      <a:r>
                        <a:rPr lang="en-US" b="1" dirty="0" smtClean="0">
                          <a:solidFill>
                            <a:schemeClr val="tx2"/>
                          </a:solidFill>
                          <a:latin typeface="Arial" panose="020B0604020202020204" pitchFamily="34" charset="0"/>
                          <a:cs typeface="Arial" panose="020B0604020202020204" pitchFamily="34" charset="0"/>
                        </a:rPr>
                        <a:t>KPI= (0</a:t>
                      </a:r>
                      <a:r>
                        <a:rPr lang="vi-VN" b="1" dirty="0" smtClean="0">
                          <a:solidFill>
                            <a:schemeClr val="tx2"/>
                          </a:solidFill>
                          <a:latin typeface="Arial" panose="020B0604020202020204" pitchFamily="34" charset="0"/>
                          <a:cs typeface="Arial" panose="020B0604020202020204" pitchFamily="34" charset="0"/>
                        </a:rPr>
                        <a:t>,</a:t>
                      </a:r>
                      <a:r>
                        <a:rPr lang="en-US" b="1" dirty="0" smtClean="0">
                          <a:solidFill>
                            <a:schemeClr val="tx2"/>
                          </a:solidFill>
                          <a:latin typeface="Arial" panose="020B0604020202020204" pitchFamily="34" charset="0"/>
                          <a:cs typeface="Arial" panose="020B0604020202020204" pitchFamily="34" charset="0"/>
                        </a:rPr>
                        <a:t>4a</a:t>
                      </a:r>
                      <a:r>
                        <a:rPr lang="en-US" b="1" baseline="0" dirty="0" smtClean="0">
                          <a:solidFill>
                            <a:schemeClr val="tx2"/>
                          </a:solidFill>
                          <a:latin typeface="Arial" panose="020B0604020202020204" pitchFamily="34" charset="0"/>
                          <a:cs typeface="Arial" panose="020B0604020202020204" pitchFamily="34" charset="0"/>
                        </a:rPr>
                        <a:t> + 0</a:t>
                      </a:r>
                      <a:r>
                        <a:rPr lang="vi-VN" b="1" baseline="0" dirty="0" smtClean="0">
                          <a:solidFill>
                            <a:schemeClr val="tx2"/>
                          </a:solidFill>
                          <a:latin typeface="Arial" panose="020B0604020202020204" pitchFamily="34" charset="0"/>
                          <a:cs typeface="Arial" panose="020B0604020202020204" pitchFamily="34" charset="0"/>
                        </a:rPr>
                        <a:t>,</a:t>
                      </a:r>
                      <a:r>
                        <a:rPr lang="en-US" b="1" baseline="0" dirty="0" smtClean="0">
                          <a:solidFill>
                            <a:schemeClr val="tx2"/>
                          </a:solidFill>
                          <a:latin typeface="Arial" panose="020B0604020202020204" pitchFamily="34" charset="0"/>
                          <a:cs typeface="Arial" panose="020B0604020202020204" pitchFamily="34" charset="0"/>
                        </a:rPr>
                        <a:t>6b)*90% +</a:t>
                      </a:r>
                      <a:r>
                        <a:rPr lang="vi-VN" b="1" baseline="0" dirty="0" smtClean="0">
                          <a:solidFill>
                            <a:schemeClr val="tx2"/>
                          </a:solidFill>
                          <a:latin typeface="Arial" panose="020B0604020202020204" pitchFamily="34" charset="0"/>
                          <a:cs typeface="Arial" panose="020B0604020202020204" pitchFamily="34" charset="0"/>
                        </a:rPr>
                        <a:t> c.</a:t>
                      </a:r>
                      <a:r>
                        <a:rPr lang="en-US" b="1" baseline="0" dirty="0" smtClean="0">
                          <a:solidFill>
                            <a:schemeClr val="tx2"/>
                          </a:solidFill>
                          <a:latin typeface="Arial" panose="020B0604020202020204" pitchFamily="34" charset="0"/>
                          <a:cs typeface="Arial" panose="020B0604020202020204" pitchFamily="34" charset="0"/>
                        </a:rPr>
                        <a:t>10%</a:t>
                      </a:r>
                      <a:endParaRPr lang="en-US" b="1" dirty="0">
                        <a:solidFill>
                          <a:schemeClr val="tx2"/>
                        </a:solidFill>
                        <a:latin typeface="Arial" panose="020B0604020202020204" pitchFamily="34" charset="0"/>
                        <a:cs typeface="Arial" panose="020B0604020202020204" pitchFamily="34" charset="0"/>
                      </a:endParaRPr>
                    </a:p>
                  </a:txBody>
                  <a:tcPr anchor="ctr"/>
                </a:tc>
                <a:tc hMerge="1">
                  <a:txBody>
                    <a:bodyPr/>
                    <a:lstStyle/>
                    <a:p>
                      <a:pPr algn="ctr"/>
                      <a:endParaRPr lang="en-US" b="1"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844281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74638"/>
            <a:ext cx="5638800" cy="1096962"/>
          </a:xfrm>
        </p:spPr>
        <p:txBody>
          <a:bodyPr>
            <a:normAutofit/>
          </a:bodyPr>
          <a:lstStyle/>
          <a:p>
            <a:r>
              <a:rPr lang="en-US" sz="2400" b="1" dirty="0" smtClean="0">
                <a:solidFill>
                  <a:schemeClr val="tx2"/>
                </a:solidFill>
                <a:latin typeface="Arial" panose="020B0604020202020204" pitchFamily="34" charset="0"/>
                <a:cs typeface="Arial" panose="020B0604020202020204" pitchFamily="34" charset="0"/>
              </a:rPr>
              <a:t>KPI CÁ NHÂN </a:t>
            </a:r>
            <a:r>
              <a:rPr lang="en-US" sz="2400" b="1" dirty="0" err="1" smtClean="0">
                <a:solidFill>
                  <a:schemeClr val="tx2"/>
                </a:solidFill>
                <a:latin typeface="Arial" panose="020B0604020202020204" pitchFamily="34" charset="0"/>
                <a:cs typeface="Arial" panose="020B0604020202020204" pitchFamily="34" charset="0"/>
              </a:rPr>
              <a:t>NHÂN</a:t>
            </a:r>
            <a:r>
              <a:rPr lang="en-US" sz="2400" b="1" dirty="0" smtClean="0">
                <a:solidFill>
                  <a:schemeClr val="tx2"/>
                </a:solidFill>
                <a:latin typeface="Arial" panose="020B0604020202020204" pitchFamily="34" charset="0"/>
                <a:cs typeface="Arial" panose="020B0604020202020204" pitchFamily="34" charset="0"/>
              </a:rPr>
              <a:t> VIÊN NĂM 2020</a:t>
            </a:r>
            <a:endParaRPr lang="en-US" sz="2400" b="1" dirty="0">
              <a:solidFill>
                <a:schemeClr val="tx2"/>
              </a:solidFill>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7285922"/>
              </p:ext>
            </p:extLst>
          </p:nvPr>
        </p:nvGraphicFramePr>
        <p:xfrm>
          <a:off x="381000" y="1600200"/>
          <a:ext cx="8610600" cy="4558938"/>
        </p:xfrm>
        <a:graphic>
          <a:graphicData uri="http://schemas.openxmlformats.org/drawingml/2006/table">
            <a:tbl>
              <a:tblPr firstRow="1" bandRow="1">
                <a:tableStyleId>{93296810-A885-4BE3-A3E7-6D5BEEA58F35}</a:tableStyleId>
              </a:tblPr>
              <a:tblGrid>
                <a:gridCol w="4041710"/>
                <a:gridCol w="1368490"/>
                <a:gridCol w="3200400"/>
              </a:tblGrid>
              <a:tr h="587829">
                <a:tc>
                  <a:txBody>
                    <a:bodyPr/>
                    <a:lstStyle/>
                    <a:p>
                      <a:pPr algn="ctr"/>
                      <a:r>
                        <a:rPr lang="en-US" dirty="0" smtClean="0">
                          <a:solidFill>
                            <a:schemeClr val="tx1"/>
                          </a:solidFill>
                          <a:latin typeface="Arial" panose="020B0604020202020204" pitchFamily="34" charset="0"/>
                          <a:cs typeface="Arial" panose="020B0604020202020204" pitchFamily="34" charset="0"/>
                        </a:rPr>
                        <a:t>KPI</a:t>
                      </a:r>
                      <a:r>
                        <a:rPr lang="en-US" baseline="0" dirty="0" smtClean="0">
                          <a:solidFill>
                            <a:schemeClr val="tx1"/>
                          </a:solidFill>
                          <a:latin typeface="Arial" panose="020B0604020202020204" pitchFamily="34" charset="0"/>
                          <a:cs typeface="Arial" panose="020B0604020202020204" pitchFamily="34" charset="0"/>
                        </a:rPr>
                        <a:t> CÁ NHÂN 2020</a:t>
                      </a:r>
                      <a:endParaRPr lang="en-US"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dirty="0" err="1" smtClean="0">
                          <a:solidFill>
                            <a:schemeClr val="tx1"/>
                          </a:solidFill>
                          <a:latin typeface="Arial" panose="020B0604020202020204" pitchFamily="34" charset="0"/>
                          <a:cs typeface="Arial" panose="020B0604020202020204" pitchFamily="34" charset="0"/>
                        </a:rPr>
                        <a:t>Trọng</a:t>
                      </a:r>
                      <a:r>
                        <a:rPr lang="en-US" baseline="0" dirty="0" smtClean="0">
                          <a:solidFill>
                            <a:schemeClr val="tx1"/>
                          </a:solidFill>
                          <a:latin typeface="Arial" panose="020B0604020202020204" pitchFamily="34" charset="0"/>
                          <a:cs typeface="Arial" panose="020B0604020202020204" pitchFamily="34" charset="0"/>
                        </a:rPr>
                        <a:t> </a:t>
                      </a:r>
                      <a:r>
                        <a:rPr lang="en-US" baseline="0" dirty="0" err="1" smtClean="0">
                          <a:solidFill>
                            <a:schemeClr val="tx1"/>
                          </a:solidFill>
                          <a:latin typeface="Arial" panose="020B0604020202020204" pitchFamily="34" charset="0"/>
                          <a:cs typeface="Arial" panose="020B0604020202020204" pitchFamily="34" charset="0"/>
                        </a:rPr>
                        <a:t>số</a:t>
                      </a:r>
                      <a:endParaRPr lang="en-US"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dirty="0" err="1" smtClean="0">
                          <a:solidFill>
                            <a:schemeClr val="tx1"/>
                          </a:solidFill>
                          <a:latin typeface="Arial" panose="020B0604020202020204" pitchFamily="34" charset="0"/>
                          <a:cs typeface="Arial" panose="020B0604020202020204" pitchFamily="34" charset="0"/>
                        </a:rPr>
                        <a:t>Ghi</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chú</a:t>
                      </a:r>
                      <a:r>
                        <a:rPr lang="en-US" baseline="0" dirty="0" smtClean="0">
                          <a:solidFill>
                            <a:schemeClr val="tx1"/>
                          </a:solidFill>
                          <a:latin typeface="Arial" panose="020B0604020202020204" pitchFamily="34" charset="0"/>
                          <a:cs typeface="Arial" panose="020B0604020202020204" pitchFamily="34" charset="0"/>
                        </a:rPr>
                        <a:t> </a:t>
                      </a:r>
                      <a:endParaRPr lang="en-US" dirty="0">
                        <a:solidFill>
                          <a:schemeClr val="tx1"/>
                        </a:solidFill>
                        <a:latin typeface="Arial" panose="020B0604020202020204" pitchFamily="34" charset="0"/>
                        <a:cs typeface="Arial" panose="020B0604020202020204" pitchFamily="34" charset="0"/>
                      </a:endParaRPr>
                    </a:p>
                  </a:txBody>
                  <a:tcPr/>
                </a:tc>
              </a:tr>
              <a:tr h="587829">
                <a:tc>
                  <a:txBody>
                    <a:bodyPr/>
                    <a:lstStyle/>
                    <a:p>
                      <a:r>
                        <a:rPr lang="en-US" dirty="0" smtClean="0">
                          <a:solidFill>
                            <a:srgbClr val="FF0000"/>
                          </a:solidFill>
                          <a:latin typeface="Arial" panose="020B0604020202020204" pitchFamily="34" charset="0"/>
                          <a:cs typeface="Arial" panose="020B0604020202020204" pitchFamily="34" charset="0"/>
                        </a:rPr>
                        <a:t>I. KPI</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cả</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năm</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của</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Bệnh</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viện</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và</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Khoa</a:t>
                      </a:r>
                      <a:r>
                        <a:rPr lang="en-US" baseline="0" dirty="0" smtClean="0">
                          <a:solidFill>
                            <a:srgbClr val="FF0000"/>
                          </a:solidFill>
                          <a:latin typeface="Arial" panose="020B0604020202020204" pitchFamily="34" charset="0"/>
                          <a:cs typeface="Arial" panose="020B0604020202020204" pitchFamily="34" charset="0"/>
                        </a:rPr>
                        <a:t>/</a:t>
                      </a:r>
                      <a:r>
                        <a:rPr lang="en-US" baseline="0" dirty="0" err="1" smtClean="0">
                          <a:solidFill>
                            <a:srgbClr val="FF0000"/>
                          </a:solidFill>
                          <a:latin typeface="Arial" panose="020B0604020202020204" pitchFamily="34" charset="0"/>
                          <a:cs typeface="Arial" panose="020B0604020202020204" pitchFamily="34" charset="0"/>
                        </a:rPr>
                        <a:t>Phòng</a:t>
                      </a:r>
                      <a:endParaRPr lang="en-US" dirty="0">
                        <a:solidFill>
                          <a:srgbClr val="FF0000"/>
                        </a:solidFill>
                        <a:latin typeface="Arial" panose="020B0604020202020204" pitchFamily="34" charset="0"/>
                        <a:cs typeface="Arial" panose="020B0604020202020204" pitchFamily="34" charset="0"/>
                      </a:endParaRPr>
                    </a:p>
                  </a:txBody>
                  <a:tcPr/>
                </a:tc>
                <a:tc>
                  <a:txBody>
                    <a:bodyPr/>
                    <a:lstStyle/>
                    <a:p>
                      <a:pPr algn="ctr"/>
                      <a:r>
                        <a:rPr lang="en-US" dirty="0" smtClean="0">
                          <a:solidFill>
                            <a:srgbClr val="FF0000"/>
                          </a:solidFill>
                          <a:latin typeface="Arial" panose="020B0604020202020204" pitchFamily="34" charset="0"/>
                          <a:cs typeface="Arial" panose="020B0604020202020204" pitchFamily="34" charset="0"/>
                        </a:rPr>
                        <a:t>20%</a:t>
                      </a:r>
                      <a:endParaRPr lang="en-US" dirty="0">
                        <a:solidFill>
                          <a:srgbClr val="FF0000"/>
                        </a:solidFill>
                        <a:latin typeface="Arial" panose="020B0604020202020204" pitchFamily="34" charset="0"/>
                        <a:cs typeface="Arial" panose="020B0604020202020204" pitchFamily="34" charset="0"/>
                      </a:endParaRPr>
                    </a:p>
                  </a:txBody>
                  <a:tcPr/>
                </a:tc>
                <a:tc>
                  <a:txBody>
                    <a:bodyPr/>
                    <a:lstStyle/>
                    <a:p>
                      <a:pPr algn="ctr"/>
                      <a:endParaRPr lang="en-US" dirty="0">
                        <a:solidFill>
                          <a:srgbClr val="FF0000"/>
                        </a:solidFill>
                        <a:latin typeface="Arial" panose="020B0604020202020204" pitchFamily="34" charset="0"/>
                        <a:cs typeface="Arial" panose="020B0604020202020204" pitchFamily="34" charset="0"/>
                      </a:endParaRPr>
                    </a:p>
                  </a:txBody>
                  <a:tcPr/>
                </a:tc>
              </a:tr>
              <a:tr h="600891">
                <a:tc>
                  <a:txBody>
                    <a:bodyPr/>
                    <a:lstStyle/>
                    <a:p>
                      <a:r>
                        <a:rPr lang="en-US" dirty="0" smtClean="0">
                          <a:latin typeface="Arial" panose="020B0604020202020204" pitchFamily="34" charset="0"/>
                          <a:cs typeface="Arial" panose="020B0604020202020204" pitchFamily="34" charset="0"/>
                        </a:rPr>
                        <a:t>          1.</a:t>
                      </a:r>
                      <a:r>
                        <a:rPr lang="en-US" baseline="0" dirty="0" smtClean="0">
                          <a:latin typeface="Arial" panose="020B0604020202020204" pitchFamily="34" charset="0"/>
                          <a:cs typeface="Arial" panose="020B0604020202020204" pitchFamily="34" charset="0"/>
                        </a:rPr>
                        <a:t> Kết </a:t>
                      </a:r>
                      <a:r>
                        <a:rPr lang="en-US" baseline="0" dirty="0" err="1" smtClean="0">
                          <a:latin typeface="Arial" panose="020B0604020202020204" pitchFamily="34" charset="0"/>
                          <a:cs typeface="Arial" panose="020B0604020202020204" pitchFamily="34" charset="0"/>
                        </a:rPr>
                        <a:t>quả</a:t>
                      </a:r>
                      <a:r>
                        <a:rPr lang="en-US" baseline="0" dirty="0" smtClean="0">
                          <a:latin typeface="Arial" panose="020B0604020202020204" pitchFamily="34" charset="0"/>
                          <a:cs typeface="Arial" panose="020B0604020202020204" pitchFamily="34" charset="0"/>
                        </a:rPr>
                        <a:t> KPI BV (a)</a:t>
                      </a:r>
                      <a:endParaRPr lang="en-US" dirty="0">
                        <a:latin typeface="Arial" panose="020B0604020202020204" pitchFamily="34" charset="0"/>
                        <a:cs typeface="Arial" panose="020B0604020202020204" pitchFamily="34" charset="0"/>
                      </a:endParaRPr>
                    </a:p>
                  </a:txBody>
                  <a:tcPr/>
                </a:tc>
                <a:tc>
                  <a:txBody>
                    <a:bodyPr/>
                    <a:lstStyle/>
                    <a:p>
                      <a:pPr algn="ctr"/>
                      <a:endParaRPr lang="en-US" dirty="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0,</a:t>
                      </a:r>
                      <a:r>
                        <a:rPr lang="en-US" baseline="0" dirty="0" smtClean="0">
                          <a:latin typeface="Arial" panose="020B0604020202020204" pitchFamily="34" charset="0"/>
                          <a:cs typeface="Arial" panose="020B0604020202020204" pitchFamily="34" charset="0"/>
                        </a:rPr>
                        <a:t>4a</a:t>
                      </a:r>
                      <a:endParaRPr lang="en-US" dirty="0">
                        <a:latin typeface="Arial" panose="020B0604020202020204" pitchFamily="34" charset="0"/>
                        <a:cs typeface="Arial" panose="020B0604020202020204" pitchFamily="34" charset="0"/>
                      </a:endParaRPr>
                    </a:p>
                  </a:txBody>
                  <a:tcPr/>
                </a:tc>
              </a:tr>
              <a:tr h="587829">
                <a:tc>
                  <a:txBody>
                    <a:bodyPr/>
                    <a:lstStyle/>
                    <a:p>
                      <a:r>
                        <a:rPr lang="en-US" dirty="0" smtClean="0">
                          <a:latin typeface="Arial" panose="020B0604020202020204" pitchFamily="34" charset="0"/>
                          <a:cs typeface="Arial" panose="020B0604020202020204" pitchFamily="34" charset="0"/>
                        </a:rPr>
                        <a:t>           2. Kết</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quả</a:t>
                      </a:r>
                      <a:r>
                        <a:rPr lang="en-US" baseline="0" dirty="0" smtClean="0">
                          <a:latin typeface="Arial" panose="020B0604020202020204" pitchFamily="34" charset="0"/>
                          <a:cs typeface="Arial" panose="020B0604020202020204" pitchFamily="34" charset="0"/>
                        </a:rPr>
                        <a:t> KPI </a:t>
                      </a:r>
                      <a:r>
                        <a:rPr lang="en-US" baseline="0" dirty="0" err="1" smtClean="0">
                          <a:latin typeface="Arial" panose="020B0604020202020204" pitchFamily="34" charset="0"/>
                          <a:cs typeface="Arial" panose="020B0604020202020204" pitchFamily="34" charset="0"/>
                        </a:rPr>
                        <a:t>Khoa</a:t>
                      </a:r>
                      <a:r>
                        <a:rPr lang="en-US" baseline="0" dirty="0" smtClean="0">
                          <a:latin typeface="Arial" panose="020B0604020202020204" pitchFamily="34" charset="0"/>
                          <a:cs typeface="Arial" panose="020B0604020202020204" pitchFamily="34" charset="0"/>
                        </a:rPr>
                        <a:t>/</a:t>
                      </a:r>
                      <a:r>
                        <a:rPr lang="en-US" baseline="0" dirty="0" err="1" smtClean="0">
                          <a:latin typeface="Arial" panose="020B0604020202020204" pitchFamily="34" charset="0"/>
                          <a:cs typeface="Arial" panose="020B0604020202020204" pitchFamily="34" charset="0"/>
                        </a:rPr>
                        <a:t>Phòng</a:t>
                      </a:r>
                      <a:r>
                        <a:rPr lang="en-US" baseline="0" dirty="0" smtClean="0">
                          <a:latin typeface="Arial" panose="020B0604020202020204" pitchFamily="34" charset="0"/>
                          <a:cs typeface="Arial" panose="020B0604020202020204" pitchFamily="34" charset="0"/>
                        </a:rPr>
                        <a:t> (b)</a:t>
                      </a:r>
                      <a:endParaRPr lang="en-US" dirty="0">
                        <a:latin typeface="Arial" panose="020B0604020202020204" pitchFamily="34" charset="0"/>
                        <a:cs typeface="Arial" panose="020B0604020202020204" pitchFamily="34" charset="0"/>
                      </a:endParaRPr>
                    </a:p>
                  </a:txBody>
                  <a:tcPr/>
                </a:tc>
                <a:tc>
                  <a:txBody>
                    <a:bodyPr/>
                    <a:lstStyle/>
                    <a:p>
                      <a:pPr algn="ctr"/>
                      <a:endParaRPr lang="en-US" dirty="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0</a:t>
                      </a:r>
                      <a:r>
                        <a:rPr lang="vi-VN"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6b</a:t>
                      </a:r>
                      <a:endParaRPr lang="en-US" dirty="0">
                        <a:latin typeface="Arial" panose="020B0604020202020204" pitchFamily="34" charset="0"/>
                        <a:cs typeface="Arial" panose="020B0604020202020204" pitchFamily="34" charset="0"/>
                      </a:endParaRPr>
                    </a:p>
                  </a:txBody>
                  <a:tcPr/>
                </a:tc>
              </a:tr>
              <a:tr h="587829">
                <a:tc>
                  <a:txBody>
                    <a:bodyPr/>
                    <a:lstStyle/>
                    <a:p>
                      <a:r>
                        <a:rPr lang="en-US" dirty="0" smtClean="0">
                          <a:solidFill>
                            <a:srgbClr val="FF0000"/>
                          </a:solidFill>
                          <a:latin typeface="Arial" panose="020B0604020202020204" pitchFamily="34" charset="0"/>
                          <a:cs typeface="Arial" panose="020B0604020202020204" pitchFamily="34" charset="0"/>
                        </a:rPr>
                        <a:t>II. KPI</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cả</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năm</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của</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nhân</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viên</a:t>
                      </a:r>
                      <a:r>
                        <a:rPr lang="en-US" baseline="0" dirty="0" smtClean="0">
                          <a:solidFill>
                            <a:srgbClr val="FF0000"/>
                          </a:solidFill>
                          <a:latin typeface="Arial" panose="020B0604020202020204" pitchFamily="34" charset="0"/>
                          <a:cs typeface="Arial" panose="020B0604020202020204" pitchFamily="34" charset="0"/>
                        </a:rPr>
                        <a:t> (c)</a:t>
                      </a:r>
                      <a:endParaRPr lang="en-US" dirty="0">
                        <a:solidFill>
                          <a:srgbClr val="FF0000"/>
                        </a:solidFill>
                        <a:latin typeface="Arial" panose="020B0604020202020204" pitchFamily="34" charset="0"/>
                        <a:cs typeface="Arial" panose="020B0604020202020204" pitchFamily="34" charset="0"/>
                      </a:endParaRPr>
                    </a:p>
                  </a:txBody>
                  <a:tcPr/>
                </a:tc>
                <a:tc>
                  <a:txBody>
                    <a:bodyPr/>
                    <a:lstStyle/>
                    <a:p>
                      <a:pPr algn="ctr"/>
                      <a:r>
                        <a:rPr lang="en-US" dirty="0" smtClean="0">
                          <a:solidFill>
                            <a:srgbClr val="FF0000"/>
                          </a:solidFill>
                          <a:latin typeface="Arial" panose="020B0604020202020204" pitchFamily="34" charset="0"/>
                          <a:cs typeface="Arial" panose="020B0604020202020204" pitchFamily="34" charset="0"/>
                        </a:rPr>
                        <a:t>70%</a:t>
                      </a:r>
                      <a:endParaRPr lang="en-US" dirty="0">
                        <a:solidFill>
                          <a:srgbClr val="FF0000"/>
                        </a:solidFill>
                        <a:latin typeface="Arial" panose="020B0604020202020204" pitchFamily="34" charset="0"/>
                        <a:cs typeface="Arial" panose="020B0604020202020204" pitchFamily="34" charset="0"/>
                      </a:endParaRPr>
                    </a:p>
                  </a:txBody>
                  <a:tcPr/>
                </a:tc>
                <a:tc>
                  <a:txBody>
                    <a:bodyPr/>
                    <a:lstStyle/>
                    <a:p>
                      <a:pPr algn="ctr"/>
                      <a:r>
                        <a:rPr lang="en-US" dirty="0" smtClean="0">
                          <a:solidFill>
                            <a:srgbClr val="FF0000"/>
                          </a:solidFill>
                          <a:latin typeface="Arial" panose="020B0604020202020204" pitchFamily="34" charset="0"/>
                          <a:cs typeface="Arial" panose="020B0604020202020204" pitchFamily="34" charset="0"/>
                        </a:rPr>
                        <a:t>C= 0,5</a:t>
                      </a:r>
                      <a:r>
                        <a:rPr lang="vi-VN" baseline="0" dirty="0" smtClean="0">
                          <a:solidFill>
                            <a:srgbClr val="FF0000"/>
                          </a:solidFill>
                          <a:latin typeface="Arial" panose="020B0604020202020204" pitchFamily="34" charset="0"/>
                          <a:cs typeface="Arial" panose="020B0604020202020204" pitchFamily="34" charset="0"/>
                        </a:rPr>
                        <a:t>x</a:t>
                      </a:r>
                      <a:r>
                        <a:rPr lang="en-US" baseline="0" dirty="0" smtClean="0">
                          <a:solidFill>
                            <a:srgbClr val="FF0000"/>
                          </a:solidFill>
                          <a:latin typeface="Arial" panose="020B0604020202020204" pitchFamily="34" charset="0"/>
                          <a:cs typeface="Arial" panose="020B0604020202020204" pitchFamily="34" charset="0"/>
                        </a:rPr>
                        <a:t> + 0.5</a:t>
                      </a:r>
                      <a:r>
                        <a:rPr lang="vi-VN" baseline="0" dirty="0" smtClean="0">
                          <a:solidFill>
                            <a:srgbClr val="FF0000"/>
                          </a:solidFill>
                          <a:latin typeface="Arial" panose="020B0604020202020204" pitchFamily="34" charset="0"/>
                          <a:cs typeface="Arial" panose="020B0604020202020204" pitchFamily="34" charset="0"/>
                        </a:rPr>
                        <a:t>y</a:t>
                      </a:r>
                      <a:endParaRPr lang="en-US" dirty="0">
                        <a:solidFill>
                          <a:srgbClr val="FF0000"/>
                        </a:solidFill>
                        <a:latin typeface="Arial" panose="020B0604020202020204" pitchFamily="34" charset="0"/>
                        <a:cs typeface="Arial" panose="020B0604020202020204" pitchFamily="34" charset="0"/>
                      </a:endParaRPr>
                    </a:p>
                  </a:txBody>
                  <a:tcPr/>
                </a:tc>
              </a:tr>
              <a:tr h="587829">
                <a:tc>
                  <a:txBody>
                    <a:bodyPr/>
                    <a:lstStyle/>
                    <a:p>
                      <a:r>
                        <a:rPr lang="en-US" dirty="0" smtClean="0">
                          <a:solidFill>
                            <a:srgbClr val="FF0000"/>
                          </a:solidFill>
                          <a:latin typeface="Arial" panose="020B0604020202020204" pitchFamily="34" charset="0"/>
                          <a:cs typeface="Arial" panose="020B0604020202020204" pitchFamily="34" charset="0"/>
                        </a:rPr>
                        <a:t>III. </a:t>
                      </a:r>
                      <a:r>
                        <a:rPr lang="en-US" dirty="0" err="1" smtClean="0">
                          <a:solidFill>
                            <a:srgbClr val="FF0000"/>
                          </a:solidFill>
                          <a:latin typeface="Arial" panose="020B0604020202020204" pitchFamily="34" charset="0"/>
                          <a:cs typeface="Arial" panose="020B0604020202020204" pitchFamily="34" charset="0"/>
                        </a:rPr>
                        <a:t>Đánh</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giá</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năng</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lực</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nhân</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viên</a:t>
                      </a:r>
                      <a:r>
                        <a:rPr lang="en-US" baseline="0" dirty="0" smtClean="0">
                          <a:solidFill>
                            <a:srgbClr val="FF0000"/>
                          </a:solidFill>
                          <a:latin typeface="Arial" panose="020B0604020202020204" pitchFamily="34" charset="0"/>
                          <a:cs typeface="Arial" panose="020B0604020202020204" pitchFamily="34" charset="0"/>
                        </a:rPr>
                        <a:t> (z)</a:t>
                      </a:r>
                      <a:endParaRPr lang="en-US" dirty="0">
                        <a:solidFill>
                          <a:srgbClr val="FF0000"/>
                        </a:solidFill>
                        <a:latin typeface="Arial" panose="020B0604020202020204" pitchFamily="34" charset="0"/>
                        <a:cs typeface="Arial" panose="020B0604020202020204" pitchFamily="34" charset="0"/>
                      </a:endParaRPr>
                    </a:p>
                  </a:txBody>
                  <a:tcPr/>
                </a:tc>
                <a:tc>
                  <a:txBody>
                    <a:bodyPr/>
                    <a:lstStyle/>
                    <a:p>
                      <a:pPr algn="ctr"/>
                      <a:r>
                        <a:rPr lang="en-US" dirty="0" smtClean="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a:txBody>
                  <a:tcPr/>
                </a:tc>
                <a:tc>
                  <a:txBody>
                    <a:bodyPr/>
                    <a:lstStyle/>
                    <a:p>
                      <a:pPr algn="ctr"/>
                      <a:r>
                        <a:rPr lang="en-US" dirty="0" err="1" smtClean="0">
                          <a:solidFill>
                            <a:srgbClr val="FF0000"/>
                          </a:solidFill>
                          <a:latin typeface="Arial" panose="020B0604020202020204" pitchFamily="34" charset="0"/>
                          <a:cs typeface="Arial" panose="020B0604020202020204" pitchFamily="34" charset="0"/>
                        </a:rPr>
                        <a:t>Trưởng</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Khoa</a:t>
                      </a:r>
                      <a:r>
                        <a:rPr lang="en-US" baseline="0" dirty="0" smtClean="0">
                          <a:solidFill>
                            <a:srgbClr val="FF0000"/>
                          </a:solidFill>
                          <a:latin typeface="Arial" panose="020B0604020202020204" pitchFamily="34" charset="0"/>
                          <a:cs typeface="Arial" panose="020B0604020202020204" pitchFamily="34" charset="0"/>
                        </a:rPr>
                        <a:t>/</a:t>
                      </a:r>
                      <a:r>
                        <a:rPr lang="en-US" baseline="0" dirty="0" err="1" smtClean="0">
                          <a:solidFill>
                            <a:srgbClr val="FF0000"/>
                          </a:solidFill>
                          <a:latin typeface="Arial" panose="020B0604020202020204" pitchFamily="34" charset="0"/>
                          <a:cs typeface="Arial" panose="020B0604020202020204" pitchFamily="34" charset="0"/>
                        </a:rPr>
                        <a:t>Phòng</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đánh</a:t>
                      </a:r>
                      <a:r>
                        <a:rPr lang="en-US" baseline="0" dirty="0" smtClean="0">
                          <a:solidFill>
                            <a:srgbClr val="FF0000"/>
                          </a:solidFill>
                          <a:latin typeface="Arial" panose="020B0604020202020204" pitchFamily="34" charset="0"/>
                          <a:cs typeface="Arial" panose="020B0604020202020204" pitchFamily="34" charset="0"/>
                        </a:rPr>
                        <a:t> </a:t>
                      </a:r>
                      <a:r>
                        <a:rPr lang="en-US" baseline="0" dirty="0" err="1" smtClean="0">
                          <a:solidFill>
                            <a:srgbClr val="FF0000"/>
                          </a:solidFill>
                          <a:latin typeface="Arial" panose="020B0604020202020204" pitchFamily="34" charset="0"/>
                          <a:cs typeface="Arial" panose="020B0604020202020204" pitchFamily="34" charset="0"/>
                        </a:rPr>
                        <a:t>giá</a:t>
                      </a:r>
                      <a:endParaRPr lang="en-US" dirty="0">
                        <a:solidFill>
                          <a:srgbClr val="FF0000"/>
                        </a:solidFill>
                        <a:latin typeface="Arial" panose="020B0604020202020204" pitchFamily="34" charset="0"/>
                        <a:cs typeface="Arial" panose="020B0604020202020204" pitchFamily="34" charset="0"/>
                      </a:endParaRPr>
                    </a:p>
                  </a:txBody>
                  <a:tcPr/>
                </a:tc>
              </a:tr>
              <a:tr h="587829">
                <a:tc>
                  <a:txBody>
                    <a:bodyPr/>
                    <a:lstStyle/>
                    <a:p>
                      <a:pPr algn="ctr"/>
                      <a:r>
                        <a:rPr lang="en-US" b="1" dirty="0" smtClean="0">
                          <a:solidFill>
                            <a:srgbClr val="7030A0"/>
                          </a:solidFill>
                          <a:latin typeface="Arial" panose="020B0604020202020204" pitchFamily="34" charset="0"/>
                          <a:cs typeface="Arial" panose="020B0604020202020204" pitchFamily="34" charset="0"/>
                        </a:rPr>
                        <a:t>TỔNG</a:t>
                      </a:r>
                      <a:r>
                        <a:rPr lang="en-US" b="1" baseline="0" dirty="0" smtClean="0">
                          <a:solidFill>
                            <a:srgbClr val="7030A0"/>
                          </a:solidFill>
                          <a:latin typeface="Arial" panose="020B0604020202020204" pitchFamily="34" charset="0"/>
                          <a:cs typeface="Arial" panose="020B0604020202020204" pitchFamily="34" charset="0"/>
                        </a:rPr>
                        <a:t> ĐIỂM</a:t>
                      </a:r>
                      <a:endParaRPr lang="en-US" b="1" dirty="0">
                        <a:solidFill>
                          <a:srgbClr val="7030A0"/>
                        </a:solidFill>
                        <a:latin typeface="Arial" panose="020B0604020202020204" pitchFamily="34" charset="0"/>
                        <a:cs typeface="Arial" panose="020B0604020202020204" pitchFamily="34" charset="0"/>
                      </a:endParaRPr>
                    </a:p>
                  </a:txBody>
                  <a:tcPr/>
                </a:tc>
                <a:tc>
                  <a:txBody>
                    <a:bodyPr/>
                    <a:lstStyle/>
                    <a:p>
                      <a:pPr algn="ctr"/>
                      <a:r>
                        <a:rPr lang="en-US" b="1" dirty="0" smtClean="0">
                          <a:solidFill>
                            <a:srgbClr val="7030A0"/>
                          </a:solidFill>
                          <a:latin typeface="Arial" panose="020B0604020202020204" pitchFamily="34" charset="0"/>
                          <a:cs typeface="Arial" panose="020B0604020202020204" pitchFamily="34" charset="0"/>
                        </a:rPr>
                        <a:t>100%</a:t>
                      </a:r>
                      <a:endParaRPr lang="en-US" b="1" dirty="0">
                        <a:solidFill>
                          <a:srgbClr val="7030A0"/>
                        </a:solidFill>
                        <a:latin typeface="Arial" panose="020B0604020202020204" pitchFamily="34" charset="0"/>
                        <a:cs typeface="Arial" panose="020B0604020202020204" pitchFamily="34" charset="0"/>
                      </a:endParaRPr>
                    </a:p>
                  </a:txBody>
                  <a:tcPr/>
                </a:tc>
                <a:tc>
                  <a:txBody>
                    <a:bodyPr/>
                    <a:lstStyle/>
                    <a:p>
                      <a:pPr algn="ctr"/>
                      <a:r>
                        <a:rPr lang="pl-PL" b="1" dirty="0" smtClean="0">
                          <a:solidFill>
                            <a:srgbClr val="7030A0"/>
                          </a:solidFill>
                          <a:latin typeface="Arial" panose="020B0604020202020204" pitchFamily="34" charset="0"/>
                          <a:cs typeface="Arial" panose="020B0604020202020204" pitchFamily="34" charset="0"/>
                        </a:rPr>
                        <a:t>KPI= (0</a:t>
                      </a:r>
                      <a:r>
                        <a:rPr lang="en-US" b="1" dirty="0" smtClean="0">
                          <a:solidFill>
                            <a:srgbClr val="7030A0"/>
                          </a:solidFill>
                          <a:latin typeface="Arial" panose="020B0604020202020204" pitchFamily="34" charset="0"/>
                          <a:cs typeface="Arial" panose="020B0604020202020204" pitchFamily="34" charset="0"/>
                        </a:rPr>
                        <a:t>,</a:t>
                      </a:r>
                      <a:r>
                        <a:rPr lang="pl-PL" b="1" dirty="0" smtClean="0">
                          <a:solidFill>
                            <a:srgbClr val="7030A0"/>
                          </a:solidFill>
                          <a:latin typeface="Arial" panose="020B0604020202020204" pitchFamily="34" charset="0"/>
                          <a:cs typeface="Arial" panose="020B0604020202020204" pitchFamily="34" charset="0"/>
                        </a:rPr>
                        <a:t>4</a:t>
                      </a:r>
                      <a:r>
                        <a:rPr lang="en-US" b="1" dirty="0" smtClean="0">
                          <a:solidFill>
                            <a:srgbClr val="7030A0"/>
                          </a:solidFill>
                          <a:latin typeface="Arial" panose="020B0604020202020204" pitchFamily="34" charset="0"/>
                          <a:cs typeface="Arial" panose="020B0604020202020204" pitchFamily="34" charset="0"/>
                        </a:rPr>
                        <a:t>a</a:t>
                      </a:r>
                      <a:r>
                        <a:rPr lang="pl-PL" b="1" dirty="0" smtClean="0">
                          <a:solidFill>
                            <a:srgbClr val="7030A0"/>
                          </a:solidFill>
                          <a:latin typeface="Arial" panose="020B0604020202020204" pitchFamily="34" charset="0"/>
                          <a:cs typeface="Arial" panose="020B0604020202020204" pitchFamily="34" charset="0"/>
                        </a:rPr>
                        <a:t> + 0</a:t>
                      </a:r>
                      <a:r>
                        <a:rPr lang="en-US" b="1" dirty="0" smtClean="0">
                          <a:solidFill>
                            <a:srgbClr val="7030A0"/>
                          </a:solidFill>
                          <a:latin typeface="Arial" panose="020B0604020202020204" pitchFamily="34" charset="0"/>
                          <a:cs typeface="Arial" panose="020B0604020202020204" pitchFamily="34" charset="0"/>
                        </a:rPr>
                        <a:t>,</a:t>
                      </a:r>
                      <a:r>
                        <a:rPr lang="pl-PL" b="1" dirty="0" smtClean="0">
                          <a:solidFill>
                            <a:srgbClr val="7030A0"/>
                          </a:solidFill>
                          <a:latin typeface="Arial" panose="020B0604020202020204" pitchFamily="34" charset="0"/>
                          <a:cs typeface="Arial" panose="020B0604020202020204" pitchFamily="34" charset="0"/>
                        </a:rPr>
                        <a:t>6</a:t>
                      </a:r>
                      <a:r>
                        <a:rPr lang="en-US" b="1" dirty="0" smtClean="0">
                          <a:solidFill>
                            <a:srgbClr val="7030A0"/>
                          </a:solidFill>
                          <a:latin typeface="Arial" panose="020B0604020202020204" pitchFamily="34" charset="0"/>
                          <a:cs typeface="Arial" panose="020B0604020202020204" pitchFamily="34" charset="0"/>
                        </a:rPr>
                        <a:t>b</a:t>
                      </a:r>
                      <a:r>
                        <a:rPr lang="pl-PL" b="1" dirty="0" smtClean="0">
                          <a:solidFill>
                            <a:srgbClr val="7030A0"/>
                          </a:solidFill>
                          <a:latin typeface="Arial" panose="020B0604020202020204" pitchFamily="34" charset="0"/>
                          <a:cs typeface="Arial" panose="020B0604020202020204" pitchFamily="34" charset="0"/>
                        </a:rPr>
                        <a:t>)*</a:t>
                      </a:r>
                      <a:r>
                        <a:rPr lang="en-US" b="1" dirty="0" smtClean="0">
                          <a:solidFill>
                            <a:srgbClr val="7030A0"/>
                          </a:solidFill>
                          <a:latin typeface="Arial" panose="020B0604020202020204" pitchFamily="34" charset="0"/>
                          <a:cs typeface="Arial" panose="020B0604020202020204" pitchFamily="34" charset="0"/>
                        </a:rPr>
                        <a:t>2</a:t>
                      </a:r>
                      <a:r>
                        <a:rPr lang="pl-PL" b="1" dirty="0" smtClean="0">
                          <a:solidFill>
                            <a:srgbClr val="7030A0"/>
                          </a:solidFill>
                          <a:latin typeface="Arial" panose="020B0604020202020204" pitchFamily="34" charset="0"/>
                          <a:cs typeface="Arial" panose="020B0604020202020204" pitchFamily="34" charset="0"/>
                        </a:rPr>
                        <a:t>0% </a:t>
                      </a:r>
                      <a:r>
                        <a:rPr lang="en-US" b="1" dirty="0" smtClean="0">
                          <a:solidFill>
                            <a:srgbClr val="7030A0"/>
                          </a:solidFill>
                          <a:latin typeface="Arial" panose="020B0604020202020204" pitchFamily="34" charset="0"/>
                          <a:cs typeface="Arial" panose="020B0604020202020204" pitchFamily="34" charset="0"/>
                        </a:rPr>
                        <a:t>+ c.70% </a:t>
                      </a:r>
                      <a:r>
                        <a:rPr lang="pl-PL" b="1" dirty="0" smtClean="0">
                          <a:solidFill>
                            <a:srgbClr val="7030A0"/>
                          </a:solidFill>
                          <a:latin typeface="Arial" panose="020B0604020202020204" pitchFamily="34" charset="0"/>
                          <a:cs typeface="Arial" panose="020B0604020202020204" pitchFamily="34" charset="0"/>
                        </a:rPr>
                        <a:t>+</a:t>
                      </a:r>
                      <a:r>
                        <a:rPr lang="en-US" b="1" dirty="0" smtClean="0">
                          <a:solidFill>
                            <a:srgbClr val="7030A0"/>
                          </a:solidFill>
                          <a:latin typeface="Arial" panose="020B0604020202020204" pitchFamily="34" charset="0"/>
                          <a:cs typeface="Arial" panose="020B0604020202020204" pitchFamily="34" charset="0"/>
                        </a:rPr>
                        <a:t> z.</a:t>
                      </a:r>
                      <a:r>
                        <a:rPr lang="pl-PL" b="1" dirty="0" smtClean="0">
                          <a:solidFill>
                            <a:srgbClr val="7030A0"/>
                          </a:solidFill>
                          <a:latin typeface="Arial" panose="020B0604020202020204" pitchFamily="34" charset="0"/>
                          <a:cs typeface="Arial" panose="020B0604020202020204" pitchFamily="34" charset="0"/>
                        </a:rPr>
                        <a:t>10%</a:t>
                      </a:r>
                    </a:p>
                    <a:p>
                      <a:pPr algn="ctr"/>
                      <a:endParaRPr lang="en-US" b="1" dirty="0">
                        <a:solidFill>
                          <a:srgbClr val="7030A0"/>
                        </a:solidFill>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6162927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5943600" cy="1143000"/>
          </a:xfrm>
        </p:spPr>
        <p:txBody>
          <a:bodyPr>
            <a:normAutofit/>
          </a:bodyPr>
          <a:lstStyle/>
          <a:p>
            <a:r>
              <a:rPr lang="vi-VN" sz="1800" b="1" dirty="0" smtClean="0">
                <a:solidFill>
                  <a:schemeClr val="tx2"/>
                </a:solidFill>
                <a:latin typeface="+mn-lt"/>
              </a:rPr>
              <a:t>III</a:t>
            </a:r>
            <a:r>
              <a:rPr lang="en-US" sz="1800" b="1" dirty="0" smtClean="0">
                <a:solidFill>
                  <a:schemeClr val="tx2"/>
                </a:solidFill>
                <a:latin typeface="+mn-lt"/>
              </a:rPr>
              <a:t>. </a:t>
            </a:r>
            <a:r>
              <a:rPr lang="vi-VN" sz="1800" b="1" dirty="0" smtClean="0">
                <a:solidFill>
                  <a:schemeClr val="tx2"/>
                </a:solidFill>
                <a:latin typeface="+mn-lt"/>
              </a:rPr>
              <a:t>ĐÁNH </a:t>
            </a:r>
            <a:r>
              <a:rPr lang="vi-VN" sz="1800" b="1" dirty="0">
                <a:solidFill>
                  <a:schemeClr val="tx2"/>
                </a:solidFill>
                <a:latin typeface="+mn-lt"/>
              </a:rPr>
              <a:t>GIÁ NĂNG LỰC NHÂN VIÊN (ĐỊNH HƯỚNG KẾ HOẠCH ĐÀO TẠO TRONG TƯƠNG LAI) </a:t>
            </a:r>
            <a:endParaRPr lang="en-US" sz="1800" b="1" dirty="0">
              <a:solidFill>
                <a:schemeClr val="tx2"/>
              </a:solidFill>
              <a:latin typeface="+mn-lt"/>
            </a:endParaRP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2649886406"/>
              </p:ext>
            </p:extLst>
          </p:nvPr>
        </p:nvGraphicFramePr>
        <p:xfrm>
          <a:off x="342901" y="1400176"/>
          <a:ext cx="8381999" cy="4707064"/>
        </p:xfrm>
        <a:graphic>
          <a:graphicData uri="http://schemas.openxmlformats.org/drawingml/2006/table">
            <a:tbl>
              <a:tblPr>
                <a:tableStyleId>{08FB837D-C827-4EFA-A057-4D05807E0F7C}</a:tableStyleId>
              </a:tblPr>
              <a:tblGrid>
                <a:gridCol w="465667"/>
                <a:gridCol w="4293403"/>
                <a:gridCol w="524371"/>
                <a:gridCol w="508482"/>
                <a:gridCol w="540261"/>
                <a:gridCol w="652816"/>
                <a:gridCol w="620889"/>
                <a:gridCol w="776110"/>
              </a:tblGrid>
              <a:tr h="611380">
                <a:tc>
                  <a:txBody>
                    <a:bodyPr/>
                    <a:lstStyle/>
                    <a:p>
                      <a:pPr algn="ctr" fontAlgn="ctr"/>
                      <a:r>
                        <a:rPr lang="en-US" sz="1400" b="1" u="none" strike="noStrike" dirty="0" err="1">
                          <a:solidFill>
                            <a:schemeClr val="tx1"/>
                          </a:solidFill>
                          <a:effectLst/>
                          <a:latin typeface="Arial" panose="020B0604020202020204" pitchFamily="34" charset="0"/>
                          <a:cs typeface="Arial" panose="020B0604020202020204" pitchFamily="34" charset="0"/>
                        </a:rPr>
                        <a:t>Stt</a:t>
                      </a:r>
                      <a:endParaRPr lang="en-US" sz="14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b="1" u="none" strike="noStrike" dirty="0">
                          <a:solidFill>
                            <a:schemeClr val="tx1"/>
                          </a:solidFill>
                          <a:effectLst/>
                          <a:latin typeface="Arial" panose="020B0604020202020204" pitchFamily="34" charset="0"/>
                          <a:cs typeface="Arial" panose="020B0604020202020204" pitchFamily="34" charset="0"/>
                        </a:rPr>
                        <a:t>               </a:t>
                      </a:r>
                      <a:r>
                        <a:rPr lang="en-US" sz="1400" b="1" u="none" strike="noStrike" dirty="0" err="1">
                          <a:solidFill>
                            <a:schemeClr val="tx1"/>
                          </a:solidFill>
                          <a:effectLst/>
                          <a:latin typeface="Arial" panose="020B0604020202020204" pitchFamily="34" charset="0"/>
                          <a:cs typeface="Arial" panose="020B0604020202020204" pitchFamily="34" charset="0"/>
                        </a:rPr>
                        <a:t>Các</a:t>
                      </a:r>
                      <a:r>
                        <a:rPr lang="en-US" sz="1400" b="1" u="none" strike="noStrike" dirty="0">
                          <a:solidFill>
                            <a:schemeClr val="tx1"/>
                          </a:solidFill>
                          <a:effectLst/>
                          <a:latin typeface="Arial" panose="020B0604020202020204" pitchFamily="34" charset="0"/>
                          <a:cs typeface="Arial" panose="020B0604020202020204" pitchFamily="34" charset="0"/>
                        </a:rPr>
                        <a:t> </a:t>
                      </a:r>
                      <a:r>
                        <a:rPr lang="en-US" sz="1400" b="1" u="none" strike="noStrike" dirty="0" err="1">
                          <a:solidFill>
                            <a:schemeClr val="tx1"/>
                          </a:solidFill>
                          <a:effectLst/>
                          <a:latin typeface="Arial" panose="020B0604020202020204" pitchFamily="34" charset="0"/>
                          <a:cs typeface="Arial" panose="020B0604020202020204" pitchFamily="34" charset="0"/>
                        </a:rPr>
                        <a:t>tiêu</a:t>
                      </a:r>
                      <a:r>
                        <a:rPr lang="en-US" sz="1400" b="1" u="none" strike="noStrike" dirty="0">
                          <a:solidFill>
                            <a:schemeClr val="tx1"/>
                          </a:solidFill>
                          <a:effectLst/>
                          <a:latin typeface="Arial" panose="020B0604020202020204" pitchFamily="34" charset="0"/>
                          <a:cs typeface="Arial" panose="020B0604020202020204" pitchFamily="34" charset="0"/>
                        </a:rPr>
                        <a:t> </a:t>
                      </a:r>
                      <a:r>
                        <a:rPr lang="en-US" sz="1400" b="1" u="none" strike="noStrike" dirty="0" err="1">
                          <a:solidFill>
                            <a:schemeClr val="tx1"/>
                          </a:solidFill>
                          <a:effectLst/>
                          <a:latin typeface="Arial" panose="020B0604020202020204" pitchFamily="34" charset="0"/>
                          <a:cs typeface="Arial" panose="020B0604020202020204" pitchFamily="34" charset="0"/>
                        </a:rPr>
                        <a:t>chí</a:t>
                      </a:r>
                      <a:r>
                        <a:rPr lang="en-US" sz="1400" b="1" u="none" strike="noStrike" dirty="0">
                          <a:solidFill>
                            <a:schemeClr val="tx1"/>
                          </a:solidFill>
                          <a:effectLst/>
                          <a:latin typeface="Arial" panose="020B0604020202020204" pitchFamily="34" charset="0"/>
                          <a:cs typeface="Arial" panose="020B0604020202020204" pitchFamily="34" charset="0"/>
                        </a:rPr>
                        <a:t> </a:t>
                      </a:r>
                      <a:r>
                        <a:rPr lang="en-US" sz="1400" b="1" u="none" strike="noStrike" dirty="0" err="1">
                          <a:solidFill>
                            <a:schemeClr val="tx1"/>
                          </a:solidFill>
                          <a:effectLst/>
                          <a:latin typeface="Arial" panose="020B0604020202020204" pitchFamily="34" charset="0"/>
                          <a:cs typeface="Arial" panose="020B0604020202020204" pitchFamily="34" charset="0"/>
                        </a:rPr>
                        <a:t>mong</a:t>
                      </a:r>
                      <a:r>
                        <a:rPr lang="en-US" sz="1400" b="1" u="none" strike="noStrike" dirty="0">
                          <a:solidFill>
                            <a:schemeClr val="tx1"/>
                          </a:solidFill>
                          <a:effectLst/>
                          <a:latin typeface="Arial" panose="020B0604020202020204" pitchFamily="34" charset="0"/>
                          <a:cs typeface="Arial" panose="020B0604020202020204" pitchFamily="34" charset="0"/>
                        </a:rPr>
                        <a:t> </a:t>
                      </a:r>
                      <a:r>
                        <a:rPr lang="en-US" sz="1400" b="1" u="none" strike="noStrike" dirty="0" err="1">
                          <a:solidFill>
                            <a:schemeClr val="tx1"/>
                          </a:solidFill>
                          <a:effectLst/>
                          <a:latin typeface="Arial" panose="020B0604020202020204" pitchFamily="34" charset="0"/>
                          <a:cs typeface="Arial" panose="020B0604020202020204" pitchFamily="34" charset="0"/>
                        </a:rPr>
                        <a:t>đợi</a:t>
                      </a:r>
                      <a:endParaRPr lang="en-US" sz="14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b="1" u="none" strike="noStrike" dirty="0" err="1">
                          <a:solidFill>
                            <a:schemeClr val="tx1"/>
                          </a:solidFill>
                          <a:effectLst/>
                          <a:latin typeface="Arial" panose="020B0604020202020204" pitchFamily="34" charset="0"/>
                          <a:cs typeface="Arial" panose="020B0604020202020204" pitchFamily="34" charset="0"/>
                        </a:rPr>
                        <a:t>Cần</a:t>
                      </a:r>
                      <a:r>
                        <a:rPr lang="en-US" sz="1400" b="1" u="none" strike="noStrike" dirty="0">
                          <a:solidFill>
                            <a:schemeClr val="tx1"/>
                          </a:solidFill>
                          <a:effectLst/>
                          <a:latin typeface="Arial" panose="020B0604020202020204" pitchFamily="34" charset="0"/>
                          <a:cs typeface="Arial" panose="020B0604020202020204" pitchFamily="34" charset="0"/>
                        </a:rPr>
                        <a:t> </a:t>
                      </a:r>
                      <a:r>
                        <a:rPr lang="en-US" sz="1400" b="1" u="none" strike="noStrike" dirty="0" err="1">
                          <a:solidFill>
                            <a:schemeClr val="tx1"/>
                          </a:solidFill>
                          <a:effectLst/>
                          <a:latin typeface="Arial" panose="020B0604020202020204" pitchFamily="34" charset="0"/>
                          <a:cs typeface="Arial" panose="020B0604020202020204" pitchFamily="34" charset="0"/>
                        </a:rPr>
                        <a:t>cải</a:t>
                      </a:r>
                      <a:r>
                        <a:rPr lang="en-US" sz="1400" b="1" u="none" strike="noStrike" dirty="0">
                          <a:solidFill>
                            <a:schemeClr val="tx1"/>
                          </a:solidFill>
                          <a:effectLst/>
                          <a:latin typeface="Arial" panose="020B0604020202020204" pitchFamily="34" charset="0"/>
                          <a:cs typeface="Arial" panose="020B0604020202020204" pitchFamily="34" charset="0"/>
                        </a:rPr>
                        <a:t> </a:t>
                      </a:r>
                      <a:r>
                        <a:rPr lang="en-US" sz="1400" b="1" u="none" strike="noStrike" dirty="0" err="1">
                          <a:solidFill>
                            <a:schemeClr val="tx1"/>
                          </a:solidFill>
                          <a:effectLst/>
                          <a:latin typeface="Arial" panose="020B0604020202020204" pitchFamily="34" charset="0"/>
                          <a:cs typeface="Arial" panose="020B0604020202020204" pitchFamily="34" charset="0"/>
                        </a:rPr>
                        <a:t>thiện</a:t>
                      </a:r>
                      <a:endParaRPr lang="en-US" sz="14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b="1" u="none" strike="noStrike">
                          <a:solidFill>
                            <a:schemeClr val="tx1"/>
                          </a:solidFill>
                          <a:effectLst/>
                          <a:latin typeface="Arial" panose="020B0604020202020204" pitchFamily="34" charset="0"/>
                          <a:cs typeface="Arial" panose="020B0604020202020204" pitchFamily="34" charset="0"/>
                        </a:rPr>
                        <a:t>Đạt yêu cầu</a:t>
                      </a:r>
                      <a:endParaRPr lang="en-US" sz="1400" b="1" i="0" u="none" strike="noStrike">
                        <a:solidFill>
                          <a:schemeClr val="tx1"/>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vi-VN" sz="1400" b="1" u="none" strike="noStrike" dirty="0">
                          <a:solidFill>
                            <a:schemeClr val="tx1"/>
                          </a:solidFill>
                          <a:effectLst/>
                          <a:latin typeface="Arial" panose="020B0604020202020204" pitchFamily="34" charset="0"/>
                          <a:cs typeface="Arial" panose="020B0604020202020204" pitchFamily="34" charset="0"/>
                        </a:rPr>
                        <a:t>Vượt yêu cầu</a:t>
                      </a:r>
                      <a:endParaRPr lang="vi-VN" sz="14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vi-VN" sz="1400" b="1" u="none" strike="noStrike" dirty="0">
                          <a:solidFill>
                            <a:schemeClr val="tx1"/>
                          </a:solidFill>
                          <a:effectLst/>
                          <a:latin typeface="Arial" panose="020B0604020202020204" pitchFamily="34" charset="0"/>
                          <a:cs typeface="Arial" panose="020B0604020202020204" pitchFamily="34" charset="0"/>
                        </a:rPr>
                        <a:t>Xu hướng</a:t>
                      </a:r>
                      <a:endParaRPr lang="vi-VN" sz="14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b="1" u="none" strike="noStrike" dirty="0" err="1">
                          <a:solidFill>
                            <a:schemeClr val="tx1"/>
                          </a:solidFill>
                          <a:effectLst/>
                          <a:latin typeface="Arial" panose="020B0604020202020204" pitchFamily="34" charset="0"/>
                          <a:cs typeface="Arial" panose="020B0604020202020204" pitchFamily="34" charset="0"/>
                        </a:rPr>
                        <a:t>Ghi</a:t>
                      </a:r>
                      <a:r>
                        <a:rPr lang="en-US" sz="1400" b="1" u="none" strike="noStrike" dirty="0">
                          <a:solidFill>
                            <a:schemeClr val="tx1"/>
                          </a:solidFill>
                          <a:effectLst/>
                          <a:latin typeface="Arial" panose="020B0604020202020204" pitchFamily="34" charset="0"/>
                          <a:cs typeface="Arial" panose="020B0604020202020204" pitchFamily="34" charset="0"/>
                        </a:rPr>
                        <a:t> </a:t>
                      </a:r>
                      <a:r>
                        <a:rPr lang="en-US" sz="1400" b="1" u="none" strike="noStrike" dirty="0" err="1">
                          <a:solidFill>
                            <a:schemeClr val="tx1"/>
                          </a:solidFill>
                          <a:effectLst/>
                          <a:latin typeface="Arial" panose="020B0604020202020204" pitchFamily="34" charset="0"/>
                          <a:cs typeface="Arial" panose="020B0604020202020204" pitchFamily="34" charset="0"/>
                        </a:rPr>
                        <a:t>chú</a:t>
                      </a:r>
                      <a:endParaRPr lang="en-US" sz="14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b="1" u="none" strike="noStrike" dirty="0">
                          <a:solidFill>
                            <a:schemeClr val="tx1"/>
                          </a:solidFill>
                          <a:effectLst/>
                          <a:latin typeface="Arial" panose="020B0604020202020204" pitchFamily="34" charset="0"/>
                          <a:cs typeface="Arial" panose="020B0604020202020204" pitchFamily="34" charset="0"/>
                        </a:rPr>
                        <a:t>Kết </a:t>
                      </a:r>
                      <a:r>
                        <a:rPr lang="en-US" sz="1400" b="1" u="none" strike="noStrike" dirty="0" err="1">
                          <a:solidFill>
                            <a:schemeClr val="tx1"/>
                          </a:solidFill>
                          <a:effectLst/>
                          <a:latin typeface="Arial" panose="020B0604020202020204" pitchFamily="34" charset="0"/>
                          <a:cs typeface="Arial" panose="020B0604020202020204" pitchFamily="34" charset="0"/>
                        </a:rPr>
                        <a:t>quả</a:t>
                      </a:r>
                      <a:r>
                        <a:rPr lang="en-US" sz="1400" b="1" u="none" strike="noStrike" dirty="0">
                          <a:solidFill>
                            <a:schemeClr val="tx1"/>
                          </a:solidFill>
                          <a:effectLst/>
                          <a:latin typeface="Arial" panose="020B0604020202020204" pitchFamily="34" charset="0"/>
                          <a:cs typeface="Arial" panose="020B0604020202020204" pitchFamily="34" charset="0"/>
                        </a:rPr>
                        <a:t> KPI</a:t>
                      </a:r>
                      <a:endParaRPr lang="en-US" sz="14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tc>
              </a:tr>
              <a:tr h="437364">
                <a:tc>
                  <a:txBody>
                    <a:bodyPr/>
                    <a:lstStyle/>
                    <a:p>
                      <a:pPr algn="ctr" fontAlgn="ctr"/>
                      <a:r>
                        <a:rPr lang="en-US" sz="1400" u="none" strike="noStrike" dirty="0">
                          <a:effectLst/>
                          <a:latin typeface="Arial" panose="020B0604020202020204" pitchFamily="34" charset="0"/>
                          <a:cs typeface="Arial" panose="020B0604020202020204" pitchFamily="34" charset="0"/>
                        </a:rPr>
                        <a:t>1</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l" fontAlgn="ctr"/>
                      <a:r>
                        <a:rPr lang="vi-VN" sz="1400" u="none" strike="noStrike" dirty="0">
                          <a:effectLst/>
                          <a:latin typeface="Arial" panose="020B0604020202020204" pitchFamily="34" charset="0"/>
                          <a:cs typeface="Arial" panose="020B0604020202020204" pitchFamily="34" charset="0"/>
                        </a:rPr>
                        <a:t>KIẾN THỨC</a:t>
                      </a:r>
                      <a:r>
                        <a:rPr lang="vi-VN" sz="1400" u="none" strike="noStrike" dirty="0" smtClean="0">
                          <a:effectLst/>
                          <a:latin typeface="Arial" panose="020B0604020202020204" pitchFamily="34" charset="0"/>
                          <a:cs typeface="Arial" panose="020B0604020202020204" pitchFamily="34" charset="0"/>
                        </a:rPr>
                        <a:t>:</a:t>
                      </a:r>
                      <a:endParaRPr lang="vi-VN" sz="1400" b="0" i="1"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5%</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10%</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15%</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l" fontAlgn="b"/>
                      <a:r>
                        <a:rPr lang="en-US" sz="1400" u="none" strike="noStrike" dirty="0">
                          <a:effectLst/>
                          <a:latin typeface="Arial" panose="020B0604020202020204" pitchFamily="34" charset="0"/>
                          <a:cs typeface="Arial" panose="020B0604020202020204" pitchFamily="34" charset="0"/>
                        </a:rPr>
                        <a:t> </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err="1">
                          <a:effectLst/>
                          <a:latin typeface="Arial" panose="020B0604020202020204" pitchFamily="34" charset="0"/>
                          <a:cs typeface="Arial" panose="020B0604020202020204" pitchFamily="34" charset="0"/>
                        </a:rPr>
                        <a:t>đào</a:t>
                      </a:r>
                      <a:r>
                        <a:rPr lang="en-US" sz="1400" u="none" strike="noStrike" dirty="0">
                          <a:effectLst/>
                          <a:latin typeface="Arial" panose="020B0604020202020204" pitchFamily="34" charset="0"/>
                          <a:cs typeface="Arial" panose="020B0604020202020204" pitchFamily="34" charset="0"/>
                        </a:rPr>
                        <a:t> </a:t>
                      </a:r>
                      <a:r>
                        <a:rPr lang="en-US" sz="1400" u="none" strike="noStrike" dirty="0" err="1">
                          <a:effectLst/>
                          <a:latin typeface="Arial" panose="020B0604020202020204" pitchFamily="34" charset="0"/>
                          <a:cs typeface="Arial" panose="020B0604020202020204" pitchFamily="34" charset="0"/>
                        </a:rPr>
                        <a:t>tạo</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15%</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r>
              <a:tr h="437364">
                <a:tc>
                  <a:txBody>
                    <a:bodyPr/>
                    <a:lstStyle/>
                    <a:p>
                      <a:pPr algn="ctr" fontAlgn="ctr"/>
                      <a:r>
                        <a:rPr lang="en-US" sz="1400" u="none" strike="noStrike">
                          <a:effectLst/>
                          <a:latin typeface="Arial" panose="020B0604020202020204" pitchFamily="34" charset="0"/>
                          <a:cs typeface="Arial" panose="020B0604020202020204" pitchFamily="34" charset="0"/>
                        </a:rPr>
                        <a:t>2</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l" fontAlgn="ctr"/>
                      <a:r>
                        <a:rPr lang="vi-VN" sz="1400" u="none" strike="noStrike" dirty="0">
                          <a:effectLst/>
                          <a:latin typeface="Arial" panose="020B0604020202020204" pitchFamily="34" charset="0"/>
                          <a:cs typeface="Arial" panose="020B0604020202020204" pitchFamily="34" charset="0"/>
                        </a:rPr>
                        <a:t>CHẤT LƯỢNG CÔNG VIỆC</a:t>
                      </a:r>
                      <a:r>
                        <a:rPr lang="vi-VN" sz="1400" u="none" strike="noStrike" dirty="0" smtClean="0">
                          <a:effectLst/>
                          <a:latin typeface="Arial" panose="020B0604020202020204" pitchFamily="34" charset="0"/>
                          <a:cs typeface="Arial" panose="020B0604020202020204" pitchFamily="34" charset="0"/>
                        </a:rPr>
                        <a:t>:</a:t>
                      </a:r>
                      <a:endParaRPr lang="vi-VN" sz="1400" b="0" i="1"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5%</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10%</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15%</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l" fontAlgn="b"/>
                      <a:r>
                        <a:rPr lang="en-US" sz="1400" u="none" strike="noStrike" dirty="0">
                          <a:effectLst/>
                          <a:latin typeface="Arial" panose="020B0604020202020204" pitchFamily="34" charset="0"/>
                          <a:cs typeface="Arial" panose="020B0604020202020204" pitchFamily="34" charset="0"/>
                        </a:rPr>
                        <a:t> </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 </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15%</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r>
              <a:tr h="437364">
                <a:tc>
                  <a:txBody>
                    <a:bodyPr/>
                    <a:lstStyle/>
                    <a:p>
                      <a:pPr algn="ctr" fontAlgn="ctr"/>
                      <a:r>
                        <a:rPr lang="en-US" sz="1400" u="none" strike="noStrike">
                          <a:effectLst/>
                          <a:latin typeface="Arial" panose="020B0604020202020204" pitchFamily="34" charset="0"/>
                          <a:cs typeface="Arial" panose="020B0604020202020204" pitchFamily="34" charset="0"/>
                        </a:rPr>
                        <a:t>3</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l" fontAlgn="ctr"/>
                      <a:r>
                        <a:rPr lang="vi-VN" sz="1400" u="none" strike="noStrike" dirty="0">
                          <a:effectLst/>
                          <a:latin typeface="Arial" panose="020B0604020202020204" pitchFamily="34" charset="0"/>
                          <a:cs typeface="Arial" panose="020B0604020202020204" pitchFamily="34" charset="0"/>
                        </a:rPr>
                        <a:t>KHẢ NĂNG TỔ CHỨC CÔNG VIỆC</a:t>
                      </a:r>
                      <a:r>
                        <a:rPr lang="vi-VN" sz="1400" u="none" strike="noStrike" dirty="0" smtClean="0">
                          <a:effectLst/>
                          <a:latin typeface="Arial" panose="020B0604020202020204" pitchFamily="34" charset="0"/>
                          <a:cs typeface="Arial" panose="020B0604020202020204" pitchFamily="34" charset="0"/>
                        </a:rPr>
                        <a:t>:</a:t>
                      </a:r>
                      <a:endParaRPr lang="vi-VN" sz="1400" b="0" i="1"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5%</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7%</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10%</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l" fontAlgn="b"/>
                      <a:r>
                        <a:rPr lang="en-US" sz="1400" u="none" strike="noStrike" dirty="0">
                          <a:effectLst/>
                          <a:latin typeface="Arial" panose="020B0604020202020204" pitchFamily="34" charset="0"/>
                          <a:cs typeface="Arial" panose="020B0604020202020204" pitchFamily="34" charset="0"/>
                        </a:rPr>
                        <a:t> </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 </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10%</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r>
              <a:tr h="437364">
                <a:tc>
                  <a:txBody>
                    <a:bodyPr/>
                    <a:lstStyle/>
                    <a:p>
                      <a:pPr algn="ctr" fontAlgn="ctr"/>
                      <a:r>
                        <a:rPr lang="en-US" sz="1400" u="none" strike="noStrike">
                          <a:effectLst/>
                          <a:latin typeface="Arial" panose="020B0604020202020204" pitchFamily="34" charset="0"/>
                          <a:cs typeface="Arial" panose="020B0604020202020204" pitchFamily="34" charset="0"/>
                        </a:rPr>
                        <a:t>4</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l" fontAlgn="b"/>
                      <a:r>
                        <a:rPr lang="vi-VN" sz="1400" u="none" strike="noStrike" dirty="0">
                          <a:effectLst/>
                          <a:latin typeface="Arial" panose="020B0604020202020204" pitchFamily="34" charset="0"/>
                          <a:cs typeface="Arial" panose="020B0604020202020204" pitchFamily="34" charset="0"/>
                        </a:rPr>
                        <a:t>KHẢ NĂNG THÍCH ỨNG</a:t>
                      </a:r>
                      <a:r>
                        <a:rPr lang="vi-VN" sz="1400" u="none" strike="noStrike" dirty="0" smtClean="0">
                          <a:effectLst/>
                          <a:latin typeface="Arial" panose="020B0604020202020204" pitchFamily="34" charset="0"/>
                          <a:cs typeface="Arial" panose="020B0604020202020204" pitchFamily="34" charset="0"/>
                        </a:rPr>
                        <a:t>:</a:t>
                      </a:r>
                      <a:endParaRPr lang="vi-VN" sz="1400" b="0" i="1"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5%</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7%</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10%</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l" fontAlgn="b"/>
                      <a:r>
                        <a:rPr lang="en-US" sz="1400" u="none" strike="noStrike" dirty="0">
                          <a:effectLst/>
                          <a:latin typeface="Arial" panose="020B0604020202020204" pitchFamily="34" charset="0"/>
                          <a:cs typeface="Arial" panose="020B0604020202020204" pitchFamily="34" charset="0"/>
                        </a:rPr>
                        <a:t> </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 </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10%</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r>
              <a:tr h="437364">
                <a:tc>
                  <a:txBody>
                    <a:bodyPr/>
                    <a:lstStyle/>
                    <a:p>
                      <a:pPr algn="ctr" fontAlgn="ctr"/>
                      <a:r>
                        <a:rPr lang="en-US" sz="1400" u="none" strike="noStrike">
                          <a:effectLst/>
                          <a:latin typeface="Arial" panose="020B0604020202020204" pitchFamily="34" charset="0"/>
                          <a:cs typeface="Arial" panose="020B0604020202020204" pitchFamily="34" charset="0"/>
                        </a:rPr>
                        <a:t>5</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l" fontAlgn="ctr"/>
                      <a:r>
                        <a:rPr lang="vi-VN" sz="1400" u="none" strike="noStrike" dirty="0">
                          <a:effectLst/>
                          <a:latin typeface="Arial" panose="020B0604020202020204" pitchFamily="34" charset="0"/>
                          <a:cs typeface="Arial" panose="020B0604020202020204" pitchFamily="34" charset="0"/>
                        </a:rPr>
                        <a:t>KHẢ NĂNG GIẢI QUYẾT VẤN ĐỀ / SÁNG TẠO</a:t>
                      </a:r>
                      <a:r>
                        <a:rPr lang="vi-VN" sz="1400" u="none" strike="noStrike" dirty="0" smtClean="0">
                          <a:effectLst/>
                          <a:latin typeface="Arial" panose="020B0604020202020204" pitchFamily="34" charset="0"/>
                          <a:cs typeface="Arial" panose="020B0604020202020204" pitchFamily="34" charset="0"/>
                        </a:rPr>
                        <a:t>:</a:t>
                      </a:r>
                      <a:endParaRPr lang="vi-VN" sz="1400" b="0" i="1"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5%</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7%</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10%</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 </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 </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10%</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r>
              <a:tr h="568072">
                <a:tc>
                  <a:txBody>
                    <a:bodyPr/>
                    <a:lstStyle/>
                    <a:p>
                      <a:pPr algn="ctr" fontAlgn="ctr"/>
                      <a:r>
                        <a:rPr lang="en-US" sz="1400" u="none" strike="noStrike">
                          <a:effectLst/>
                          <a:latin typeface="Arial" panose="020B0604020202020204" pitchFamily="34" charset="0"/>
                          <a:cs typeface="Arial" panose="020B0604020202020204" pitchFamily="34" charset="0"/>
                        </a:rPr>
                        <a:t>6</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l" fontAlgn="ctr"/>
                      <a:r>
                        <a:rPr lang="vi-VN" sz="1400" u="none" strike="noStrike" dirty="0">
                          <a:effectLst/>
                          <a:latin typeface="Arial" panose="020B0604020202020204" pitchFamily="34" charset="0"/>
                          <a:cs typeface="Arial" panose="020B0604020202020204" pitchFamily="34" charset="0"/>
                        </a:rPr>
                        <a:t>KHẢ NĂNG RA QUYẾT ĐỊNH</a:t>
                      </a:r>
                      <a:r>
                        <a:rPr lang="vi-VN" sz="1400" u="none" strike="noStrike" dirty="0" smtClean="0">
                          <a:effectLst/>
                          <a:latin typeface="Arial" panose="020B0604020202020204" pitchFamily="34" charset="0"/>
                          <a:cs typeface="Arial" panose="020B0604020202020204" pitchFamily="34" charset="0"/>
                        </a:rPr>
                        <a:t>:</a:t>
                      </a:r>
                      <a:endParaRPr lang="vi-VN" sz="1400" b="0" i="1"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5%</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7%</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10%</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 </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 </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10%</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r>
              <a:tr h="437364">
                <a:tc>
                  <a:txBody>
                    <a:bodyPr/>
                    <a:lstStyle/>
                    <a:p>
                      <a:pPr algn="ctr" fontAlgn="ctr"/>
                      <a:r>
                        <a:rPr lang="en-US" sz="1400" u="none" strike="noStrike">
                          <a:effectLst/>
                          <a:latin typeface="Arial" panose="020B0604020202020204" pitchFamily="34" charset="0"/>
                          <a:cs typeface="Arial" panose="020B0604020202020204" pitchFamily="34" charset="0"/>
                        </a:rPr>
                        <a:t>7</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l" fontAlgn="ctr"/>
                      <a:r>
                        <a:rPr lang="vi-VN" sz="1400" u="none" strike="noStrike" dirty="0">
                          <a:effectLst/>
                          <a:latin typeface="Arial" panose="020B0604020202020204" pitchFamily="34" charset="0"/>
                          <a:cs typeface="Arial" panose="020B0604020202020204" pitchFamily="34" charset="0"/>
                        </a:rPr>
                        <a:t>KHẢ NĂNG GIAO TIẾP</a:t>
                      </a:r>
                      <a:r>
                        <a:rPr lang="vi-VN" sz="1400" u="none" strike="noStrike" dirty="0" smtClean="0">
                          <a:effectLst/>
                          <a:latin typeface="Arial" panose="020B0604020202020204" pitchFamily="34" charset="0"/>
                          <a:cs typeface="Arial" panose="020B0604020202020204" pitchFamily="34" charset="0"/>
                        </a:rPr>
                        <a:t>:</a:t>
                      </a:r>
                      <a:endParaRPr lang="vi-VN" sz="1400" b="0" i="1"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5%</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10%</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15%</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 </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 </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15%</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r>
              <a:tr h="437364">
                <a:tc>
                  <a:txBody>
                    <a:bodyPr/>
                    <a:lstStyle/>
                    <a:p>
                      <a:pPr algn="ctr" fontAlgn="ctr"/>
                      <a:r>
                        <a:rPr lang="en-US" sz="1400" u="none" strike="noStrike" dirty="0">
                          <a:effectLst/>
                          <a:latin typeface="Arial" panose="020B0604020202020204" pitchFamily="34" charset="0"/>
                          <a:cs typeface="Arial" panose="020B0604020202020204" pitchFamily="34" charset="0"/>
                        </a:rPr>
                        <a:t>8</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l" fontAlgn="ctr"/>
                      <a:r>
                        <a:rPr lang="vi-VN" sz="1400" u="none" strike="noStrike" dirty="0">
                          <a:effectLst/>
                          <a:latin typeface="Arial" panose="020B0604020202020204" pitchFamily="34" charset="0"/>
                          <a:cs typeface="Arial" panose="020B0604020202020204" pitchFamily="34" charset="0"/>
                        </a:rPr>
                        <a:t>TÍNH TỰ GIÁC, KỶ LUẬT</a:t>
                      </a:r>
                      <a:r>
                        <a:rPr lang="vi-VN" sz="1400" u="none" strike="noStrike" dirty="0" smtClean="0">
                          <a:effectLst/>
                          <a:latin typeface="Arial" panose="020B0604020202020204" pitchFamily="34" charset="0"/>
                          <a:cs typeface="Arial" panose="020B0604020202020204" pitchFamily="34" charset="0"/>
                        </a:rPr>
                        <a:t>:</a:t>
                      </a:r>
                      <a:endParaRPr lang="vi-VN" sz="1400" b="0" i="1"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5%</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10%</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15%</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 </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 </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15%</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r>
              <a:tr h="437364">
                <a:tc>
                  <a:txBody>
                    <a:bodyPr/>
                    <a:lstStyle/>
                    <a:p>
                      <a:pPr algn="ctr"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b="1" i="0" u="none" strike="noStrike" dirty="0" smtClean="0">
                          <a:solidFill>
                            <a:srgbClr val="000000"/>
                          </a:solidFill>
                          <a:effectLst/>
                          <a:latin typeface="Arial" panose="020B0604020202020204" pitchFamily="34" charset="0"/>
                          <a:cs typeface="Arial" panose="020B0604020202020204" pitchFamily="34" charset="0"/>
                        </a:rPr>
                        <a:t>TỔNG</a:t>
                      </a:r>
                      <a:r>
                        <a:rPr lang="en-US" sz="1400" b="1" i="0" u="none" strike="noStrike" baseline="0" dirty="0" smtClean="0">
                          <a:solidFill>
                            <a:srgbClr val="000000"/>
                          </a:solidFill>
                          <a:effectLst/>
                          <a:latin typeface="Arial" panose="020B0604020202020204" pitchFamily="34" charset="0"/>
                          <a:cs typeface="Arial" panose="020B0604020202020204" pitchFamily="34" charset="0"/>
                        </a:rPr>
                        <a:t> CỘNG</a:t>
                      </a:r>
                      <a:endParaRPr lang="vi-VN" sz="14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b="1" i="0" u="none" strike="noStrike" dirty="0" smtClean="0">
                          <a:solidFill>
                            <a:srgbClr val="000000"/>
                          </a:solidFill>
                          <a:effectLst/>
                          <a:latin typeface="Arial" panose="020B0604020202020204" pitchFamily="34" charset="0"/>
                          <a:cs typeface="Arial" panose="020B0604020202020204" pitchFamily="34" charset="0"/>
                        </a:rPr>
                        <a:t>40%</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b="1" i="0" u="none" strike="noStrike" dirty="0" smtClean="0">
                          <a:solidFill>
                            <a:srgbClr val="000000"/>
                          </a:solidFill>
                          <a:effectLst/>
                          <a:latin typeface="Arial" panose="020B0604020202020204" pitchFamily="34" charset="0"/>
                          <a:cs typeface="Arial" panose="020B0604020202020204" pitchFamily="34" charset="0"/>
                        </a:rPr>
                        <a:t>68%</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b="1" i="0" u="none" strike="noStrike" dirty="0" smtClean="0">
                          <a:solidFill>
                            <a:srgbClr val="000000"/>
                          </a:solidFill>
                          <a:effectLst/>
                          <a:latin typeface="Arial" panose="020B0604020202020204" pitchFamily="34" charset="0"/>
                          <a:cs typeface="Arial" panose="020B0604020202020204" pitchFamily="34" charset="0"/>
                        </a:rPr>
                        <a:t>100%</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r>
            </a:tbl>
          </a:graphicData>
        </a:graphic>
      </p:graphicFrame>
      <p:sp>
        <p:nvSpPr>
          <p:cNvPr id="3" name="Right Arrow 2"/>
          <p:cNvSpPr/>
          <p:nvPr/>
        </p:nvSpPr>
        <p:spPr>
          <a:xfrm>
            <a:off x="6705600" y="2286000"/>
            <a:ext cx="5334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6705600" y="2667000"/>
            <a:ext cx="533400" cy="152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705600" y="3123881"/>
            <a:ext cx="533400" cy="152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375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5943600" cy="1143000"/>
          </a:xfrm>
        </p:spPr>
        <p:txBody>
          <a:bodyPr>
            <a:normAutofit/>
          </a:bodyPr>
          <a:lstStyle/>
          <a:p>
            <a:r>
              <a:rPr lang="vi-VN" sz="1800" b="1" dirty="0" smtClean="0">
                <a:solidFill>
                  <a:srgbClr val="0070C0"/>
                </a:solidFill>
              </a:rPr>
              <a:t>III</a:t>
            </a:r>
            <a:r>
              <a:rPr lang="en-US" sz="1800" dirty="0" smtClean="0">
                <a:solidFill>
                  <a:srgbClr val="0070C0"/>
                </a:solidFill>
              </a:rPr>
              <a:t>. </a:t>
            </a:r>
            <a:r>
              <a:rPr lang="vi-VN" sz="1800" b="1" dirty="0" smtClean="0">
                <a:solidFill>
                  <a:srgbClr val="0070C0"/>
                </a:solidFill>
              </a:rPr>
              <a:t>ĐÁNH </a:t>
            </a:r>
            <a:r>
              <a:rPr lang="vi-VN" sz="1800" b="1" dirty="0">
                <a:solidFill>
                  <a:srgbClr val="0070C0"/>
                </a:solidFill>
              </a:rPr>
              <a:t>GIÁ NĂNG LỰC NHÂN VIÊN (ĐỊNH HƯỚNG KẾ HOẠCH ĐÀO TẠO TRONG TƯƠNG LAI)</a:t>
            </a:r>
            <a:r>
              <a:rPr lang="vi-VN" sz="1800" dirty="0">
                <a:solidFill>
                  <a:srgbClr val="0070C0"/>
                </a:solidFill>
              </a:rPr>
              <a:t> </a:t>
            </a:r>
            <a:endParaRPr lang="en-US" sz="1800" dirty="0">
              <a:solidFill>
                <a:srgbClr val="0070C0"/>
              </a:solidFill>
            </a:endParaRP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2715299036"/>
              </p:ext>
            </p:extLst>
          </p:nvPr>
        </p:nvGraphicFramePr>
        <p:xfrm>
          <a:off x="152400" y="1417638"/>
          <a:ext cx="8686801" cy="5086167"/>
        </p:xfrm>
        <a:graphic>
          <a:graphicData uri="http://schemas.openxmlformats.org/drawingml/2006/table">
            <a:tbl>
              <a:tblPr>
                <a:tableStyleId>{E8B1032C-EA38-4F05-BA0D-38AFFFC7BED3}</a:tableStyleId>
              </a:tblPr>
              <a:tblGrid>
                <a:gridCol w="265257"/>
                <a:gridCol w="4696788"/>
                <a:gridCol w="539109"/>
                <a:gridCol w="522774"/>
                <a:gridCol w="555445"/>
                <a:gridCol w="579951"/>
                <a:gridCol w="785015"/>
                <a:gridCol w="742462"/>
              </a:tblGrid>
              <a:tr h="879029">
                <a:tc>
                  <a:txBody>
                    <a:bodyPr/>
                    <a:lstStyle/>
                    <a:p>
                      <a:pPr algn="ctr" fontAlgn="ctr"/>
                      <a:r>
                        <a:rPr lang="en-US" sz="1400" b="1" u="none" strike="noStrike" dirty="0" err="1">
                          <a:effectLst/>
                          <a:latin typeface="Arial" panose="020B0604020202020204" pitchFamily="34" charset="0"/>
                          <a:cs typeface="Arial" panose="020B0604020202020204" pitchFamily="34" charset="0"/>
                        </a:rPr>
                        <a:t>Stt</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b="1" u="none" strike="noStrike" dirty="0">
                          <a:effectLst/>
                          <a:latin typeface="Arial" panose="020B0604020202020204" pitchFamily="34" charset="0"/>
                          <a:cs typeface="Arial" panose="020B0604020202020204" pitchFamily="34" charset="0"/>
                        </a:rPr>
                        <a:t>               </a:t>
                      </a:r>
                      <a:r>
                        <a:rPr lang="en-US" sz="1400" b="1" u="none" strike="noStrike" dirty="0" err="1">
                          <a:effectLst/>
                          <a:latin typeface="Arial" panose="020B0604020202020204" pitchFamily="34" charset="0"/>
                          <a:cs typeface="Arial" panose="020B0604020202020204" pitchFamily="34" charset="0"/>
                        </a:rPr>
                        <a:t>Các</a:t>
                      </a:r>
                      <a:r>
                        <a:rPr lang="en-US" sz="1400" b="1" u="none" strike="noStrike" dirty="0">
                          <a:effectLst/>
                          <a:latin typeface="Arial" panose="020B0604020202020204" pitchFamily="34" charset="0"/>
                          <a:cs typeface="Arial" panose="020B0604020202020204" pitchFamily="34" charset="0"/>
                        </a:rPr>
                        <a:t> </a:t>
                      </a:r>
                      <a:r>
                        <a:rPr lang="en-US" sz="1400" b="1" u="none" strike="noStrike" dirty="0" err="1">
                          <a:effectLst/>
                          <a:latin typeface="Arial" panose="020B0604020202020204" pitchFamily="34" charset="0"/>
                          <a:cs typeface="Arial" panose="020B0604020202020204" pitchFamily="34" charset="0"/>
                        </a:rPr>
                        <a:t>tiêu</a:t>
                      </a:r>
                      <a:r>
                        <a:rPr lang="en-US" sz="1400" b="1" u="none" strike="noStrike" dirty="0">
                          <a:effectLst/>
                          <a:latin typeface="Arial" panose="020B0604020202020204" pitchFamily="34" charset="0"/>
                          <a:cs typeface="Arial" panose="020B0604020202020204" pitchFamily="34" charset="0"/>
                        </a:rPr>
                        <a:t> </a:t>
                      </a:r>
                      <a:r>
                        <a:rPr lang="en-US" sz="1400" b="1" u="none" strike="noStrike" dirty="0" err="1">
                          <a:effectLst/>
                          <a:latin typeface="Arial" panose="020B0604020202020204" pitchFamily="34" charset="0"/>
                          <a:cs typeface="Arial" panose="020B0604020202020204" pitchFamily="34" charset="0"/>
                        </a:rPr>
                        <a:t>chí</a:t>
                      </a:r>
                      <a:r>
                        <a:rPr lang="en-US" sz="1400" b="1" u="none" strike="noStrike" dirty="0">
                          <a:effectLst/>
                          <a:latin typeface="Arial" panose="020B0604020202020204" pitchFamily="34" charset="0"/>
                          <a:cs typeface="Arial" panose="020B0604020202020204" pitchFamily="34" charset="0"/>
                        </a:rPr>
                        <a:t> </a:t>
                      </a:r>
                      <a:r>
                        <a:rPr lang="en-US" sz="1400" b="1" u="none" strike="noStrike" dirty="0" err="1">
                          <a:effectLst/>
                          <a:latin typeface="Arial" panose="020B0604020202020204" pitchFamily="34" charset="0"/>
                          <a:cs typeface="Arial" panose="020B0604020202020204" pitchFamily="34" charset="0"/>
                        </a:rPr>
                        <a:t>mong</a:t>
                      </a:r>
                      <a:r>
                        <a:rPr lang="en-US" sz="1400" b="1" u="none" strike="noStrike" dirty="0">
                          <a:effectLst/>
                          <a:latin typeface="Arial" panose="020B0604020202020204" pitchFamily="34" charset="0"/>
                          <a:cs typeface="Arial" panose="020B0604020202020204" pitchFamily="34" charset="0"/>
                        </a:rPr>
                        <a:t> </a:t>
                      </a:r>
                      <a:r>
                        <a:rPr lang="en-US" sz="1400" b="1" u="none" strike="noStrike" dirty="0" err="1">
                          <a:effectLst/>
                          <a:latin typeface="Arial" panose="020B0604020202020204" pitchFamily="34" charset="0"/>
                          <a:cs typeface="Arial" panose="020B0604020202020204" pitchFamily="34" charset="0"/>
                        </a:rPr>
                        <a:t>đợi</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b="1" u="none" strike="noStrike" dirty="0" err="1">
                          <a:effectLst/>
                          <a:latin typeface="Arial" panose="020B0604020202020204" pitchFamily="34" charset="0"/>
                          <a:cs typeface="Arial" panose="020B0604020202020204" pitchFamily="34" charset="0"/>
                        </a:rPr>
                        <a:t>Cần</a:t>
                      </a:r>
                      <a:r>
                        <a:rPr lang="en-US" sz="1400" b="1" u="none" strike="noStrike" dirty="0">
                          <a:effectLst/>
                          <a:latin typeface="Arial" panose="020B0604020202020204" pitchFamily="34" charset="0"/>
                          <a:cs typeface="Arial" panose="020B0604020202020204" pitchFamily="34" charset="0"/>
                        </a:rPr>
                        <a:t> </a:t>
                      </a:r>
                      <a:r>
                        <a:rPr lang="en-US" sz="1400" b="1" u="none" strike="noStrike" dirty="0" err="1">
                          <a:effectLst/>
                          <a:latin typeface="Arial" panose="020B0604020202020204" pitchFamily="34" charset="0"/>
                          <a:cs typeface="Arial" panose="020B0604020202020204" pitchFamily="34" charset="0"/>
                        </a:rPr>
                        <a:t>cải</a:t>
                      </a:r>
                      <a:r>
                        <a:rPr lang="en-US" sz="1400" b="1" u="none" strike="noStrike" dirty="0">
                          <a:effectLst/>
                          <a:latin typeface="Arial" panose="020B0604020202020204" pitchFamily="34" charset="0"/>
                          <a:cs typeface="Arial" panose="020B0604020202020204" pitchFamily="34" charset="0"/>
                        </a:rPr>
                        <a:t> </a:t>
                      </a:r>
                      <a:r>
                        <a:rPr lang="en-US" sz="1400" b="1" u="none" strike="noStrike" dirty="0" err="1">
                          <a:effectLst/>
                          <a:latin typeface="Arial" panose="020B0604020202020204" pitchFamily="34" charset="0"/>
                          <a:cs typeface="Arial" panose="020B0604020202020204" pitchFamily="34" charset="0"/>
                        </a:rPr>
                        <a:t>thiện</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b="1" u="none" strike="noStrike" dirty="0" err="1">
                          <a:effectLst/>
                          <a:latin typeface="Arial" panose="020B0604020202020204" pitchFamily="34" charset="0"/>
                          <a:cs typeface="Arial" panose="020B0604020202020204" pitchFamily="34" charset="0"/>
                        </a:rPr>
                        <a:t>Đạt</a:t>
                      </a:r>
                      <a:r>
                        <a:rPr lang="en-US" sz="1400" b="1" u="none" strike="noStrike" dirty="0">
                          <a:effectLst/>
                          <a:latin typeface="Arial" panose="020B0604020202020204" pitchFamily="34" charset="0"/>
                          <a:cs typeface="Arial" panose="020B0604020202020204" pitchFamily="34" charset="0"/>
                        </a:rPr>
                        <a:t> </a:t>
                      </a:r>
                      <a:r>
                        <a:rPr lang="en-US" sz="1400" b="1" u="none" strike="noStrike" dirty="0" err="1">
                          <a:effectLst/>
                          <a:latin typeface="Arial" panose="020B0604020202020204" pitchFamily="34" charset="0"/>
                          <a:cs typeface="Arial" panose="020B0604020202020204" pitchFamily="34" charset="0"/>
                        </a:rPr>
                        <a:t>yêu</a:t>
                      </a:r>
                      <a:r>
                        <a:rPr lang="en-US" sz="1400" b="1" u="none" strike="noStrike" dirty="0">
                          <a:effectLst/>
                          <a:latin typeface="Arial" panose="020B0604020202020204" pitchFamily="34" charset="0"/>
                          <a:cs typeface="Arial" panose="020B0604020202020204" pitchFamily="34" charset="0"/>
                        </a:rPr>
                        <a:t> </a:t>
                      </a:r>
                      <a:r>
                        <a:rPr lang="en-US" sz="1400" b="1" u="none" strike="noStrike" dirty="0" err="1">
                          <a:effectLst/>
                          <a:latin typeface="Arial" panose="020B0604020202020204" pitchFamily="34" charset="0"/>
                          <a:cs typeface="Arial" panose="020B0604020202020204" pitchFamily="34" charset="0"/>
                        </a:rPr>
                        <a:t>cầu</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vi-VN" sz="1400" b="1" u="none" strike="noStrike" dirty="0">
                          <a:effectLst/>
                          <a:latin typeface="Arial" panose="020B0604020202020204" pitchFamily="34" charset="0"/>
                          <a:cs typeface="Arial" panose="020B0604020202020204" pitchFamily="34" charset="0"/>
                        </a:rPr>
                        <a:t>Vượt yêu cầu</a:t>
                      </a:r>
                      <a:endParaRPr lang="vi-VN" sz="14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vi-VN" sz="1400" b="1" u="none" strike="noStrike" dirty="0">
                          <a:effectLst/>
                          <a:latin typeface="Arial" panose="020B0604020202020204" pitchFamily="34" charset="0"/>
                          <a:cs typeface="Arial" panose="020B0604020202020204" pitchFamily="34" charset="0"/>
                        </a:rPr>
                        <a:t>Xu hướng</a:t>
                      </a:r>
                      <a:endParaRPr lang="vi-VN" sz="14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b="1" u="none" strike="noStrike" dirty="0" err="1">
                          <a:effectLst/>
                          <a:latin typeface="Arial" panose="020B0604020202020204" pitchFamily="34" charset="0"/>
                          <a:cs typeface="Arial" panose="020B0604020202020204" pitchFamily="34" charset="0"/>
                        </a:rPr>
                        <a:t>Ghi</a:t>
                      </a:r>
                      <a:r>
                        <a:rPr lang="en-US" sz="1400" b="1" u="none" strike="noStrike" dirty="0">
                          <a:effectLst/>
                          <a:latin typeface="Arial" panose="020B0604020202020204" pitchFamily="34" charset="0"/>
                          <a:cs typeface="Arial" panose="020B0604020202020204" pitchFamily="34" charset="0"/>
                        </a:rPr>
                        <a:t> </a:t>
                      </a:r>
                      <a:r>
                        <a:rPr lang="en-US" sz="1400" b="1" u="none" strike="noStrike" dirty="0" err="1">
                          <a:effectLst/>
                          <a:latin typeface="Arial" panose="020B0604020202020204" pitchFamily="34" charset="0"/>
                          <a:cs typeface="Arial" panose="020B0604020202020204" pitchFamily="34" charset="0"/>
                        </a:rPr>
                        <a:t>chú</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400" b="1" u="none" strike="noStrike" dirty="0">
                          <a:effectLst/>
                          <a:latin typeface="Arial" panose="020B0604020202020204" pitchFamily="34" charset="0"/>
                          <a:cs typeface="Arial" panose="020B0604020202020204" pitchFamily="34" charset="0"/>
                        </a:rPr>
                        <a:t>Kết </a:t>
                      </a:r>
                      <a:r>
                        <a:rPr lang="en-US" sz="1400" b="1" u="none" strike="noStrike" dirty="0" err="1">
                          <a:effectLst/>
                          <a:latin typeface="Arial" panose="020B0604020202020204" pitchFamily="34" charset="0"/>
                          <a:cs typeface="Arial" panose="020B0604020202020204" pitchFamily="34" charset="0"/>
                        </a:rPr>
                        <a:t>quả</a:t>
                      </a:r>
                      <a:r>
                        <a:rPr lang="en-US" sz="1400" b="1" u="none" strike="noStrike" dirty="0">
                          <a:effectLst/>
                          <a:latin typeface="Arial" panose="020B0604020202020204" pitchFamily="34" charset="0"/>
                          <a:cs typeface="Arial" panose="020B0604020202020204" pitchFamily="34" charset="0"/>
                        </a:rPr>
                        <a:t> KPI</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r>
              <a:tr h="628831">
                <a:tc>
                  <a:txBody>
                    <a:bodyPr/>
                    <a:lstStyle/>
                    <a:p>
                      <a:pPr algn="ctr" fontAlgn="ctr"/>
                      <a:r>
                        <a:rPr lang="en-US" sz="1400" u="none" strike="noStrike">
                          <a:effectLst/>
                        </a:rPr>
                        <a:t>1</a:t>
                      </a:r>
                      <a:endParaRPr lang="en-US" sz="1400" b="0" i="0" u="none" strike="noStrike">
                        <a:solidFill>
                          <a:srgbClr val="000000"/>
                        </a:solidFill>
                        <a:effectLst/>
                        <a:latin typeface="Cambria" panose="02040503050406030204" pitchFamily="18" charset="0"/>
                      </a:endParaRPr>
                    </a:p>
                  </a:txBody>
                  <a:tcPr marL="0" marR="0" marT="0" marB="0" anchor="ctr"/>
                </a:tc>
                <a:tc>
                  <a:txBody>
                    <a:bodyPr/>
                    <a:lstStyle/>
                    <a:p>
                      <a:pPr algn="l" fontAlgn="ctr"/>
                      <a:r>
                        <a:rPr lang="vi-VN" sz="1300" u="none" strike="noStrike" dirty="0">
                          <a:effectLst/>
                          <a:latin typeface="+mn-lt"/>
                        </a:rPr>
                        <a:t>KIẾN THỨC: Mức độ hiểu biết về công việc và quy trình làm việc. Vận dụng hiệu quả kiến thức chuyên môn để hoàn thành công việc </a:t>
                      </a:r>
                      <a:endParaRPr lang="vi-VN" sz="1300" b="0" i="1" u="none" strike="noStrike" dirty="0">
                        <a:solidFill>
                          <a:srgbClr val="000000"/>
                        </a:solidFill>
                        <a:effectLst/>
                        <a:latin typeface="+mn-lt"/>
                      </a:endParaRPr>
                    </a:p>
                  </a:txBody>
                  <a:tcPr marL="0" marR="0" marT="0" marB="0" anchor="ctr"/>
                </a:tc>
                <a:tc>
                  <a:txBody>
                    <a:bodyPr/>
                    <a:lstStyle/>
                    <a:p>
                      <a:pPr algn="ctr" fontAlgn="ctr"/>
                      <a:r>
                        <a:rPr lang="en-US" sz="1400" u="none" strike="noStrike">
                          <a:effectLst/>
                        </a:rPr>
                        <a:t>5%</a:t>
                      </a:r>
                      <a:endParaRPr lang="en-US" sz="1400" b="0" i="0" u="none" strike="noStrike">
                        <a:solidFill>
                          <a:srgbClr val="000000"/>
                        </a:solidFill>
                        <a:effectLst/>
                        <a:latin typeface="Cambria" panose="02040503050406030204" pitchFamily="18" charset="0"/>
                      </a:endParaRPr>
                    </a:p>
                  </a:txBody>
                  <a:tcPr marL="0" marR="0" marT="0" marB="0" anchor="ctr"/>
                </a:tc>
                <a:tc>
                  <a:txBody>
                    <a:bodyPr/>
                    <a:lstStyle/>
                    <a:p>
                      <a:pPr algn="ctr" fontAlgn="ctr"/>
                      <a:r>
                        <a:rPr lang="en-US" sz="1400" u="none" strike="noStrike">
                          <a:effectLst/>
                        </a:rPr>
                        <a:t>10%</a:t>
                      </a:r>
                      <a:endParaRPr lang="en-US" sz="1400" b="0" i="0" u="none" strike="noStrike">
                        <a:solidFill>
                          <a:srgbClr val="000000"/>
                        </a:solidFill>
                        <a:effectLst/>
                        <a:latin typeface="Cambria" panose="02040503050406030204" pitchFamily="18" charset="0"/>
                      </a:endParaRPr>
                    </a:p>
                  </a:txBody>
                  <a:tcPr marL="0" marR="0" marT="0" marB="0" anchor="ctr"/>
                </a:tc>
                <a:tc>
                  <a:txBody>
                    <a:bodyPr/>
                    <a:lstStyle/>
                    <a:p>
                      <a:pPr algn="ctr" fontAlgn="ctr"/>
                      <a:r>
                        <a:rPr lang="en-US" sz="1400" u="none" strike="noStrike">
                          <a:effectLst/>
                        </a:rPr>
                        <a:t>15%</a:t>
                      </a:r>
                      <a:endParaRPr lang="en-US" sz="1400" b="0" i="0" u="none" strike="noStrike">
                        <a:solidFill>
                          <a:srgbClr val="000000"/>
                        </a:solidFill>
                        <a:effectLst/>
                        <a:latin typeface="Cambria" panose="02040503050406030204" pitchFamily="18" charset="0"/>
                      </a:endParaRPr>
                    </a:p>
                  </a:txBody>
                  <a:tcPr marL="0" marR="0" marT="0" marB="0" anchor="ct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vi-VN" sz="1400" u="none" strike="noStrike" dirty="0" smtClean="0">
                          <a:effectLst/>
                        </a:rPr>
                        <a:t>Đ</a:t>
                      </a:r>
                      <a:r>
                        <a:rPr lang="en-US" sz="1400" u="none" strike="noStrike" dirty="0" err="1" smtClean="0">
                          <a:effectLst/>
                        </a:rPr>
                        <a:t>ào</a:t>
                      </a:r>
                      <a:r>
                        <a:rPr lang="en-US" sz="1400" u="none" strike="noStrike" dirty="0" smtClean="0">
                          <a:effectLst/>
                        </a:rPr>
                        <a:t> </a:t>
                      </a:r>
                      <a:r>
                        <a:rPr lang="en-US" sz="1400" u="none" strike="noStrike" dirty="0" err="1">
                          <a:effectLst/>
                        </a:rPr>
                        <a:t>tạo</a:t>
                      </a:r>
                      <a:endParaRPr lang="en-US" sz="1400" b="0" i="0" u="none" strike="noStrike" dirty="0">
                        <a:solidFill>
                          <a:srgbClr val="000000"/>
                        </a:solidFill>
                        <a:effectLst/>
                        <a:latin typeface="Cambria" panose="02040503050406030204" pitchFamily="18" charset="0"/>
                      </a:endParaRPr>
                    </a:p>
                  </a:txBody>
                  <a:tcPr marL="0" marR="0" marT="0" marB="0" anchor="ctr"/>
                </a:tc>
                <a:tc>
                  <a:txBody>
                    <a:bodyPr/>
                    <a:lstStyle/>
                    <a:p>
                      <a:pPr algn="ctr" fontAlgn="ctr"/>
                      <a:r>
                        <a:rPr lang="vi-VN" sz="1400" u="none" strike="noStrike" dirty="0" smtClean="0">
                          <a:effectLst/>
                        </a:rPr>
                        <a:t>10</a:t>
                      </a:r>
                      <a:r>
                        <a:rPr lang="vi-VN" sz="1400" u="none" strike="noStrike" baseline="0" dirty="0" smtClean="0">
                          <a:effectLst/>
                        </a:rPr>
                        <a:t> </a:t>
                      </a:r>
                      <a:r>
                        <a:rPr lang="en-US" sz="1400" u="none" strike="noStrike" dirty="0" smtClean="0">
                          <a:effectLst/>
                        </a:rPr>
                        <a:t>%</a:t>
                      </a:r>
                      <a:endParaRPr lang="en-US" sz="1400" b="0" i="0" u="none" strike="noStrike" dirty="0">
                        <a:solidFill>
                          <a:srgbClr val="000000"/>
                        </a:solidFill>
                        <a:effectLst/>
                        <a:latin typeface="Cambria" panose="02040503050406030204" pitchFamily="18" charset="0"/>
                      </a:endParaRPr>
                    </a:p>
                  </a:txBody>
                  <a:tcPr marL="0" marR="0" marT="0" marB="0" anchor="ctr"/>
                </a:tc>
              </a:tr>
              <a:tr h="628831">
                <a:tc>
                  <a:txBody>
                    <a:bodyPr/>
                    <a:lstStyle/>
                    <a:p>
                      <a:pPr algn="ctr" fontAlgn="ctr"/>
                      <a:r>
                        <a:rPr lang="en-US" sz="1400" u="none" strike="noStrike">
                          <a:effectLst/>
                        </a:rPr>
                        <a:t>2</a:t>
                      </a:r>
                      <a:endParaRPr lang="en-US" sz="1400" b="0" i="0" u="none" strike="noStrike">
                        <a:solidFill>
                          <a:srgbClr val="000000"/>
                        </a:solidFill>
                        <a:effectLst/>
                        <a:latin typeface="Cambria" panose="02040503050406030204" pitchFamily="18" charset="0"/>
                      </a:endParaRPr>
                    </a:p>
                  </a:txBody>
                  <a:tcPr marL="0" marR="0" marT="0" marB="0" anchor="ctr"/>
                </a:tc>
                <a:tc>
                  <a:txBody>
                    <a:bodyPr/>
                    <a:lstStyle/>
                    <a:p>
                      <a:pPr algn="l" fontAlgn="ctr"/>
                      <a:r>
                        <a:rPr lang="vi-VN" sz="1300" u="none" strike="noStrike" dirty="0">
                          <a:effectLst/>
                          <a:latin typeface="+mn-lt"/>
                        </a:rPr>
                        <a:t>CHẤT LƯỢNG CÔNG VIỆC: Mức độ chính xác, toàn diện và đạt kết quả cao so với mục tiêu</a:t>
                      </a:r>
                      <a:endParaRPr lang="vi-VN" sz="1300" b="0" i="1" u="none" strike="noStrike" dirty="0">
                        <a:solidFill>
                          <a:srgbClr val="000000"/>
                        </a:solidFill>
                        <a:effectLst/>
                        <a:latin typeface="+mn-lt"/>
                      </a:endParaRPr>
                    </a:p>
                  </a:txBody>
                  <a:tcPr marL="0" marR="0" marT="0" marB="0" anchor="ctr"/>
                </a:tc>
                <a:tc>
                  <a:txBody>
                    <a:bodyPr/>
                    <a:lstStyle/>
                    <a:p>
                      <a:pPr algn="ctr" fontAlgn="ctr"/>
                      <a:r>
                        <a:rPr lang="en-US" sz="1400" u="none" strike="noStrike">
                          <a:effectLst/>
                        </a:rPr>
                        <a:t>5%</a:t>
                      </a:r>
                      <a:endParaRPr lang="en-US" sz="1400" b="0" i="0" u="none" strike="noStrike">
                        <a:solidFill>
                          <a:srgbClr val="000000"/>
                        </a:solidFill>
                        <a:effectLst/>
                        <a:latin typeface="Cambria" panose="02040503050406030204" pitchFamily="18" charset="0"/>
                      </a:endParaRPr>
                    </a:p>
                  </a:txBody>
                  <a:tcPr marL="0" marR="0" marT="0" marB="0" anchor="ctr"/>
                </a:tc>
                <a:tc>
                  <a:txBody>
                    <a:bodyPr/>
                    <a:lstStyle/>
                    <a:p>
                      <a:pPr algn="ctr" fontAlgn="ctr"/>
                      <a:r>
                        <a:rPr lang="en-US" sz="1400" u="none" strike="noStrike">
                          <a:effectLst/>
                        </a:rPr>
                        <a:t>10%</a:t>
                      </a:r>
                      <a:endParaRPr lang="en-US" sz="1400" b="0" i="0" u="none" strike="noStrike">
                        <a:solidFill>
                          <a:srgbClr val="000000"/>
                        </a:solidFill>
                        <a:effectLst/>
                        <a:latin typeface="Cambria" panose="02040503050406030204" pitchFamily="18" charset="0"/>
                      </a:endParaRPr>
                    </a:p>
                  </a:txBody>
                  <a:tcPr marL="0" marR="0" marT="0" marB="0" anchor="ctr"/>
                </a:tc>
                <a:tc>
                  <a:txBody>
                    <a:bodyPr/>
                    <a:lstStyle/>
                    <a:p>
                      <a:pPr algn="ctr" fontAlgn="ctr"/>
                      <a:r>
                        <a:rPr lang="en-US" sz="1400" u="none" strike="noStrike">
                          <a:effectLst/>
                        </a:rPr>
                        <a:t>15%</a:t>
                      </a:r>
                      <a:endParaRPr lang="en-US" sz="1400" b="0" i="0" u="none" strike="noStrike">
                        <a:solidFill>
                          <a:srgbClr val="000000"/>
                        </a:solidFill>
                        <a:effectLst/>
                        <a:latin typeface="Cambria" panose="02040503050406030204" pitchFamily="18" charset="0"/>
                      </a:endParaRPr>
                    </a:p>
                  </a:txBody>
                  <a:tcPr marL="0" marR="0" marT="0" marB="0" anchor="ct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vi-VN" sz="1400" u="none" strike="noStrike" dirty="0" smtClean="0">
                          <a:effectLst/>
                        </a:rPr>
                        <a:t>Cải thiện</a:t>
                      </a:r>
                      <a:r>
                        <a:rPr lang="vi-VN" sz="1400" u="none" strike="noStrike" baseline="0" dirty="0" smtClean="0">
                          <a:effectLst/>
                        </a:rPr>
                        <a:t> cách lảm việc tâp trung hơn</a:t>
                      </a:r>
                      <a:r>
                        <a:rPr lang="en-US" sz="1400" u="none" strike="noStrike" dirty="0">
                          <a:effectLst/>
                        </a:rPr>
                        <a:t> </a:t>
                      </a:r>
                      <a:endParaRPr lang="en-US" sz="1400" b="0" i="0" u="none" strike="noStrike" dirty="0">
                        <a:solidFill>
                          <a:srgbClr val="000000"/>
                        </a:solidFill>
                        <a:effectLst/>
                        <a:latin typeface="Cambria" panose="02040503050406030204" pitchFamily="18" charset="0"/>
                      </a:endParaRPr>
                    </a:p>
                  </a:txBody>
                  <a:tcPr marL="0" marR="0" marT="0" marB="0" anchor="ctr"/>
                </a:tc>
                <a:tc>
                  <a:txBody>
                    <a:bodyPr/>
                    <a:lstStyle/>
                    <a:p>
                      <a:pPr algn="ctr" fontAlgn="ctr"/>
                      <a:r>
                        <a:rPr lang="en-US" sz="1400" u="none" strike="noStrike" dirty="0" smtClean="0">
                          <a:effectLst/>
                        </a:rPr>
                        <a:t>5</a:t>
                      </a:r>
                      <a:r>
                        <a:rPr lang="en-US" sz="1400" u="none" strike="noStrike" dirty="0">
                          <a:effectLst/>
                        </a:rPr>
                        <a:t>%</a:t>
                      </a:r>
                      <a:endParaRPr lang="en-US" sz="1400" b="0" i="0" u="none" strike="noStrike" dirty="0">
                        <a:solidFill>
                          <a:srgbClr val="000000"/>
                        </a:solidFill>
                        <a:effectLst/>
                        <a:latin typeface="Cambria" panose="02040503050406030204" pitchFamily="18" charset="0"/>
                      </a:endParaRPr>
                    </a:p>
                  </a:txBody>
                  <a:tcPr marL="0" marR="0" marT="0" marB="0" anchor="ctr"/>
                </a:tc>
              </a:tr>
              <a:tr h="753452">
                <a:tc>
                  <a:txBody>
                    <a:bodyPr/>
                    <a:lstStyle/>
                    <a:p>
                      <a:pPr algn="ctr" fontAlgn="ctr"/>
                      <a:r>
                        <a:rPr lang="en-US" sz="1400" u="none" strike="noStrike">
                          <a:effectLst/>
                        </a:rPr>
                        <a:t>3</a:t>
                      </a:r>
                      <a:endParaRPr lang="en-US" sz="1400" b="0" i="0" u="none" strike="noStrike">
                        <a:solidFill>
                          <a:srgbClr val="000000"/>
                        </a:solidFill>
                        <a:effectLst/>
                        <a:latin typeface="Cambria" panose="02040503050406030204" pitchFamily="18" charset="0"/>
                      </a:endParaRPr>
                    </a:p>
                  </a:txBody>
                  <a:tcPr marL="0" marR="0" marT="0" marB="0" anchor="ctr"/>
                </a:tc>
                <a:tc>
                  <a:txBody>
                    <a:bodyPr/>
                    <a:lstStyle/>
                    <a:p>
                      <a:pPr algn="l" fontAlgn="ctr"/>
                      <a:r>
                        <a:rPr lang="vi-VN" sz="1300" u="none" strike="noStrike" dirty="0">
                          <a:effectLst/>
                          <a:latin typeface="+mn-lt"/>
                        </a:rPr>
                        <a:t>KHẢ NĂNG TỔ CHỨC CÔNG VIỆC: Khả năng hoạch định và tự lập kế hoạch;  sắp xếp thứ tự ưu tiên và tổ chức thực hiện công việc hợp lý và hiệu quả</a:t>
                      </a:r>
                      <a:endParaRPr lang="vi-VN" sz="1300" b="0" i="1" u="none" strike="noStrike" dirty="0">
                        <a:solidFill>
                          <a:srgbClr val="000000"/>
                        </a:solidFill>
                        <a:effectLst/>
                        <a:latin typeface="+mn-lt"/>
                      </a:endParaRPr>
                    </a:p>
                  </a:txBody>
                  <a:tcPr marL="0" marR="0" marT="0" marB="0" anchor="ctr"/>
                </a:tc>
                <a:tc>
                  <a:txBody>
                    <a:bodyPr/>
                    <a:lstStyle/>
                    <a:p>
                      <a:pPr algn="ctr" fontAlgn="ctr"/>
                      <a:r>
                        <a:rPr lang="en-US" sz="1400" u="none" strike="noStrike">
                          <a:effectLst/>
                        </a:rPr>
                        <a:t>5%</a:t>
                      </a:r>
                      <a:endParaRPr lang="en-US" sz="1400" b="0" i="0" u="none" strike="noStrike">
                        <a:solidFill>
                          <a:srgbClr val="000000"/>
                        </a:solidFill>
                        <a:effectLst/>
                        <a:latin typeface="Cambria" panose="02040503050406030204" pitchFamily="18" charset="0"/>
                      </a:endParaRPr>
                    </a:p>
                  </a:txBody>
                  <a:tcPr marL="0" marR="0" marT="0" marB="0" anchor="ctr"/>
                </a:tc>
                <a:tc>
                  <a:txBody>
                    <a:bodyPr/>
                    <a:lstStyle/>
                    <a:p>
                      <a:pPr algn="ctr" fontAlgn="ctr"/>
                      <a:r>
                        <a:rPr lang="en-US" sz="1400" u="none" strike="noStrike">
                          <a:effectLst/>
                        </a:rPr>
                        <a:t>7%</a:t>
                      </a:r>
                      <a:endParaRPr lang="en-US" sz="1400" b="0" i="0" u="none" strike="noStrike">
                        <a:solidFill>
                          <a:srgbClr val="000000"/>
                        </a:solidFill>
                        <a:effectLst/>
                        <a:latin typeface="Cambria" panose="02040503050406030204" pitchFamily="18" charset="0"/>
                      </a:endParaRPr>
                    </a:p>
                  </a:txBody>
                  <a:tcPr marL="0" marR="0" marT="0" marB="0" anchor="ctr"/>
                </a:tc>
                <a:tc>
                  <a:txBody>
                    <a:bodyPr/>
                    <a:lstStyle/>
                    <a:p>
                      <a:pPr algn="ctr" fontAlgn="ctr"/>
                      <a:r>
                        <a:rPr lang="en-US" sz="1400" u="none" strike="noStrike" dirty="0">
                          <a:effectLst/>
                        </a:rPr>
                        <a:t>10%</a:t>
                      </a:r>
                      <a:endParaRPr lang="en-US" sz="1400" b="0" i="0" u="none" strike="noStrike" dirty="0">
                        <a:solidFill>
                          <a:srgbClr val="000000"/>
                        </a:solidFill>
                        <a:effectLst/>
                        <a:latin typeface="Cambria" panose="02040503050406030204" pitchFamily="18" charset="0"/>
                      </a:endParaRPr>
                    </a:p>
                  </a:txBody>
                  <a:tcPr marL="0" marR="0" marT="0" marB="0" anchor="ct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vi-VN" sz="1400" u="none" strike="noStrike" dirty="0" smtClean="0">
                          <a:effectLst/>
                        </a:rPr>
                        <a:t>Sắp</a:t>
                      </a:r>
                      <a:r>
                        <a:rPr lang="vi-VN" sz="1400" u="none" strike="noStrike" baseline="0" dirty="0" smtClean="0">
                          <a:effectLst/>
                        </a:rPr>
                        <a:t> xếp cv khoa học hơn</a:t>
                      </a:r>
                      <a:r>
                        <a:rPr lang="en-US" sz="1400" u="none" strike="noStrike" dirty="0">
                          <a:effectLst/>
                        </a:rPr>
                        <a:t> </a:t>
                      </a:r>
                      <a:endParaRPr lang="en-US" sz="1400" b="0" i="0" u="none" strike="noStrike" dirty="0">
                        <a:solidFill>
                          <a:srgbClr val="000000"/>
                        </a:solidFill>
                        <a:effectLst/>
                        <a:latin typeface="Cambria" panose="02040503050406030204" pitchFamily="18" charset="0"/>
                      </a:endParaRPr>
                    </a:p>
                  </a:txBody>
                  <a:tcPr marL="0" marR="0" marT="0" marB="0" anchor="ctr"/>
                </a:tc>
                <a:tc>
                  <a:txBody>
                    <a:bodyPr/>
                    <a:lstStyle/>
                    <a:p>
                      <a:pPr algn="ctr" fontAlgn="ctr"/>
                      <a:r>
                        <a:rPr lang="vi-VN" sz="1400" u="none" strike="noStrike" dirty="0" smtClean="0">
                          <a:effectLst/>
                        </a:rPr>
                        <a:t>7</a:t>
                      </a:r>
                      <a:r>
                        <a:rPr lang="en-US" sz="1400" u="none" strike="noStrike" dirty="0" smtClean="0">
                          <a:effectLst/>
                        </a:rPr>
                        <a:t>%</a:t>
                      </a:r>
                      <a:endParaRPr lang="en-US" sz="1400" b="0" i="0" u="none" strike="noStrike" dirty="0">
                        <a:solidFill>
                          <a:srgbClr val="000000"/>
                        </a:solidFill>
                        <a:effectLst/>
                        <a:latin typeface="Cambria" panose="02040503050406030204" pitchFamily="18" charset="0"/>
                      </a:endParaRPr>
                    </a:p>
                  </a:txBody>
                  <a:tcPr marL="0" marR="0" marT="0" marB="0" anchor="ctr"/>
                </a:tc>
              </a:tr>
              <a:tr h="1004603">
                <a:tc>
                  <a:txBody>
                    <a:bodyPr/>
                    <a:lstStyle/>
                    <a:p>
                      <a:pPr algn="ctr" fontAlgn="ctr"/>
                      <a:r>
                        <a:rPr lang="en-US" sz="1400" u="none" strike="noStrike">
                          <a:effectLst/>
                        </a:rPr>
                        <a:t>4</a:t>
                      </a:r>
                      <a:endParaRPr lang="en-US" sz="1400" b="0" i="0" u="none" strike="noStrike">
                        <a:solidFill>
                          <a:srgbClr val="000000"/>
                        </a:solidFill>
                        <a:effectLst/>
                        <a:latin typeface="Cambria" panose="02040503050406030204" pitchFamily="18" charset="0"/>
                      </a:endParaRPr>
                    </a:p>
                  </a:txBody>
                  <a:tcPr marL="0" marR="0" marT="0" marB="0" anchor="ctr"/>
                </a:tc>
                <a:tc>
                  <a:txBody>
                    <a:bodyPr/>
                    <a:lstStyle/>
                    <a:p>
                      <a:pPr algn="l" fontAlgn="b"/>
                      <a:r>
                        <a:rPr lang="vi-VN" sz="1300" u="none" strike="noStrike" dirty="0">
                          <a:effectLst/>
                          <a:latin typeface="+mn-lt"/>
                        </a:rPr>
                        <a:t>KHẢ NĂNG THÍCH ỨNG: Duy trì tính hiệu quả và mức độ thích ứng với các thay đổi về điều kiện, môi trường, trách nhiệm công việc như tăng khối lượng công việc, áp dụng quy trình làm việc mới mà không phải thường xuyên giải thích hay nhắc nhở.</a:t>
                      </a:r>
                      <a:endParaRPr lang="vi-VN" sz="1300" b="0" i="1" u="none" strike="noStrike" dirty="0">
                        <a:solidFill>
                          <a:srgbClr val="000000"/>
                        </a:solidFill>
                        <a:effectLst/>
                        <a:latin typeface="+mn-lt"/>
                      </a:endParaRPr>
                    </a:p>
                  </a:txBody>
                  <a:tcPr marL="0" marR="0" marT="0" marB="0" anchor="b"/>
                </a:tc>
                <a:tc>
                  <a:txBody>
                    <a:bodyPr/>
                    <a:lstStyle/>
                    <a:p>
                      <a:pPr algn="ctr" fontAlgn="ctr"/>
                      <a:r>
                        <a:rPr lang="en-US" sz="1400" u="none" strike="noStrike">
                          <a:effectLst/>
                        </a:rPr>
                        <a:t>5%</a:t>
                      </a:r>
                      <a:endParaRPr lang="en-US" sz="1400" b="0" i="0" u="none" strike="noStrike">
                        <a:solidFill>
                          <a:srgbClr val="000000"/>
                        </a:solidFill>
                        <a:effectLst/>
                        <a:latin typeface="Cambria" panose="02040503050406030204" pitchFamily="18" charset="0"/>
                      </a:endParaRPr>
                    </a:p>
                  </a:txBody>
                  <a:tcPr marL="0" marR="0" marT="0" marB="0" anchor="ctr"/>
                </a:tc>
                <a:tc>
                  <a:txBody>
                    <a:bodyPr/>
                    <a:lstStyle/>
                    <a:p>
                      <a:pPr algn="ctr" fontAlgn="ctr"/>
                      <a:r>
                        <a:rPr lang="en-US" sz="1400" u="none" strike="noStrike">
                          <a:effectLst/>
                        </a:rPr>
                        <a:t>7%</a:t>
                      </a:r>
                      <a:endParaRPr lang="en-US" sz="1400" b="0" i="0" u="none" strike="noStrike">
                        <a:solidFill>
                          <a:srgbClr val="000000"/>
                        </a:solidFill>
                        <a:effectLst/>
                        <a:latin typeface="Cambria" panose="02040503050406030204" pitchFamily="18" charset="0"/>
                      </a:endParaRPr>
                    </a:p>
                  </a:txBody>
                  <a:tcPr marL="0" marR="0" marT="0" marB="0" anchor="ctr"/>
                </a:tc>
                <a:tc>
                  <a:txBody>
                    <a:bodyPr/>
                    <a:lstStyle/>
                    <a:p>
                      <a:pPr algn="ctr" fontAlgn="ctr"/>
                      <a:r>
                        <a:rPr lang="en-US" sz="1400" u="none" strike="noStrike">
                          <a:effectLst/>
                        </a:rPr>
                        <a:t>10%</a:t>
                      </a:r>
                      <a:endParaRPr lang="en-US" sz="1400" b="0" i="0" u="none" strike="noStrike">
                        <a:solidFill>
                          <a:srgbClr val="000000"/>
                        </a:solidFill>
                        <a:effectLst/>
                        <a:latin typeface="Cambria" panose="02040503050406030204" pitchFamily="18" charset="0"/>
                      </a:endParaRPr>
                    </a:p>
                  </a:txBody>
                  <a:tcPr marL="0" marR="0" marT="0" marB="0" anchor="ctr"/>
                </a:tc>
                <a:tc>
                  <a:txBody>
                    <a:bodyPr/>
                    <a:lstStyle/>
                    <a:p>
                      <a:pPr algn="l"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400" u="none" strike="noStrike" dirty="0">
                          <a:effectLst/>
                        </a:rPr>
                        <a:t> </a:t>
                      </a:r>
                      <a:endParaRPr lang="en-US" sz="1400" b="0" i="0" u="none" strike="noStrike" dirty="0">
                        <a:solidFill>
                          <a:srgbClr val="000000"/>
                        </a:solidFill>
                        <a:effectLst/>
                        <a:latin typeface="Cambria" panose="02040503050406030204" pitchFamily="18" charset="0"/>
                      </a:endParaRPr>
                    </a:p>
                  </a:txBody>
                  <a:tcPr marL="0" marR="0" marT="0" marB="0" anchor="ctr"/>
                </a:tc>
                <a:tc>
                  <a:txBody>
                    <a:bodyPr/>
                    <a:lstStyle/>
                    <a:p>
                      <a:pPr algn="ctr" fontAlgn="ctr"/>
                      <a:r>
                        <a:rPr lang="en-US" sz="1400" u="none" strike="noStrike">
                          <a:effectLst/>
                        </a:rPr>
                        <a:t>10%</a:t>
                      </a:r>
                      <a:endParaRPr lang="en-US" sz="1400" b="0" i="0" u="none" strike="noStrike">
                        <a:solidFill>
                          <a:srgbClr val="000000"/>
                        </a:solidFill>
                        <a:effectLst/>
                        <a:latin typeface="Cambria" panose="02040503050406030204" pitchFamily="18" charset="0"/>
                      </a:endParaRPr>
                    </a:p>
                  </a:txBody>
                  <a:tcPr marL="0" marR="0" marT="0" marB="0" anchor="ctr"/>
                </a:tc>
              </a:tr>
              <a:tr h="753452">
                <a:tc>
                  <a:txBody>
                    <a:bodyPr/>
                    <a:lstStyle/>
                    <a:p>
                      <a:pPr algn="ctr" fontAlgn="ctr"/>
                      <a:r>
                        <a:rPr lang="en-US" sz="1400" u="none" strike="noStrike">
                          <a:effectLst/>
                        </a:rPr>
                        <a:t>5</a:t>
                      </a:r>
                      <a:endParaRPr lang="en-US" sz="1400" b="0" i="0" u="none" strike="noStrike">
                        <a:solidFill>
                          <a:srgbClr val="000000"/>
                        </a:solidFill>
                        <a:effectLst/>
                        <a:latin typeface="Cambria" panose="02040503050406030204" pitchFamily="18" charset="0"/>
                      </a:endParaRPr>
                    </a:p>
                  </a:txBody>
                  <a:tcPr marL="0" marR="0" marT="0" marB="0" anchor="ctr"/>
                </a:tc>
                <a:tc>
                  <a:txBody>
                    <a:bodyPr/>
                    <a:lstStyle/>
                    <a:p>
                      <a:pPr algn="l" fontAlgn="ctr"/>
                      <a:r>
                        <a:rPr lang="vi-VN" sz="1300" u="none" strike="noStrike" dirty="0">
                          <a:effectLst/>
                          <a:latin typeface="+mn-lt"/>
                        </a:rPr>
                        <a:t>KHẢ NĂNG GIẢI QUYẾT VẤN ĐỀ / SÁNG TẠO:  Khả năng phát triển các ý tưởng, phương pháp, quy trình; xác định các nguyên nhân và phát triển các giải pháp hiệu quả.</a:t>
                      </a:r>
                      <a:endParaRPr lang="vi-VN" sz="1300" b="0" i="1" u="none" strike="noStrike" dirty="0">
                        <a:solidFill>
                          <a:srgbClr val="000000"/>
                        </a:solidFill>
                        <a:effectLst/>
                        <a:latin typeface="+mn-lt"/>
                      </a:endParaRPr>
                    </a:p>
                  </a:txBody>
                  <a:tcPr marL="0" marR="0" marT="0" marB="0" anchor="ctr"/>
                </a:tc>
                <a:tc>
                  <a:txBody>
                    <a:bodyPr/>
                    <a:lstStyle/>
                    <a:p>
                      <a:pPr algn="ctr" fontAlgn="ctr"/>
                      <a:r>
                        <a:rPr lang="en-US" sz="1400" u="none" strike="noStrike">
                          <a:effectLst/>
                        </a:rPr>
                        <a:t>5%</a:t>
                      </a:r>
                      <a:endParaRPr lang="en-US" sz="1400" b="0" i="0" u="none" strike="noStrike">
                        <a:solidFill>
                          <a:srgbClr val="000000"/>
                        </a:solidFill>
                        <a:effectLst/>
                        <a:latin typeface="Cambria" panose="02040503050406030204" pitchFamily="18" charset="0"/>
                      </a:endParaRPr>
                    </a:p>
                  </a:txBody>
                  <a:tcPr marL="0" marR="0" marT="0" marB="0" anchor="ctr"/>
                </a:tc>
                <a:tc>
                  <a:txBody>
                    <a:bodyPr/>
                    <a:lstStyle/>
                    <a:p>
                      <a:pPr algn="ctr" fontAlgn="ctr"/>
                      <a:r>
                        <a:rPr lang="en-US" sz="1400" u="none" strike="noStrike">
                          <a:effectLst/>
                        </a:rPr>
                        <a:t>7%</a:t>
                      </a:r>
                      <a:endParaRPr lang="en-US" sz="1400" b="0" i="0" u="none" strike="noStrike">
                        <a:solidFill>
                          <a:srgbClr val="000000"/>
                        </a:solidFill>
                        <a:effectLst/>
                        <a:latin typeface="Cambria" panose="02040503050406030204" pitchFamily="18" charset="0"/>
                      </a:endParaRPr>
                    </a:p>
                  </a:txBody>
                  <a:tcPr marL="0" marR="0" marT="0" marB="0" anchor="ctr"/>
                </a:tc>
                <a:tc>
                  <a:txBody>
                    <a:bodyPr/>
                    <a:lstStyle/>
                    <a:p>
                      <a:pPr algn="ctr" fontAlgn="ctr"/>
                      <a:r>
                        <a:rPr lang="en-US" sz="1400" u="none" strike="noStrike">
                          <a:effectLst/>
                        </a:rPr>
                        <a:t>10%</a:t>
                      </a:r>
                      <a:endParaRPr lang="en-US" sz="1400" b="0" i="0" u="none" strike="noStrike">
                        <a:solidFill>
                          <a:srgbClr val="000000"/>
                        </a:solidFill>
                        <a:effectLst/>
                        <a:latin typeface="Cambria" panose="02040503050406030204" pitchFamily="18" charset="0"/>
                      </a:endParaRPr>
                    </a:p>
                  </a:txBody>
                  <a:tcPr marL="0" marR="0" marT="0" marB="0" anchor="ctr"/>
                </a:tc>
                <a:tc>
                  <a:txBody>
                    <a:bodyPr/>
                    <a:lstStyle/>
                    <a:p>
                      <a:pPr algn="ctr" fontAlgn="ctr"/>
                      <a:r>
                        <a:rPr lang="en-US" sz="1400" u="none" strike="noStrike">
                          <a:effectLst/>
                        </a:rPr>
                        <a:t> </a:t>
                      </a:r>
                      <a:endParaRPr lang="en-US" sz="1400" b="0" i="0" u="none" strike="noStrike">
                        <a:solidFill>
                          <a:srgbClr val="000000"/>
                        </a:solidFill>
                        <a:effectLst/>
                        <a:latin typeface="Cambria" panose="02040503050406030204" pitchFamily="18" charset="0"/>
                      </a:endParaRPr>
                    </a:p>
                  </a:txBody>
                  <a:tcPr marL="0" marR="0" marT="0" marB="0" anchor="ctr"/>
                </a:tc>
                <a:tc>
                  <a:txBody>
                    <a:bodyPr/>
                    <a:lstStyle/>
                    <a:p>
                      <a:pPr algn="ctr" fontAlgn="ctr"/>
                      <a:r>
                        <a:rPr lang="en-US" sz="1400" u="none" strike="noStrike">
                          <a:effectLst/>
                        </a:rPr>
                        <a:t> </a:t>
                      </a:r>
                      <a:endParaRPr lang="en-US" sz="1400" b="0" i="0" u="none" strike="noStrike">
                        <a:solidFill>
                          <a:srgbClr val="000000"/>
                        </a:solidFill>
                        <a:effectLst/>
                        <a:latin typeface="Cambria" panose="02040503050406030204" pitchFamily="18" charset="0"/>
                      </a:endParaRPr>
                    </a:p>
                  </a:txBody>
                  <a:tcPr marL="0" marR="0" marT="0" marB="0" anchor="ctr"/>
                </a:tc>
                <a:tc>
                  <a:txBody>
                    <a:bodyPr/>
                    <a:lstStyle/>
                    <a:p>
                      <a:pPr algn="ctr" fontAlgn="ctr"/>
                      <a:r>
                        <a:rPr lang="en-US" sz="1400" u="none" strike="noStrike" dirty="0">
                          <a:effectLst/>
                        </a:rPr>
                        <a:t>10%</a:t>
                      </a:r>
                      <a:endParaRPr lang="en-US" sz="1400" b="0" i="0" u="none" strike="noStrike" dirty="0">
                        <a:solidFill>
                          <a:srgbClr val="000000"/>
                        </a:solidFill>
                        <a:effectLst/>
                        <a:latin typeface="Cambria" panose="02040503050406030204" pitchFamily="18" charset="0"/>
                      </a:endParaRPr>
                    </a:p>
                  </a:txBody>
                  <a:tcPr marL="0" marR="0" marT="0" marB="0" anchor="ctr"/>
                </a:tc>
              </a:tr>
            </a:tbl>
          </a:graphicData>
        </a:graphic>
      </p:graphicFrame>
      <p:sp>
        <p:nvSpPr>
          <p:cNvPr id="18" name="Right Arrow 17"/>
          <p:cNvSpPr/>
          <p:nvPr/>
        </p:nvSpPr>
        <p:spPr>
          <a:xfrm>
            <a:off x="6781800" y="2590800"/>
            <a:ext cx="533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6770594" y="3480548"/>
            <a:ext cx="533400" cy="152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770594" y="4320991"/>
            <a:ext cx="533400" cy="152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1930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ao cao VP CP 6.30" id="{F42BEE93-FEA7-4A94-982F-4B3CF6E37822}" vid="{46D99F86-BB75-473E-AAC2-439FD6F408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Thanh tuu 2018</Template>
  <TotalTime>3164</TotalTime>
  <Words>1053</Words>
  <Application>Microsoft Office PowerPoint</Application>
  <PresentationFormat>On-screen Show (4:3)</PresentationFormat>
  <Paragraphs>254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Cambria</vt:lpstr>
      <vt:lpstr>Tahoma</vt:lpstr>
      <vt:lpstr>Times New Roman</vt:lpstr>
      <vt:lpstr>Office Theme</vt:lpstr>
      <vt:lpstr>CÁCH TÍNH KPI CÁ NHÂN BỆNH VIỆN NHI ĐỒNG THÀNH PHỐ 2020</vt:lpstr>
      <vt:lpstr>PowerPoint Presentation</vt:lpstr>
      <vt:lpstr>PowerPoint Presentation</vt:lpstr>
      <vt:lpstr>KPI CÁ NHÂN NĂM 2020</vt:lpstr>
      <vt:lpstr>KPI BAN GIÁM ĐỐC NĂM 2020</vt:lpstr>
      <vt:lpstr>KPI CÁ NHÂN TRƯỞNG K/P  và ĐDT/KTV TRƯỞNG NĂM 2020</vt:lpstr>
      <vt:lpstr>KPI CÁ NHÂN NHÂN VIÊN NĂM 2020</vt:lpstr>
      <vt:lpstr>III. ĐÁNH GIÁ NĂNG LỰC NHÂN VIÊN (ĐỊNH HƯỚNG KẾ HOẠCH ĐÀO TẠO TRONG TƯƠNG LAI) </vt:lpstr>
      <vt:lpstr>III. ĐÁNH GIÁ NĂNG LỰC NHÂN VIÊN (ĐỊNH HƯỚNG KẾ HOẠCH ĐÀO TẠO TRONG TƯƠNG LAI) </vt:lpstr>
      <vt:lpstr>III. ĐÁNH GIÁ NĂNG LỰC NHÂN VIÊN (ĐỊNH HƯỚNG KẾ HOẠCH ĐÀO TẠO TRONG TƯƠNG LAI) </vt:lpstr>
      <vt:lpstr>IV. KẾT QUẢ QUÁ TRÌNH ĐÁNH GIÁ</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NHỮNG THÀNH QUẢ NỔI BẬT NĂM 2018</dc:title>
  <dc:creator>BVND-HCM</dc:creator>
  <cp:lastModifiedBy>BVND-HCM</cp:lastModifiedBy>
  <cp:revision>377</cp:revision>
  <cp:lastPrinted>2021-01-14T02:20:52Z</cp:lastPrinted>
  <dcterms:created xsi:type="dcterms:W3CDTF">2019-01-14T00:43:03Z</dcterms:created>
  <dcterms:modified xsi:type="dcterms:W3CDTF">2021-01-27T09:17:11Z</dcterms:modified>
</cp:coreProperties>
</file>