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1BE"/>
    <a:srgbClr val="7AA6C5"/>
    <a:srgbClr val="009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16498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3524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34289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4040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6709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9411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D3A84D-F047-4095-8D00-D7420D01628A}"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416838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D3A84D-F047-4095-8D00-D7420D01628A}"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169071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3A84D-F047-4095-8D00-D7420D01628A}"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80445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99254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72133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3A84D-F047-4095-8D00-D7420D01628A}" type="datetimeFigureOut">
              <a:rPr lang="en-US" smtClean="0"/>
              <a:t>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8FDF4-7B1E-4ECE-B594-DEFD7AD137F5}" type="slidenum">
              <a:rPr lang="en-US" smtClean="0"/>
              <a:t>‹#›</a:t>
            </a:fld>
            <a:endParaRPr lang="en-US"/>
          </a:p>
        </p:txBody>
      </p:sp>
    </p:spTree>
    <p:extLst>
      <p:ext uri="{BB962C8B-B14F-4D97-AF65-F5344CB8AC3E}">
        <p14:creationId xmlns:p14="http://schemas.microsoft.com/office/powerpoint/2010/main" val="188562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4" y="1028724"/>
            <a:ext cx="5079365" cy="50793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468" y="1163295"/>
            <a:ext cx="6884039" cy="5057335"/>
          </a:xfrm>
          <a:prstGeom prst="rect">
            <a:avLst/>
          </a:prstGeom>
        </p:spPr>
      </p:pic>
    </p:spTree>
    <p:extLst>
      <p:ext uri="{BB962C8B-B14F-4D97-AF65-F5344CB8AC3E}">
        <p14:creationId xmlns:p14="http://schemas.microsoft.com/office/powerpoint/2010/main" val="74295326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121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 : là tên remote repository. Mặc định khi clone một repository thì nó tự đặt tên là origin</a:t>
            </a:r>
            <a:r>
              <a:rPr lang="vi-VN" smtClean="0">
                <a:solidFill>
                  <a:srgbClr val="7AA6C5"/>
                </a:solidFill>
              </a:rPr>
              <a:t>.</a:t>
            </a:r>
            <a:endParaRPr lang="en-US" smtClean="0">
              <a:solidFill>
                <a:srgbClr val="7AA6C5"/>
              </a:solidFill>
            </a:endParaRPr>
          </a:p>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Master </a:t>
            </a:r>
            <a:r>
              <a:rPr lang="en-US" smtClean="0">
                <a:solidFill>
                  <a:srgbClr val="4F91BE"/>
                </a:solidFill>
                <a:latin typeface="Arial" panose="020B0604020202020204" pitchFamily="34" charset="0"/>
                <a:cs typeface="Arial" panose="020B0604020202020204" pitchFamily="34" charset="0"/>
              </a:rPr>
              <a:t>: là tên branch</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&amp;&amp; $ git branch –a &amp;&amp; $ git branch –r &amp;&amp; git remote -v  =&gt; “remotes/</a:t>
            </a:r>
            <a:r>
              <a:rPr lang="en-US" smtClean="0">
                <a:solidFill>
                  <a:srgbClr val="FF0000"/>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/master” </a:t>
            </a:r>
          </a:p>
          <a:p>
            <a:pPr marL="285750" indent="-285750">
              <a:buFont typeface="Wingdings" panose="05000000000000000000" pitchFamily="2" charset="2"/>
              <a:buChar char="v"/>
            </a:pP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push origin master</a:t>
            </a:r>
            <a:endParaRPr lang="en-US"/>
          </a:p>
        </p:txBody>
      </p:sp>
      <p:sp>
        <p:nvSpPr>
          <p:cNvPr id="12" name="Rectangle 11"/>
          <p:cNvSpPr/>
          <p:nvPr/>
        </p:nvSpPr>
        <p:spPr>
          <a:xfrm>
            <a:off x="244424" y="3183988"/>
            <a:ext cx="327249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remote add tên_remote URL</a:t>
            </a:r>
            <a:endParaRPr lang="en-US"/>
          </a:p>
        </p:txBody>
      </p:sp>
      <p:sp>
        <p:nvSpPr>
          <p:cNvPr id="14" name="Rectangle 13"/>
          <p:cNvSpPr/>
          <p:nvPr/>
        </p:nvSpPr>
        <p:spPr>
          <a:xfrm>
            <a:off x="233288" y="5036225"/>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fetch &lt;</a:t>
            </a:r>
            <a:r>
              <a:rPr lang="en-US" smtClean="0">
                <a:solidFill>
                  <a:srgbClr val="FF0000"/>
                </a:solidFill>
              </a:rPr>
              <a:t>new remote</a:t>
            </a:r>
            <a:r>
              <a:rPr lang="en-US" smtClean="0"/>
              <a:t>&gt;</a:t>
            </a:r>
            <a:endParaRPr lang="en-US"/>
          </a:p>
        </p:txBody>
      </p:sp>
      <p:sp>
        <p:nvSpPr>
          <p:cNvPr id="9" name="Rectangle 8"/>
          <p:cNvSpPr/>
          <p:nvPr/>
        </p:nvSpPr>
        <p:spPr>
          <a:xfrm>
            <a:off x="759656" y="3847508"/>
            <a:ext cx="10699651" cy="11887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Trường hợp bạn cần thêm một cái remote để lấy dữ liệu khi cần thì có thể sử dụng lệnh git remote add tên_remote URL</a:t>
            </a:r>
            <a:endParaRPr lang="en-US" smtClean="0">
              <a:solidFill>
                <a:srgbClr val="7AA6C5"/>
              </a:solidFill>
              <a:cs typeface="Arial" panose="020B0604020202020204" pitchFamily="34" charset="0"/>
            </a:endParaRP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Git remote –v =&gt; Để kiểm tra các remote liên kết đến repository đó</a:t>
            </a:r>
          </a:p>
          <a:p>
            <a:endParaRPr lang="en-US" smtClean="0">
              <a:solidFill>
                <a:srgbClr val="7AA6C5"/>
              </a:solidFill>
              <a:latin typeface="Arial" panose="020B0604020202020204" pitchFamily="34" charset="0"/>
              <a:cs typeface="Arial" panose="020B0604020202020204" pitchFamily="34" charset="0"/>
            </a:endParaRPr>
          </a:p>
        </p:txBody>
      </p:sp>
      <p:sp>
        <p:nvSpPr>
          <p:cNvPr id="15" name="Rectangle 14"/>
          <p:cNvSpPr/>
          <p:nvPr/>
        </p:nvSpPr>
        <p:spPr>
          <a:xfrm>
            <a:off x="759656" y="5669284"/>
            <a:ext cx="10699651" cy="65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a:solidFill>
                  <a:srgbClr val="7AA6C5"/>
                </a:solidFill>
                <a:cs typeface="Arial" panose="020B0604020202020204" pitchFamily="34" charset="0"/>
              </a:rPr>
              <a:t>N</a:t>
            </a:r>
            <a:r>
              <a:rPr lang="vi-VN" smtClean="0">
                <a:solidFill>
                  <a:srgbClr val="7AA6C5"/>
                </a:solidFill>
                <a:cs typeface="Arial" panose="020B0604020202020204" pitchFamily="34" charset="0"/>
              </a:rPr>
              <a:t>ếu bạn muốn lấy dữ liệu từ cái </a:t>
            </a:r>
            <a:r>
              <a:rPr lang="en-US" smtClean="0">
                <a:solidFill>
                  <a:srgbClr val="7AA6C5"/>
                </a:solidFill>
                <a:cs typeface="Arial" panose="020B0604020202020204" pitchFamily="34" charset="0"/>
              </a:rPr>
              <a:t>&lt;</a:t>
            </a:r>
            <a:r>
              <a:rPr lang="en-US" smtClean="0">
                <a:solidFill>
                  <a:srgbClr val="FF0000"/>
                </a:solidFill>
                <a:cs typeface="Arial" panose="020B0604020202020204" pitchFamily="34" charset="0"/>
              </a:rPr>
              <a:t>new remote</a:t>
            </a:r>
            <a:r>
              <a:rPr lang="en-US" smtClean="0">
                <a:solidFill>
                  <a:srgbClr val="7AA6C5"/>
                </a:solidFill>
                <a:cs typeface="Arial" panose="020B0604020202020204" pitchFamily="34" charset="0"/>
              </a:rPr>
              <a:t>&gt;</a:t>
            </a:r>
            <a:r>
              <a:rPr lang="vi-VN" smtClean="0">
                <a:solidFill>
                  <a:srgbClr val="7AA6C5"/>
                </a:solidFill>
                <a:cs typeface="Arial" panose="020B0604020202020204" pitchFamily="34" charset="0"/>
              </a:rPr>
              <a:t> kia về</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23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7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Lưu </a:t>
            </a:r>
            <a:r>
              <a:rPr lang="vi-VN">
                <a:solidFill>
                  <a:srgbClr val="7AA6C5"/>
                </a:solidFill>
                <a:cs typeface="Arial" panose="020B0604020202020204" pitchFamily="34" charset="0"/>
              </a:rPr>
              <a:t>ý là lệnh </a:t>
            </a:r>
            <a:r>
              <a:rPr lang="vi-VN">
                <a:solidFill>
                  <a:srgbClr val="FF0000"/>
                </a:solidFill>
                <a:cs typeface="Arial" panose="020B0604020202020204" pitchFamily="34" charset="0"/>
              </a:rPr>
              <a:t>git fetch </a:t>
            </a:r>
            <a:r>
              <a:rPr lang="vi-VN">
                <a:solidFill>
                  <a:srgbClr val="7AA6C5"/>
                </a:solidFill>
                <a:cs typeface="Arial" panose="020B0604020202020204" pitchFamily="34" charset="0"/>
              </a:rPr>
              <a:t>nó chỉ lấy về và lưu vào database của Git trên máy chứ không được gộp vào repository của bạn. Để gộp vào bạn có thể gõ thêm lệnh </a:t>
            </a:r>
            <a:r>
              <a:rPr lang="vi-VN">
                <a:solidFill>
                  <a:srgbClr val="FF0000"/>
                </a:solidFill>
                <a:cs typeface="Arial" panose="020B0604020202020204" pitchFamily="34" charset="0"/>
              </a:rPr>
              <a:t>git merge </a:t>
            </a:r>
            <a:r>
              <a:rPr lang="en-US" smtClean="0">
                <a:solidFill>
                  <a:srgbClr val="FF0000"/>
                </a:solidFill>
                <a:latin typeface="Arial" panose="020B0604020202020204" pitchFamily="34" charset="0"/>
                <a:cs typeface="Arial" panose="020B0604020202020204" pitchFamily="34" charset="0"/>
              </a:rPr>
              <a:t>&lt;new remote&gt;</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merge &lt;</a:t>
            </a:r>
            <a:r>
              <a:rPr lang="en-US" smtClean="0">
                <a:solidFill>
                  <a:srgbClr val="FF0000"/>
                </a:solidFill>
              </a:rPr>
              <a:t>new remote</a:t>
            </a:r>
            <a:r>
              <a:rPr lang="en-US" smtClean="0"/>
              <a:t>&gt;</a:t>
            </a:r>
            <a:endParaRPr lang="en-US"/>
          </a:p>
        </p:txBody>
      </p:sp>
    </p:spTree>
    <p:extLst>
      <p:ext uri="{BB962C8B-B14F-4D97-AF65-F5344CB8AC3E}">
        <p14:creationId xmlns:p14="http://schemas.microsoft.com/office/powerpoint/2010/main" val="1299333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phân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233288" y="5662249"/>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Clone branch</a:t>
            </a:r>
            <a:endParaRPr lang="en-US"/>
          </a:p>
        </p:txBody>
      </p:sp>
      <p:sp>
        <p:nvSpPr>
          <p:cNvPr id="12" name="Rectangle 11"/>
          <p:cNvSpPr/>
          <p:nvPr/>
        </p:nvSpPr>
        <p:spPr>
          <a:xfrm>
            <a:off x="3260774" y="5763065"/>
            <a:ext cx="7951178"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latin typeface="Arial (Body)"/>
                <a:cs typeface="Arial" panose="020B0604020202020204" pitchFamily="34" charset="0"/>
              </a:rPr>
              <a:t>Nếu </a:t>
            </a:r>
            <a:r>
              <a:rPr lang="en-US" smtClean="0">
                <a:solidFill>
                  <a:srgbClr val="7AA6C5"/>
                </a:solidFill>
                <a:latin typeface="Arial (Body)"/>
                <a:cs typeface="Arial" panose="020B0604020202020204" pitchFamily="34" charset="0"/>
              </a:rPr>
              <a:t> $ git clone -b develop --single-branch &lt;URL&gt;</a:t>
            </a:r>
          </a:p>
        </p:txBody>
      </p:sp>
    </p:spTree>
    <p:extLst>
      <p:ext uri="{BB962C8B-B14F-4D97-AF65-F5344CB8AC3E}">
        <p14:creationId xmlns:p14="http://schemas.microsoft.com/office/powerpoint/2010/main" val="1051129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26718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Ghép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2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9" y="140042"/>
            <a:ext cx="245364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Git là gì ?</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Hệ thống quản lý phiên bản phân tán(</a:t>
            </a:r>
            <a:r>
              <a:rPr lang="en-US" smtClean="0">
                <a:solidFill>
                  <a:srgbClr val="7AA6C5"/>
                </a:solidFill>
              </a:rPr>
              <a:t>Distributed Version Control System</a:t>
            </a:r>
            <a:r>
              <a:rPr lang="en-US" smtClean="0"/>
              <a:t> – DVCS)</a:t>
            </a:r>
          </a:p>
          <a:p>
            <a:r>
              <a:rPr lang="en-US" smtClean="0">
                <a:solidFill>
                  <a:srgbClr val="7AA6C5"/>
                </a:solidFill>
              </a:rPr>
              <a:t>Repository </a:t>
            </a:r>
            <a:r>
              <a:rPr lang="en-US" smtClean="0"/>
              <a:t>kho chứa mã nguồn trên máy chủ</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57" y="2686929"/>
            <a:ext cx="4332758" cy="3335289"/>
          </a:xfrm>
          <a:prstGeom prst="rect">
            <a:avLst/>
          </a:prstGeom>
        </p:spPr>
      </p:pic>
      <p:sp>
        <p:nvSpPr>
          <p:cNvPr id="6" name="Rectangle 5"/>
          <p:cNvSpPr/>
          <p:nvPr/>
        </p:nvSpPr>
        <p:spPr>
          <a:xfrm>
            <a:off x="5809957" y="2996418"/>
            <a:ext cx="5978769" cy="318054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DVCS nghĩa là hệ thống giúp mỗi máy tính có thể lưu trữ nhiều phiên bản khác nhau của một mã nguồn được nhân bản (</a:t>
            </a:r>
            <a:r>
              <a:rPr lang="vi-VN" b="1"/>
              <a:t>clone</a:t>
            </a:r>
            <a:r>
              <a:rPr lang="vi-VN"/>
              <a:t>) từ một kho chứa mã nguồn (</a:t>
            </a:r>
            <a:r>
              <a:rPr lang="vi-VN" b="1"/>
              <a:t>repository</a:t>
            </a:r>
            <a:r>
              <a:rPr lang="vi-VN"/>
              <a:t>), mỗi thay đổi vào mã nguồn trên máy tính sẽ có thể ủy thác (</a:t>
            </a:r>
            <a:r>
              <a:rPr lang="vi-VN" b="1"/>
              <a:t>commit</a:t>
            </a:r>
            <a:r>
              <a:rPr lang="vi-VN"/>
              <a:t>) rồi đưa lên máy chủ nơi đặt kho chứa chính. Và một máy tính khác (nếu họ có quyền truy cập) cũng có thể clone lại mã nguồn từ kho chứa hoặc clone lại một tập hợp các thay đổi mới nhất trên máy tính kia. Trong Git, thư mục làm việc trên máy tính gọi là </a:t>
            </a:r>
            <a:r>
              <a:rPr lang="vi-VN" b="1"/>
              <a:t>Working Tree</a:t>
            </a:r>
            <a:endParaRPr lang="en-US"/>
          </a:p>
        </p:txBody>
      </p:sp>
    </p:spTree>
    <p:extLst>
      <p:ext uri="{BB962C8B-B14F-4D97-AF65-F5344CB8AC3E}">
        <p14:creationId xmlns:p14="http://schemas.microsoft.com/office/powerpoint/2010/main" val="65703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4338712"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Repository Website</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Phân biệt git và github…</a:t>
            </a:r>
          </a:p>
          <a:p>
            <a:endParaRPr lang="en-US"/>
          </a:p>
        </p:txBody>
      </p:sp>
      <p:sp>
        <p:nvSpPr>
          <p:cNvPr id="5" name="Rectangle 4"/>
          <p:cNvSpPr/>
          <p:nvPr/>
        </p:nvSpPr>
        <p:spPr>
          <a:xfrm>
            <a:off x="914400" y="1772529"/>
            <a:ext cx="5190978" cy="416403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t>Git là tên gọi của một mô hình hệ thống. Các máy tính có thể clone lại mã nguồn từ một repository và Github chính là một dịch vụ máy chủ repository công cộng, mỗi người có thể tạo tài khoản trên đó để tạo ra các kho chứa của riêng mình để có thể làm việc.</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465" y="1448972"/>
            <a:ext cx="4810701" cy="4487594"/>
          </a:xfrm>
          <a:prstGeom prst="rect">
            <a:avLst/>
          </a:prstGeom>
        </p:spPr>
      </p:pic>
    </p:spTree>
    <p:extLst>
      <p:ext uri="{BB962C8B-B14F-4D97-AF65-F5344CB8AC3E}">
        <p14:creationId xmlns:p14="http://schemas.microsoft.com/office/powerpoint/2010/main" val="29648337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2566183"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Cài đặt Git</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Hướng dẫn về cài đặt github</a:t>
            </a:r>
            <a:endParaRPr lang="en-US"/>
          </a:p>
        </p:txBody>
      </p:sp>
      <p:sp>
        <p:nvSpPr>
          <p:cNvPr id="6" name="Rectangle 5"/>
          <p:cNvSpPr/>
          <p:nvPr/>
        </p:nvSpPr>
        <p:spPr>
          <a:xfrm>
            <a:off x="604911" y="1941342"/>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Linux</a:t>
            </a:r>
            <a:endParaRPr lang="en-US"/>
          </a:p>
        </p:txBody>
      </p:sp>
      <p:sp>
        <p:nvSpPr>
          <p:cNvPr id="8" name="Rectangle 7"/>
          <p:cNvSpPr/>
          <p:nvPr/>
        </p:nvSpPr>
        <p:spPr>
          <a:xfrm>
            <a:off x="616633" y="3387967"/>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mtClean="0"/>
              <a:t>Cài Git vào Mac OS</a:t>
            </a:r>
            <a:endParaRPr lang="en-US"/>
          </a:p>
        </p:txBody>
      </p:sp>
      <p:sp>
        <p:nvSpPr>
          <p:cNvPr id="9" name="Rectangle 8"/>
          <p:cNvSpPr/>
          <p:nvPr/>
        </p:nvSpPr>
        <p:spPr>
          <a:xfrm>
            <a:off x="614288" y="4834600"/>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Windows</a:t>
            </a:r>
            <a:endParaRPr lang="en-US"/>
          </a:p>
        </p:txBody>
      </p:sp>
      <p:sp>
        <p:nvSpPr>
          <p:cNvPr id="10" name="Rectangle 9"/>
          <p:cNvSpPr/>
          <p:nvPr/>
        </p:nvSpPr>
        <p:spPr>
          <a:xfrm>
            <a:off x="1139483" y="2672862"/>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Nếu bạn đang sử dụng hệ điều hành Ubuntu/Debian thì có thể sử dụng lệnh sau để cài Git. </a:t>
            </a:r>
          </a:p>
          <a:p>
            <a:pPr algn="ctr"/>
            <a:r>
              <a:rPr lang="en-US" smtClean="0">
                <a:solidFill>
                  <a:srgbClr val="7AA6C5"/>
                </a:solidFill>
                <a:latin typeface="Calibri (Body)"/>
              </a:rPr>
              <a:t>$ sudo apt-get install git</a:t>
            </a:r>
            <a:endParaRPr lang="en-US">
              <a:solidFill>
                <a:srgbClr val="7AA6C5"/>
              </a:solidFill>
              <a:latin typeface="Calibri (Body)"/>
            </a:endParaRPr>
          </a:p>
        </p:txBody>
      </p:sp>
      <p:sp>
        <p:nvSpPr>
          <p:cNvPr id="11" name="Rectangle 10"/>
          <p:cNvSpPr/>
          <p:nvPr/>
        </p:nvSpPr>
        <p:spPr>
          <a:xfrm>
            <a:off x="1139482" y="4098946"/>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Đối với Mac, bạn có thể sử dụng file installer tải tại địa chỉ </a:t>
            </a:r>
            <a:r>
              <a:rPr lang="en-US" smtClean="0">
                <a:solidFill>
                  <a:srgbClr val="7AA6C5"/>
                </a:solidFill>
                <a:latin typeface="Calibri (Body)"/>
              </a:rPr>
              <a:t>http://git-scm.com/download/mac </a:t>
            </a:r>
            <a:r>
              <a:rPr lang="en-US" smtClean="0">
                <a:latin typeface="Calibri (Body)"/>
              </a:rPr>
              <a:t>để cài đặt.</a:t>
            </a:r>
            <a:endParaRPr lang="en-US">
              <a:solidFill>
                <a:srgbClr val="7AA6C5"/>
              </a:solidFill>
              <a:latin typeface="Calibri (Body)"/>
            </a:endParaRPr>
          </a:p>
        </p:txBody>
      </p:sp>
      <p:sp>
        <p:nvSpPr>
          <p:cNvPr id="14" name="Rectangle 13"/>
          <p:cNvSpPr/>
          <p:nvPr/>
        </p:nvSpPr>
        <p:spPr>
          <a:xfrm>
            <a:off x="1139481" y="5517445"/>
            <a:ext cx="9945859" cy="82598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latin typeface="Calibri (Body)"/>
              </a:rPr>
              <a:t>Nếu bạn dùng Windows thì có thể tải file .exe cài đặt Git tại địa chỉ </a:t>
            </a:r>
            <a:r>
              <a:rPr lang="vi-VN" smtClean="0">
                <a:solidFill>
                  <a:srgbClr val="7AA6C5"/>
                </a:solidFill>
                <a:latin typeface="Calibri (Body)"/>
              </a:rPr>
              <a:t>http://git-scm.com/download/win</a:t>
            </a:r>
            <a:r>
              <a:rPr lang="vi-VN" smtClean="0">
                <a:latin typeface="Calibri (Body)"/>
              </a:rPr>
              <a:t>. Khi cài bạn có thể để nguyên tùy chọn mặc định mà không cần tùy chỉnh gì thêm nếu bạn chưa hiểu về nó</a:t>
            </a:r>
            <a:endParaRPr lang="en-US">
              <a:solidFill>
                <a:srgbClr val="7AA6C5"/>
              </a:solidFill>
              <a:latin typeface="Calibri (Body)"/>
            </a:endParaRPr>
          </a:p>
        </p:txBody>
      </p:sp>
    </p:spTree>
    <p:extLst>
      <p:ext uri="{BB962C8B-B14F-4D97-AF65-F5344CB8AC3E}">
        <p14:creationId xmlns:p14="http://schemas.microsoft.com/office/powerpoint/2010/main" val="2135397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Cách tạo một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Phân biệt local repository và remote repository</a:t>
            </a:r>
            <a:endParaRPr lang="en-US"/>
          </a:p>
        </p:txBody>
      </p:sp>
      <p:sp>
        <p:nvSpPr>
          <p:cNvPr id="5" name="Rectangle 4"/>
          <p:cNvSpPr/>
          <p:nvPr/>
        </p:nvSpPr>
        <p:spPr>
          <a:xfrm>
            <a:off x="604911" y="18006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3" name="Rectangle 12"/>
          <p:cNvSpPr/>
          <p:nvPr/>
        </p:nvSpPr>
        <p:spPr>
          <a:xfrm>
            <a:off x="757311" y="19530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5" name="Rectangle 14"/>
          <p:cNvSpPr/>
          <p:nvPr/>
        </p:nvSpPr>
        <p:spPr>
          <a:xfrm>
            <a:off x="757311" y="3244948"/>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Remote Repository </a:t>
            </a:r>
            <a:r>
              <a:rPr lang="vi-VN" sz="2400" smtClean="0">
                <a:solidFill>
                  <a:schemeClr val="tx1"/>
                </a:solidFill>
              </a:rPr>
              <a:t>Là nơi mà bạn sẽ lưu trữ mã nguồn, nơi đó là kho chứa trực tiếp trên</a:t>
            </a:r>
            <a:r>
              <a:rPr lang="en-US" sz="2400" smtClean="0">
                <a:solidFill>
                  <a:schemeClr val="tx1"/>
                </a:solidFill>
              </a:rPr>
              <a:t> một máy chủ website từ xa ví dụ github,…</a:t>
            </a:r>
            <a:endParaRPr lang="en-US" sz="2400">
              <a:solidFill>
                <a:schemeClr val="tx1"/>
              </a:solidFill>
            </a:endParaRPr>
          </a:p>
        </p:txBody>
      </p:sp>
    </p:spTree>
    <p:extLst>
      <p:ext uri="{BB962C8B-B14F-4D97-AF65-F5344CB8AC3E}">
        <p14:creationId xmlns:p14="http://schemas.microsoft.com/office/powerpoint/2010/main" val="1113296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Local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4" name="Rectangle 3"/>
          <p:cNvSpPr/>
          <p:nvPr/>
        </p:nvSpPr>
        <p:spPr>
          <a:xfrm>
            <a:off x="604911" y="1252025"/>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hình lần đầu github</a:t>
            </a:r>
            <a:endParaRPr lang="en-US"/>
          </a:p>
        </p:txBody>
      </p:sp>
      <p:sp>
        <p:nvSpPr>
          <p:cNvPr id="6" name="Rectangle 5"/>
          <p:cNvSpPr/>
          <p:nvPr/>
        </p:nvSpPr>
        <p:spPr>
          <a:xfrm>
            <a:off x="829994" y="2067951"/>
            <a:ext cx="10775852" cy="68931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git config --global user.name “vuongluisvippro"</a:t>
            </a:r>
          </a:p>
          <a:p>
            <a:pPr algn="ctr"/>
            <a:r>
              <a:rPr lang="en-US" smtClean="0"/>
              <a:t>$ git config --global user.email vuongluis@example.com</a:t>
            </a:r>
            <a:endParaRPr lang="en-US"/>
          </a:p>
        </p:txBody>
      </p:sp>
      <p:sp>
        <p:nvSpPr>
          <p:cNvPr id="9" name="Rectangle 8"/>
          <p:cNvSpPr/>
          <p:nvPr/>
        </p:nvSpPr>
        <p:spPr>
          <a:xfrm>
            <a:off x="604911" y="2912013"/>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Kiểm tra cấu hình</a:t>
            </a:r>
            <a:endParaRPr lang="en-US"/>
          </a:p>
        </p:txBody>
      </p:sp>
      <p:sp>
        <p:nvSpPr>
          <p:cNvPr id="10" name="Rectangle 9"/>
          <p:cNvSpPr/>
          <p:nvPr/>
        </p:nvSpPr>
        <p:spPr>
          <a:xfrm>
            <a:off x="829994" y="3727939"/>
            <a:ext cx="10775852" cy="33762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git config --list</a:t>
            </a:r>
            <a:endParaRPr lang="en-US"/>
          </a:p>
        </p:txBody>
      </p:sp>
      <p:sp>
        <p:nvSpPr>
          <p:cNvPr id="11" name="Rectangle 10"/>
          <p:cNvSpPr/>
          <p:nvPr/>
        </p:nvSpPr>
        <p:spPr>
          <a:xfrm>
            <a:off x="604911" y="4375054"/>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bước tạo ra một local repository</a:t>
            </a:r>
            <a:endParaRPr lang="en-US"/>
          </a:p>
        </p:txBody>
      </p:sp>
      <p:sp>
        <p:nvSpPr>
          <p:cNvPr id="7" name="Rectangle 6"/>
          <p:cNvSpPr/>
          <p:nvPr/>
        </p:nvSpPr>
        <p:spPr>
          <a:xfrm>
            <a:off x="4332849" y="4659923"/>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init</a:t>
            </a:r>
            <a:endParaRPr lang="en-US"/>
          </a:p>
        </p:txBody>
      </p:sp>
      <p:sp>
        <p:nvSpPr>
          <p:cNvPr id="14" name="Rectangle 13"/>
          <p:cNvSpPr/>
          <p:nvPr/>
        </p:nvSpPr>
        <p:spPr>
          <a:xfrm>
            <a:off x="1420837" y="5268351"/>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add .</a:t>
            </a:r>
            <a:endParaRPr lang="en-US"/>
          </a:p>
        </p:txBody>
      </p:sp>
      <p:sp>
        <p:nvSpPr>
          <p:cNvPr id="16" name="Rectangle 15"/>
          <p:cNvSpPr/>
          <p:nvPr/>
        </p:nvSpPr>
        <p:spPr>
          <a:xfrm>
            <a:off x="3331699" y="5838096"/>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-m "First commit"</a:t>
            </a:r>
            <a:endParaRPr lang="en-US"/>
          </a:p>
        </p:txBody>
      </p:sp>
      <p:sp>
        <p:nvSpPr>
          <p:cNvPr id="17" name="Rectangle 16"/>
          <p:cNvSpPr/>
          <p:nvPr/>
        </p:nvSpPr>
        <p:spPr>
          <a:xfrm>
            <a:off x="6607126" y="5838096"/>
            <a:ext cx="4436012"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remote add origin URL</a:t>
            </a:r>
            <a:endParaRPr lang="en-US"/>
          </a:p>
        </p:txBody>
      </p:sp>
      <p:sp>
        <p:nvSpPr>
          <p:cNvPr id="18" name="Rectangle 17"/>
          <p:cNvSpPr/>
          <p:nvPr/>
        </p:nvSpPr>
        <p:spPr>
          <a:xfrm>
            <a:off x="5976425"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remote -v</a:t>
            </a:r>
            <a:endParaRPr lang="en-US"/>
          </a:p>
        </p:txBody>
      </p:sp>
      <p:sp>
        <p:nvSpPr>
          <p:cNvPr id="19" name="Rectangle 18"/>
          <p:cNvSpPr/>
          <p:nvPr/>
        </p:nvSpPr>
        <p:spPr>
          <a:xfrm>
            <a:off x="9026770"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push origin master</a:t>
            </a:r>
            <a:endParaRPr lang="en-US"/>
          </a:p>
        </p:txBody>
      </p:sp>
    </p:spTree>
    <p:extLst>
      <p:ext uri="{BB962C8B-B14F-4D97-AF65-F5344CB8AC3E}">
        <p14:creationId xmlns:p14="http://schemas.microsoft.com/office/powerpoint/2010/main" val="3424817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Remote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478302" y="1263927"/>
            <a:ext cx="3573194" cy="4923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solidFill>
                  <a:srgbClr val="7AA6C5"/>
                </a:solidFill>
              </a:rPr>
              <a:t>DEMO</a:t>
            </a:r>
          </a:p>
          <a:p>
            <a:pPr algn="ctr"/>
            <a:r>
              <a:rPr lang="en-US" smtClean="0">
                <a:solidFill>
                  <a:schemeClr val="tx1"/>
                </a:solidFill>
              </a:rPr>
              <a:t>Git clone URL</a:t>
            </a:r>
          </a:p>
          <a:p>
            <a:pPr algn="ctr"/>
            <a:r>
              <a:rPr lang="en-US" b="1" smtClean="0">
                <a:solidFill>
                  <a:schemeClr val="tx1"/>
                </a:solidFill>
              </a:rPr>
              <a:t>Git add .</a:t>
            </a:r>
          </a:p>
          <a:p>
            <a:pPr algn="ctr"/>
            <a:r>
              <a:rPr lang="en-US" b="1" smtClean="0">
                <a:solidFill>
                  <a:schemeClr val="tx1"/>
                </a:solidFill>
              </a:rPr>
              <a:t>Git rm –r </a:t>
            </a:r>
          </a:p>
          <a:p>
            <a:pPr algn="ctr"/>
            <a:r>
              <a:rPr lang="en-US" smtClean="0">
                <a:solidFill>
                  <a:schemeClr val="tx1"/>
                </a:solidFill>
              </a:rPr>
              <a:t>Git commit –m “…”</a:t>
            </a:r>
          </a:p>
          <a:p>
            <a:pPr algn="ctr"/>
            <a:r>
              <a:rPr lang="en-US" smtClean="0">
                <a:solidFill>
                  <a:schemeClr val="tx1"/>
                </a:solidFill>
              </a:rPr>
              <a:t>Git push origin master</a:t>
            </a:r>
          </a:p>
          <a:p>
            <a:pPr algn="ctr"/>
            <a:r>
              <a:rPr lang="en-US" smtClean="0">
                <a:solidFill>
                  <a:schemeClr val="tx1"/>
                </a:solidFill>
              </a:rPr>
              <a:t>Git push origin master</a:t>
            </a:r>
            <a:endParaRPr lang="en-US">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04" y="1263927"/>
            <a:ext cx="7507488" cy="4923661"/>
          </a:xfrm>
          <a:prstGeom prst="rect">
            <a:avLst/>
          </a:prstGeom>
        </p:spPr>
      </p:pic>
    </p:spTree>
    <p:extLst>
      <p:ext uri="{BB962C8B-B14F-4D97-AF65-F5344CB8AC3E}">
        <p14:creationId xmlns:p14="http://schemas.microsoft.com/office/powerpoint/2010/main" val="20871709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Staging Area &amp;&amp; Commit</a:t>
            </a:r>
            <a:endParaRPr lang="en-US">
              <a:solidFill>
                <a:srgbClr val="4F91BE"/>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77" y="1462734"/>
            <a:ext cx="6344530" cy="2887851"/>
          </a:xfrm>
          <a:prstGeom prst="rect">
            <a:avLst/>
          </a:prstGeom>
        </p:spPr>
      </p:pic>
      <p:sp>
        <p:nvSpPr>
          <p:cNvPr id="6" name="Rectangle 5"/>
          <p:cNvSpPr/>
          <p:nvPr/>
        </p:nvSpPr>
        <p:spPr>
          <a:xfrm>
            <a:off x="233288" y="1308295"/>
            <a:ext cx="5506330" cy="135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Staging Area </a:t>
            </a:r>
            <a:r>
              <a:rPr lang="vi-VN" smtClean="0">
                <a:solidFill>
                  <a:srgbClr val="7AA6C5"/>
                </a:solidFill>
              </a:rPr>
              <a:t>là một khu vực trung gian, là khu vực sẽ lưu trữ những thay đổi của bạn trên tập tin để nó có thể được commit, vì muốn commit tập tin nào thì tập tin đó phải nằm trong Staging Area.</a:t>
            </a:r>
            <a:endParaRPr lang="en-US">
              <a:solidFill>
                <a:srgbClr val="7AA6C5"/>
              </a:solidFill>
            </a:endParaRPr>
          </a:p>
        </p:txBody>
      </p:sp>
      <p:sp>
        <p:nvSpPr>
          <p:cNvPr id="7" name="Rectangle 6"/>
          <p:cNvSpPr/>
          <p:nvPr/>
        </p:nvSpPr>
        <p:spPr>
          <a:xfrm>
            <a:off x="233288" y="2799472"/>
            <a:ext cx="5506330" cy="132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Commit</a:t>
            </a:r>
            <a:r>
              <a:rPr lang="vi-VN" smtClean="0">
                <a:solidFill>
                  <a:srgbClr val="7AA6C5"/>
                </a:solidFill>
              </a:rPr>
              <a:t> là một hành động để Git lưu lại một bản chụp (snapshot) của các sự thay đổi trong thư mục làm việc, và các tập tin và thư mục được thay đổi đã phải nằm trong Staging Area</a:t>
            </a:r>
            <a:endParaRPr lang="en-US">
              <a:solidFill>
                <a:srgbClr val="7AA6C5"/>
              </a:solidFill>
            </a:endParaRPr>
          </a:p>
        </p:txBody>
      </p:sp>
      <p:sp>
        <p:nvSpPr>
          <p:cNvPr id="8" name="Rectangle 7"/>
          <p:cNvSpPr/>
          <p:nvPr/>
        </p:nvSpPr>
        <p:spPr>
          <a:xfrm>
            <a:off x="233287" y="4350585"/>
            <a:ext cx="11316287" cy="200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smtClean="0">
                <a:solidFill>
                  <a:schemeClr val="tx1"/>
                </a:solidFill>
              </a:rPr>
              <a:t>Tracked</a:t>
            </a:r>
            <a:r>
              <a:rPr lang="vi-VN" smtClean="0">
                <a:solidFill>
                  <a:srgbClr val="7AA6C5"/>
                </a:solidFill>
              </a:rPr>
              <a:t> – Là tập tin đã được đánh dấu theo dõi trong Git để bạn làm việc với nó. Và trạng thái Tracked nó sẽ có thêm các trạng thái phụ khác là Unmodified (chưa chỉnh sửa gì), Modified (đã chỉnh sửa) và Staged (đã sẵn sàng để commit).</a:t>
            </a:r>
          </a:p>
          <a:p>
            <a:pPr marL="285750" indent="-285750">
              <a:buFont typeface="Arial" panose="020B0604020202020204" pitchFamily="34" charset="0"/>
              <a:buChar char="•"/>
            </a:pPr>
            <a:r>
              <a:rPr lang="vi-VN" smtClean="0">
                <a:solidFill>
                  <a:schemeClr val="tx1"/>
                </a:solidFill>
              </a:rPr>
              <a:t>Untracked</a:t>
            </a:r>
            <a:r>
              <a:rPr lang="vi-VN" smtClean="0">
                <a:solidFill>
                  <a:srgbClr val="7AA6C5"/>
                </a:solidFill>
              </a:rPr>
              <a:t> – Là tập tin còn lại mà bạn sẽ không muốn làm việc với nó trong Git.</a:t>
            </a:r>
            <a:endParaRPr lang="en-US">
              <a:solidFill>
                <a:srgbClr val="7AA6C5"/>
              </a:solidFill>
            </a:endParaRPr>
          </a:p>
        </p:txBody>
      </p:sp>
    </p:spTree>
    <p:extLst>
      <p:ext uri="{BB962C8B-B14F-4D97-AF65-F5344CB8AC3E}">
        <p14:creationId xmlns:p14="http://schemas.microsoft.com/office/powerpoint/2010/main" val="1223688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882726"/>
            <a:ext cx="10699651" cy="1852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rPr>
              <a:t>X</a:t>
            </a:r>
            <a:r>
              <a:rPr lang="vi-VN" smtClean="0">
                <a:solidFill>
                  <a:srgbClr val="7AA6C5"/>
                </a:solidFill>
              </a:rPr>
              <a:t>em lịch sử của các lần commit trước đó</a:t>
            </a:r>
            <a:r>
              <a:rPr lang="en-US" smtClean="0">
                <a:solidFill>
                  <a:srgbClr val="7AA6C5"/>
                </a:solidFill>
              </a:rPr>
              <a:t>. Nếu log quá dài, dùng phím mũi tên lên xuống để đọc tiếp và ấn Ctrl + Z để thoát. Hoặc nếu bạn muốn chỉ muốn xem 1 lần commit gần nhất thì thêm tham số -1 vào.</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--since, --after: Xem các lần commit kể từ ngày nhất định.</a:t>
            </a:r>
          </a:p>
          <a:p>
            <a:pPr marL="285750" indent="-285750">
              <a:buFont typeface="Wingdings" panose="05000000000000000000" pitchFamily="2" charset="2"/>
              <a:buChar char="v"/>
            </a:pPr>
            <a:r>
              <a:rPr lang="vi-VN" smtClean="0">
                <a:solidFill>
                  <a:srgbClr val="7AA6C5"/>
                </a:solidFill>
              </a:rPr>
              <a:t>--until: Xem các lần commit trước từ ngày nhất định.</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a:solidFill>
                <a:srgbClr val="7AA6C5"/>
              </a:solidFill>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
        <p:nvSpPr>
          <p:cNvPr id="11" name="Rectangle 10"/>
          <p:cNvSpPr/>
          <p:nvPr/>
        </p:nvSpPr>
        <p:spPr>
          <a:xfrm>
            <a:off x="759656" y="3770140"/>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latin typeface="Arial" panose="020B0604020202020204" pitchFamily="34" charset="0"/>
                <a:cs typeface="Arial" panose="020B0604020202020204" pitchFamily="34" charset="0"/>
              </a:rPr>
              <a:t>Lọc log với --pretty</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log --pretty="%tag"</a:t>
            </a:r>
          </a:p>
        </p:txBody>
      </p:sp>
      <p:sp>
        <p:nvSpPr>
          <p:cNvPr id="12" name="Rectangle 11"/>
          <p:cNvSpPr/>
          <p:nvPr/>
        </p:nvSpPr>
        <p:spPr>
          <a:xfrm>
            <a:off x="233287" y="4403186"/>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--amend -m "..."</a:t>
            </a:r>
            <a:endParaRPr lang="en-US"/>
          </a:p>
        </p:txBody>
      </p:sp>
      <p:sp>
        <p:nvSpPr>
          <p:cNvPr id="13" name="Rectangle 12"/>
          <p:cNvSpPr/>
          <p:nvPr/>
        </p:nvSpPr>
        <p:spPr>
          <a:xfrm>
            <a:off x="759656" y="5064365"/>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rgbClr val="7AA6C5"/>
                </a:solidFill>
                <a:cs typeface="Arial" panose="020B0604020202020204" pitchFamily="34" charset="0"/>
              </a:rPr>
              <a:t>Nếu bạn cần xóa bỏ lần commit trước và cần undo để commit lại thì có thể sử dụng tham số --amend trong lệnh git commit.</a:t>
            </a:r>
            <a:endParaRPr lang="en-US" smtClean="0">
              <a:solidFill>
                <a:srgbClr val="7AA6C5"/>
              </a:solidFill>
              <a:latin typeface="Arial" panose="020B0604020202020204" pitchFamily="34" charset="0"/>
              <a:cs typeface="Arial" panose="020B0604020202020204" pitchFamily="34" charset="0"/>
            </a:endParaRPr>
          </a:p>
        </p:txBody>
      </p:sp>
      <p:sp>
        <p:nvSpPr>
          <p:cNvPr id="14" name="Rectangle 13"/>
          <p:cNvSpPr/>
          <p:nvPr/>
        </p:nvSpPr>
        <p:spPr>
          <a:xfrm>
            <a:off x="244424" y="5662243"/>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Tree>
    <p:extLst>
      <p:ext uri="{BB962C8B-B14F-4D97-AF65-F5344CB8AC3E}">
        <p14:creationId xmlns:p14="http://schemas.microsoft.com/office/powerpoint/2010/main" val="1526307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1221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(Body)</vt:lpstr>
      <vt:lpstr>Calibri (Body)</vt:lpstr>
      <vt:lpstr>Adobe Hebrew</vt:lpstr>
      <vt:lpstr>Arial</vt:lpstr>
      <vt:lpstr>Calibri</vt:lpstr>
      <vt:lpstr>Calibri Light</vt:lpstr>
      <vt:lpstr>Wingdings</vt:lpstr>
      <vt:lpstr>Office Theme</vt:lpstr>
      <vt:lpstr>PowerPoint Presentation</vt:lpstr>
      <vt:lpstr>Git là gì ?</vt:lpstr>
      <vt:lpstr>Repository Website</vt:lpstr>
      <vt:lpstr>Cài đặt Git</vt:lpstr>
      <vt:lpstr>Cách tạo một repository</vt:lpstr>
      <vt:lpstr>Local Repository</vt:lpstr>
      <vt:lpstr>Remote Repository</vt:lpstr>
      <vt:lpstr>Staging Area &amp;&amp; Commit</vt:lpstr>
      <vt:lpstr>Các lệnh git nâng cao</vt:lpstr>
      <vt:lpstr>Các lệnh git nâng cao</vt:lpstr>
      <vt:lpstr>Các lệnh git nâng cao</vt:lpstr>
      <vt:lpstr>Kỹ thuật phân nhánh</vt:lpstr>
      <vt:lpstr>Kỹ Thuật Ghép Nhánh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Vương</dc:creator>
  <cp:lastModifiedBy>Nguyễn Văn Vương</cp:lastModifiedBy>
  <cp:revision>130</cp:revision>
  <dcterms:created xsi:type="dcterms:W3CDTF">2016-12-02T03:02:50Z</dcterms:created>
  <dcterms:modified xsi:type="dcterms:W3CDTF">2016-12-04T12:49:10Z</dcterms:modified>
</cp:coreProperties>
</file>