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Krona One"/>
      <p:regular r:id="rId9"/>
    </p:embeddedFont>
    <p:embeddedFont>
      <p:font typeface="Ubuntu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Kron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earn-automatic.com/getting-started/automatic-car-faq/automatic-manual-difference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380d7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28380d7c9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8380d7c9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Với hộp số tự động hộp số sẽ tự động chuyển số - ưu điểm dễ dàng thao tác, không gặp tình trạng chết máy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Với hộp số sàn người điều khiển sẽ phải tự sang số bằng thao tác giữa chân ga và chân côn - ưu điểm giá thành rẻ, kiểm soát khả năng lái tốt hơn VD: đi đường đèo dốc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Source 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Difference Between Automatic and Manual Car - Learn Automatic (learn-automatic.com)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28380d7c93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8380d7c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for driving forwards.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for driving in reverse. Only engage while the vehicle is stationary and the brake is applied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must be engaged while the vehicle is being transported or in car washes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for securing the vehicle.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Drive positions D, R and N are selected using the selector lever to the right of the steering wheel, while drive position P is selected by pressing the P button.</a:t>
            </a:r>
            <a:endParaRPr/>
          </a:p>
        </p:txBody>
      </p:sp>
      <p:sp>
        <p:nvSpPr>
          <p:cNvPr id="277" name="Google Shape;277;g228380d7c93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rect b="b" l="l" r="r" t="t"/>
            <a:pathLst>
              <a:path extrusionOk="0" h="3985" w="10574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rect b="b" l="l" r="r" t="t"/>
            <a:pathLst>
              <a:path extrusionOk="0" h="3985" w="10577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7809360" y="2830812"/>
            <a:ext cx="2031094" cy="765299"/>
          </a:xfrm>
          <a:custGeom>
            <a:rect b="b" l="l" r="r" t="t"/>
            <a:pathLst>
              <a:path extrusionOk="0" h="3985" w="10576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8159014" y="21073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flipH="1" rot="420230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4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10" type="dt"/>
          </p:nvPr>
        </p:nvSpPr>
        <p:spPr>
          <a:xfrm>
            <a:off x="6727032" y="4805958"/>
            <a:ext cx="192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11" type="ftr"/>
          </p:nvPr>
        </p:nvSpPr>
        <p:spPr>
          <a:xfrm>
            <a:off x="4380072" y="4805958"/>
            <a:ext cx="23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rtl="0" algn="r">
              <a:spcBef>
                <a:spcPts val="0"/>
              </a:spcBef>
              <a:buNone/>
              <a:defRPr b="0" sz="2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ctrTitle"/>
          </p:nvPr>
        </p:nvSpPr>
        <p:spPr>
          <a:xfrm>
            <a:off x="3129425" y="817950"/>
            <a:ext cx="425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GEAR POSITION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4648050" y="2960400"/>
            <a:ext cx="30306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Presented by: Vuong Huu Manh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4"/>
          <p:cNvGrpSpPr/>
          <p:nvPr/>
        </p:nvGrpSpPr>
        <p:grpSpPr>
          <a:xfrm rot="-8550765">
            <a:off x="-57818" y="2411705"/>
            <a:ext cx="5883521" cy="2611102"/>
            <a:chOff x="5974359" y="2516484"/>
            <a:chExt cx="919523" cy="461622"/>
          </a:xfrm>
        </p:grpSpPr>
        <p:sp>
          <p:nvSpPr>
            <p:cNvPr id="234" name="Google Shape;234;p14"/>
            <p:cNvSpPr/>
            <p:nvPr/>
          </p:nvSpPr>
          <p:spPr>
            <a:xfrm>
              <a:off x="5974359" y="2538790"/>
              <a:ext cx="894047" cy="439316"/>
            </a:xfrm>
            <a:custGeom>
              <a:rect b="b" l="l" r="r" t="t"/>
              <a:pathLst>
                <a:path extrusionOk="0" h="7169" w="1495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999834" y="2564343"/>
              <a:ext cx="894047" cy="343597"/>
            </a:xfrm>
            <a:custGeom>
              <a:rect b="b" l="l" r="r" t="t"/>
              <a:pathLst>
                <a:path extrusionOk="0" h="5607" w="1495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618837" y="2602704"/>
              <a:ext cx="223243" cy="266568"/>
            </a:xfrm>
            <a:custGeom>
              <a:rect b="b" l="l" r="r" t="t"/>
              <a:pathLst>
                <a:path extrusionOk="0" h="4350" w="3733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009701" y="2564343"/>
              <a:ext cx="884180" cy="184146"/>
            </a:xfrm>
            <a:custGeom>
              <a:rect b="b" l="l" r="r" t="t"/>
              <a:pathLst>
                <a:path extrusionOk="0" h="3005" w="14785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542112" y="2516484"/>
              <a:ext cx="41742" cy="59871"/>
            </a:xfrm>
            <a:custGeom>
              <a:rect b="b" l="l" r="r" t="t"/>
              <a:pathLst>
                <a:path extrusionOk="0" h="977" w="698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195743" y="2584994"/>
              <a:ext cx="344582" cy="33827"/>
            </a:xfrm>
            <a:custGeom>
              <a:rect b="b" l="l" r="r" t="t"/>
              <a:pathLst>
                <a:path extrusionOk="0" h="552" w="5762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025907" y="2586097"/>
              <a:ext cx="51669" cy="62199"/>
            </a:xfrm>
            <a:custGeom>
              <a:rect b="b" l="l" r="r" t="t"/>
              <a:pathLst>
                <a:path extrusionOk="0" h="1015" w="864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776233" y="2582053"/>
              <a:ext cx="86474" cy="61096"/>
            </a:xfrm>
            <a:custGeom>
              <a:rect b="b" l="l" r="r" t="t"/>
              <a:pathLst>
                <a:path extrusionOk="0" h="997" w="1446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776233" y="2582053"/>
              <a:ext cx="36659" cy="16300"/>
            </a:xfrm>
            <a:custGeom>
              <a:rect b="b" l="l" r="r" t="t"/>
              <a:pathLst>
                <a:path extrusionOk="0" h="266" w="613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368808" y="2584994"/>
              <a:ext cx="29542" cy="45225"/>
            </a:xfrm>
            <a:custGeom>
              <a:rect b="b" l="l" r="r" t="t"/>
              <a:pathLst>
                <a:path extrusionOk="0" h="738" w="494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240056" y="2589651"/>
              <a:ext cx="7236" cy="40567"/>
            </a:xfrm>
            <a:custGeom>
              <a:rect b="b" l="l" r="r" t="t"/>
              <a:pathLst>
                <a:path extrusionOk="0" h="662" w="121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542112" y="2895924"/>
              <a:ext cx="41742" cy="59809"/>
            </a:xfrm>
            <a:custGeom>
              <a:rect b="b" l="l" r="r" t="t"/>
              <a:pathLst>
                <a:path extrusionOk="0" h="976" w="698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6383399" y="2650011"/>
              <a:ext cx="83963" cy="171952"/>
            </a:xfrm>
            <a:custGeom>
              <a:rect b="b" l="l" r="r" t="t"/>
              <a:pathLst>
                <a:path extrusionOk="0" h="2806" w="1404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6507068" y="2603991"/>
              <a:ext cx="157759" cy="263994"/>
            </a:xfrm>
            <a:custGeom>
              <a:rect b="b" l="l" r="r" t="t"/>
              <a:pathLst>
                <a:path extrusionOk="0" h="4308" w="2638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6593062" y="2603991"/>
              <a:ext cx="71763" cy="263994"/>
            </a:xfrm>
            <a:custGeom>
              <a:rect b="b" l="l" r="r" t="t"/>
              <a:pathLst>
                <a:path extrusionOk="0" h="4308" w="120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098327" y="2620230"/>
              <a:ext cx="125585" cy="231822"/>
            </a:xfrm>
            <a:custGeom>
              <a:rect b="b" l="l" r="r" t="t"/>
              <a:pathLst>
                <a:path extrusionOk="0" h="3783" w="210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6195743" y="2853458"/>
              <a:ext cx="344582" cy="33765"/>
            </a:xfrm>
            <a:custGeom>
              <a:rect b="b" l="l" r="r" t="t"/>
              <a:pathLst>
                <a:path extrusionOk="0" h="551" w="5762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6025907" y="2823860"/>
              <a:ext cx="51610" cy="62077"/>
            </a:xfrm>
            <a:custGeom>
              <a:rect b="b" l="l" r="r" t="t"/>
              <a:pathLst>
                <a:path extrusionOk="0" h="1013" w="863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776233" y="2829130"/>
              <a:ext cx="86474" cy="60912"/>
            </a:xfrm>
            <a:custGeom>
              <a:rect b="b" l="l" r="r" t="t"/>
              <a:pathLst>
                <a:path extrusionOk="0" h="994" w="1446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6776233" y="2873558"/>
              <a:ext cx="36659" cy="16484"/>
            </a:xfrm>
            <a:custGeom>
              <a:rect b="b" l="l" r="r" t="t"/>
              <a:pathLst>
                <a:path extrusionOk="0" h="269" w="613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6368808" y="2842060"/>
              <a:ext cx="29542" cy="53926"/>
            </a:xfrm>
            <a:custGeom>
              <a:rect b="b" l="l" r="r" t="t"/>
              <a:pathLst>
                <a:path extrusionOk="0" h="880" w="494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240056" y="2842060"/>
              <a:ext cx="7236" cy="53926"/>
            </a:xfrm>
            <a:custGeom>
              <a:rect b="b" l="l" r="r" t="t"/>
              <a:pathLst>
                <a:path extrusionOk="0" h="880" w="121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037808" y="2621578"/>
              <a:ext cx="74634" cy="28495"/>
            </a:xfrm>
            <a:custGeom>
              <a:rect b="b" l="l" r="r" t="t"/>
              <a:pathLst>
                <a:path extrusionOk="0" h="465" w="1248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037808" y="2821899"/>
              <a:ext cx="74634" cy="28740"/>
            </a:xfrm>
            <a:custGeom>
              <a:rect b="b" l="l" r="r" t="t"/>
              <a:pathLst>
                <a:path extrusionOk="0" h="469" w="1248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530989" y="2694929"/>
              <a:ext cx="22845" cy="82176"/>
            </a:xfrm>
            <a:custGeom>
              <a:rect b="b" l="l" r="r" t="t"/>
              <a:pathLst>
                <a:path extrusionOk="0" h="1341" w="382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024831" y="2656262"/>
              <a:ext cx="61058" cy="155100"/>
            </a:xfrm>
            <a:custGeom>
              <a:rect b="b" l="l" r="r" t="t"/>
              <a:pathLst>
                <a:path extrusionOk="0" h="2531" w="1021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/>
              <a:t>Gear in automotive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"/>
              <a:t>Gear in Porsche J1PA</a:t>
            </a:r>
            <a:endParaRPr/>
          </a:p>
          <a:p>
            <a:pPr indent="0" lvl="0" marL="36576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/>
              <a:t>Gears are a crucial component in automotive technology, enabling vehicles to transfer power from the engine to the wheels at varying speeds.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96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/>
              <a:t>Types of gears: manual and automatic</a:t>
            </a:r>
            <a:endParaRPr/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GEAR IN AUTOMOTIVE</a:t>
            </a:r>
            <a:endParaRPr/>
          </a:p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 b="15175" l="0" r="0" t="0"/>
          <a:stretch/>
        </p:blipFill>
        <p:spPr>
          <a:xfrm>
            <a:off x="4852725" y="1934500"/>
            <a:ext cx="3405951" cy="20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Porsche Taycan transmission is located on the rear axle and helps to optimize the car's performance at different speeds.</a:t>
            </a:r>
            <a:endParaRPr/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The first gear is used for quick acceleration and low-speed driving</a:t>
            </a:r>
            <a:endParaRPr>
              <a:solidFill>
                <a:schemeClr val="lt1"/>
              </a:solidFill>
            </a:endParaRPr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The second gear is used for high-speed driving and better efficiency.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Gear position symbols mean: </a:t>
            </a:r>
            <a:endParaRPr>
              <a:solidFill>
                <a:schemeClr val="lt1"/>
              </a:solidFill>
            </a:endParaRPr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D - Drive</a:t>
            </a:r>
            <a:endParaRPr>
              <a:solidFill>
                <a:schemeClr val="lt1"/>
              </a:solidFill>
            </a:endParaRPr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R - Reverse</a:t>
            </a:r>
            <a:endParaRPr>
              <a:solidFill>
                <a:schemeClr val="lt1"/>
              </a:solidFill>
            </a:endParaRPr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N - Neutral</a:t>
            </a:r>
            <a:endParaRPr>
              <a:solidFill>
                <a:schemeClr val="lt1"/>
              </a:solidFill>
            </a:endParaRPr>
          </a:p>
          <a:p>
            <a:pPr indent="-294894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>
                <a:solidFill>
                  <a:schemeClr val="lt1"/>
                </a:solidFill>
              </a:rPr>
              <a:t>P - Park</a:t>
            </a:r>
            <a:endParaRPr>
              <a:solidFill>
                <a:schemeClr val="lt1"/>
              </a:solidFill>
            </a:endParaRPr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GEAR IN PORSCHE J1PA</a:t>
            </a:r>
            <a:endParaRPr/>
          </a:p>
        </p:txBody>
      </p:sp>
      <p:sp>
        <p:nvSpPr>
          <p:cNvPr id="281" name="Google Shape;281;p17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32014" l="35646" r="21255" t="0"/>
          <a:stretch/>
        </p:blipFill>
        <p:spPr>
          <a:xfrm>
            <a:off x="6257850" y="2292275"/>
            <a:ext cx="2187226" cy="2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