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67" r:id="rId2"/>
    <p:sldId id="268" r:id="rId3"/>
    <p:sldId id="282" r:id="rId4"/>
    <p:sldId id="283" r:id="rId5"/>
    <p:sldId id="284" r:id="rId6"/>
    <p:sldId id="286" r:id="rId7"/>
    <p:sldId id="289" r:id="rId8"/>
    <p:sldId id="291" r:id="rId9"/>
    <p:sldId id="288" r:id="rId10"/>
    <p:sldId id="292" r:id="rId11"/>
    <p:sldId id="293" r:id="rId12"/>
    <p:sldId id="294" r:id="rId13"/>
    <p:sldId id="295" r:id="rId14"/>
    <p:sldId id="296" r:id="rId15"/>
    <p:sldId id="285" r:id="rId16"/>
    <p:sldId id="297" r:id="rId17"/>
    <p:sldId id="298" r:id="rId18"/>
    <p:sldId id="299" r:id="rId19"/>
    <p:sldId id="300" r:id="rId20"/>
    <p:sldId id="302" r:id="rId21"/>
    <p:sldId id="303" r:id="rId22"/>
    <p:sldId id="304" r:id="rId23"/>
    <p:sldId id="305" r:id="rId24"/>
    <p:sldId id="30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1BA980"/>
    <a:srgbClr val="339933"/>
    <a:srgbClr val="1EA682"/>
    <a:srgbClr val="11B356"/>
    <a:srgbClr val="99CC00"/>
    <a:srgbClr val="245EAB"/>
    <a:srgbClr val="A8C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7" autoAdjust="0"/>
    <p:restoredTop sz="67467" autoAdjust="0"/>
  </p:normalViewPr>
  <p:slideViewPr>
    <p:cSldViewPr snapToGrid="0" snapToObjects="1" showGuides="1">
      <p:cViewPr varScale="1">
        <p:scale>
          <a:sx n="42" d="100"/>
          <a:sy n="42" d="100"/>
        </p:scale>
        <p:origin x="1780" y="44"/>
      </p:cViewPr>
      <p:guideLst/>
    </p:cSldViewPr>
  </p:slideViewPr>
  <p:notesTextViewPr>
    <p:cViewPr>
      <p:scale>
        <a:sx n="1" d="1"/>
        <a:sy n="1" d="1"/>
      </p:scale>
      <p:origin x="0" y="0"/>
    </p:cViewPr>
  </p:notesTextViewPr>
  <p:notesViewPr>
    <p:cSldViewPr snapToGrid="0" snapToObjects="1">
      <p:cViewPr varScale="1">
        <p:scale>
          <a:sx n="56" d="100"/>
          <a:sy n="56" d="100"/>
        </p:scale>
        <p:origin x="27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DAE5C5-28DC-4CDE-A1D7-76DD75F92D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B62C77-6608-445B-933C-622D43C03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33AE7D-7E4C-421E-B7E6-BBEA545194EA}" type="datetimeFigureOut">
              <a:rPr lang="en-US" smtClean="0"/>
              <a:t>11-Sep-23</a:t>
            </a:fld>
            <a:endParaRPr lang="en-US"/>
          </a:p>
        </p:txBody>
      </p:sp>
      <p:sp>
        <p:nvSpPr>
          <p:cNvPr id="4" name="Footer Placeholder 3">
            <a:extLst>
              <a:ext uri="{FF2B5EF4-FFF2-40B4-BE49-F238E27FC236}">
                <a16:creationId xmlns:a16="http://schemas.microsoft.com/office/drawing/2014/main" id="{512CB6DC-3B6C-4F39-8784-7F9137B99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72E688-A948-4854-81D7-866826A927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D093CA-8AD3-4D40-85E2-89871B605616}" type="slidenum">
              <a:rPr lang="en-US" smtClean="0"/>
              <a:t>‹#›</a:t>
            </a:fld>
            <a:endParaRPr lang="en-US"/>
          </a:p>
        </p:txBody>
      </p:sp>
    </p:spTree>
    <p:extLst>
      <p:ext uri="{BB962C8B-B14F-4D97-AF65-F5344CB8AC3E}">
        <p14:creationId xmlns:p14="http://schemas.microsoft.com/office/powerpoint/2010/main" val="24723833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11-Sep-23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dirty="0" smtClean="0">
                <a:solidFill>
                  <a:schemeClr val="tx1"/>
                </a:solidFill>
                <a:effectLst/>
                <a:latin typeface="Arial Regular"/>
                <a:ea typeface="+mn-ea"/>
                <a:cs typeface="+mn-cs"/>
              </a:rPr>
              <a:t>Windows Internal có thể được hiểu là các khía cạnh và chi tiết về hệ điều hành Windows. Nó bao gồm cấu trúc, hoạt động và các thành phần quan trọng bên trong Windows.</a:t>
            </a:r>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893225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925968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20</a:t>
            </a:fld>
            <a:endParaRPr lang="en-US" dirty="0"/>
          </a:p>
        </p:txBody>
      </p:sp>
    </p:spTree>
    <p:extLst>
      <p:ext uri="{BB962C8B-B14F-4D97-AF65-F5344CB8AC3E}">
        <p14:creationId xmlns:p14="http://schemas.microsoft.com/office/powerpoint/2010/main" val="1264848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Arial Regular"/>
                <a:ea typeface="+mn-ea"/>
                <a:cs typeface="+mn-cs"/>
              </a:rPr>
              <a:t>Warning!!!</a:t>
            </a:r>
            <a:br>
              <a:rPr lang="en-US" sz="1200" b="1" i="0" kern="1200" dirty="0" smtClean="0">
                <a:solidFill>
                  <a:schemeClr val="tx1"/>
                </a:solidFill>
                <a:effectLst/>
                <a:latin typeface="Arial Regular"/>
                <a:ea typeface="+mn-ea"/>
                <a:cs typeface="+mn-cs"/>
              </a:rPr>
            </a:br>
            <a:r>
              <a:rPr lang="en-US" sz="1200" b="0" i="0" kern="1200" dirty="0" smtClean="0">
                <a:solidFill>
                  <a:schemeClr val="tx1"/>
                </a:solidFill>
                <a:effectLst/>
                <a:latin typeface="Arial Regular"/>
                <a:ea typeface="+mn-ea"/>
                <a:cs typeface="+mn-cs"/>
              </a:rPr>
              <a:t>1. Be careful while applying filters to avoid eliminating important events. For example, if a malware is disguising itself with the name of one of your analysis tools, then the exclude filter will not help to identify such malware.</a:t>
            </a:r>
            <a:br>
              <a:rPr lang="en-US" sz="1200" b="0" i="0" kern="1200" dirty="0" smtClean="0">
                <a:solidFill>
                  <a:schemeClr val="tx1"/>
                </a:solidFill>
                <a:effectLst/>
                <a:latin typeface="Arial Regular"/>
                <a:ea typeface="+mn-ea"/>
                <a:cs typeface="+mn-cs"/>
              </a:rPr>
            </a:br>
            <a:r>
              <a:rPr lang="en-US" sz="1200" b="0" i="0" kern="1200" dirty="0" smtClean="0">
                <a:solidFill>
                  <a:schemeClr val="tx1"/>
                </a:solidFill>
                <a:effectLst/>
                <a:latin typeface="Arial Regular"/>
                <a:ea typeface="+mn-ea"/>
                <a:cs typeface="+mn-cs"/>
              </a:rPr>
              <a:t>2. You may apply a filter to show only events that are associated with a specific suspicious process, but this will eliminate malicious activities of another process that the malware creates (and migrates to)</a:t>
            </a:r>
            <a:r>
              <a:rPr lang="en-US" dirty="0" smtClean="0"/>
              <a:t> </a:t>
            </a:r>
            <a:br>
              <a:rPr lang="en-US" dirty="0" smtClean="0"/>
            </a:br>
            <a:endParaRPr lang="en-US" dirty="0" smtClean="0"/>
          </a:p>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21</a:t>
            </a:fld>
            <a:endParaRPr lang="en-US" dirty="0"/>
          </a:p>
        </p:txBody>
      </p:sp>
    </p:spTree>
    <p:extLst>
      <p:ext uri="{BB962C8B-B14F-4D97-AF65-F5344CB8AC3E}">
        <p14:creationId xmlns:p14="http://schemas.microsoft.com/office/powerpoint/2010/main" val="3136510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22</a:t>
            </a:fld>
            <a:endParaRPr lang="en-US" dirty="0"/>
          </a:p>
        </p:txBody>
      </p:sp>
    </p:spTree>
    <p:extLst>
      <p:ext uri="{BB962C8B-B14F-4D97-AF65-F5344CB8AC3E}">
        <p14:creationId xmlns:p14="http://schemas.microsoft.com/office/powerpoint/2010/main" val="3149912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23</a:t>
            </a:fld>
            <a:endParaRPr lang="en-US" dirty="0"/>
          </a:p>
        </p:txBody>
      </p:sp>
    </p:spTree>
    <p:extLst>
      <p:ext uri="{BB962C8B-B14F-4D97-AF65-F5344CB8AC3E}">
        <p14:creationId xmlns:p14="http://schemas.microsoft.com/office/powerpoint/2010/main" val="3604666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dirty="0" smtClean="0"/>
              <a:t>Microsoft Filters: https://raw.githubusercontent.com/MotiBa/ProcessMonitorAnalyzeMalware/master/Malware%20Analysis.PMF</a:t>
            </a:r>
          </a:p>
          <a:p>
            <a:pPr>
              <a:lnSpc>
                <a:spcPct val="107000"/>
              </a:lnSpc>
              <a:spcAft>
                <a:spcPts val="800"/>
              </a:spcAft>
            </a:pPr>
            <a:r>
              <a:rPr lang="en-US" dirty="0" smtClean="0"/>
              <a:t>http://prasannamundas.com/share/dynamic-malware-analysis-process-monitor-and-explorer/</a:t>
            </a:r>
          </a:p>
          <a:p>
            <a:pPr>
              <a:lnSpc>
                <a:spcPct val="107000"/>
              </a:lnSpc>
              <a:spcAft>
                <a:spcPts val="800"/>
              </a:spcAft>
            </a:pPr>
            <a:r>
              <a:rPr lang="en-US" dirty="0" smtClean="0"/>
              <a:t>https://corrieerk.com/2017/01/filtering-with-process-monitor/</a:t>
            </a:r>
          </a:p>
          <a:p>
            <a:endParaRPr lang="vi-VN" dirty="0"/>
          </a:p>
        </p:txBody>
      </p:sp>
      <p:sp>
        <p:nvSpPr>
          <p:cNvPr id="4" name="Slide Number Placeholder 3"/>
          <p:cNvSpPr>
            <a:spLocks noGrp="1"/>
          </p:cNvSpPr>
          <p:nvPr>
            <p:ph type="sldNum" sz="quarter" idx="10"/>
          </p:nvPr>
        </p:nvSpPr>
        <p:spPr/>
        <p:txBody>
          <a:bodyPr/>
          <a:lstStyle/>
          <a:p>
            <a:fld id="{F52A25F9-16D3-E64A-8639-7B020C319E7B}" type="slidenum">
              <a:rPr lang="en-US" smtClean="0"/>
              <a:pPr/>
              <a:t>24</a:t>
            </a:fld>
            <a:endParaRPr lang="en-US" dirty="0"/>
          </a:p>
        </p:txBody>
      </p:sp>
    </p:spTree>
    <p:extLst>
      <p:ext uri="{BB962C8B-B14F-4D97-AF65-F5344CB8AC3E}">
        <p14:creationId xmlns:p14="http://schemas.microsoft.com/office/powerpoint/2010/main" val="3256261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alphaModFix amt="99000"/>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93776" y="1490663"/>
            <a:ext cx="4978908" cy="2387600"/>
          </a:xfrm>
          <a:prstGeom prst="rect">
            <a:avLst/>
          </a:prstGeom>
          <a:ln>
            <a:noFill/>
          </a:ln>
        </p:spPr>
        <p:txBody>
          <a:bodyPr lIns="0" anchor="b">
            <a:noAutofit/>
          </a:bodyPr>
          <a:lstStyle>
            <a:lvl1pPr algn="l">
              <a:lnSpc>
                <a:spcPts val="5800"/>
              </a:lnSpc>
              <a:defRPr sz="4800" b="1" i="0" cap="all" baseline="0">
                <a:solidFill>
                  <a:schemeClr val="bg1"/>
                </a:solidFill>
                <a:latin typeface="+mj-lt"/>
                <a:ea typeface="Arial" charset="0"/>
                <a:cs typeface="Arial" charset="0"/>
              </a:defRPr>
            </a:lvl1pPr>
          </a:lstStyle>
          <a:p>
            <a:r>
              <a:rPr lang="en-US" dirty="0"/>
              <a:t>DIVIDER SLIDE</a:t>
            </a:r>
          </a:p>
        </p:txBody>
      </p:sp>
      <p:sp>
        <p:nvSpPr>
          <p:cNvPr id="8" name="TextBox 7">
            <a:extLst>
              <a:ext uri="{FF2B5EF4-FFF2-40B4-BE49-F238E27FC236}">
                <a16:creationId xmlns:a16="http://schemas.microsoft.com/office/drawing/2014/main" id="{145B3255-599A-4BE4-BAA2-7AB28FDF2BEA}"/>
              </a:ext>
            </a:extLst>
          </p:cNvPr>
          <p:cNvSpPr txBox="1"/>
          <p:nvPr userDrawn="1"/>
        </p:nvSpPr>
        <p:spPr>
          <a:xfrm>
            <a:off x="486149" y="4901683"/>
            <a:ext cx="3708059" cy="671979"/>
          </a:xfrm>
          <a:prstGeom prst="rect">
            <a:avLst/>
          </a:prstGeom>
          <a:noFill/>
        </p:spPr>
        <p:txBody>
          <a:bodyPr wrap="square" rtlCol="0">
            <a:spAutoFit/>
          </a:bodyPr>
          <a:lstStyle/>
          <a:p>
            <a:pPr algn="l">
              <a:spcBef>
                <a:spcPts val="100"/>
              </a:spcBef>
              <a:spcAft>
                <a:spcPts val="100"/>
              </a:spcAft>
            </a:pPr>
            <a:r>
              <a:rPr lang="vi-VN" sz="1800" b="1" i="0" kern="1200" dirty="0" smtClean="0">
                <a:solidFill>
                  <a:srgbClr val="FFFF00"/>
                </a:solidFill>
                <a:latin typeface="+mn-lt"/>
                <a:ea typeface="+mj-ea"/>
                <a:cs typeface="+mj-cs"/>
              </a:rPr>
              <a:t>KHOA </a:t>
            </a:r>
            <a:r>
              <a:rPr lang="en-US" sz="1800" b="1" i="0" kern="1200" dirty="0" smtClean="0">
                <a:solidFill>
                  <a:srgbClr val="FFFF00"/>
                </a:solidFill>
                <a:latin typeface="+mn-lt"/>
                <a:ea typeface="+mj-ea"/>
                <a:cs typeface="+mj-cs"/>
              </a:rPr>
              <a:t>AN</a:t>
            </a:r>
            <a:r>
              <a:rPr lang="en-US" sz="1800" b="1" i="0" kern="1200" baseline="0" dirty="0" smtClean="0">
                <a:solidFill>
                  <a:srgbClr val="FFFF00"/>
                </a:solidFill>
                <a:latin typeface="+mn-lt"/>
                <a:ea typeface="+mj-ea"/>
                <a:cs typeface="+mj-cs"/>
              </a:rPr>
              <a:t> TOÀN THÔNG TIN</a:t>
            </a:r>
            <a:endParaRPr lang="vi-VN" sz="1800" b="1" i="0" kern="1200" dirty="0" smtClean="0">
              <a:solidFill>
                <a:srgbClr val="FFFF00"/>
              </a:solidFill>
              <a:latin typeface="+mn-lt"/>
              <a:ea typeface="+mj-ea"/>
              <a:cs typeface="+mj-cs"/>
            </a:endParaRPr>
          </a:p>
          <a:p>
            <a:pPr algn="l">
              <a:spcBef>
                <a:spcPts val="100"/>
              </a:spcBef>
              <a:spcAft>
                <a:spcPts val="100"/>
              </a:spcAft>
            </a:pPr>
            <a:r>
              <a:rPr lang="vi-VN" sz="1800" b="1" i="0" kern="1200" dirty="0" smtClean="0">
                <a:solidFill>
                  <a:schemeClr val="bg1"/>
                </a:solidFill>
                <a:latin typeface="+mn-lt"/>
                <a:ea typeface="+mj-ea"/>
                <a:cs typeface="+mj-cs"/>
              </a:rPr>
              <a:t>TS. ĐINH TRƯỜNG DUY</a:t>
            </a:r>
            <a:endParaRPr lang="en-US" sz="1800" b="1" i="0" kern="1200" dirty="0">
              <a:solidFill>
                <a:schemeClr val="bg1"/>
              </a:solidFill>
              <a:latin typeface="+mn-lt"/>
              <a:ea typeface="+mj-ea"/>
              <a:cs typeface="+mj-cs"/>
            </a:endParaRP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6053"/>
            <a:ext cx="4126970" cy="762380"/>
          </a:xfrm>
          <a:prstGeom prst="rect">
            <a:avLst/>
          </a:prstGeom>
        </p:spPr>
      </p:pic>
    </p:spTree>
    <p:extLst>
      <p:ext uri="{BB962C8B-B14F-4D97-AF65-F5344CB8AC3E}">
        <p14:creationId xmlns:p14="http://schemas.microsoft.com/office/powerpoint/2010/main" val="25275217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2034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duotone>
              <a:schemeClr val="accent5">
                <a:shade val="45000"/>
                <a:satMod val="135000"/>
              </a:schemeClr>
              <a:prstClr val="white"/>
            </a:duotone>
            <a:extLst>
              <a:ext uri="{BEBA8EAE-BF5A-486C-A8C5-ECC9F3942E4B}">
                <a14:imgProps xmlns:a14="http://schemas.microsoft.com/office/drawing/2010/main">
                  <a14:imgLayer r:embed="rId3"/>
                </a14:imgProps>
              </a:ext>
            </a:extLst>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493776" y="3968497"/>
            <a:ext cx="4978908" cy="1650381"/>
          </a:xfrm>
          <a:prstGeom prst="rect">
            <a:avLst/>
          </a:prstGeom>
        </p:spPr>
        <p:txBody>
          <a:bodyPr lIns="0">
            <a:noAutofit/>
          </a:bodyPr>
          <a:lstStyle>
            <a:lvl1pPr marL="0" indent="0">
              <a:buNone/>
              <a:defRPr sz="4000" b="0" i="0">
                <a:solidFill>
                  <a:schemeClr val="tx1">
                    <a:lumMod val="50000"/>
                  </a:schemeClr>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493776" y="1490472"/>
            <a:ext cx="4978908" cy="2386584"/>
          </a:xfrm>
          <a:prstGeom prst="rect">
            <a:avLst/>
          </a:prstGeom>
          <a:ln>
            <a:noFill/>
          </a:ln>
        </p:spPr>
        <p:txBody>
          <a:bodyPr lIns="0" anchor="b">
            <a:noAutofit/>
          </a:bodyPr>
          <a:lstStyle>
            <a:lvl1pPr algn="l">
              <a:lnSpc>
                <a:spcPts val="5800"/>
              </a:lnSpc>
              <a:defRPr sz="4800" b="1" i="0" cap="all" baseline="0">
                <a:solidFill>
                  <a:srgbClr val="1BA980"/>
                </a:solidFill>
                <a:latin typeface="Arial" charset="0"/>
                <a:ea typeface="Arial" charset="0"/>
                <a:cs typeface="Arial" charset="0"/>
              </a:defRPr>
            </a:lvl1pPr>
          </a:lstStyle>
          <a:p>
            <a:r>
              <a:rPr lang="en-US" dirty="0"/>
              <a:t>Presentation</a:t>
            </a:r>
            <a:br>
              <a:rPr lang="en-US" dirty="0"/>
            </a:br>
            <a:r>
              <a:rPr lang="en-US" dirty="0"/>
              <a:t>Title</a:t>
            </a:r>
          </a:p>
        </p:txBody>
      </p:sp>
      <p:sp>
        <p:nvSpPr>
          <p:cNvPr id="5" name="TextBox 4">
            <a:extLst>
              <a:ext uri="{FF2B5EF4-FFF2-40B4-BE49-F238E27FC236}">
                <a16:creationId xmlns:a16="http://schemas.microsoft.com/office/drawing/2014/main" id="{BE663ABF-2404-49C0-8D90-CEF0771E8157}"/>
              </a:ext>
            </a:extLst>
          </p:cNvPr>
          <p:cNvSpPr txBox="1"/>
          <p:nvPr userDrawn="1"/>
        </p:nvSpPr>
        <p:spPr>
          <a:xfrm>
            <a:off x="493776" y="4949478"/>
            <a:ext cx="3708059" cy="671979"/>
          </a:xfrm>
          <a:prstGeom prst="rect">
            <a:avLst/>
          </a:prstGeom>
          <a:noFill/>
        </p:spPr>
        <p:txBody>
          <a:bodyPr wrap="square" rtlCol="0">
            <a:spAutoFit/>
          </a:bodyPr>
          <a:lstStyle/>
          <a:p>
            <a:pPr algn="l">
              <a:spcBef>
                <a:spcPts val="100"/>
              </a:spcBef>
              <a:spcAft>
                <a:spcPts val="100"/>
              </a:spcAft>
            </a:pPr>
            <a:r>
              <a:rPr lang="vi-VN" sz="1800" b="1" i="0" kern="1200" dirty="0" smtClean="0">
                <a:solidFill>
                  <a:srgbClr val="1BA980"/>
                </a:solidFill>
                <a:latin typeface="+mn-lt"/>
                <a:ea typeface="+mj-ea"/>
                <a:cs typeface="+mj-cs"/>
              </a:rPr>
              <a:t>KH</a:t>
            </a:r>
            <a:r>
              <a:rPr lang="en-US" sz="1800" b="1" i="0" kern="1200" dirty="0" smtClean="0">
                <a:solidFill>
                  <a:srgbClr val="1BA980"/>
                </a:solidFill>
                <a:latin typeface="+mn-lt"/>
                <a:ea typeface="+mj-ea"/>
                <a:cs typeface="+mj-cs"/>
              </a:rPr>
              <a:t>OA</a:t>
            </a:r>
            <a:r>
              <a:rPr lang="en-US" sz="1800" b="1" i="0" kern="1200" baseline="0" dirty="0" smtClean="0">
                <a:solidFill>
                  <a:srgbClr val="1BA980"/>
                </a:solidFill>
                <a:latin typeface="+mn-lt"/>
                <a:ea typeface="+mj-ea"/>
                <a:cs typeface="+mj-cs"/>
              </a:rPr>
              <a:t> AN TOÀN THÔNG TIN</a:t>
            </a:r>
            <a:endParaRPr lang="vi-VN" sz="1800" b="1" i="0" kern="1200" baseline="0" dirty="0" smtClean="0">
              <a:solidFill>
                <a:srgbClr val="1BA980"/>
              </a:solidFill>
              <a:latin typeface="+mn-lt"/>
              <a:ea typeface="+mj-ea"/>
              <a:cs typeface="+mj-cs"/>
            </a:endParaRPr>
          </a:p>
          <a:p>
            <a:pPr algn="l">
              <a:spcBef>
                <a:spcPts val="100"/>
              </a:spcBef>
              <a:spcAft>
                <a:spcPts val="100"/>
              </a:spcAft>
            </a:pPr>
            <a:r>
              <a:rPr lang="vi-VN" sz="1800" b="1" i="0" kern="1200" dirty="0" smtClean="0">
                <a:solidFill>
                  <a:schemeClr val="tx1">
                    <a:lumMod val="50000"/>
                  </a:schemeClr>
                </a:solidFill>
                <a:latin typeface="+mn-lt"/>
                <a:ea typeface="+mj-ea"/>
                <a:cs typeface="+mj-cs"/>
              </a:rPr>
              <a:t>TS. </a:t>
            </a:r>
            <a:r>
              <a:rPr lang="vi-VN" sz="1800" b="1" i="0" kern="1200" dirty="0" smtClean="0">
                <a:solidFill>
                  <a:schemeClr val="tx1">
                    <a:lumMod val="50000"/>
                  </a:schemeClr>
                </a:solidFill>
                <a:latin typeface="+mn-lt"/>
                <a:ea typeface="+mn-ea"/>
                <a:cs typeface="+mn-cs"/>
              </a:rPr>
              <a:t>ĐINH TRƯỜNG DUY</a:t>
            </a:r>
            <a:endParaRPr lang="en-US" sz="1800" b="1" i="0" kern="1200" dirty="0">
              <a:solidFill>
                <a:schemeClr val="tx1">
                  <a:lumMod val="50000"/>
                </a:schemeClr>
              </a:solidFill>
              <a:latin typeface="+mn-lt"/>
              <a:ea typeface="+mj-ea"/>
              <a:cs typeface="+mj-cs"/>
            </a:endParaRPr>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115576"/>
            <a:ext cx="4235821" cy="780225"/>
          </a:xfrm>
          <a:prstGeom prst="rect">
            <a:avLst/>
          </a:prstGeom>
        </p:spPr>
      </p:pic>
    </p:spTree>
    <p:extLst>
      <p:ext uri="{BB962C8B-B14F-4D97-AF65-F5344CB8AC3E}">
        <p14:creationId xmlns:p14="http://schemas.microsoft.com/office/powerpoint/2010/main" val="3825410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93776" y="1490663"/>
            <a:ext cx="4978908" cy="2387600"/>
          </a:xfrm>
          <a:prstGeom prst="rect">
            <a:avLst/>
          </a:prstGeom>
          <a:ln>
            <a:noFill/>
          </a:ln>
        </p:spPr>
        <p:txBody>
          <a:bodyPr lIns="0" anchor="b">
            <a:noAutofit/>
          </a:bodyPr>
          <a:lstStyle>
            <a:lvl1pPr algn="l" defTabSz="914400" rtl="0" eaLnBrk="1" latinLnBrk="0" hangingPunct="1">
              <a:lnSpc>
                <a:spcPts val="5800"/>
              </a:lnSpc>
              <a:spcBef>
                <a:spcPct val="0"/>
              </a:spcBef>
              <a:buNone/>
              <a:defRPr lang="en-US" sz="6000" b="1" i="0" kern="1200" cap="all" baseline="0" dirty="0">
                <a:solidFill>
                  <a:srgbClr val="008080"/>
                </a:solidFill>
                <a:latin typeface="Arial" charset="0"/>
                <a:ea typeface="Arial" charset="0"/>
                <a:cs typeface="Arial" charset="0"/>
              </a:defRPr>
            </a:lvl1pPr>
          </a:lstStyle>
          <a:p>
            <a:r>
              <a:rPr lang="en-US" dirty="0"/>
              <a:t>DIVIDER SLIDE</a:t>
            </a:r>
          </a:p>
        </p:txBody>
      </p:sp>
      <p:sp>
        <p:nvSpPr>
          <p:cNvPr id="8" name="TextBox 7">
            <a:extLst>
              <a:ext uri="{FF2B5EF4-FFF2-40B4-BE49-F238E27FC236}">
                <a16:creationId xmlns:a16="http://schemas.microsoft.com/office/drawing/2014/main" id="{B1C51BCA-86F9-4804-9C31-E68A99E567CF}"/>
              </a:ext>
            </a:extLst>
          </p:cNvPr>
          <p:cNvSpPr txBox="1"/>
          <p:nvPr userDrawn="1"/>
        </p:nvSpPr>
        <p:spPr>
          <a:xfrm>
            <a:off x="493776" y="4756237"/>
            <a:ext cx="3676203" cy="671979"/>
          </a:xfrm>
          <a:prstGeom prst="rect">
            <a:avLst/>
          </a:prstGeom>
          <a:noFill/>
        </p:spPr>
        <p:txBody>
          <a:bodyPr wrap="square" rtlCol="0">
            <a:spAutoFit/>
          </a:bodyPr>
          <a:lstStyle/>
          <a:p>
            <a:pPr algn="l">
              <a:spcBef>
                <a:spcPts val="100"/>
              </a:spcBef>
              <a:spcAft>
                <a:spcPts val="100"/>
              </a:spcAft>
            </a:pPr>
            <a:r>
              <a:rPr lang="vi-VN" sz="1800" b="1" i="0" kern="1200" dirty="0" smtClean="0">
                <a:solidFill>
                  <a:srgbClr val="1BA980"/>
                </a:solidFill>
                <a:latin typeface="+mn-lt"/>
                <a:ea typeface="+mn-ea"/>
                <a:cs typeface="+mn-cs"/>
              </a:rPr>
              <a:t>K</a:t>
            </a:r>
            <a:r>
              <a:rPr lang="en-US" sz="1800" b="1" i="0" kern="1200" dirty="0" smtClean="0">
                <a:solidFill>
                  <a:srgbClr val="1BA980"/>
                </a:solidFill>
                <a:latin typeface="+mn-lt"/>
                <a:ea typeface="+mn-ea"/>
                <a:cs typeface="+mn-cs"/>
              </a:rPr>
              <a:t>HOA</a:t>
            </a:r>
            <a:r>
              <a:rPr lang="en-US" sz="1800" b="1" i="0" kern="1200" baseline="0" dirty="0" smtClean="0">
                <a:solidFill>
                  <a:srgbClr val="1BA980"/>
                </a:solidFill>
                <a:latin typeface="+mn-lt"/>
                <a:ea typeface="+mn-ea"/>
                <a:cs typeface="+mn-cs"/>
              </a:rPr>
              <a:t> AN TOÀN THÔNG TIN</a:t>
            </a:r>
            <a:endParaRPr lang="vi-VN" sz="1800" b="1" i="0" kern="1200" baseline="0" dirty="0" smtClean="0">
              <a:solidFill>
                <a:srgbClr val="1BA980"/>
              </a:solidFill>
              <a:latin typeface="+mn-lt"/>
              <a:ea typeface="+mn-ea"/>
              <a:cs typeface="+mn-cs"/>
            </a:endParaRPr>
          </a:p>
          <a:p>
            <a:pPr algn="l">
              <a:spcBef>
                <a:spcPts val="100"/>
              </a:spcBef>
              <a:spcAft>
                <a:spcPts val="100"/>
              </a:spcAft>
            </a:pPr>
            <a:r>
              <a:rPr lang="vi-VN" sz="1800" b="1" i="0" kern="1200" dirty="0" smtClean="0">
                <a:solidFill>
                  <a:schemeClr val="tx1">
                    <a:lumMod val="50000"/>
                  </a:schemeClr>
                </a:solidFill>
                <a:latin typeface="+mn-lt"/>
                <a:ea typeface="+mn-ea"/>
                <a:cs typeface="+mn-cs"/>
              </a:rPr>
              <a:t>TS. ĐINH TRƯỜNG DUY</a:t>
            </a:r>
            <a:endParaRPr lang="en-US" sz="1800" b="1" i="0" kern="1200" dirty="0">
              <a:solidFill>
                <a:schemeClr val="tx1">
                  <a:lumMod val="50000"/>
                </a:schemeClr>
              </a:solidFill>
              <a:latin typeface="+mn-lt"/>
              <a:ea typeface="+mn-ea"/>
              <a:cs typeface="+mn-cs"/>
            </a:endParaRP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5576"/>
            <a:ext cx="4235821" cy="780225"/>
          </a:xfrm>
          <a:prstGeom prst="rect">
            <a:avLst/>
          </a:prstGeom>
        </p:spPr>
      </p:pic>
    </p:spTree>
    <p:extLst>
      <p:ext uri="{BB962C8B-B14F-4D97-AF65-F5344CB8AC3E}">
        <p14:creationId xmlns:p14="http://schemas.microsoft.com/office/powerpoint/2010/main" val="207956421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425196" y="997594"/>
            <a:ext cx="7542186" cy="590931"/>
          </a:xfrm>
          <a:prstGeom prst="rect">
            <a:avLst/>
          </a:prstGeom>
        </p:spPr>
        <p:txBody>
          <a:bodyPr/>
          <a:lstStyle>
            <a:lvl1pPr>
              <a:defRPr sz="40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425196" y="1739154"/>
            <a:ext cx="7542186" cy="4414512"/>
          </a:xfrm>
        </p:spPr>
        <p:txBody>
          <a:bodyPr/>
          <a:lstStyle>
            <a:lvl1pPr>
              <a:defRPr sz="2800">
                <a:solidFill>
                  <a:schemeClr val="tx1">
                    <a:lumMod val="50000"/>
                  </a:schemeClr>
                </a:solidFill>
              </a:defRPr>
            </a:lvl1pPr>
            <a:lvl2pPr>
              <a:defRPr sz="2800">
                <a:solidFill>
                  <a:schemeClr val="tx1">
                    <a:lumMod val="50000"/>
                  </a:schemeClr>
                </a:solidFill>
              </a:defRPr>
            </a:lvl2pPr>
            <a:lvl3pPr>
              <a:defRPr sz="2800">
                <a:solidFill>
                  <a:schemeClr val="tx1">
                    <a:lumMod val="50000"/>
                  </a:schemeClr>
                </a:solidFill>
              </a:defRPr>
            </a:lvl3pPr>
            <a:lvl4pPr>
              <a:defRPr sz="2800">
                <a:solidFill>
                  <a:schemeClr val="tx1">
                    <a:lumMod val="50000"/>
                  </a:schemeClr>
                </a:solidFill>
              </a:defRPr>
            </a:lvl4pPr>
            <a:lvl5pPr>
              <a:defRPr sz="2800">
                <a:solidFill>
                  <a:schemeClr val="tx1">
                    <a:lumMod val="50000"/>
                  </a:schemeClr>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Box 5">
            <a:extLst>
              <a:ext uri="{FF2B5EF4-FFF2-40B4-BE49-F238E27FC236}">
                <a16:creationId xmlns:a16="http://schemas.microsoft.com/office/drawing/2014/main" id="{2E94CFF6-4805-4871-A07A-289657AB1AFE}"/>
              </a:ext>
            </a:extLst>
          </p:cNvPr>
          <p:cNvSpPr txBox="1"/>
          <p:nvPr userDrawn="1"/>
        </p:nvSpPr>
        <p:spPr>
          <a:xfrm>
            <a:off x="5370896" y="460614"/>
            <a:ext cx="2676871" cy="307777"/>
          </a:xfrm>
          <a:prstGeom prst="rect">
            <a:avLst/>
          </a:prstGeom>
          <a:noFill/>
        </p:spPr>
        <p:txBody>
          <a:bodyPr wrap="square" rtlCol="0">
            <a:spAutoFit/>
          </a:bodyPr>
          <a:lstStyle/>
          <a:p>
            <a:pPr algn="r">
              <a:spcBef>
                <a:spcPts val="100"/>
              </a:spcBef>
              <a:spcAft>
                <a:spcPts val="100"/>
              </a:spcAft>
            </a:pPr>
            <a:r>
              <a:rPr lang="vi-VN" sz="1400" b="1" i="0" kern="1200" dirty="0" smtClean="0">
                <a:solidFill>
                  <a:srgbClr val="1BA980"/>
                </a:solidFill>
                <a:latin typeface="+mn-lt"/>
                <a:ea typeface="+mn-ea"/>
                <a:cs typeface="+mn-cs"/>
              </a:rPr>
              <a:t>KHOA </a:t>
            </a:r>
            <a:r>
              <a:rPr lang="en-US" sz="1400" b="1" i="0" kern="1200" dirty="0" smtClean="0">
                <a:solidFill>
                  <a:srgbClr val="1BA980"/>
                </a:solidFill>
                <a:latin typeface="+mn-lt"/>
                <a:ea typeface="+mn-ea"/>
                <a:cs typeface="+mn-cs"/>
              </a:rPr>
              <a:t>AN</a:t>
            </a:r>
            <a:r>
              <a:rPr lang="en-US" sz="1400" b="1" i="0" kern="1200" baseline="0" dirty="0" smtClean="0">
                <a:solidFill>
                  <a:srgbClr val="1BA980"/>
                </a:solidFill>
                <a:latin typeface="+mn-lt"/>
                <a:ea typeface="+mn-ea"/>
                <a:cs typeface="+mn-cs"/>
              </a:rPr>
              <a:t> TOÀN THÔNG TIN</a:t>
            </a:r>
            <a:endParaRPr lang="vi-VN" sz="1400" b="1" i="0" kern="1200" dirty="0" smtClean="0">
              <a:solidFill>
                <a:srgbClr val="1BA980"/>
              </a:solidFill>
              <a:latin typeface="+mn-lt"/>
              <a:ea typeface="+mn-ea"/>
              <a:cs typeface="+mn-cs"/>
            </a:endParaRPr>
          </a:p>
        </p:txBody>
      </p:sp>
    </p:spTree>
    <p:extLst>
      <p:ext uri="{BB962C8B-B14F-4D97-AF65-F5344CB8AC3E}">
        <p14:creationId xmlns:p14="http://schemas.microsoft.com/office/powerpoint/2010/main" val="3912402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94CFF6-4805-4871-A07A-289657AB1AFE}"/>
              </a:ext>
            </a:extLst>
          </p:cNvPr>
          <p:cNvSpPr txBox="1"/>
          <p:nvPr userDrawn="1"/>
        </p:nvSpPr>
        <p:spPr>
          <a:xfrm>
            <a:off x="4925991" y="410629"/>
            <a:ext cx="3102526" cy="307777"/>
          </a:xfrm>
          <a:prstGeom prst="rect">
            <a:avLst/>
          </a:prstGeom>
          <a:noFill/>
        </p:spPr>
        <p:txBody>
          <a:bodyPr wrap="square" rtlCol="0">
            <a:spAutoFit/>
          </a:bodyPr>
          <a:lstStyle/>
          <a:p>
            <a:pPr algn="r">
              <a:spcBef>
                <a:spcPts val="100"/>
              </a:spcBef>
              <a:spcAft>
                <a:spcPts val="100"/>
              </a:spcAft>
            </a:pPr>
            <a:r>
              <a:rPr lang="vi-VN" sz="1400" b="1" i="0" kern="1200" dirty="0" smtClean="0">
                <a:solidFill>
                  <a:srgbClr val="1BA980"/>
                </a:solidFill>
                <a:latin typeface="+mj-lt"/>
                <a:ea typeface="+mj-ea"/>
                <a:cs typeface="+mj-cs"/>
              </a:rPr>
              <a:t>KHOA </a:t>
            </a:r>
            <a:r>
              <a:rPr lang="en-US" sz="1400" b="1" i="0" kern="1200" dirty="0" smtClean="0">
                <a:solidFill>
                  <a:srgbClr val="1BA980"/>
                </a:solidFill>
                <a:latin typeface="+mj-lt"/>
                <a:ea typeface="+mj-ea"/>
                <a:cs typeface="+mj-cs"/>
              </a:rPr>
              <a:t>AN</a:t>
            </a:r>
            <a:r>
              <a:rPr lang="en-US" sz="1400" b="1" i="0" kern="1200" baseline="0" dirty="0" smtClean="0">
                <a:solidFill>
                  <a:srgbClr val="1BA980"/>
                </a:solidFill>
                <a:latin typeface="+mj-lt"/>
                <a:ea typeface="+mj-ea"/>
                <a:cs typeface="+mj-cs"/>
              </a:rPr>
              <a:t> TOÀN THÔNG TIN</a:t>
            </a:r>
            <a:endParaRPr lang="vi-VN" sz="1400" b="1" i="0" kern="1200" dirty="0" smtClean="0">
              <a:solidFill>
                <a:srgbClr val="1BA980"/>
              </a:solidFill>
              <a:latin typeface="+mj-lt"/>
              <a:ea typeface="+mj-ea"/>
              <a:cs typeface="+mj-cs"/>
            </a:endParaRPr>
          </a:p>
        </p:txBody>
      </p:sp>
    </p:spTree>
    <p:extLst>
      <p:ext uri="{BB962C8B-B14F-4D97-AF65-F5344CB8AC3E}">
        <p14:creationId xmlns:p14="http://schemas.microsoft.com/office/powerpoint/2010/main" val="12092539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4007224" y="1079500"/>
            <a:ext cx="5136776"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425195" y="1499616"/>
            <a:ext cx="3582029" cy="590931"/>
          </a:xfrm>
          <a:prstGeom prst="rect">
            <a:avLst/>
          </a:prstGeom>
        </p:spPr>
        <p:txBody>
          <a:bodyPr/>
          <a:lstStyle>
            <a:lvl1pPr>
              <a:defRPr sz="26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425196" y="2185417"/>
            <a:ext cx="3333257" cy="3968249"/>
          </a:xfrm>
        </p:spPr>
        <p:txBody>
          <a:bodyPr/>
          <a:lstStyle>
            <a:lvl1pPr>
              <a:defRPr sz="2400">
                <a:solidFill>
                  <a:schemeClr val="tx1">
                    <a:lumMod val="50000"/>
                  </a:schemeClr>
                </a:solidFill>
              </a:defRPr>
            </a:lvl1pPr>
            <a:lvl2pPr>
              <a:defRPr sz="2400">
                <a:solidFill>
                  <a:schemeClr val="tx1">
                    <a:lumMod val="50000"/>
                  </a:schemeClr>
                </a:solidFill>
              </a:defRPr>
            </a:lvl2pPr>
            <a:lvl3pPr>
              <a:defRPr sz="2400">
                <a:solidFill>
                  <a:schemeClr val="tx1">
                    <a:lumMod val="50000"/>
                  </a:schemeClr>
                </a:solidFill>
              </a:defRPr>
            </a:lvl3pPr>
            <a:lvl4pPr>
              <a:defRPr sz="2400">
                <a:solidFill>
                  <a:schemeClr val="tx1">
                    <a:lumMod val="50000"/>
                  </a:schemeClr>
                </a:solidFill>
              </a:defRPr>
            </a:lvl4pPr>
            <a:lvl5pPr>
              <a:defRPr sz="2400">
                <a:solidFill>
                  <a:schemeClr val="tx1">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a:extLst>
              <a:ext uri="{FF2B5EF4-FFF2-40B4-BE49-F238E27FC236}">
                <a16:creationId xmlns:a16="http://schemas.microsoft.com/office/drawing/2014/main" id="{2E94CFF6-4805-4871-A07A-289657AB1AFE}"/>
              </a:ext>
            </a:extLst>
          </p:cNvPr>
          <p:cNvSpPr txBox="1"/>
          <p:nvPr userDrawn="1"/>
        </p:nvSpPr>
        <p:spPr>
          <a:xfrm>
            <a:off x="4925991" y="410629"/>
            <a:ext cx="3102526" cy="307777"/>
          </a:xfrm>
          <a:prstGeom prst="rect">
            <a:avLst/>
          </a:prstGeom>
          <a:noFill/>
        </p:spPr>
        <p:txBody>
          <a:bodyPr wrap="square" rtlCol="0">
            <a:spAutoFit/>
          </a:bodyPr>
          <a:lstStyle/>
          <a:p>
            <a:pPr algn="r">
              <a:spcBef>
                <a:spcPts val="100"/>
              </a:spcBef>
              <a:spcAft>
                <a:spcPts val="100"/>
              </a:spcAft>
            </a:pPr>
            <a:r>
              <a:rPr lang="vi-VN" sz="1400" b="1" i="0" kern="1200" dirty="0" smtClean="0">
                <a:solidFill>
                  <a:srgbClr val="1BA980"/>
                </a:solidFill>
                <a:latin typeface="+mj-lt"/>
                <a:ea typeface="+mj-ea"/>
                <a:cs typeface="+mj-cs"/>
              </a:rPr>
              <a:t>KHOA </a:t>
            </a:r>
            <a:r>
              <a:rPr lang="en-US" sz="1400" b="1" i="0" kern="1200" dirty="0" smtClean="0">
                <a:solidFill>
                  <a:srgbClr val="1BA980"/>
                </a:solidFill>
                <a:latin typeface="+mj-lt"/>
                <a:ea typeface="+mj-ea"/>
                <a:cs typeface="+mj-cs"/>
              </a:rPr>
              <a:t>AN</a:t>
            </a:r>
            <a:r>
              <a:rPr lang="en-US" sz="1400" b="1" i="0" kern="1200" baseline="0" dirty="0" smtClean="0">
                <a:solidFill>
                  <a:srgbClr val="1BA980"/>
                </a:solidFill>
                <a:latin typeface="+mj-lt"/>
                <a:ea typeface="+mj-ea"/>
                <a:cs typeface="+mj-cs"/>
              </a:rPr>
              <a:t> TOÀN THÔNG TIN</a:t>
            </a:r>
            <a:endParaRPr lang="vi-VN" sz="1400" b="1" i="0" kern="1200" dirty="0" smtClean="0">
              <a:solidFill>
                <a:srgbClr val="1BA980"/>
              </a:solidFill>
              <a:latin typeface="+mj-lt"/>
              <a:ea typeface="+mj-ea"/>
              <a:cs typeface="+mj-cs"/>
            </a:endParaRPr>
          </a:p>
        </p:txBody>
      </p:sp>
    </p:spTree>
    <p:extLst>
      <p:ext uri="{BB962C8B-B14F-4D97-AF65-F5344CB8AC3E}">
        <p14:creationId xmlns:p14="http://schemas.microsoft.com/office/powerpoint/2010/main" val="271616792"/>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344512" y="1499616"/>
            <a:ext cx="3602199" cy="590931"/>
          </a:xfrm>
          <a:prstGeom prst="rect">
            <a:avLst/>
          </a:prstGeom>
        </p:spPr>
        <p:txBody>
          <a:bodyPr/>
          <a:lstStyle>
            <a:lvl1pPr>
              <a:defRPr sz="26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344512" y="2185417"/>
            <a:ext cx="3413941" cy="3968249"/>
          </a:xfrm>
        </p:spPr>
        <p:txBody>
          <a:bodyPr/>
          <a:lstStyle>
            <a:lvl1pPr>
              <a:defRPr sz="2400">
                <a:solidFill>
                  <a:schemeClr val="tx1">
                    <a:lumMod val="50000"/>
                  </a:schemeClr>
                </a:solidFill>
              </a:defRPr>
            </a:lvl1pPr>
            <a:lvl2pPr>
              <a:defRPr sz="2400">
                <a:solidFill>
                  <a:schemeClr val="tx1">
                    <a:lumMod val="50000"/>
                  </a:schemeClr>
                </a:solidFill>
              </a:defRPr>
            </a:lvl2pPr>
            <a:lvl3pPr>
              <a:defRPr sz="2400">
                <a:solidFill>
                  <a:schemeClr val="tx1">
                    <a:lumMod val="50000"/>
                  </a:schemeClr>
                </a:solidFill>
              </a:defRPr>
            </a:lvl3pPr>
            <a:lvl4pPr>
              <a:defRPr sz="2400">
                <a:solidFill>
                  <a:schemeClr val="tx1">
                    <a:lumMod val="50000"/>
                  </a:schemeClr>
                </a:solidFill>
              </a:defRPr>
            </a:lvl4pPr>
            <a:lvl5pPr>
              <a:defRPr sz="2400">
                <a:solidFill>
                  <a:schemeClr val="tx1">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3835974" y="1066800"/>
            <a:ext cx="5308027"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3835973" y="3998296"/>
            <a:ext cx="270189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6525817" y="3998296"/>
            <a:ext cx="2618184"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10" name="Picture Placeholder 2">
            <a:extLst>
              <a:ext uri="{FF2B5EF4-FFF2-40B4-BE49-F238E27FC236}">
                <a16:creationId xmlns:a16="http://schemas.microsoft.com/office/drawing/2014/main" id="{0CAA554F-B37C-9E47-B5E4-82235D4EC6CD}"/>
              </a:ext>
            </a:extLst>
          </p:cNvPr>
          <p:cNvSpPr>
            <a:spLocks noGrp="1" noChangeAspect="1"/>
          </p:cNvSpPr>
          <p:nvPr>
            <p:ph type="pic" idx="16"/>
          </p:nvPr>
        </p:nvSpPr>
        <p:spPr>
          <a:xfrm>
            <a:off x="3892924" y="1066800"/>
            <a:ext cx="520319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12" name="Picture Placeholder 2">
            <a:extLst>
              <a:ext uri="{FF2B5EF4-FFF2-40B4-BE49-F238E27FC236}">
                <a16:creationId xmlns:a16="http://schemas.microsoft.com/office/drawing/2014/main" id="{9F5FDDA2-E7AF-294B-ACDF-BDB5997277BC}"/>
              </a:ext>
            </a:extLst>
          </p:cNvPr>
          <p:cNvSpPr>
            <a:spLocks noGrp="1" noChangeAspect="1"/>
          </p:cNvSpPr>
          <p:nvPr>
            <p:ph type="pic" idx="17"/>
          </p:nvPr>
        </p:nvSpPr>
        <p:spPr>
          <a:xfrm>
            <a:off x="3967559" y="3998296"/>
            <a:ext cx="2522428"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13" name="TextBox 12">
            <a:extLst>
              <a:ext uri="{FF2B5EF4-FFF2-40B4-BE49-F238E27FC236}">
                <a16:creationId xmlns:a16="http://schemas.microsoft.com/office/drawing/2014/main" id="{2E94CFF6-4805-4871-A07A-289657AB1AFE}"/>
              </a:ext>
            </a:extLst>
          </p:cNvPr>
          <p:cNvSpPr txBox="1"/>
          <p:nvPr userDrawn="1"/>
        </p:nvSpPr>
        <p:spPr>
          <a:xfrm>
            <a:off x="4925991" y="410629"/>
            <a:ext cx="3102526" cy="307777"/>
          </a:xfrm>
          <a:prstGeom prst="rect">
            <a:avLst/>
          </a:prstGeom>
          <a:noFill/>
        </p:spPr>
        <p:txBody>
          <a:bodyPr wrap="square" rtlCol="0">
            <a:spAutoFit/>
          </a:bodyPr>
          <a:lstStyle/>
          <a:p>
            <a:pPr algn="r">
              <a:spcBef>
                <a:spcPts val="100"/>
              </a:spcBef>
              <a:spcAft>
                <a:spcPts val="100"/>
              </a:spcAft>
            </a:pPr>
            <a:r>
              <a:rPr lang="vi-VN" sz="1400" b="1" i="0" kern="1200" dirty="0" smtClean="0">
                <a:solidFill>
                  <a:srgbClr val="1BA980"/>
                </a:solidFill>
                <a:latin typeface="+mj-lt"/>
                <a:ea typeface="+mj-ea"/>
                <a:cs typeface="+mj-cs"/>
              </a:rPr>
              <a:t>KHOA </a:t>
            </a:r>
            <a:r>
              <a:rPr lang="en-US" sz="1400" b="1" i="0" kern="1200" dirty="0" smtClean="0">
                <a:solidFill>
                  <a:srgbClr val="1BA980"/>
                </a:solidFill>
                <a:latin typeface="+mj-lt"/>
                <a:ea typeface="+mj-ea"/>
                <a:cs typeface="+mj-cs"/>
              </a:rPr>
              <a:t>AN</a:t>
            </a:r>
            <a:r>
              <a:rPr lang="en-US" sz="1400" b="1" i="0" kern="1200" baseline="0" dirty="0" smtClean="0">
                <a:solidFill>
                  <a:srgbClr val="1BA980"/>
                </a:solidFill>
                <a:latin typeface="+mj-lt"/>
                <a:ea typeface="+mj-ea"/>
                <a:cs typeface="+mj-cs"/>
              </a:rPr>
              <a:t> TOÀN THÔNG TIN</a:t>
            </a:r>
            <a:endParaRPr lang="vi-VN" sz="1400" b="1" i="0" kern="1200" dirty="0" smtClean="0">
              <a:solidFill>
                <a:srgbClr val="1BA980"/>
              </a:solidFill>
              <a:latin typeface="+mj-lt"/>
              <a:ea typeface="+mj-ea"/>
              <a:cs typeface="+mj-cs"/>
            </a:endParaRPr>
          </a:p>
        </p:txBody>
      </p:sp>
    </p:spTree>
    <p:extLst>
      <p:ext uri="{BB962C8B-B14F-4D97-AF65-F5344CB8AC3E}">
        <p14:creationId xmlns:p14="http://schemas.microsoft.com/office/powerpoint/2010/main" val="540851939"/>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9144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smtClean="0"/>
              <a:t>Click icon to add picture</a:t>
            </a:r>
            <a:endParaRPr lang="en-US" dirty="0"/>
          </a:p>
        </p:txBody>
      </p:sp>
      <p:sp>
        <p:nvSpPr>
          <p:cNvPr id="4" name="TextBox 3">
            <a:extLst>
              <a:ext uri="{FF2B5EF4-FFF2-40B4-BE49-F238E27FC236}">
                <a16:creationId xmlns:a16="http://schemas.microsoft.com/office/drawing/2014/main" id="{2E94CFF6-4805-4871-A07A-289657AB1AFE}"/>
              </a:ext>
            </a:extLst>
          </p:cNvPr>
          <p:cNvSpPr txBox="1"/>
          <p:nvPr userDrawn="1"/>
        </p:nvSpPr>
        <p:spPr>
          <a:xfrm>
            <a:off x="4925991" y="410629"/>
            <a:ext cx="3102526" cy="307777"/>
          </a:xfrm>
          <a:prstGeom prst="rect">
            <a:avLst/>
          </a:prstGeom>
          <a:noFill/>
        </p:spPr>
        <p:txBody>
          <a:bodyPr wrap="square" rtlCol="0">
            <a:spAutoFit/>
          </a:bodyPr>
          <a:lstStyle/>
          <a:p>
            <a:pPr algn="r">
              <a:spcBef>
                <a:spcPts val="100"/>
              </a:spcBef>
              <a:spcAft>
                <a:spcPts val="100"/>
              </a:spcAft>
            </a:pPr>
            <a:r>
              <a:rPr lang="vi-VN" sz="1400" b="1" i="0" kern="1200" dirty="0" smtClean="0">
                <a:solidFill>
                  <a:srgbClr val="1BA980"/>
                </a:solidFill>
                <a:latin typeface="+mj-lt"/>
                <a:ea typeface="+mj-ea"/>
                <a:cs typeface="+mj-cs"/>
              </a:rPr>
              <a:t>KHOA </a:t>
            </a:r>
            <a:r>
              <a:rPr lang="en-US" sz="1400" b="1" i="0" kern="1200" dirty="0" smtClean="0">
                <a:solidFill>
                  <a:srgbClr val="1BA980"/>
                </a:solidFill>
                <a:latin typeface="+mj-lt"/>
                <a:ea typeface="+mj-ea"/>
                <a:cs typeface="+mj-cs"/>
              </a:rPr>
              <a:t>AN</a:t>
            </a:r>
            <a:r>
              <a:rPr lang="en-US" sz="1400" b="1" i="0" kern="1200" baseline="0" dirty="0" smtClean="0">
                <a:solidFill>
                  <a:srgbClr val="1BA980"/>
                </a:solidFill>
                <a:latin typeface="+mj-lt"/>
                <a:ea typeface="+mj-ea"/>
                <a:cs typeface="+mj-cs"/>
              </a:rPr>
              <a:t> TOÀN THÔNG TIN</a:t>
            </a:r>
            <a:endParaRPr lang="vi-VN" sz="1400" b="1" i="0" kern="1200" dirty="0" smtClean="0">
              <a:solidFill>
                <a:srgbClr val="1BA980"/>
              </a:solidFill>
              <a:latin typeface="+mj-lt"/>
              <a:ea typeface="+mj-ea"/>
              <a:cs typeface="+mj-cs"/>
            </a:endParaRPr>
          </a:p>
        </p:txBody>
      </p:sp>
    </p:spTree>
    <p:extLst>
      <p:ext uri="{BB962C8B-B14F-4D97-AF65-F5344CB8AC3E}">
        <p14:creationId xmlns:p14="http://schemas.microsoft.com/office/powerpoint/2010/main" val="276045891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Graph">
    <p:bg>
      <p:bgPr>
        <a:blipFill dpi="0" rotWithShape="1">
          <a:blip r:embed="rId2">
            <a:duotone>
              <a:schemeClr val="accent5">
                <a:shade val="45000"/>
                <a:satMod val="135000"/>
              </a:schemeClr>
              <a:prstClr val="white"/>
            </a:duotone>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425196" y="1087241"/>
            <a:ext cx="3864416" cy="590931"/>
          </a:xfrm>
          <a:prstGeom prst="rect">
            <a:avLst/>
          </a:prstGeom>
        </p:spPr>
        <p:txBody>
          <a:bodyPr/>
          <a:lstStyle>
            <a:lvl1pPr>
              <a:defRPr sz="280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425196" y="2185417"/>
            <a:ext cx="3313086" cy="3968249"/>
          </a:xfrm>
        </p:spPr>
        <p:txBody>
          <a:bodyPr/>
          <a:lstStyle>
            <a:lvl1pPr>
              <a:defRPr sz="2400">
                <a:solidFill>
                  <a:schemeClr val="tx1">
                    <a:lumMod val="50000"/>
                  </a:schemeClr>
                </a:solidFill>
              </a:defRPr>
            </a:lvl1pPr>
            <a:lvl2pPr>
              <a:defRPr sz="2400">
                <a:solidFill>
                  <a:schemeClr val="tx1">
                    <a:lumMod val="50000"/>
                  </a:schemeClr>
                </a:solidFill>
              </a:defRPr>
            </a:lvl2pPr>
            <a:lvl3pPr>
              <a:defRPr sz="2400">
                <a:solidFill>
                  <a:schemeClr val="tx1">
                    <a:lumMod val="50000"/>
                  </a:schemeClr>
                </a:solidFill>
              </a:defRPr>
            </a:lvl3pPr>
            <a:lvl4pPr>
              <a:defRPr sz="2400">
                <a:solidFill>
                  <a:schemeClr val="tx1">
                    <a:lumMod val="50000"/>
                  </a:schemeClr>
                </a:solidFill>
              </a:defRPr>
            </a:lvl4pPr>
            <a:lvl5pPr>
              <a:defRPr sz="2400">
                <a:solidFill>
                  <a:schemeClr val="tx1">
                    <a:lumMod val="50000"/>
                  </a:schemeClr>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3918516" y="2185416"/>
            <a:ext cx="4743864"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r>
              <a:rPr lang="en-US" smtClean="0"/>
              <a:t>Click icon to add chart</a:t>
            </a:r>
            <a:endParaRPr lang="en-US" dirty="0"/>
          </a:p>
        </p:txBody>
      </p:sp>
    </p:spTree>
    <p:extLst>
      <p:ext uri="{BB962C8B-B14F-4D97-AF65-F5344CB8AC3E}">
        <p14:creationId xmlns:p14="http://schemas.microsoft.com/office/powerpoint/2010/main" val="6124946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duotone>
              <a:schemeClr val="accent5">
                <a:shade val="45000"/>
                <a:satMod val="135000"/>
              </a:schemeClr>
              <a:prstClr val="white"/>
            </a:duotone>
            <a:extLst>
              <a:ext uri="{BEBA8EAE-BF5A-486C-A8C5-ECC9F3942E4B}">
                <a14:imgProps xmlns:a14="http://schemas.microsoft.com/office/drawing/2010/main">
                  <a14:imgLayer r:embed="rId13">
                    <a14:imgEffect>
                      <a14:saturation sat="9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425196" y="2185417"/>
            <a:ext cx="78867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5203632" y="6319775"/>
            <a:ext cx="30861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sz="2400" b="1" smtClean="0">
                <a:solidFill>
                  <a:schemeClr val="tx1">
                    <a:lumMod val="60000"/>
                    <a:lumOff val="40000"/>
                  </a:schemeClr>
                </a:solidFill>
              </a:rPr>
              <a:pPr/>
              <a:t>‹#›</a:t>
            </a:fld>
            <a:endParaRPr lang="en-US" sz="1600" b="1" dirty="0">
              <a:solidFill>
                <a:schemeClr val="tx1">
                  <a:lumMod val="60000"/>
                  <a:lumOff val="40000"/>
                </a:schemeClr>
              </a:solidFill>
            </a:endParaRPr>
          </a:p>
        </p:txBody>
      </p:sp>
      <p:pic>
        <p:nvPicPr>
          <p:cNvPr id="5" name="Picture 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15576"/>
            <a:ext cx="4235821" cy="780225"/>
          </a:xfrm>
          <a:prstGeom prst="rect">
            <a:avLst/>
          </a:prstGeom>
        </p:spPr>
      </p:pic>
      <p:pic>
        <p:nvPicPr>
          <p:cNvPr id="2" name="Picture 1"/>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40398" y="168771"/>
            <a:ext cx="458709" cy="610636"/>
          </a:xfrm>
          <a:prstGeom prst="rect">
            <a:avLst/>
          </a:prstGeom>
        </p:spPr>
      </p:pic>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3" r:id="rId1"/>
    <p:sldLayoutId id="2147483662" r:id="rId2"/>
    <p:sldLayoutId id="2147483669" r:id="rId3"/>
    <p:sldLayoutId id="2147483650" r:id="rId4"/>
    <p:sldLayoutId id="2147483654" r:id="rId5"/>
    <p:sldLayoutId id="2147483665" r:id="rId6"/>
    <p:sldLayoutId id="2147483666" r:id="rId7"/>
    <p:sldLayoutId id="2147483660" r:id="rId8"/>
    <p:sldLayoutId id="2147483667" r:id="rId9"/>
    <p:sldLayoutId id="2147483670" r:id="rId10"/>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1400" b="1"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lumMod val="50000"/>
            </a:schemeClr>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lumMod val="50000"/>
            </a:schemeClr>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lumMod val="50000"/>
            </a:schemeClr>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lumMod val="50000"/>
            </a:schemeClr>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30000"/>
              </a:lnSpc>
              <a:spcBef>
                <a:spcPts val="600"/>
              </a:spcBef>
              <a:spcAft>
                <a:spcPts val="600"/>
              </a:spcAft>
            </a:pPr>
            <a:r>
              <a:rPr lang="en-US" sz="6000" dirty="0" err="1" smtClean="0"/>
              <a:t>Phân</a:t>
            </a:r>
            <a:r>
              <a:rPr lang="en-US" sz="6000" dirty="0" smtClean="0"/>
              <a:t> </a:t>
            </a:r>
            <a:r>
              <a:rPr lang="en-US" sz="6000" dirty="0" err="1" smtClean="0"/>
              <a:t>tích</a:t>
            </a:r>
            <a:r>
              <a:rPr lang="en-US" sz="6000" dirty="0" smtClean="0"/>
              <a:t> </a:t>
            </a:r>
            <a:br>
              <a:rPr lang="en-US" sz="6000" dirty="0" smtClean="0"/>
            </a:br>
            <a:r>
              <a:rPr lang="en-US" sz="6000" dirty="0" err="1" smtClean="0"/>
              <a:t>mã</a:t>
            </a:r>
            <a:r>
              <a:rPr lang="en-US" sz="6000" dirty="0" smtClean="0"/>
              <a:t> </a:t>
            </a:r>
            <a:r>
              <a:rPr lang="en-US" sz="6000" dirty="0" err="1" smtClean="0"/>
              <a:t>độc</a:t>
            </a:r>
            <a:endParaRPr lang="en-US" sz="6000" dirty="0"/>
          </a:p>
        </p:txBody>
      </p:sp>
    </p:spTree>
    <p:extLst>
      <p:ext uri="{BB962C8B-B14F-4D97-AF65-F5344CB8AC3E}">
        <p14:creationId xmlns:p14="http://schemas.microsoft.com/office/powerpoint/2010/main" val="1678137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SYSINTERNALS TOOLS</a:t>
            </a:r>
            <a:endParaRPr lang="vi-VN" dirty="0"/>
          </a:p>
        </p:txBody>
      </p:sp>
      <p:sp>
        <p:nvSpPr>
          <p:cNvPr id="3" name="Content Placeholder 2"/>
          <p:cNvSpPr>
            <a:spLocks noGrp="1"/>
          </p:cNvSpPr>
          <p:nvPr>
            <p:ph idx="1"/>
          </p:nvPr>
        </p:nvSpPr>
        <p:spPr>
          <a:xfrm>
            <a:off x="261258" y="1739154"/>
            <a:ext cx="2521132" cy="4414512"/>
          </a:xfrm>
        </p:spPr>
        <p:txBody>
          <a:bodyPr/>
          <a:lstStyle/>
          <a:p>
            <a:r>
              <a:rPr lang="vi-VN" sz="2400" b="1" dirty="0"/>
              <a:t>Process Explorer </a:t>
            </a:r>
            <a:r>
              <a:rPr lang="vi-VN" sz="2400" dirty="0"/>
              <a:t>giúp theo dõi các DLL và handle được mở bởi một tiến trình.</a:t>
            </a:r>
          </a:p>
        </p:txBody>
      </p:sp>
      <p:pic>
        <p:nvPicPr>
          <p:cNvPr id="6" name="Picture 5">
            <a:extLst>
              <a:ext uri="{FF2B5EF4-FFF2-40B4-BE49-F238E27FC236}">
                <a16:creationId xmlns:a16="http://schemas.microsoft.com/office/drawing/2014/main" id="{3AC6D983-EDD4-4DA5-99C7-545DCD077A53}"/>
              </a:ext>
            </a:extLst>
          </p:cNvPr>
          <p:cNvPicPr>
            <a:picLocks noChangeAspect="1"/>
          </p:cNvPicPr>
          <p:nvPr/>
        </p:nvPicPr>
        <p:blipFill>
          <a:blip r:embed="rId2"/>
          <a:stretch>
            <a:fillRect/>
          </a:stretch>
        </p:blipFill>
        <p:spPr>
          <a:xfrm>
            <a:off x="2902883" y="1739154"/>
            <a:ext cx="5829575" cy="4230572"/>
          </a:xfrm>
          <a:prstGeom prst="rect">
            <a:avLst/>
          </a:prstGeom>
        </p:spPr>
      </p:pic>
    </p:spTree>
    <p:extLst>
      <p:ext uri="{BB962C8B-B14F-4D97-AF65-F5344CB8AC3E}">
        <p14:creationId xmlns:p14="http://schemas.microsoft.com/office/powerpoint/2010/main" val="13451475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SYSINTERNALS TOOLS</a:t>
            </a:r>
            <a:endParaRPr lang="vi-VN" dirty="0"/>
          </a:p>
        </p:txBody>
      </p:sp>
      <p:sp>
        <p:nvSpPr>
          <p:cNvPr id="3" name="Content Placeholder 2"/>
          <p:cNvSpPr>
            <a:spLocks noGrp="1"/>
          </p:cNvSpPr>
          <p:nvPr>
            <p:ph idx="1"/>
          </p:nvPr>
        </p:nvSpPr>
        <p:spPr>
          <a:xfrm>
            <a:off x="261257" y="1588525"/>
            <a:ext cx="8503920" cy="4565141"/>
          </a:xfrm>
        </p:spPr>
        <p:txBody>
          <a:bodyPr/>
          <a:lstStyle/>
          <a:p>
            <a:r>
              <a:rPr lang="vi-VN" sz="2400" b="1" dirty="0" smtClean="0"/>
              <a:t>Listdlls/Listdlls64 </a:t>
            </a:r>
            <a:r>
              <a:rPr lang="vi-VN" sz="2400" dirty="0" smtClean="0"/>
              <a:t>giúp hiển </a:t>
            </a:r>
            <a:r>
              <a:rPr lang="vi-VN" sz="2400" dirty="0"/>
              <a:t>thị các DLL được tải vào một tiến </a:t>
            </a:r>
            <a:r>
              <a:rPr lang="vi-VN" sz="2400" dirty="0" smtClean="0"/>
              <a:t>trình </a:t>
            </a:r>
            <a:endParaRPr lang="vi-VN" sz="2400" dirty="0"/>
          </a:p>
        </p:txBody>
      </p:sp>
      <p:pic>
        <p:nvPicPr>
          <p:cNvPr id="5" name="Picture 4">
            <a:extLst>
              <a:ext uri="{FF2B5EF4-FFF2-40B4-BE49-F238E27FC236}">
                <a16:creationId xmlns:a16="http://schemas.microsoft.com/office/drawing/2014/main" id="{FFE28142-7087-4D56-B373-27F64E13E008}"/>
              </a:ext>
            </a:extLst>
          </p:cNvPr>
          <p:cNvPicPr>
            <a:picLocks noChangeAspect="1"/>
          </p:cNvPicPr>
          <p:nvPr/>
        </p:nvPicPr>
        <p:blipFill>
          <a:blip r:embed="rId2"/>
          <a:stretch>
            <a:fillRect/>
          </a:stretch>
        </p:blipFill>
        <p:spPr>
          <a:xfrm>
            <a:off x="1039869" y="2863090"/>
            <a:ext cx="6588840" cy="3842908"/>
          </a:xfrm>
          <a:prstGeom prst="rect">
            <a:avLst/>
          </a:prstGeom>
        </p:spPr>
      </p:pic>
    </p:spTree>
    <p:extLst>
      <p:ext uri="{BB962C8B-B14F-4D97-AF65-F5344CB8AC3E}">
        <p14:creationId xmlns:p14="http://schemas.microsoft.com/office/powerpoint/2010/main" val="1696258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SYSINTERNALS TOOLS</a:t>
            </a:r>
            <a:endParaRPr lang="vi-VN" dirty="0"/>
          </a:p>
        </p:txBody>
      </p:sp>
      <p:sp>
        <p:nvSpPr>
          <p:cNvPr id="3" name="Content Placeholder 2"/>
          <p:cNvSpPr>
            <a:spLocks noGrp="1"/>
          </p:cNvSpPr>
          <p:nvPr>
            <p:ph idx="1"/>
          </p:nvPr>
        </p:nvSpPr>
        <p:spPr>
          <a:xfrm>
            <a:off x="261256" y="1588525"/>
            <a:ext cx="8634549" cy="5112721"/>
          </a:xfrm>
        </p:spPr>
        <p:txBody>
          <a:bodyPr/>
          <a:lstStyle/>
          <a:p>
            <a:pPr algn="just"/>
            <a:r>
              <a:rPr lang="vi-VN" sz="2000" b="1" dirty="0" smtClean="0"/>
              <a:t>Handle/ Handle64 </a:t>
            </a:r>
            <a:r>
              <a:rPr lang="vi-VN" sz="2000" dirty="0" smtClean="0"/>
              <a:t>là </a:t>
            </a:r>
            <a:r>
              <a:rPr lang="vi-VN" sz="2000" dirty="0"/>
              <a:t>các tham chiếu đến các đối tượng trong không gian kernel mà tiến trình có thể truy cập. C</a:t>
            </a:r>
            <a:r>
              <a:rPr lang="vi-VN" sz="2000" dirty="0" smtClean="0"/>
              <a:t>ó </a:t>
            </a:r>
            <a:r>
              <a:rPr lang="vi-VN" sz="2000" dirty="0"/>
              <a:t>thể liệt kê các handle của một tiến trình bằng cách sử dụng Process Explorer, nhưng cũng có một công cụ khác từ Sysinternals có tên là "</a:t>
            </a:r>
            <a:r>
              <a:rPr lang="vi-VN" sz="2000" b="1" i="1" dirty="0"/>
              <a:t>handles</a:t>
            </a:r>
            <a:r>
              <a:rPr lang="vi-VN" sz="2000" dirty="0"/>
              <a:t>".</a:t>
            </a:r>
          </a:p>
        </p:txBody>
      </p:sp>
      <p:pic>
        <p:nvPicPr>
          <p:cNvPr id="6" name="Picture 5">
            <a:extLst>
              <a:ext uri="{FF2B5EF4-FFF2-40B4-BE49-F238E27FC236}">
                <a16:creationId xmlns:a16="http://schemas.microsoft.com/office/drawing/2014/main" id="{2D46F7EF-8821-41A2-802A-269C4E3BCD5B}"/>
              </a:ext>
            </a:extLst>
          </p:cNvPr>
          <p:cNvPicPr>
            <a:picLocks noChangeAspect="1"/>
          </p:cNvPicPr>
          <p:nvPr/>
        </p:nvPicPr>
        <p:blipFill>
          <a:blip r:embed="rId2"/>
          <a:stretch>
            <a:fillRect/>
          </a:stretch>
        </p:blipFill>
        <p:spPr>
          <a:xfrm>
            <a:off x="1222049" y="3250472"/>
            <a:ext cx="6171528" cy="3344415"/>
          </a:xfrm>
          <a:prstGeom prst="rect">
            <a:avLst/>
          </a:prstGeom>
        </p:spPr>
      </p:pic>
    </p:spTree>
    <p:extLst>
      <p:ext uri="{BB962C8B-B14F-4D97-AF65-F5344CB8AC3E}">
        <p14:creationId xmlns:p14="http://schemas.microsoft.com/office/powerpoint/2010/main" val="26884885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95" y="997594"/>
            <a:ext cx="8188717" cy="590931"/>
          </a:xfrm>
        </p:spPr>
        <p:txBody>
          <a:bodyPr/>
          <a:lstStyle/>
          <a:p>
            <a:r>
              <a:rPr lang="en-US" sz="3600" dirty="0"/>
              <a:t>SYSINTERNALS </a:t>
            </a:r>
            <a:r>
              <a:rPr lang="en-US" sz="3600" dirty="0" smtClean="0"/>
              <a:t>TOOLS: </a:t>
            </a:r>
            <a:r>
              <a:rPr lang="vi-VN" sz="3600" dirty="0"/>
              <a:t>Procmon</a:t>
            </a:r>
          </a:p>
        </p:txBody>
      </p:sp>
      <p:sp>
        <p:nvSpPr>
          <p:cNvPr id="3" name="Content Placeholder 2"/>
          <p:cNvSpPr>
            <a:spLocks noGrp="1"/>
          </p:cNvSpPr>
          <p:nvPr>
            <p:ph idx="1"/>
          </p:nvPr>
        </p:nvSpPr>
        <p:spPr>
          <a:xfrm>
            <a:off x="261256" y="1588525"/>
            <a:ext cx="8634549" cy="5112721"/>
          </a:xfrm>
        </p:spPr>
        <p:txBody>
          <a:bodyPr/>
          <a:lstStyle/>
          <a:p>
            <a:pPr algn="just">
              <a:spcBef>
                <a:spcPts val="0"/>
              </a:spcBef>
            </a:pPr>
            <a:r>
              <a:rPr lang="vi-VN" sz="2400" b="1" dirty="0" smtClean="0"/>
              <a:t>Procmon/ Procmon64 </a:t>
            </a:r>
            <a:r>
              <a:rPr lang="vi-VN" sz="2400" dirty="0"/>
              <a:t>là một công cụ giám sát </a:t>
            </a:r>
            <a:r>
              <a:rPr lang="vi-VN" sz="2400" dirty="0" smtClean="0"/>
              <a:t>nâng cao các tiến trình, </a:t>
            </a:r>
            <a:r>
              <a:rPr lang="vi-VN" sz="2400" dirty="0"/>
              <a:t>cung cấp thông tin về các hoạt động và/hoặc sự kiện được thực hiện bởi các tiến trình trên tệp tin, tiến trình/luồng, registry và hoạt động mạng trong thời gian </a:t>
            </a:r>
            <a:r>
              <a:rPr lang="vi-VN" sz="2400" dirty="0" smtClean="0"/>
              <a:t>thực.</a:t>
            </a:r>
          </a:p>
          <a:p>
            <a:pPr algn="just">
              <a:spcBef>
                <a:spcPts val="0"/>
              </a:spcBef>
            </a:pPr>
            <a:r>
              <a:rPr lang="vi-VN" sz="2400" b="1" dirty="0" smtClean="0"/>
              <a:t>Procexp</a:t>
            </a:r>
            <a:r>
              <a:rPr lang="vi-VN" sz="2400" dirty="0" smtClean="0"/>
              <a:t> </a:t>
            </a:r>
            <a:r>
              <a:rPr lang="vi-VN" sz="2400" dirty="0"/>
              <a:t>chỉ cho thấy một tiến trình có một handle mở tới một tệp tin cụ thể, trong khi </a:t>
            </a:r>
            <a:r>
              <a:rPr lang="vi-VN" sz="2400" b="1" dirty="0"/>
              <a:t>Procmon</a:t>
            </a:r>
            <a:r>
              <a:rPr lang="vi-VN" sz="2400" dirty="0"/>
              <a:t> sẽ cho </a:t>
            </a:r>
            <a:r>
              <a:rPr lang="vi-VN" sz="2400" dirty="0" smtClean="0"/>
              <a:t>thấy </a:t>
            </a:r>
            <a:r>
              <a:rPr lang="vi-VN" sz="2400" dirty="0"/>
              <a:t>các hoạt động cấp thấp được thực hiện bởi tiến trình đó trên tệp tin đó.</a:t>
            </a:r>
          </a:p>
        </p:txBody>
      </p:sp>
    </p:spTree>
    <p:extLst>
      <p:ext uri="{BB962C8B-B14F-4D97-AF65-F5344CB8AC3E}">
        <p14:creationId xmlns:p14="http://schemas.microsoft.com/office/powerpoint/2010/main" val="983690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pic>
        <p:nvPicPr>
          <p:cNvPr id="4" name="Content Placeholder 3">
            <a:extLst>
              <a:ext uri="{FF2B5EF4-FFF2-40B4-BE49-F238E27FC236}">
                <a16:creationId xmlns:a16="http://schemas.microsoft.com/office/drawing/2014/main" id="{8A55EA56-63EE-4E0A-8ECC-B1025D078337}"/>
              </a:ext>
            </a:extLst>
          </p:cNvPr>
          <p:cNvPicPr>
            <a:picLocks noGrp="1" noChangeAspect="1"/>
          </p:cNvPicPr>
          <p:nvPr>
            <p:ph idx="1"/>
          </p:nvPr>
        </p:nvPicPr>
        <p:blipFill>
          <a:blip r:embed="rId2"/>
          <a:stretch>
            <a:fillRect/>
          </a:stretch>
        </p:blipFill>
        <p:spPr>
          <a:xfrm>
            <a:off x="261938" y="1611839"/>
            <a:ext cx="8634412" cy="5066248"/>
          </a:xfrm>
          <a:prstGeom prst="rect">
            <a:avLst/>
          </a:prstGeom>
        </p:spPr>
      </p:pic>
    </p:spTree>
    <p:extLst>
      <p:ext uri="{BB962C8B-B14F-4D97-AF65-F5344CB8AC3E}">
        <p14:creationId xmlns:p14="http://schemas.microsoft.com/office/powerpoint/2010/main" val="421242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SYSINTERNALS TOOLS</a:t>
            </a:r>
            <a:endParaRPr lang="vi-VN" dirty="0"/>
          </a:p>
        </p:txBody>
      </p:sp>
      <p:sp>
        <p:nvSpPr>
          <p:cNvPr id="3" name="Content Placeholder 2"/>
          <p:cNvSpPr>
            <a:spLocks noGrp="1"/>
          </p:cNvSpPr>
          <p:nvPr>
            <p:ph idx="1"/>
          </p:nvPr>
        </p:nvSpPr>
        <p:spPr>
          <a:xfrm>
            <a:off x="166877" y="1739154"/>
            <a:ext cx="4231119" cy="1539623"/>
          </a:xfrm>
        </p:spPr>
        <p:txBody>
          <a:bodyPr/>
          <a:lstStyle/>
          <a:p>
            <a:r>
              <a:rPr lang="vi-VN" sz="2000" dirty="0" smtClean="0"/>
              <a:t>Right-click vào bất cứ dòng vào và chọn Properties để xem được Event </a:t>
            </a:r>
            <a:r>
              <a:rPr lang="vi-VN" sz="2000" dirty="0"/>
              <a:t>Properties</a:t>
            </a:r>
          </a:p>
        </p:txBody>
      </p:sp>
      <p:pic>
        <p:nvPicPr>
          <p:cNvPr id="4" name="Picture 3">
            <a:extLst>
              <a:ext uri="{FF2B5EF4-FFF2-40B4-BE49-F238E27FC236}">
                <a16:creationId xmlns:a16="http://schemas.microsoft.com/office/drawing/2014/main" id="{951C4EBE-C63D-4A78-9036-C8C411D2A1CD}"/>
              </a:ext>
            </a:extLst>
          </p:cNvPr>
          <p:cNvPicPr>
            <a:picLocks noChangeAspect="1"/>
          </p:cNvPicPr>
          <p:nvPr/>
        </p:nvPicPr>
        <p:blipFill>
          <a:blip r:embed="rId2"/>
          <a:stretch>
            <a:fillRect/>
          </a:stretch>
        </p:blipFill>
        <p:spPr>
          <a:xfrm>
            <a:off x="117566" y="3395131"/>
            <a:ext cx="4329743" cy="2909164"/>
          </a:xfrm>
          <a:prstGeom prst="rect">
            <a:avLst/>
          </a:prstGeom>
        </p:spPr>
      </p:pic>
      <p:pic>
        <p:nvPicPr>
          <p:cNvPr id="5" name="Picture 4">
            <a:extLst>
              <a:ext uri="{FF2B5EF4-FFF2-40B4-BE49-F238E27FC236}">
                <a16:creationId xmlns:a16="http://schemas.microsoft.com/office/drawing/2014/main" id="{B1D3F4AA-D54D-4ED1-8D66-EE22BCCB25C5}"/>
              </a:ext>
            </a:extLst>
          </p:cNvPr>
          <p:cNvPicPr>
            <a:picLocks noChangeAspect="1"/>
          </p:cNvPicPr>
          <p:nvPr/>
        </p:nvPicPr>
        <p:blipFill>
          <a:blip r:embed="rId3"/>
          <a:stretch>
            <a:fillRect/>
          </a:stretch>
        </p:blipFill>
        <p:spPr>
          <a:xfrm>
            <a:off x="4656315" y="1936157"/>
            <a:ext cx="4029413" cy="4368138"/>
          </a:xfrm>
          <a:prstGeom prst="rect">
            <a:avLst/>
          </a:prstGeom>
        </p:spPr>
      </p:pic>
    </p:spTree>
    <p:extLst>
      <p:ext uri="{BB962C8B-B14F-4D97-AF65-F5344CB8AC3E}">
        <p14:creationId xmlns:p14="http://schemas.microsoft.com/office/powerpoint/2010/main" val="2235306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877" y="1739154"/>
            <a:ext cx="8532986" cy="4726960"/>
          </a:xfrm>
        </p:spPr>
        <p:txBody>
          <a:bodyPr/>
          <a:lstStyle/>
          <a:p>
            <a:r>
              <a:rPr lang="vi-VN" dirty="0"/>
              <a:t>Process Monitor </a:t>
            </a:r>
            <a:r>
              <a:rPr lang="vi-VN" dirty="0" smtClean="0"/>
              <a:t>cung cấp năm công cụ chính cho </a:t>
            </a:r>
            <a:r>
              <a:rPr lang="vi-VN" dirty="0"/>
              <a:t>việc phân tích:</a:t>
            </a:r>
            <a:endParaRPr lang="vi-VN" sz="2000" dirty="0"/>
          </a:p>
        </p:txBody>
      </p:sp>
      <p:pic>
        <p:nvPicPr>
          <p:cNvPr id="6" name="Picture 5">
            <a:extLst>
              <a:ext uri="{FF2B5EF4-FFF2-40B4-BE49-F238E27FC236}">
                <a16:creationId xmlns:a16="http://schemas.microsoft.com/office/drawing/2014/main" id="{1A153FB8-7C4B-4FD7-BAD2-A9B2429C00E5}"/>
              </a:ext>
            </a:extLst>
          </p:cNvPr>
          <p:cNvPicPr>
            <a:picLocks noChangeAspect="1"/>
          </p:cNvPicPr>
          <p:nvPr/>
        </p:nvPicPr>
        <p:blipFill>
          <a:blip r:embed="rId2"/>
          <a:stretch>
            <a:fillRect/>
          </a:stretch>
        </p:blipFill>
        <p:spPr>
          <a:xfrm>
            <a:off x="3019972" y="2339463"/>
            <a:ext cx="3798840" cy="1493186"/>
          </a:xfrm>
          <a:prstGeom prst="rect">
            <a:avLst/>
          </a:prstGeom>
        </p:spPr>
      </p:pic>
      <p:sp>
        <p:nvSpPr>
          <p:cNvPr id="7" name="Rectangle 6"/>
          <p:cNvSpPr/>
          <p:nvPr/>
        </p:nvSpPr>
        <p:spPr>
          <a:xfrm>
            <a:off x="62374" y="4102634"/>
            <a:ext cx="8741992" cy="2308324"/>
          </a:xfrm>
          <a:prstGeom prst="rect">
            <a:avLst/>
          </a:prstGeom>
        </p:spPr>
        <p:txBody>
          <a:bodyPr wrap="square">
            <a:spAutoFit/>
          </a:bodyPr>
          <a:lstStyle/>
          <a:p>
            <a:pPr marL="342900" indent="-342900">
              <a:lnSpc>
                <a:spcPct val="120000"/>
              </a:lnSpc>
              <a:buFont typeface="Arial" panose="020B0604020202020204" pitchFamily="34" charset="0"/>
              <a:buChar char="•"/>
            </a:pPr>
            <a:r>
              <a:rPr lang="vi-VN" sz="2400" dirty="0" smtClean="0">
                <a:solidFill>
                  <a:schemeClr val="tx1">
                    <a:lumMod val="50000"/>
                  </a:schemeClr>
                </a:solidFill>
                <a:latin typeface="-apple-system"/>
              </a:rPr>
              <a:t>Hoạt động Registry (Registry Activity): Bao gồm các sự kiện được thực hiện trên registry, chẳng hạn như tạo, liệt kê, truy vấn và xóa các khóa và giá trị (RegCreateKey, RegEnumKey, </a:t>
            </a:r>
            <a:r>
              <a:rPr lang="vi-VN" sz="2400" dirty="0" smtClean="0">
                <a:solidFill>
                  <a:schemeClr val="tx1">
                    <a:lumMod val="50000"/>
                  </a:schemeClr>
                </a:solidFill>
              </a:rPr>
              <a:t>RegSetValue</a:t>
            </a:r>
            <a:r>
              <a:rPr lang="vi-VN" sz="2400" dirty="0" smtClean="0">
                <a:solidFill>
                  <a:schemeClr val="tx1">
                    <a:lumMod val="50000"/>
                  </a:schemeClr>
                </a:solidFill>
                <a:latin typeface="-apple-system"/>
              </a:rPr>
              <a:t>, RegDeleteValue, RegQueryValue, RegCloseKey, RegOpenKey).</a:t>
            </a:r>
            <a:endParaRPr lang="vi-VN" sz="2400" b="0" i="0" dirty="0">
              <a:solidFill>
                <a:schemeClr val="tx1">
                  <a:lumMod val="50000"/>
                </a:schemeClr>
              </a:solidFill>
              <a:effectLst/>
              <a:latin typeface="-apple-system"/>
            </a:endParaRPr>
          </a:p>
        </p:txBody>
      </p:sp>
      <p:sp>
        <p:nvSpPr>
          <p:cNvPr id="10"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Tree>
    <p:extLst>
      <p:ext uri="{BB962C8B-B14F-4D97-AF65-F5344CB8AC3E}">
        <p14:creationId xmlns:p14="http://schemas.microsoft.com/office/powerpoint/2010/main" val="819904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877" y="1739154"/>
            <a:ext cx="8532986" cy="4726960"/>
          </a:xfrm>
        </p:spPr>
        <p:txBody>
          <a:bodyPr/>
          <a:lstStyle/>
          <a:p>
            <a:pPr algn="just"/>
            <a:r>
              <a:rPr lang="vi-VN" sz="2400" dirty="0"/>
              <a:t>Hoạt động Hệ thống tệp </a:t>
            </a:r>
            <a:r>
              <a:rPr lang="vi-VN" sz="2400" dirty="0" smtClean="0"/>
              <a:t>tin (File System Activity): </a:t>
            </a:r>
            <a:r>
              <a:rPr lang="vi-VN" sz="2400" dirty="0"/>
              <a:t>Bao gồm các hoạt động trên hệ thống tệp tin và thiết bị cục bộ và từ xa, chẳng hạn như mở tệp tin, đóng tệp tin, liệt kê thư mục, ghi tệp tin, truy vấn kích thước tệp tin, thời điểm dấu thời gian của tệp tin hoặc thư </a:t>
            </a:r>
            <a:r>
              <a:rPr lang="vi-VN" sz="2400" dirty="0" smtClean="0"/>
              <a:t>mục</a:t>
            </a:r>
            <a:r>
              <a:rPr lang="vi-VN" sz="2400" dirty="0"/>
              <a:t> </a:t>
            </a:r>
            <a:r>
              <a:rPr lang="vi-VN" sz="2400" dirty="0" smtClean="0"/>
              <a:t>...</a:t>
            </a:r>
            <a:endParaRPr lang="vi-VN" sz="2400" dirty="0"/>
          </a:p>
          <a:p>
            <a:pPr algn="just"/>
            <a:r>
              <a:rPr lang="vi-VN" sz="2400" dirty="0"/>
              <a:t>Sự kiện Phân </a:t>
            </a:r>
            <a:r>
              <a:rPr lang="vi-VN" sz="2400" dirty="0" smtClean="0"/>
              <a:t>tích (Profiling Events): </a:t>
            </a:r>
            <a:r>
              <a:rPr lang="vi-VN" sz="2400" dirty="0"/>
              <a:t>Tạo nhật ký cho sự kiện của mỗi tiến trình và luồng trên hệ thống, chẳng hạn như thời gian xử lý của bộ xử lý và bộ nhớ lưu trữ được sử dụng.</a:t>
            </a:r>
          </a:p>
          <a:p>
            <a:pPr algn="just"/>
            <a:endParaRPr lang="vi-VN" sz="2400" dirty="0"/>
          </a:p>
        </p:txBody>
      </p:sp>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Tree>
    <p:extLst>
      <p:ext uri="{BB962C8B-B14F-4D97-AF65-F5344CB8AC3E}">
        <p14:creationId xmlns:p14="http://schemas.microsoft.com/office/powerpoint/2010/main" val="2296886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877" y="1655633"/>
            <a:ext cx="8532986" cy="4726960"/>
          </a:xfrm>
        </p:spPr>
        <p:txBody>
          <a:bodyPr/>
          <a:lstStyle/>
          <a:p>
            <a:pPr algn="just"/>
            <a:r>
              <a:rPr lang="vi-VN" sz="2200" dirty="0"/>
              <a:t>Hoạt động </a:t>
            </a:r>
            <a:r>
              <a:rPr lang="vi-VN" sz="2200" dirty="0" smtClean="0"/>
              <a:t>Mạng (network Activity): </a:t>
            </a:r>
            <a:r>
              <a:rPr lang="vi-VN" sz="2200" dirty="0"/>
              <a:t>Bao gồm địa chỉ nguồn và đích của tất cả hoạt động mạng UDP và TCP. Bạn có thể cấu hình ProcMon để giải quyết tên mạng từ địa chỉ mạng hoặc chỉ hiển thị địa chỉ IP. Để hiển thị tên mạng đã giải quyết, chọn "Hiển thị Địa chỉ Mạng đã Giải quyết" từ menu Tùy chọn.</a:t>
            </a:r>
          </a:p>
          <a:p>
            <a:pPr algn="just"/>
            <a:r>
              <a:rPr lang="vi-VN" sz="2200" dirty="0"/>
              <a:t>Hoạt động Tiến trình và </a:t>
            </a:r>
            <a:r>
              <a:rPr lang="vi-VN" sz="2200" dirty="0" smtClean="0"/>
              <a:t>Luồng (Process and Thread Activity): </a:t>
            </a:r>
            <a:r>
              <a:rPr lang="vi-VN" sz="2200" dirty="0"/>
              <a:t>Bao gồm các sự kiện như việc tạo, khởi động hoặc hủy bỏ một tiến trình, việc tạo hoặc hủy bỏ một luồng, một chương trình tải một DLL, các hình ảnh thực thi và tệp tin dữ liệu được tải vào không gian địa chỉ của một tiến trình.</a:t>
            </a:r>
          </a:p>
        </p:txBody>
      </p:sp>
      <p:sp>
        <p:nvSpPr>
          <p:cNvPr id="5"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Tree>
    <p:extLst>
      <p:ext uri="{BB962C8B-B14F-4D97-AF65-F5344CB8AC3E}">
        <p14:creationId xmlns:p14="http://schemas.microsoft.com/office/powerpoint/2010/main" val="2301054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54A22E3-63DC-47B9-807B-DB4B748E8CCB}"/>
              </a:ext>
            </a:extLst>
          </p:cNvPr>
          <p:cNvPicPr>
            <a:picLocks noGrp="1" noChangeAspect="1"/>
          </p:cNvPicPr>
          <p:nvPr>
            <p:ph idx="1"/>
          </p:nvPr>
        </p:nvPicPr>
        <p:blipFill>
          <a:blip r:embed="rId2"/>
          <a:stretch>
            <a:fillRect/>
          </a:stretch>
        </p:blipFill>
        <p:spPr>
          <a:xfrm>
            <a:off x="4064321" y="1867989"/>
            <a:ext cx="4976022" cy="3194690"/>
          </a:xfrm>
          <a:prstGeom prst="rect">
            <a:avLst/>
          </a:prstGeom>
        </p:spPr>
      </p:pic>
      <p:sp>
        <p:nvSpPr>
          <p:cNvPr id="6" name="Rectangle 5"/>
          <p:cNvSpPr/>
          <p:nvPr/>
        </p:nvSpPr>
        <p:spPr>
          <a:xfrm>
            <a:off x="163939" y="1724297"/>
            <a:ext cx="3781044" cy="3785652"/>
          </a:xfrm>
          <a:prstGeom prst="rect">
            <a:avLst/>
          </a:prstGeom>
        </p:spPr>
        <p:txBody>
          <a:bodyPr wrap="square">
            <a:spAutoFit/>
          </a:bodyPr>
          <a:lstStyle/>
          <a:p>
            <a:pPr marL="285750" indent="-285750" algn="just">
              <a:buFont typeface="Arial" panose="020B0604020202020204" pitchFamily="34" charset="0"/>
              <a:buChar char="•"/>
            </a:pPr>
            <a:r>
              <a:rPr lang="vi-VN" sz="2000" dirty="0">
                <a:solidFill>
                  <a:schemeClr val="tx1">
                    <a:lumMod val="50000"/>
                  </a:schemeClr>
                </a:solidFill>
                <a:latin typeface="+mj-lt"/>
              </a:rPr>
              <a:t>Chúng ta có thể thực hiện việc lọc cụ thể hơn bằng cách sử dụng menu </a:t>
            </a:r>
            <a:r>
              <a:rPr lang="vi-VN" sz="2000" dirty="0" smtClean="0">
                <a:solidFill>
                  <a:schemeClr val="tx1">
                    <a:lumMod val="50000"/>
                  </a:schemeClr>
                </a:solidFill>
                <a:latin typeface="+mj-lt"/>
              </a:rPr>
              <a:t>Filter </a:t>
            </a:r>
            <a:r>
              <a:rPr lang="vi-VN" sz="2000" dirty="0">
                <a:solidFill>
                  <a:schemeClr val="tx1">
                    <a:lumMod val="50000"/>
                  </a:schemeClr>
                </a:solidFill>
                <a:latin typeface="+mj-lt"/>
              </a:rPr>
              <a:t>hoặc cái phễu màu xanh dương trên cửa sổ chính của Procmon. Chọn bất kỳ cách nào sẽ dẫn đến cửa </a:t>
            </a:r>
            <a:r>
              <a:rPr lang="vi-VN" sz="2000" dirty="0" smtClean="0">
                <a:solidFill>
                  <a:schemeClr val="tx1">
                    <a:lumMod val="50000"/>
                  </a:schemeClr>
                </a:solidFill>
                <a:latin typeface="+mj-lt"/>
              </a:rPr>
              <a:t>sổ (hiển </a:t>
            </a:r>
            <a:r>
              <a:rPr lang="vi-VN" sz="2000" dirty="0">
                <a:solidFill>
                  <a:schemeClr val="tx1">
                    <a:lumMod val="50000"/>
                  </a:schemeClr>
                </a:solidFill>
                <a:latin typeface="+mj-lt"/>
              </a:rPr>
              <a:t>thị bên </a:t>
            </a:r>
            <a:r>
              <a:rPr lang="vi-VN" sz="2000" dirty="0" smtClean="0">
                <a:solidFill>
                  <a:schemeClr val="tx1">
                    <a:lumMod val="50000"/>
                  </a:schemeClr>
                </a:solidFill>
                <a:latin typeface="+mj-lt"/>
              </a:rPr>
              <a:t>phải).</a:t>
            </a:r>
          </a:p>
          <a:p>
            <a:pPr marL="285750" indent="-285750" algn="just">
              <a:buFont typeface="Arial" panose="020B0604020202020204" pitchFamily="34" charset="0"/>
              <a:buChar char="•"/>
            </a:pPr>
            <a:r>
              <a:rPr lang="vi-VN" sz="2000" dirty="0" smtClean="0">
                <a:solidFill>
                  <a:schemeClr val="tx1">
                    <a:lumMod val="50000"/>
                  </a:schemeClr>
                </a:solidFill>
                <a:latin typeface="+mj-lt"/>
              </a:rPr>
              <a:t>Có </a:t>
            </a:r>
            <a:r>
              <a:rPr lang="vi-VN" sz="2000" dirty="0">
                <a:solidFill>
                  <a:schemeClr val="tx1">
                    <a:lumMod val="50000"/>
                  </a:schemeClr>
                </a:solidFill>
                <a:latin typeface="+mj-lt"/>
              </a:rPr>
              <a:t>thể áp dụng bộ lọc dựa trên CommandLine, PID, </a:t>
            </a:r>
            <a:r>
              <a:rPr lang="en-US" sz="2000" dirty="0" smtClean="0">
                <a:solidFill>
                  <a:schemeClr val="tx1">
                    <a:lumMod val="50000"/>
                  </a:schemeClr>
                </a:solidFill>
                <a:latin typeface="+mj-lt"/>
              </a:rPr>
              <a:t>Image </a:t>
            </a:r>
            <a:r>
              <a:rPr lang="en-US" sz="2000" dirty="0">
                <a:solidFill>
                  <a:schemeClr val="tx1">
                    <a:lumMod val="50000"/>
                  </a:schemeClr>
                </a:solidFill>
                <a:latin typeface="+mj-lt"/>
              </a:rPr>
              <a:t>Path, Process Name, User</a:t>
            </a:r>
            <a:r>
              <a:rPr lang="vi-VN" sz="2000" dirty="0" smtClean="0">
                <a:solidFill>
                  <a:schemeClr val="tx1">
                    <a:lumMod val="50000"/>
                  </a:schemeClr>
                </a:solidFill>
                <a:latin typeface="+mj-lt"/>
              </a:rPr>
              <a:t>...</a:t>
            </a:r>
            <a:endParaRPr lang="vi-VN" sz="2000" b="0" i="0" dirty="0">
              <a:solidFill>
                <a:schemeClr val="tx1">
                  <a:lumMod val="50000"/>
                </a:schemeClr>
              </a:solidFill>
              <a:effectLst/>
              <a:latin typeface="+mj-lt"/>
            </a:endParaRPr>
          </a:p>
        </p:txBody>
      </p:sp>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Tree>
    <p:extLst>
      <p:ext uri="{BB962C8B-B14F-4D97-AF65-F5344CB8AC3E}">
        <p14:creationId xmlns:p14="http://schemas.microsoft.com/office/powerpoint/2010/main" val="32889410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3776" y="3968497"/>
            <a:ext cx="5502075" cy="1650381"/>
          </a:xfrm>
        </p:spPr>
        <p:txBody>
          <a:bodyPr/>
          <a:lstStyle/>
          <a:p>
            <a:r>
              <a:rPr lang="vi-VN" sz="2800" dirty="0" smtClean="0"/>
              <a:t>Một số lưu ý khi phân tích động</a:t>
            </a:r>
          </a:p>
          <a:p>
            <a:endParaRPr lang="en-US" sz="2800" dirty="0"/>
          </a:p>
        </p:txBody>
      </p:sp>
      <p:sp>
        <p:nvSpPr>
          <p:cNvPr id="3" name="Title 2"/>
          <p:cNvSpPr>
            <a:spLocks noGrp="1"/>
          </p:cNvSpPr>
          <p:nvPr>
            <p:ph type="ctrTitle"/>
          </p:nvPr>
        </p:nvSpPr>
        <p:spPr/>
        <p:txBody>
          <a:bodyPr/>
          <a:lstStyle/>
          <a:p>
            <a:pPr>
              <a:lnSpc>
                <a:spcPct val="130000"/>
              </a:lnSpc>
              <a:spcBef>
                <a:spcPts val="600"/>
              </a:spcBef>
              <a:spcAft>
                <a:spcPts val="600"/>
              </a:spcAft>
            </a:pPr>
            <a:r>
              <a:rPr lang="en-US" sz="6600" dirty="0" err="1"/>
              <a:t>Phân</a:t>
            </a:r>
            <a:r>
              <a:rPr lang="en-US" sz="6600" dirty="0"/>
              <a:t> </a:t>
            </a:r>
            <a:r>
              <a:rPr lang="en-US" sz="6600" dirty="0" err="1"/>
              <a:t>tích</a:t>
            </a:r>
            <a:r>
              <a:rPr lang="en-US" sz="6600" dirty="0"/>
              <a:t> </a:t>
            </a:r>
            <a:br>
              <a:rPr lang="en-US" sz="6600" dirty="0"/>
            </a:br>
            <a:r>
              <a:rPr lang="en-US" sz="6600" dirty="0" err="1"/>
              <a:t>mã</a:t>
            </a:r>
            <a:r>
              <a:rPr lang="en-US" sz="6600" dirty="0"/>
              <a:t> </a:t>
            </a:r>
            <a:r>
              <a:rPr lang="en-US" sz="6600" dirty="0" err="1"/>
              <a:t>độc</a:t>
            </a:r>
            <a:endParaRPr lang="en-US" sz="6600" dirty="0"/>
          </a:p>
        </p:txBody>
      </p:sp>
    </p:spTree>
    <p:extLst>
      <p:ext uri="{BB962C8B-B14F-4D97-AF65-F5344CB8AC3E}">
        <p14:creationId xmlns:p14="http://schemas.microsoft.com/office/powerpoint/2010/main" val="18244875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3939" y="1439111"/>
            <a:ext cx="8277696" cy="3170099"/>
          </a:xfrm>
          <a:prstGeom prst="rect">
            <a:avLst/>
          </a:prstGeom>
        </p:spPr>
        <p:txBody>
          <a:bodyPr wrap="square">
            <a:spAutoFit/>
          </a:bodyPr>
          <a:lstStyle/>
          <a:p>
            <a:pPr marL="285750" indent="-285750" algn="just">
              <a:buFont typeface="Arial" panose="020B0604020202020204" pitchFamily="34" charset="0"/>
              <a:buChar char="•"/>
            </a:pPr>
            <a:r>
              <a:rPr lang="en-US" sz="2000" dirty="0" err="1" smtClean="0">
                <a:solidFill>
                  <a:schemeClr val="tx1">
                    <a:lumMod val="50000"/>
                  </a:schemeClr>
                </a:solidFill>
                <a:latin typeface="+mj-lt"/>
              </a:rPr>
              <a:t>Procmon</a:t>
            </a:r>
            <a:r>
              <a:rPr lang="en-US" sz="2000" dirty="0" smtClean="0">
                <a:solidFill>
                  <a:schemeClr val="tx1">
                    <a:lumMod val="50000"/>
                  </a:schemeClr>
                </a:solidFill>
                <a:latin typeface="+mj-lt"/>
              </a:rPr>
              <a:t> Operation filters rất hữu dụng cho phân tích mà độc vì:</a:t>
            </a:r>
          </a:p>
          <a:p>
            <a:pPr marL="800100" lvl="1" indent="-342900" algn="just">
              <a:buFont typeface="Wingdings" panose="05000000000000000000" pitchFamily="2" charset="2"/>
              <a:buChar char="ü"/>
            </a:pPr>
            <a:r>
              <a:rPr lang="en-US" sz="2000" dirty="0" smtClean="0">
                <a:solidFill>
                  <a:schemeClr val="tx1">
                    <a:lumMod val="50000"/>
                  </a:schemeClr>
                </a:solidFill>
                <a:latin typeface="+mj-lt"/>
              </a:rPr>
              <a:t>Có thể gửi và nhận cho cả giao thực TCP và UDP: có thể bắt được tất cả các kết nối có thể được sử dụng bới mã độc trong khi nó chạy.</a:t>
            </a:r>
          </a:p>
          <a:p>
            <a:pPr marL="742950" lvl="1" indent="-285750" algn="just">
              <a:buFont typeface="Arial" panose="020B0604020202020204" pitchFamily="34" charset="0"/>
              <a:buChar char="•"/>
            </a:pPr>
            <a:endParaRPr lang="en-US" sz="2000" dirty="0">
              <a:solidFill>
                <a:schemeClr val="tx1">
                  <a:lumMod val="50000"/>
                </a:schemeClr>
              </a:solidFill>
              <a:latin typeface="+mj-lt"/>
            </a:endParaRPr>
          </a:p>
          <a:p>
            <a:pPr marL="742950" lvl="1" indent="-285750" algn="just">
              <a:buFont typeface="Arial" panose="020B0604020202020204" pitchFamily="34" charset="0"/>
              <a:buChar char="•"/>
            </a:pPr>
            <a:endParaRPr lang="en-US" sz="2000" dirty="0" smtClean="0">
              <a:solidFill>
                <a:schemeClr val="tx1">
                  <a:lumMod val="50000"/>
                </a:schemeClr>
              </a:solidFill>
              <a:latin typeface="+mj-lt"/>
            </a:endParaRPr>
          </a:p>
          <a:p>
            <a:pPr marL="742950" lvl="1" indent="-285750" algn="just">
              <a:buFont typeface="Arial" panose="020B0604020202020204" pitchFamily="34" charset="0"/>
              <a:buChar char="•"/>
            </a:pPr>
            <a:endParaRPr lang="en-US" sz="2000" dirty="0">
              <a:solidFill>
                <a:schemeClr val="tx1">
                  <a:lumMod val="50000"/>
                </a:schemeClr>
              </a:solidFill>
              <a:latin typeface="+mj-lt"/>
            </a:endParaRPr>
          </a:p>
          <a:p>
            <a:pPr marL="800100" lvl="1" indent="-342900" algn="just">
              <a:buFont typeface="Wingdings" panose="05000000000000000000" pitchFamily="2" charset="2"/>
              <a:buChar char="ü"/>
            </a:pPr>
            <a:r>
              <a:rPr lang="en-US" sz="2000" dirty="0" smtClean="0">
                <a:solidFill>
                  <a:schemeClr val="tx1">
                    <a:lumMod val="50000"/>
                  </a:schemeClr>
                </a:solidFill>
                <a:latin typeface="+mj-lt"/>
              </a:rPr>
              <a:t>Xem được các DLL và Executables mà mã độc cố gắng tải</a:t>
            </a:r>
          </a:p>
          <a:p>
            <a:pPr marL="742950" lvl="1" indent="-285750" algn="just">
              <a:buFont typeface="Arial" panose="020B0604020202020204" pitchFamily="34" charset="0"/>
              <a:buChar char="•"/>
            </a:pPr>
            <a:endParaRPr lang="en-US" sz="2000" dirty="0" smtClean="0">
              <a:solidFill>
                <a:schemeClr val="tx1">
                  <a:lumMod val="50000"/>
                </a:schemeClr>
              </a:solidFill>
              <a:latin typeface="+mj-lt"/>
            </a:endParaRPr>
          </a:p>
          <a:p>
            <a:pPr marL="285750" indent="-285750" algn="just">
              <a:buFont typeface="Arial" panose="020B0604020202020204" pitchFamily="34" charset="0"/>
              <a:buChar char="•"/>
            </a:pPr>
            <a:endParaRPr lang="vi-VN" sz="2000" b="0" i="0" dirty="0">
              <a:solidFill>
                <a:schemeClr val="tx1">
                  <a:lumMod val="50000"/>
                </a:schemeClr>
              </a:solidFill>
              <a:effectLst/>
              <a:latin typeface="+mj-lt"/>
            </a:endParaRPr>
          </a:p>
        </p:txBody>
      </p:sp>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pic>
        <p:nvPicPr>
          <p:cNvPr id="7" name="Picture 6">
            <a:extLst>
              <a:ext uri="{FF2B5EF4-FFF2-40B4-BE49-F238E27FC236}">
                <a16:creationId xmlns:a16="http://schemas.microsoft.com/office/drawing/2014/main" id="{C81AE9FE-53A2-48EB-A308-C16FE43A124C}"/>
              </a:ext>
            </a:extLst>
          </p:cNvPr>
          <p:cNvPicPr>
            <a:picLocks noChangeAspect="1"/>
          </p:cNvPicPr>
          <p:nvPr/>
        </p:nvPicPr>
        <p:blipFill>
          <a:blip r:embed="rId3"/>
          <a:stretch>
            <a:fillRect/>
          </a:stretch>
        </p:blipFill>
        <p:spPr>
          <a:xfrm>
            <a:off x="798324" y="2738767"/>
            <a:ext cx="7258050" cy="895350"/>
          </a:xfrm>
          <a:prstGeom prst="rect">
            <a:avLst/>
          </a:prstGeom>
        </p:spPr>
      </p:pic>
      <p:pic>
        <p:nvPicPr>
          <p:cNvPr id="9" name="Picture 8">
            <a:extLst>
              <a:ext uri="{FF2B5EF4-FFF2-40B4-BE49-F238E27FC236}">
                <a16:creationId xmlns:a16="http://schemas.microsoft.com/office/drawing/2014/main" id="{5CEBD021-92CD-47C8-9D29-DC4AF7040C22}"/>
              </a:ext>
            </a:extLst>
          </p:cNvPr>
          <p:cNvPicPr>
            <a:picLocks noChangeAspect="1"/>
          </p:cNvPicPr>
          <p:nvPr/>
        </p:nvPicPr>
        <p:blipFill>
          <a:blip r:embed="rId4"/>
          <a:stretch>
            <a:fillRect/>
          </a:stretch>
        </p:blipFill>
        <p:spPr>
          <a:xfrm>
            <a:off x="1276114" y="4008782"/>
            <a:ext cx="5950509" cy="2577547"/>
          </a:xfrm>
          <a:prstGeom prst="rect">
            <a:avLst/>
          </a:prstGeom>
        </p:spPr>
      </p:pic>
    </p:spTree>
    <p:extLst>
      <p:ext uri="{BB962C8B-B14F-4D97-AF65-F5344CB8AC3E}">
        <p14:creationId xmlns:p14="http://schemas.microsoft.com/office/powerpoint/2010/main" val="2094825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3939" y="1439111"/>
            <a:ext cx="8277696" cy="4852034"/>
          </a:xfrm>
          <a:prstGeom prst="rect">
            <a:avLst/>
          </a:prstGeom>
        </p:spPr>
        <p:txBody>
          <a:bodyPr wrap="square">
            <a:spAutoFit/>
          </a:bodyPr>
          <a:lstStyle/>
          <a:p>
            <a:pPr marL="285750" indent="-285750" algn="just">
              <a:lnSpc>
                <a:spcPct val="130000"/>
              </a:lnSpc>
              <a:buFont typeface="Arial" panose="020B0604020202020204" pitchFamily="34" charset="0"/>
              <a:buChar char="•"/>
            </a:pPr>
            <a:r>
              <a:rPr lang="en-US" sz="2000" dirty="0" err="1" smtClean="0">
                <a:solidFill>
                  <a:schemeClr val="tx1">
                    <a:lumMod val="50000"/>
                  </a:schemeClr>
                </a:solidFill>
                <a:latin typeface="+mj-lt"/>
              </a:rPr>
              <a:t>Procmon</a:t>
            </a:r>
            <a:r>
              <a:rPr lang="en-US" sz="2000" dirty="0" smtClean="0">
                <a:solidFill>
                  <a:schemeClr val="tx1">
                    <a:lumMod val="50000"/>
                  </a:schemeClr>
                </a:solidFill>
                <a:latin typeface="+mj-lt"/>
              </a:rPr>
              <a:t> Operation filters rất hữu dụng cho phân tích mà độc vì:</a:t>
            </a:r>
          </a:p>
          <a:p>
            <a:pPr marL="800100" lvl="1" indent="-342900" algn="just">
              <a:lnSpc>
                <a:spcPct val="130000"/>
              </a:lnSpc>
              <a:buFont typeface="Wingdings" panose="05000000000000000000" pitchFamily="2" charset="2"/>
              <a:buChar char="ü"/>
            </a:pPr>
            <a:r>
              <a:rPr lang="en-US" sz="2000" b="1" dirty="0">
                <a:solidFill>
                  <a:srgbClr val="000000"/>
                </a:solidFill>
              </a:rPr>
              <a:t>Create </a:t>
            </a:r>
            <a:r>
              <a:rPr lang="en-US" sz="2000" b="1" dirty="0" smtClean="0">
                <a:solidFill>
                  <a:srgbClr val="000000"/>
                </a:solidFill>
              </a:rPr>
              <a:t>File</a:t>
            </a:r>
            <a:r>
              <a:rPr lang="en-US" sz="2000" dirty="0" smtClean="0">
                <a:solidFill>
                  <a:schemeClr val="tx1">
                    <a:lumMod val="50000"/>
                  </a:schemeClr>
                </a:solidFill>
                <a:latin typeface="+mj-lt"/>
              </a:rPr>
              <a:t>: có thể bắt được các sự kiện tạo tệp của mã độc. Chú ý không phải tất cả các lệnh </a:t>
            </a:r>
            <a:r>
              <a:rPr lang="en-US" sz="2000" dirty="0" err="1" smtClean="0">
                <a:solidFill>
                  <a:schemeClr val="tx1">
                    <a:lumMod val="50000"/>
                  </a:schemeClr>
                </a:solidFill>
                <a:latin typeface="+mj-lt"/>
              </a:rPr>
              <a:t>CreateFile</a:t>
            </a:r>
            <a:r>
              <a:rPr lang="en-US" sz="2000" dirty="0" smtClean="0">
                <a:solidFill>
                  <a:schemeClr val="tx1">
                    <a:lumMod val="50000"/>
                  </a:schemeClr>
                </a:solidFill>
                <a:latin typeface="+mj-lt"/>
              </a:rPr>
              <a:t> đều chỉ tạo </a:t>
            </a:r>
            <a:r>
              <a:rPr lang="en-US" sz="2000" dirty="0" smtClean="0">
                <a:solidFill>
                  <a:srgbClr val="000000"/>
                </a:solidFill>
              </a:rPr>
              <a:t>files/directories. Nó có thể sử dụng để đọc, viết, di chuyển và thậm chú xóa file.</a:t>
            </a:r>
            <a:endParaRPr lang="en-US" sz="2000" dirty="0" smtClean="0">
              <a:solidFill>
                <a:schemeClr val="tx1">
                  <a:lumMod val="50000"/>
                </a:schemeClr>
              </a:solidFill>
              <a:latin typeface="+mj-lt"/>
            </a:endParaRPr>
          </a:p>
          <a:p>
            <a:pPr marL="800100" lvl="1" indent="-342900" algn="just">
              <a:lnSpc>
                <a:spcPct val="130000"/>
              </a:lnSpc>
              <a:buFont typeface="Wingdings" panose="05000000000000000000" pitchFamily="2" charset="2"/>
              <a:buChar char="ü"/>
            </a:pPr>
            <a:r>
              <a:rPr lang="en-US" sz="2000" b="1" dirty="0" smtClean="0">
                <a:solidFill>
                  <a:schemeClr val="tx1">
                    <a:lumMod val="50000"/>
                  </a:schemeClr>
                </a:solidFill>
                <a:latin typeface="+mj-lt"/>
              </a:rPr>
              <a:t>Registry activities: </a:t>
            </a:r>
            <a:r>
              <a:rPr lang="en-US" sz="2000" dirty="0" smtClean="0">
                <a:solidFill>
                  <a:schemeClr val="tx1">
                    <a:lumMod val="50000"/>
                  </a:schemeClr>
                </a:solidFill>
                <a:latin typeface="+mj-lt"/>
              </a:rPr>
              <a:t>những dạng hoạt động của mã độc như để </a:t>
            </a:r>
            <a:r>
              <a:rPr lang="en-US" sz="2000" dirty="0">
                <a:solidFill>
                  <a:schemeClr val="tx1">
                    <a:lumMod val="50000"/>
                  </a:schemeClr>
                </a:solidFill>
                <a:latin typeface="+mj-lt"/>
              </a:rPr>
              <a:t>duy trì tính bền vững trên máy sau khi khởi động lại, phần mềm độc hại có thể tạo ra các khóa registry.</a:t>
            </a:r>
          </a:p>
          <a:p>
            <a:pPr marL="800100" lvl="1" indent="-342900" algn="just">
              <a:lnSpc>
                <a:spcPct val="130000"/>
              </a:lnSpc>
              <a:buFont typeface="Wingdings" panose="05000000000000000000" pitchFamily="2" charset="2"/>
              <a:buChar char="ü"/>
            </a:pPr>
            <a:r>
              <a:rPr lang="en-US" sz="2000" b="1" dirty="0">
                <a:solidFill>
                  <a:srgbClr val="000000"/>
                </a:solidFill>
              </a:rPr>
              <a:t>Process Create, Process Start, and Thread </a:t>
            </a:r>
            <a:r>
              <a:rPr lang="en-US" sz="2000" b="1" dirty="0" smtClean="0">
                <a:solidFill>
                  <a:srgbClr val="000000"/>
                </a:solidFill>
              </a:rPr>
              <a:t>Create: </a:t>
            </a:r>
            <a:r>
              <a:rPr lang="en-US" sz="2000" dirty="0" smtClean="0">
                <a:solidFill>
                  <a:srgbClr val="000000"/>
                </a:solidFill>
              </a:rPr>
              <a:t> bao gồm việc tạo, bắt đầu các tiến trình và các luồng trong quá trình thực thi.</a:t>
            </a:r>
            <a:endParaRPr lang="en-US" sz="2000" dirty="0" smtClean="0">
              <a:solidFill>
                <a:schemeClr val="tx1">
                  <a:lumMod val="50000"/>
                </a:schemeClr>
              </a:solidFill>
              <a:latin typeface="+mj-lt"/>
            </a:endParaRPr>
          </a:p>
          <a:p>
            <a:pPr marL="285750" indent="-285750" algn="just">
              <a:lnSpc>
                <a:spcPct val="130000"/>
              </a:lnSpc>
              <a:buFont typeface="Arial" panose="020B0604020202020204" pitchFamily="34" charset="0"/>
              <a:buChar char="•"/>
            </a:pPr>
            <a:endParaRPr lang="vi-VN" sz="2000" b="0" i="0" dirty="0">
              <a:solidFill>
                <a:schemeClr val="tx1">
                  <a:lumMod val="50000"/>
                </a:schemeClr>
              </a:solidFill>
              <a:effectLst/>
              <a:latin typeface="+mj-lt"/>
            </a:endParaRPr>
          </a:p>
        </p:txBody>
      </p:sp>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Tree>
    <p:extLst>
      <p:ext uri="{BB962C8B-B14F-4D97-AF65-F5344CB8AC3E}">
        <p14:creationId xmlns:p14="http://schemas.microsoft.com/office/powerpoint/2010/main" val="1714641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
        <p:nvSpPr>
          <p:cNvPr id="2" name="Rectangle 1"/>
          <p:cNvSpPr/>
          <p:nvPr/>
        </p:nvSpPr>
        <p:spPr>
          <a:xfrm>
            <a:off x="227076" y="1663402"/>
            <a:ext cx="4194930" cy="4773614"/>
          </a:xfrm>
          <a:prstGeom prst="rect">
            <a:avLst/>
          </a:prstGeom>
        </p:spPr>
        <p:txBody>
          <a:bodyPr wrap="square">
            <a:spAutoFit/>
          </a:bodyPr>
          <a:lstStyle/>
          <a:p>
            <a:pPr>
              <a:lnSpc>
                <a:spcPct val="130000"/>
              </a:lnSpc>
            </a:pPr>
            <a:r>
              <a:rPr lang="en-US" b="1" dirty="0" err="1">
                <a:solidFill>
                  <a:srgbClr val="262626"/>
                </a:solidFill>
                <a:latin typeface="Roboto-Bold"/>
              </a:rPr>
              <a:t>Procmon</a:t>
            </a:r>
            <a:r>
              <a:rPr lang="en-US" b="1" dirty="0">
                <a:solidFill>
                  <a:srgbClr val="262626"/>
                </a:solidFill>
                <a:latin typeface="Roboto-Bold"/>
              </a:rPr>
              <a:t> </a:t>
            </a:r>
            <a:r>
              <a:rPr lang="en-US" b="1" dirty="0" smtClean="0">
                <a:solidFill>
                  <a:srgbClr val="262626"/>
                </a:solidFill>
                <a:latin typeface="Roboto-Bold"/>
              </a:rPr>
              <a:t>Tricks:</a:t>
            </a:r>
          </a:p>
          <a:p>
            <a:pPr algn="just">
              <a:lnSpc>
                <a:spcPct val="130000"/>
              </a:lnSpc>
            </a:pPr>
            <a:r>
              <a:rPr lang="en-US" b="1" dirty="0" smtClean="0">
                <a:solidFill>
                  <a:srgbClr val="262626"/>
                </a:solidFill>
                <a:latin typeface="Roboto-Bold"/>
              </a:rPr>
              <a:t>1. </a:t>
            </a:r>
            <a:r>
              <a:rPr lang="en-US" b="1" dirty="0" smtClean="0">
                <a:solidFill>
                  <a:srgbClr val="000000"/>
                </a:solidFill>
              </a:rPr>
              <a:t>Boot Logging: </a:t>
            </a:r>
            <a:r>
              <a:rPr lang="vi-VN" dirty="0">
                <a:solidFill>
                  <a:srgbClr val="000000"/>
                </a:solidFill>
              </a:rPr>
              <a:t>Procmon có thể được cấu hình để bắt đầu ghi lại hoạt động hệ thống ở một giai đoạn </a:t>
            </a:r>
            <a:r>
              <a:rPr lang="vi-VN" dirty="0" smtClean="0">
                <a:solidFill>
                  <a:srgbClr val="000000"/>
                </a:solidFill>
              </a:rPr>
              <a:t>sớm </a:t>
            </a:r>
            <a:r>
              <a:rPr lang="vi-VN" dirty="0">
                <a:solidFill>
                  <a:srgbClr val="000000"/>
                </a:solidFill>
              </a:rPr>
              <a:t>trong quá trình khởi động. Đối với phân tích phần mềm độc hại, điều này giúp theo dõi các sự kiện xảy ra trước, trong quá trình hoặc trong trường hợp không có đăng nhập người dùng, chẳng hạn như các trình điều khiển thiết bị </a:t>
            </a:r>
            <a:r>
              <a:rPr lang="vi-VN" dirty="0" smtClean="0">
                <a:solidFill>
                  <a:srgbClr val="000000"/>
                </a:solidFill>
              </a:rPr>
              <a:t>buộc khởi </a:t>
            </a:r>
            <a:r>
              <a:rPr lang="vi-VN" dirty="0">
                <a:solidFill>
                  <a:srgbClr val="000000"/>
                </a:solidFill>
              </a:rPr>
              <a:t>động, chuỗi đăng nhập, các dịch vụ tự động khởi động hoặc khởi tạo shell</a:t>
            </a:r>
            <a:r>
              <a:rPr lang="vi-VN" dirty="0" smtClean="0">
                <a:solidFill>
                  <a:srgbClr val="000000"/>
                </a:solidFill>
              </a:rPr>
              <a:t>.</a:t>
            </a:r>
            <a:endParaRPr lang="en-US" dirty="0" smtClean="0">
              <a:solidFill>
                <a:srgbClr val="000000"/>
              </a:solidFill>
            </a:endParaRPr>
          </a:p>
        </p:txBody>
      </p:sp>
      <p:pic>
        <p:nvPicPr>
          <p:cNvPr id="7" name="Picture 6">
            <a:extLst>
              <a:ext uri="{FF2B5EF4-FFF2-40B4-BE49-F238E27FC236}">
                <a16:creationId xmlns:a16="http://schemas.microsoft.com/office/drawing/2014/main" id="{7B6E4BB9-C3BB-4AF2-9662-719856C1BABA}"/>
              </a:ext>
            </a:extLst>
          </p:cNvPr>
          <p:cNvPicPr>
            <a:picLocks noChangeAspect="1"/>
          </p:cNvPicPr>
          <p:nvPr/>
        </p:nvPicPr>
        <p:blipFill>
          <a:blip r:embed="rId3"/>
          <a:stretch>
            <a:fillRect/>
          </a:stretch>
        </p:blipFill>
        <p:spPr>
          <a:xfrm>
            <a:off x="4438739" y="2242523"/>
            <a:ext cx="4705261" cy="3243878"/>
          </a:xfrm>
          <a:prstGeom prst="rect">
            <a:avLst/>
          </a:prstGeom>
        </p:spPr>
      </p:pic>
    </p:spTree>
    <p:extLst>
      <p:ext uri="{BB962C8B-B14F-4D97-AF65-F5344CB8AC3E}">
        <p14:creationId xmlns:p14="http://schemas.microsoft.com/office/powerpoint/2010/main" val="1131354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25196" y="1028537"/>
            <a:ext cx="8471154" cy="590931"/>
          </a:xfrm>
        </p:spPr>
        <p:txBody>
          <a:bodyPr/>
          <a:lstStyle/>
          <a:p>
            <a:r>
              <a:rPr lang="en-US" sz="3600" dirty="0"/>
              <a:t>SYSINTERNALS TOOLS: </a:t>
            </a:r>
            <a:r>
              <a:rPr lang="vi-VN" sz="3600" dirty="0"/>
              <a:t>Procmon</a:t>
            </a:r>
          </a:p>
        </p:txBody>
      </p:sp>
      <p:sp>
        <p:nvSpPr>
          <p:cNvPr id="2" name="Rectangle 1"/>
          <p:cNvSpPr/>
          <p:nvPr/>
        </p:nvSpPr>
        <p:spPr>
          <a:xfrm>
            <a:off x="227076" y="1663402"/>
            <a:ext cx="8459724" cy="5189113"/>
          </a:xfrm>
          <a:prstGeom prst="rect">
            <a:avLst/>
          </a:prstGeom>
        </p:spPr>
        <p:txBody>
          <a:bodyPr wrap="square">
            <a:spAutoFit/>
          </a:bodyPr>
          <a:lstStyle/>
          <a:p>
            <a:pPr>
              <a:lnSpc>
                <a:spcPct val="130000"/>
              </a:lnSpc>
            </a:pPr>
            <a:r>
              <a:rPr lang="en-US" b="1" dirty="0" err="1">
                <a:solidFill>
                  <a:srgbClr val="262626"/>
                </a:solidFill>
                <a:latin typeface="Roboto-Bold"/>
              </a:rPr>
              <a:t>Procmon</a:t>
            </a:r>
            <a:r>
              <a:rPr lang="en-US" b="1" dirty="0">
                <a:solidFill>
                  <a:srgbClr val="262626"/>
                </a:solidFill>
                <a:latin typeface="Roboto-Bold"/>
              </a:rPr>
              <a:t> </a:t>
            </a:r>
            <a:r>
              <a:rPr lang="en-US" b="1" dirty="0" smtClean="0">
                <a:solidFill>
                  <a:srgbClr val="262626"/>
                </a:solidFill>
                <a:latin typeface="Roboto-Bold"/>
              </a:rPr>
              <a:t>Tricks:</a:t>
            </a:r>
          </a:p>
          <a:p>
            <a:pPr algn="just">
              <a:lnSpc>
                <a:spcPct val="130000"/>
              </a:lnSpc>
            </a:pPr>
            <a:r>
              <a:rPr lang="en-US" b="1" dirty="0" smtClean="0">
                <a:solidFill>
                  <a:srgbClr val="000000"/>
                </a:solidFill>
              </a:rPr>
              <a:t>2. Drop </a:t>
            </a:r>
            <a:r>
              <a:rPr lang="en-US" b="1" dirty="0">
                <a:solidFill>
                  <a:srgbClr val="000000"/>
                </a:solidFill>
              </a:rPr>
              <a:t>Filtered </a:t>
            </a:r>
            <a:r>
              <a:rPr lang="en-US" b="1" dirty="0" smtClean="0">
                <a:solidFill>
                  <a:srgbClr val="000000"/>
                </a:solidFill>
              </a:rPr>
              <a:t>Events: </a:t>
            </a:r>
            <a:r>
              <a:rPr lang="vi-VN" dirty="0">
                <a:solidFill>
                  <a:schemeClr val="tx1">
                    <a:lumMod val="50000"/>
                  </a:schemeClr>
                </a:solidFill>
              </a:rPr>
              <a:t>Tùy chọn này trong menu </a:t>
            </a:r>
            <a:r>
              <a:rPr lang="vi-VN" dirty="0" smtClean="0">
                <a:solidFill>
                  <a:schemeClr val="tx1">
                    <a:lumMod val="50000"/>
                  </a:schemeClr>
                </a:solidFill>
              </a:rPr>
              <a:t>Filter </a:t>
            </a:r>
            <a:r>
              <a:rPr lang="vi-VN" dirty="0">
                <a:solidFill>
                  <a:schemeClr val="tx1">
                    <a:lumMod val="50000"/>
                  </a:schemeClr>
                </a:solidFill>
              </a:rPr>
              <a:t>sẽ giảm số lượng nhật ký được ghi lại bởi Procmon. Chỉ sử dụng tùy chọn này khi bạn chắc chắn về những gì bạn cần. Vì bất kỳ sự kiện nào không đáp ứng bộ lọc đã chỉ định sẽ không bao giờ được ghi lại và không thể khôi phục sau </a:t>
            </a:r>
            <a:r>
              <a:rPr lang="vi-VN" dirty="0" smtClean="0">
                <a:solidFill>
                  <a:schemeClr val="tx1">
                    <a:lumMod val="50000"/>
                  </a:schemeClr>
                </a:solidFill>
              </a:rPr>
              <a:t>này</a:t>
            </a:r>
          </a:p>
          <a:p>
            <a:pPr algn="just">
              <a:lnSpc>
                <a:spcPct val="130000"/>
              </a:lnSpc>
            </a:pPr>
            <a:r>
              <a:rPr lang="vi-VN" b="1" dirty="0">
                <a:solidFill>
                  <a:schemeClr val="tx1">
                    <a:lumMod val="50000"/>
                  </a:schemeClr>
                </a:solidFill>
              </a:rPr>
              <a:t>3. History Depth</a:t>
            </a:r>
          </a:p>
          <a:p>
            <a:pPr algn="just">
              <a:lnSpc>
                <a:spcPct val="130000"/>
              </a:lnSpc>
            </a:pPr>
            <a:r>
              <a:rPr lang="vi-VN" dirty="0">
                <a:solidFill>
                  <a:schemeClr val="tx1">
                    <a:lumMod val="50000"/>
                  </a:schemeClr>
                </a:solidFill>
              </a:rPr>
              <a:t>Procmon theo dõi việc sử dụng bộ nhớ và sẽ ngừng ghi lại các sự kiện nếu bộ nhớ ảo của hệ thống cạn kiệt. Bạn có thể điều khiển số lượng mục được lưu giữ bằng cách chọn hộp thoại "History Depth" từ menu Tùy </a:t>
            </a:r>
            <a:r>
              <a:rPr lang="vi-VN" dirty="0" smtClean="0">
                <a:solidFill>
                  <a:schemeClr val="tx1">
                    <a:lumMod val="50000"/>
                  </a:schemeClr>
                </a:solidFill>
              </a:rPr>
              <a:t>chọn.</a:t>
            </a:r>
          </a:p>
          <a:p>
            <a:pPr algn="just">
              <a:lnSpc>
                <a:spcPct val="130000"/>
              </a:lnSpc>
            </a:pPr>
            <a:r>
              <a:rPr lang="vi-VN" b="1" dirty="0" smtClean="0">
                <a:solidFill>
                  <a:schemeClr val="tx1">
                    <a:lumMod val="50000"/>
                  </a:schemeClr>
                </a:solidFill>
              </a:rPr>
              <a:t>4. </a:t>
            </a:r>
            <a:r>
              <a:rPr lang="en-US" b="1" dirty="0">
                <a:solidFill>
                  <a:srgbClr val="000000"/>
                </a:solidFill>
              </a:rPr>
              <a:t>Backing Files</a:t>
            </a:r>
          </a:p>
          <a:p>
            <a:pPr algn="just">
              <a:lnSpc>
                <a:spcPct val="130000"/>
              </a:lnSpc>
            </a:pPr>
            <a:r>
              <a:rPr lang="vi-VN" dirty="0" smtClean="0">
                <a:solidFill>
                  <a:schemeClr val="tx1">
                    <a:lumMod val="50000"/>
                  </a:schemeClr>
                </a:solidFill>
              </a:rPr>
              <a:t>Để </a:t>
            </a:r>
            <a:r>
              <a:rPr lang="vi-VN" dirty="0">
                <a:solidFill>
                  <a:schemeClr val="tx1">
                    <a:lumMod val="50000"/>
                  </a:schemeClr>
                </a:solidFill>
              </a:rPr>
              <a:t>tiếp tục ghi lại sự kiện của Procmon trong trường </a:t>
            </a:r>
            <a:r>
              <a:rPr lang="vi-VN" dirty="0" smtClean="0">
                <a:solidFill>
                  <a:schemeClr val="tx1">
                    <a:lumMod val="50000"/>
                  </a:schemeClr>
                </a:solidFill>
              </a:rPr>
              <a:t>hợp hết </a:t>
            </a:r>
            <a:r>
              <a:rPr lang="vi-VN" dirty="0">
                <a:solidFill>
                  <a:schemeClr val="tx1">
                    <a:lumMod val="50000"/>
                  </a:schemeClr>
                </a:solidFill>
              </a:rPr>
              <a:t>bộ nhớ </a:t>
            </a:r>
            <a:r>
              <a:rPr lang="vi-VN" dirty="0" smtClean="0">
                <a:solidFill>
                  <a:schemeClr val="tx1">
                    <a:lumMod val="50000"/>
                  </a:schemeClr>
                </a:solidFill>
              </a:rPr>
              <a:t>ảo, </a:t>
            </a:r>
            <a:r>
              <a:rPr lang="vi-VN" dirty="0">
                <a:solidFill>
                  <a:schemeClr val="tx1">
                    <a:lumMod val="50000"/>
                  </a:schemeClr>
                </a:solidFill>
              </a:rPr>
              <a:t>chúng ta có thể cấu hình nó để lưu các sự kiện đã ghi lại vào một tệp tin cụ thể trên đĩa bằng cách chọn "Backing Files" từ </a:t>
            </a:r>
            <a:r>
              <a:rPr lang="vi-VN">
                <a:solidFill>
                  <a:schemeClr val="tx1">
                    <a:lumMod val="50000"/>
                  </a:schemeClr>
                </a:solidFill>
              </a:rPr>
              <a:t>menu </a:t>
            </a:r>
            <a:r>
              <a:rPr lang="vi-VN" smtClean="0">
                <a:solidFill>
                  <a:schemeClr val="tx1">
                    <a:lumMod val="50000"/>
                  </a:schemeClr>
                </a:solidFill>
              </a:rPr>
              <a:t>File.</a:t>
            </a:r>
            <a:endParaRPr lang="vi-VN" dirty="0">
              <a:solidFill>
                <a:schemeClr val="tx1">
                  <a:lumMod val="50000"/>
                </a:schemeClr>
              </a:solidFill>
            </a:endParaRPr>
          </a:p>
          <a:p>
            <a:pPr marL="342900" indent="-342900" algn="just">
              <a:lnSpc>
                <a:spcPct val="130000"/>
              </a:lnSpc>
              <a:buAutoNum type="arabicPeriod"/>
            </a:pPr>
            <a:endParaRPr lang="en-US" dirty="0" smtClean="0">
              <a:solidFill>
                <a:schemeClr val="tx1">
                  <a:lumMod val="50000"/>
                </a:schemeClr>
              </a:solidFill>
            </a:endParaRPr>
          </a:p>
        </p:txBody>
      </p:sp>
    </p:spTree>
    <p:extLst>
      <p:ext uri="{BB962C8B-B14F-4D97-AF65-F5344CB8AC3E}">
        <p14:creationId xmlns:p14="http://schemas.microsoft.com/office/powerpoint/2010/main" val="23953261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Tree>
    <p:extLst>
      <p:ext uri="{BB962C8B-B14F-4D97-AF65-F5344CB8AC3E}">
        <p14:creationId xmlns:p14="http://schemas.microsoft.com/office/powerpoint/2010/main" val="1021960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pPr algn="just"/>
            <a:r>
              <a:rPr lang="vi-VN" sz="3600" dirty="0" smtClean="0"/>
              <a:t>Giới thiệu</a:t>
            </a:r>
            <a:endParaRPr lang="vi-VN" sz="3200" dirty="0"/>
          </a:p>
        </p:txBody>
      </p:sp>
      <p:sp>
        <p:nvSpPr>
          <p:cNvPr id="5123" name="Content Placeholder 2"/>
          <p:cNvSpPr>
            <a:spLocks noGrp="1"/>
          </p:cNvSpPr>
          <p:nvPr>
            <p:ph sz="quarter" idx="1"/>
          </p:nvPr>
        </p:nvSpPr>
        <p:spPr bwMode="auto">
          <a:xfrm>
            <a:off x="502314" y="1489373"/>
            <a:ext cx="8021926" cy="5269475"/>
          </a:xfrm>
          <a:noFill/>
          <a:ln>
            <a:miter lim="800000"/>
            <a:headEnd/>
            <a:tailEnd/>
          </a:ln>
        </p:spPr>
        <p:txBody>
          <a:bodyPr vert="horz" wrap="square" lIns="91440" tIns="45720" rIns="91440" bIns="45720" numCol="1" anchor="t" anchorCtr="0" compatLnSpc="1">
            <a:prstTxWarp prst="textNoShape">
              <a:avLst/>
            </a:prstTxWarp>
          </a:bodyPr>
          <a:lstStyle/>
          <a:p>
            <a:pPr marL="342900" indent="-342900">
              <a:lnSpc>
                <a:spcPct val="150000"/>
              </a:lnSpc>
              <a:buAutoNum type="arabicPeriod"/>
            </a:pPr>
            <a:r>
              <a:rPr lang="en-US" dirty="0"/>
              <a:t>Qui trình thực hiện phân tích </a:t>
            </a:r>
            <a:r>
              <a:rPr lang="en-US" dirty="0" smtClean="0"/>
              <a:t>động</a:t>
            </a:r>
          </a:p>
          <a:p>
            <a:pPr marL="342900" indent="-342900">
              <a:lnSpc>
                <a:spcPct val="150000"/>
              </a:lnSpc>
              <a:buAutoNum type="arabicPeriod"/>
            </a:pPr>
            <a:r>
              <a:rPr lang="en-US" dirty="0"/>
              <a:t>SYSINTERNALS </a:t>
            </a:r>
            <a:r>
              <a:rPr lang="en-US" dirty="0" smtClean="0"/>
              <a:t>TOOLS</a:t>
            </a:r>
            <a:endParaRPr lang="en-US" dirty="0">
              <a:solidFill>
                <a:srgbClr val="000000"/>
              </a:solidFill>
            </a:endParaRPr>
          </a:p>
        </p:txBody>
      </p:sp>
    </p:spTree>
    <p:extLst>
      <p:ext uri="{BB962C8B-B14F-4D97-AF65-F5344CB8AC3E}">
        <p14:creationId xmlns:p14="http://schemas.microsoft.com/office/powerpoint/2010/main" val="3122310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Qui trình thực hiện phân tích động</a:t>
            </a:r>
            <a:endParaRPr lang="vi-VN" sz="3200" dirty="0"/>
          </a:p>
        </p:txBody>
      </p:sp>
      <p:sp>
        <p:nvSpPr>
          <p:cNvPr id="3" name="Content Placeholder 2"/>
          <p:cNvSpPr>
            <a:spLocks noGrp="1"/>
          </p:cNvSpPr>
          <p:nvPr>
            <p:ph idx="1"/>
          </p:nvPr>
        </p:nvSpPr>
        <p:spPr>
          <a:xfrm>
            <a:off x="425196" y="1588525"/>
            <a:ext cx="8535924" cy="4694709"/>
          </a:xfrm>
        </p:spPr>
        <p:txBody>
          <a:bodyPr/>
          <a:lstStyle/>
          <a:p>
            <a:pPr>
              <a:spcAft>
                <a:spcPts val="600"/>
              </a:spcAft>
            </a:pPr>
            <a:r>
              <a:rPr lang="en-US" sz="2400" dirty="0" smtClean="0"/>
              <a:t>Gồm 4 phase, mỗi giai đoạn lại có thể gồm nhiều bước khác nhau</a:t>
            </a:r>
          </a:p>
          <a:p>
            <a:pPr lvl="1" algn="just">
              <a:spcAft>
                <a:spcPts val="600"/>
              </a:spcAft>
            </a:pPr>
            <a:r>
              <a:rPr lang="en-US" sz="2400" b="1" dirty="0" smtClean="0">
                <a:solidFill>
                  <a:srgbClr val="000000"/>
                </a:solidFill>
              </a:rPr>
              <a:t>Phase </a:t>
            </a:r>
            <a:r>
              <a:rPr lang="en-US" sz="2400" b="1" dirty="0">
                <a:solidFill>
                  <a:srgbClr val="000000"/>
                </a:solidFill>
              </a:rPr>
              <a:t>1: Baseline</a:t>
            </a:r>
          </a:p>
          <a:p>
            <a:pPr lvl="1" algn="just">
              <a:spcAft>
                <a:spcPts val="600"/>
              </a:spcAft>
            </a:pPr>
            <a:r>
              <a:rPr lang="en-US" sz="2400" b="1" dirty="0" smtClean="0">
                <a:solidFill>
                  <a:srgbClr val="000000"/>
                </a:solidFill>
              </a:rPr>
              <a:t>Phase </a:t>
            </a:r>
            <a:r>
              <a:rPr lang="en-US" sz="2400" b="1" dirty="0">
                <a:solidFill>
                  <a:srgbClr val="000000"/>
                </a:solidFill>
              </a:rPr>
              <a:t>2: Pre-Execution</a:t>
            </a:r>
          </a:p>
          <a:p>
            <a:pPr lvl="1" algn="just">
              <a:spcAft>
                <a:spcPts val="600"/>
              </a:spcAft>
            </a:pPr>
            <a:r>
              <a:rPr lang="en-US" sz="2400" b="1" dirty="0" smtClean="0">
                <a:solidFill>
                  <a:srgbClr val="000000"/>
                </a:solidFill>
              </a:rPr>
              <a:t>Phase </a:t>
            </a:r>
            <a:r>
              <a:rPr lang="en-US" sz="2400" b="1" dirty="0">
                <a:solidFill>
                  <a:srgbClr val="000000"/>
                </a:solidFill>
              </a:rPr>
              <a:t>3: Post-Execution</a:t>
            </a:r>
          </a:p>
          <a:p>
            <a:pPr lvl="1" algn="just">
              <a:spcAft>
                <a:spcPts val="600"/>
              </a:spcAft>
            </a:pPr>
            <a:r>
              <a:rPr lang="en-US" sz="2400" b="1" dirty="0" smtClean="0">
                <a:solidFill>
                  <a:srgbClr val="000000"/>
                </a:solidFill>
              </a:rPr>
              <a:t>Phase </a:t>
            </a:r>
            <a:r>
              <a:rPr lang="en-US" sz="2400" b="1" dirty="0">
                <a:solidFill>
                  <a:srgbClr val="000000"/>
                </a:solidFill>
              </a:rPr>
              <a:t>4: Analyze and Document</a:t>
            </a:r>
          </a:p>
          <a:p>
            <a:pPr>
              <a:spcAft>
                <a:spcPts val="600"/>
              </a:spcAft>
            </a:pPr>
            <a:r>
              <a:rPr lang="en-US" sz="2400" dirty="0" smtClean="0"/>
              <a:t>Thông thường phase 2, 3, 4 sẽ được lặp nhiều lần trước khi ra kết quả</a:t>
            </a:r>
            <a:endParaRPr lang="vi-VN" sz="2400" dirty="0"/>
          </a:p>
        </p:txBody>
      </p:sp>
    </p:spTree>
    <p:extLst>
      <p:ext uri="{BB962C8B-B14F-4D97-AF65-F5344CB8AC3E}">
        <p14:creationId xmlns:p14="http://schemas.microsoft.com/office/powerpoint/2010/main" val="261048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Qui trình thực hiện phân tích động</a:t>
            </a:r>
            <a:endParaRPr lang="vi-VN" sz="3200" dirty="0"/>
          </a:p>
        </p:txBody>
      </p:sp>
      <p:pic>
        <p:nvPicPr>
          <p:cNvPr id="4" name="Picture 3">
            <a:extLst>
              <a:ext uri="{FF2B5EF4-FFF2-40B4-BE49-F238E27FC236}">
                <a16:creationId xmlns:a16="http://schemas.microsoft.com/office/drawing/2014/main" id="{6DBC8675-21C9-4841-9457-B88978EDF636}"/>
              </a:ext>
            </a:extLst>
          </p:cNvPr>
          <p:cNvPicPr>
            <a:picLocks noChangeAspect="1"/>
          </p:cNvPicPr>
          <p:nvPr/>
        </p:nvPicPr>
        <p:blipFill>
          <a:blip r:embed="rId2"/>
          <a:stretch>
            <a:fillRect/>
          </a:stretch>
        </p:blipFill>
        <p:spPr>
          <a:xfrm>
            <a:off x="425195" y="1739154"/>
            <a:ext cx="8241609" cy="4414512"/>
          </a:xfrm>
          <a:prstGeom prst="rect">
            <a:avLst/>
          </a:prstGeom>
        </p:spPr>
      </p:pic>
    </p:spTree>
    <p:extLst>
      <p:ext uri="{BB962C8B-B14F-4D97-AF65-F5344CB8AC3E}">
        <p14:creationId xmlns:p14="http://schemas.microsoft.com/office/powerpoint/2010/main" val="223414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Qui trình thực hiện phân tích động</a:t>
            </a:r>
            <a:endParaRPr lang="vi-VN" sz="3200" dirty="0"/>
          </a:p>
        </p:txBody>
      </p:sp>
      <p:sp>
        <p:nvSpPr>
          <p:cNvPr id="3" name="Rectangle 2"/>
          <p:cNvSpPr/>
          <p:nvPr/>
        </p:nvSpPr>
        <p:spPr>
          <a:xfrm>
            <a:off x="255380" y="1588525"/>
            <a:ext cx="8274666" cy="1685846"/>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400" dirty="0">
                <a:solidFill>
                  <a:srgbClr val="000000"/>
                </a:solidFill>
              </a:rPr>
              <a:t>Tạo một máy ảo với hệ điều hành cần thiết.</a:t>
            </a:r>
          </a:p>
          <a:p>
            <a:pPr marL="285750" indent="-285750" algn="just">
              <a:lnSpc>
                <a:spcPct val="150000"/>
              </a:lnSpc>
              <a:buFont typeface="Arial" panose="020B0604020202020204" pitchFamily="34" charset="0"/>
              <a:buChar char="•"/>
            </a:pPr>
            <a:r>
              <a:rPr lang="en-US" sz="2400" dirty="0">
                <a:solidFill>
                  <a:srgbClr val="000000"/>
                </a:solidFill>
              </a:rPr>
              <a:t>Cài đặt tất cả các công cụ cần thiết.</a:t>
            </a:r>
          </a:p>
          <a:p>
            <a:pPr marL="285750" indent="-285750" algn="just">
              <a:lnSpc>
                <a:spcPct val="150000"/>
              </a:lnSpc>
              <a:buFont typeface="Arial" panose="020B0604020202020204" pitchFamily="34" charset="0"/>
              <a:buChar char="•"/>
            </a:pPr>
            <a:r>
              <a:rPr lang="en-US" sz="2400" dirty="0" smtClean="0">
                <a:solidFill>
                  <a:srgbClr val="000000"/>
                </a:solidFill>
              </a:rPr>
              <a:t>Tạo </a:t>
            </a:r>
            <a:r>
              <a:rPr lang="en-US" sz="2400" dirty="0">
                <a:solidFill>
                  <a:srgbClr val="000000"/>
                </a:solidFill>
              </a:rPr>
              <a:t>một bản snapshot của máy ảo.</a:t>
            </a:r>
          </a:p>
        </p:txBody>
      </p:sp>
      <p:sp>
        <p:nvSpPr>
          <p:cNvPr id="5" name="Rectangle 4"/>
          <p:cNvSpPr/>
          <p:nvPr/>
        </p:nvSpPr>
        <p:spPr>
          <a:xfrm>
            <a:off x="255380" y="3567433"/>
            <a:ext cx="8065660" cy="1824346"/>
          </a:xfrm>
          <a:prstGeom prst="rect">
            <a:avLst/>
          </a:prstGeom>
        </p:spPr>
        <p:txBody>
          <a:bodyPr wrap="square">
            <a:spAutoFit/>
          </a:bodyPr>
          <a:lstStyle/>
          <a:p>
            <a:pPr marL="285750" indent="-285750">
              <a:lnSpc>
                <a:spcPct val="120000"/>
              </a:lnSpc>
              <a:buFont typeface="Wingdings" panose="05000000000000000000" pitchFamily="2" charset="2"/>
              <a:buChar char="v"/>
            </a:pPr>
            <a:r>
              <a:rPr lang="vi-VN" sz="2400" dirty="0">
                <a:solidFill>
                  <a:schemeClr val="tx1">
                    <a:lumMod val="50000"/>
                  </a:schemeClr>
                </a:solidFill>
                <a:latin typeface="+mj-lt"/>
                <a:cs typeface="Times New Roman" panose="02020603050405020304" pitchFamily="18" charset="0"/>
              </a:rPr>
              <a:t>Thực hiện bất kỳ cấu hình cụ thể nào nếu cần </a:t>
            </a:r>
            <a:r>
              <a:rPr lang="vi-VN" sz="2400" dirty="0" smtClean="0">
                <a:solidFill>
                  <a:schemeClr val="tx1">
                    <a:lumMod val="50000"/>
                  </a:schemeClr>
                </a:solidFill>
                <a:latin typeface="+mj-lt"/>
                <a:cs typeface="Times New Roman" panose="02020603050405020304" pitchFamily="18" charset="0"/>
              </a:rPr>
              <a:t>thiết.</a:t>
            </a:r>
          </a:p>
          <a:p>
            <a:pPr marL="285750" indent="-285750">
              <a:lnSpc>
                <a:spcPct val="120000"/>
              </a:lnSpc>
              <a:buFont typeface="Wingdings" panose="05000000000000000000" pitchFamily="2" charset="2"/>
              <a:buChar char="v"/>
            </a:pPr>
            <a:r>
              <a:rPr lang="vi-VN" sz="2400" dirty="0" smtClean="0">
                <a:solidFill>
                  <a:schemeClr val="tx1">
                    <a:lumMod val="50000"/>
                  </a:schemeClr>
                </a:solidFill>
                <a:latin typeface="+mj-lt"/>
                <a:cs typeface="Times New Roman" panose="02020603050405020304" pitchFamily="18" charset="0"/>
              </a:rPr>
              <a:t>Chuyển </a:t>
            </a:r>
            <a:r>
              <a:rPr lang="vi-VN" sz="2400" dirty="0">
                <a:solidFill>
                  <a:schemeClr val="tx1">
                    <a:lumMod val="50000"/>
                  </a:schemeClr>
                </a:solidFill>
                <a:latin typeface="+mj-lt"/>
                <a:cs typeface="Times New Roman" panose="02020603050405020304" pitchFamily="18" charset="0"/>
              </a:rPr>
              <a:t>mẫu Malware vào máy </a:t>
            </a:r>
            <a:r>
              <a:rPr lang="vi-VN" sz="2400" dirty="0" smtClean="0">
                <a:solidFill>
                  <a:schemeClr val="tx1">
                    <a:lumMod val="50000"/>
                  </a:schemeClr>
                </a:solidFill>
                <a:latin typeface="+mj-lt"/>
                <a:cs typeface="Times New Roman" panose="02020603050405020304" pitchFamily="18" charset="0"/>
              </a:rPr>
              <a:t>ảo.</a:t>
            </a:r>
          </a:p>
          <a:p>
            <a:pPr marL="285750" indent="-285750">
              <a:lnSpc>
                <a:spcPct val="120000"/>
              </a:lnSpc>
              <a:buFont typeface="Wingdings" panose="05000000000000000000" pitchFamily="2" charset="2"/>
              <a:buChar char="v"/>
            </a:pPr>
            <a:r>
              <a:rPr lang="vi-VN" sz="2400" dirty="0" smtClean="0">
                <a:solidFill>
                  <a:schemeClr val="tx1">
                    <a:lumMod val="50000"/>
                  </a:schemeClr>
                </a:solidFill>
                <a:latin typeface="+mj-lt"/>
                <a:cs typeface="Times New Roman" panose="02020603050405020304" pitchFamily="18" charset="0"/>
              </a:rPr>
              <a:t>Khởi </a:t>
            </a:r>
            <a:r>
              <a:rPr lang="vi-VN" sz="2400" dirty="0">
                <a:solidFill>
                  <a:schemeClr val="tx1">
                    <a:lumMod val="50000"/>
                  </a:schemeClr>
                </a:solidFill>
                <a:latin typeface="+mj-lt"/>
                <a:cs typeface="Times New Roman" panose="02020603050405020304" pitchFamily="18" charset="0"/>
              </a:rPr>
              <a:t>động các công cụ cần thiết (ví dụ: giám sát, theo dõi, gỡ lỗi, v.v.).</a:t>
            </a:r>
          </a:p>
        </p:txBody>
      </p:sp>
    </p:spTree>
    <p:extLst>
      <p:ext uri="{BB962C8B-B14F-4D97-AF65-F5344CB8AC3E}">
        <p14:creationId xmlns:p14="http://schemas.microsoft.com/office/powerpoint/2010/main" val="37041207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Qui trình thực hiện phân tích động</a:t>
            </a:r>
            <a:endParaRPr lang="vi-VN" sz="3200" dirty="0"/>
          </a:p>
        </p:txBody>
      </p:sp>
      <p:sp>
        <p:nvSpPr>
          <p:cNvPr id="6" name="Rectangle 5"/>
          <p:cNvSpPr/>
          <p:nvPr/>
        </p:nvSpPr>
        <p:spPr>
          <a:xfrm>
            <a:off x="425196" y="1559442"/>
            <a:ext cx="8065660" cy="2898807"/>
          </a:xfrm>
          <a:prstGeom prst="rect">
            <a:avLst/>
          </a:prstGeom>
        </p:spPr>
        <p:txBody>
          <a:bodyPr wrap="square">
            <a:spAutoFit/>
          </a:bodyPr>
          <a:lstStyle/>
          <a:p>
            <a:pPr marL="285750" indent="-285750">
              <a:lnSpc>
                <a:spcPct val="120000"/>
              </a:lnSpc>
              <a:buFont typeface="Arial" panose="020B0604020202020204" pitchFamily="34" charset="0"/>
              <a:buChar char="•"/>
            </a:pPr>
            <a:r>
              <a:rPr lang="vi-VN" sz="2200" dirty="0">
                <a:solidFill>
                  <a:schemeClr val="tx1">
                    <a:lumMod val="50000"/>
                  </a:schemeClr>
                </a:solidFill>
                <a:latin typeface="+mj-lt"/>
              </a:rPr>
              <a:t>Thực thi </a:t>
            </a:r>
            <a:r>
              <a:rPr lang="vi-VN" sz="2200" dirty="0" smtClean="0">
                <a:solidFill>
                  <a:schemeClr val="tx1">
                    <a:lumMod val="50000"/>
                  </a:schemeClr>
                </a:solidFill>
                <a:latin typeface="+mj-lt"/>
              </a:rPr>
              <a:t>Malware.</a:t>
            </a:r>
          </a:p>
          <a:p>
            <a:pPr marL="285750" indent="-285750">
              <a:lnSpc>
                <a:spcPct val="120000"/>
              </a:lnSpc>
              <a:buFont typeface="Arial" panose="020B0604020202020204" pitchFamily="34" charset="0"/>
              <a:buChar char="•"/>
            </a:pPr>
            <a:r>
              <a:rPr lang="vi-VN" sz="2200" dirty="0" smtClean="0">
                <a:solidFill>
                  <a:schemeClr val="tx1">
                    <a:lumMod val="50000"/>
                  </a:schemeClr>
                </a:solidFill>
                <a:latin typeface="+mj-lt"/>
              </a:rPr>
              <a:t>Bắt </a:t>
            </a:r>
            <a:r>
              <a:rPr lang="vi-VN" sz="2200" dirty="0">
                <a:solidFill>
                  <a:schemeClr val="tx1">
                    <a:lumMod val="50000"/>
                  </a:schemeClr>
                </a:solidFill>
                <a:latin typeface="+mj-lt"/>
              </a:rPr>
              <a:t>đầu theo dõi và giám sát hành vi và hoạt động của </a:t>
            </a:r>
            <a:r>
              <a:rPr lang="vi-VN" sz="2200" dirty="0" smtClean="0">
                <a:solidFill>
                  <a:schemeClr val="tx1">
                    <a:lumMod val="50000"/>
                  </a:schemeClr>
                </a:solidFill>
                <a:latin typeface="+mj-lt"/>
              </a:rPr>
              <a:t>nó.</a:t>
            </a:r>
          </a:p>
          <a:p>
            <a:pPr marL="285750" indent="-285750">
              <a:lnSpc>
                <a:spcPct val="120000"/>
              </a:lnSpc>
              <a:buFont typeface="Arial" panose="020B0604020202020204" pitchFamily="34" charset="0"/>
              <a:buChar char="•"/>
            </a:pPr>
            <a:r>
              <a:rPr lang="vi-VN" sz="2200" dirty="0" smtClean="0">
                <a:solidFill>
                  <a:schemeClr val="tx1">
                    <a:lumMod val="50000"/>
                  </a:schemeClr>
                </a:solidFill>
                <a:latin typeface="+mj-lt"/>
              </a:rPr>
              <a:t>Theo </a:t>
            </a:r>
            <a:r>
              <a:rPr lang="vi-VN" sz="2200" dirty="0">
                <a:solidFill>
                  <a:schemeClr val="tx1">
                    <a:lumMod val="50000"/>
                  </a:schemeClr>
                </a:solidFill>
                <a:latin typeface="+mj-lt"/>
              </a:rPr>
              <a:t>dõi cuộc gọi hệ </a:t>
            </a:r>
            <a:r>
              <a:rPr lang="vi-VN" sz="2200" dirty="0" smtClean="0">
                <a:solidFill>
                  <a:schemeClr val="tx1">
                    <a:lumMod val="50000"/>
                  </a:schemeClr>
                </a:solidFill>
                <a:latin typeface="+mj-lt"/>
              </a:rPr>
              <a:t>thống.</a:t>
            </a:r>
          </a:p>
          <a:p>
            <a:pPr marL="285750" indent="-285750">
              <a:lnSpc>
                <a:spcPct val="120000"/>
              </a:lnSpc>
              <a:buFont typeface="Arial" panose="020B0604020202020204" pitchFamily="34" charset="0"/>
              <a:buChar char="•"/>
            </a:pPr>
            <a:r>
              <a:rPr lang="vi-VN" sz="2200" dirty="0" smtClean="0">
                <a:solidFill>
                  <a:schemeClr val="tx1">
                    <a:lumMod val="50000"/>
                  </a:schemeClr>
                </a:solidFill>
                <a:latin typeface="+mj-lt"/>
              </a:rPr>
              <a:t>Truy </a:t>
            </a:r>
            <a:r>
              <a:rPr lang="vi-VN" sz="2200" dirty="0">
                <a:solidFill>
                  <a:schemeClr val="tx1">
                    <a:lumMod val="50000"/>
                  </a:schemeClr>
                </a:solidFill>
                <a:latin typeface="+mj-lt"/>
              </a:rPr>
              <a:t>cập vào các tệp </a:t>
            </a:r>
            <a:r>
              <a:rPr lang="vi-VN" sz="2200" dirty="0" smtClean="0">
                <a:solidFill>
                  <a:schemeClr val="tx1">
                    <a:lumMod val="50000"/>
                  </a:schemeClr>
                </a:solidFill>
                <a:latin typeface="+mj-lt"/>
              </a:rPr>
              <a:t>tin.</a:t>
            </a:r>
            <a:endParaRPr lang="vi-VN" sz="2200" dirty="0">
              <a:solidFill>
                <a:schemeClr val="tx1">
                  <a:lumMod val="50000"/>
                </a:schemeClr>
              </a:solidFill>
              <a:latin typeface="+mj-lt"/>
            </a:endParaRPr>
          </a:p>
          <a:p>
            <a:pPr marL="285750" indent="-285750">
              <a:lnSpc>
                <a:spcPct val="120000"/>
              </a:lnSpc>
              <a:buFont typeface="Arial" panose="020B0604020202020204" pitchFamily="34" charset="0"/>
              <a:buChar char="•"/>
            </a:pPr>
            <a:r>
              <a:rPr lang="vi-VN" sz="2200" dirty="0" smtClean="0">
                <a:solidFill>
                  <a:schemeClr val="tx1">
                    <a:lumMod val="50000"/>
                  </a:schemeClr>
                </a:solidFill>
                <a:latin typeface="+mj-lt"/>
              </a:rPr>
              <a:t>Ghi </a:t>
            </a:r>
            <a:r>
              <a:rPr lang="vi-VN" sz="2200" dirty="0">
                <a:solidFill>
                  <a:schemeClr val="tx1">
                    <a:lumMod val="50000"/>
                  </a:schemeClr>
                </a:solidFill>
                <a:latin typeface="+mj-lt"/>
              </a:rPr>
              <a:t>lưu lưu lượng mạng</a:t>
            </a:r>
            <a:r>
              <a:rPr lang="vi-VN" sz="2200" dirty="0" smtClean="0">
                <a:solidFill>
                  <a:schemeClr val="tx1">
                    <a:lumMod val="50000"/>
                  </a:schemeClr>
                </a:solidFill>
                <a:latin typeface="+mj-lt"/>
              </a:rPr>
              <a:t>...</a:t>
            </a:r>
          </a:p>
          <a:p>
            <a:pPr marL="285750" indent="-285750">
              <a:lnSpc>
                <a:spcPct val="120000"/>
              </a:lnSpc>
              <a:buFont typeface="Arial" panose="020B0604020202020204" pitchFamily="34" charset="0"/>
              <a:buChar char="•"/>
            </a:pPr>
            <a:r>
              <a:rPr lang="vi-VN" sz="2200" dirty="0" smtClean="0">
                <a:solidFill>
                  <a:schemeClr val="tx1">
                    <a:lumMod val="50000"/>
                  </a:schemeClr>
                </a:solidFill>
                <a:latin typeface="+mj-lt"/>
              </a:rPr>
              <a:t>Ghi </a:t>
            </a:r>
            <a:r>
              <a:rPr lang="vi-VN" sz="2200" dirty="0">
                <a:solidFill>
                  <a:schemeClr val="tx1">
                    <a:lumMod val="50000"/>
                  </a:schemeClr>
                </a:solidFill>
                <a:latin typeface="+mj-lt"/>
              </a:rPr>
              <a:t>lại/Chụp ảnh màn hình, bộ nhớ, tệp cấu hình, tệp đăng ký, các tệp tin được giải nén, v.v.</a:t>
            </a:r>
          </a:p>
        </p:txBody>
      </p:sp>
      <p:sp>
        <p:nvSpPr>
          <p:cNvPr id="4" name="Rectangle 3"/>
          <p:cNvSpPr/>
          <p:nvPr/>
        </p:nvSpPr>
        <p:spPr>
          <a:xfrm>
            <a:off x="425196" y="4668936"/>
            <a:ext cx="7425581" cy="1107996"/>
          </a:xfrm>
          <a:prstGeom prst="rect">
            <a:avLst/>
          </a:prstGeom>
        </p:spPr>
        <p:txBody>
          <a:bodyPr wrap="square">
            <a:spAutoFit/>
          </a:bodyPr>
          <a:lstStyle/>
          <a:p>
            <a:pPr marL="342900" indent="-342900">
              <a:buFont typeface="Wingdings" panose="05000000000000000000" pitchFamily="2" charset="2"/>
              <a:buChar char="v"/>
            </a:pPr>
            <a:r>
              <a:rPr lang="vi-VN" sz="2200" dirty="0">
                <a:solidFill>
                  <a:schemeClr val="tx1">
                    <a:lumMod val="50000"/>
                  </a:schemeClr>
                </a:solidFill>
                <a:latin typeface="+mj-lt"/>
              </a:rPr>
              <a:t>Phân tích và ghi chú về mọi thứ đã xảy </a:t>
            </a:r>
            <a:r>
              <a:rPr lang="vi-VN" sz="2200" dirty="0" smtClean="0">
                <a:solidFill>
                  <a:schemeClr val="tx1">
                    <a:lumMod val="50000"/>
                  </a:schemeClr>
                </a:solidFill>
                <a:latin typeface="+mj-lt"/>
              </a:rPr>
              <a:t>ra.</a:t>
            </a:r>
          </a:p>
          <a:p>
            <a:pPr marL="342900" indent="-342900">
              <a:buFont typeface="Wingdings" panose="05000000000000000000" pitchFamily="2" charset="2"/>
              <a:buChar char="v"/>
            </a:pPr>
            <a:r>
              <a:rPr lang="vi-VN" sz="2200" dirty="0" smtClean="0">
                <a:solidFill>
                  <a:schemeClr val="tx1">
                    <a:lumMod val="50000"/>
                  </a:schemeClr>
                </a:solidFill>
                <a:latin typeface="+mj-lt"/>
              </a:rPr>
              <a:t>Quan </a:t>
            </a:r>
            <a:r>
              <a:rPr lang="vi-VN" sz="2200" dirty="0">
                <a:solidFill>
                  <a:schemeClr val="tx1">
                    <a:lumMod val="50000"/>
                  </a:schemeClr>
                </a:solidFill>
                <a:latin typeface="+mj-lt"/>
              </a:rPr>
              <a:t>sát hành vi hiển </a:t>
            </a:r>
            <a:r>
              <a:rPr lang="vi-VN" sz="2200" dirty="0" smtClean="0">
                <a:solidFill>
                  <a:schemeClr val="tx1">
                    <a:lumMod val="50000"/>
                  </a:schemeClr>
                </a:solidFill>
                <a:latin typeface="+mj-lt"/>
              </a:rPr>
              <a:t>thị.</a:t>
            </a:r>
          </a:p>
          <a:p>
            <a:pPr marL="342900" indent="-342900">
              <a:buFont typeface="Wingdings" panose="05000000000000000000" pitchFamily="2" charset="2"/>
              <a:buChar char="v"/>
            </a:pPr>
            <a:r>
              <a:rPr lang="vi-VN" sz="2200" dirty="0" smtClean="0">
                <a:solidFill>
                  <a:schemeClr val="tx1">
                    <a:lumMod val="50000"/>
                  </a:schemeClr>
                </a:solidFill>
                <a:latin typeface="+mj-lt"/>
              </a:rPr>
              <a:t>Ghi </a:t>
            </a:r>
            <a:r>
              <a:rPr lang="vi-VN" sz="2200" dirty="0">
                <a:solidFill>
                  <a:schemeClr val="tx1">
                    <a:lumMod val="50000"/>
                  </a:schemeClr>
                </a:solidFill>
                <a:latin typeface="+mj-lt"/>
              </a:rPr>
              <a:t>lại sự kiện và hành động.</a:t>
            </a:r>
          </a:p>
        </p:txBody>
      </p:sp>
    </p:spTree>
    <p:extLst>
      <p:ext uri="{BB962C8B-B14F-4D97-AF65-F5344CB8AC3E}">
        <p14:creationId xmlns:p14="http://schemas.microsoft.com/office/powerpoint/2010/main" val="13617744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96" y="997594"/>
            <a:ext cx="8144038" cy="590931"/>
          </a:xfrm>
        </p:spPr>
        <p:txBody>
          <a:bodyPr/>
          <a:lstStyle/>
          <a:p>
            <a:r>
              <a:rPr lang="en-US" sz="3200" dirty="0"/>
              <a:t>Qui trình thực hiện phân tích động</a:t>
            </a:r>
            <a:endParaRPr lang="vi-VN" sz="3200" dirty="0"/>
          </a:p>
        </p:txBody>
      </p:sp>
      <p:sp>
        <p:nvSpPr>
          <p:cNvPr id="3" name="Content Placeholder 2"/>
          <p:cNvSpPr>
            <a:spLocks noGrp="1"/>
          </p:cNvSpPr>
          <p:nvPr>
            <p:ph idx="1"/>
          </p:nvPr>
        </p:nvSpPr>
        <p:spPr>
          <a:xfrm>
            <a:off x="199910" y="1591450"/>
            <a:ext cx="4690142" cy="4928620"/>
          </a:xfrm>
        </p:spPr>
        <p:txBody>
          <a:bodyPr/>
          <a:lstStyle/>
          <a:p>
            <a:pPr algn="just">
              <a:lnSpc>
                <a:spcPct val="100000"/>
              </a:lnSpc>
            </a:pPr>
            <a:r>
              <a:rPr lang="vi-VN" sz="1800" dirty="0"/>
              <a:t>Mã độc có thể sửa đổi thông tin registry để thay đổi hành vi hệ thống theo ý muốn của nó, và nó thực hiện điều này bằng cách sử dụng các API Win32. </a:t>
            </a:r>
          </a:p>
          <a:p>
            <a:pPr algn="just">
              <a:lnSpc>
                <a:spcPct val="100000"/>
              </a:lnSpc>
            </a:pPr>
            <a:r>
              <a:rPr lang="vi-VN" sz="1800" dirty="0"/>
              <a:t>Những API thông thường nhất mà </a:t>
            </a:r>
            <a:r>
              <a:rPr lang="vi-VN" sz="1800" dirty="0" smtClean="0"/>
              <a:t>mã </a:t>
            </a:r>
            <a:r>
              <a:rPr lang="vi-VN" sz="1800" dirty="0"/>
              <a:t>độc </a:t>
            </a:r>
            <a:r>
              <a:rPr lang="vi-VN" sz="1800" dirty="0" smtClean="0"/>
              <a:t>sử dụng là </a:t>
            </a:r>
            <a:r>
              <a:rPr lang="vi-VN" sz="1800" dirty="0"/>
              <a:t>sửa đổi các giá trị registry được dùng để thực thi phần mềm trong quá trình khởi động hệ thống hoặc đăng nhập người dùng.</a:t>
            </a:r>
          </a:p>
          <a:p>
            <a:pPr>
              <a:lnSpc>
                <a:spcPct val="100000"/>
              </a:lnSpc>
              <a:buFont typeface="Wingdings" panose="05000000000000000000" pitchFamily="2" charset="2"/>
              <a:buChar char="à"/>
            </a:pPr>
            <a:r>
              <a:rPr lang="vi-VN" sz="1800" dirty="0" smtClean="0">
                <a:sym typeface="Wingdings" panose="05000000000000000000" pitchFamily="2" charset="2"/>
              </a:rPr>
              <a:t> Mã độc</a:t>
            </a:r>
            <a:r>
              <a:rPr lang="vi-VN" sz="1800" dirty="0" smtClean="0"/>
              <a:t> </a:t>
            </a:r>
            <a:r>
              <a:rPr lang="vi-VN" sz="1800" dirty="0"/>
              <a:t>sửa đổi các giá trị này để hệ thống tự động khởi động mã độc trong quá trình khởi động hệ </a:t>
            </a:r>
            <a:r>
              <a:rPr lang="vi-VN" sz="1800" dirty="0" smtClean="0"/>
              <a:t>thống.</a:t>
            </a:r>
          </a:p>
          <a:p>
            <a:pPr>
              <a:lnSpc>
                <a:spcPct val="100000"/>
              </a:lnSpc>
              <a:buFont typeface="Wingdings" panose="05000000000000000000" pitchFamily="2" charset="2"/>
              <a:buChar char="à"/>
            </a:pPr>
            <a:r>
              <a:rPr lang="vi-VN" sz="1800" dirty="0"/>
              <a:t> </a:t>
            </a:r>
            <a:r>
              <a:rPr lang="vi-VN" sz="1800" dirty="0" smtClean="0"/>
              <a:t>Các </a:t>
            </a:r>
            <a:r>
              <a:rPr lang="vi-VN" sz="1800" dirty="0"/>
              <a:t>kỹ thuật này được gọi là cơ chế duy trì tính bền vững (persistence mechanisms) trong Windows.</a:t>
            </a:r>
          </a:p>
        </p:txBody>
      </p:sp>
      <p:sp>
        <p:nvSpPr>
          <p:cNvPr id="4" name="Rectangle 3"/>
          <p:cNvSpPr/>
          <p:nvPr/>
        </p:nvSpPr>
        <p:spPr>
          <a:xfrm>
            <a:off x="4890052" y="1746048"/>
            <a:ext cx="4015409" cy="3847207"/>
          </a:xfrm>
          <a:prstGeom prst="rect">
            <a:avLst/>
          </a:prstGeom>
        </p:spPr>
        <p:txBody>
          <a:bodyPr wrap="square">
            <a:spAutoFit/>
          </a:bodyPr>
          <a:lstStyle/>
          <a:p>
            <a:pPr marL="228600" indent="-228600" algn="just">
              <a:spcBef>
                <a:spcPts val="600"/>
              </a:spcBef>
              <a:buClr>
                <a:schemeClr val="tx2"/>
              </a:buClr>
              <a:buSzPct val="120000"/>
              <a:buFont typeface="Arial" panose="020B0604020202020204" pitchFamily="34" charset="0"/>
              <a:buChar char="•"/>
            </a:pPr>
            <a:r>
              <a:rPr lang="vi-VN" dirty="0">
                <a:solidFill>
                  <a:schemeClr val="tx1">
                    <a:lumMod val="50000"/>
                  </a:schemeClr>
                </a:solidFill>
              </a:rPr>
              <a:t>Nếu hệ điều hành </a:t>
            </a:r>
            <a:r>
              <a:rPr lang="vi-VN" dirty="0" smtClean="0">
                <a:solidFill>
                  <a:schemeClr val="tx1">
                    <a:lumMod val="50000"/>
                  </a:schemeClr>
                </a:solidFill>
              </a:rPr>
              <a:t>được </a:t>
            </a:r>
            <a:r>
              <a:rPr lang="vi-VN" dirty="0">
                <a:solidFill>
                  <a:schemeClr val="tx1">
                    <a:lumMod val="50000"/>
                  </a:schemeClr>
                </a:solidFill>
              </a:rPr>
              <a:t>cài đặt trên một máy ảo </a:t>
            </a:r>
            <a:r>
              <a:rPr lang="vi-VN" dirty="0" smtClean="0">
                <a:solidFill>
                  <a:schemeClr val="tx1">
                    <a:lumMod val="50000"/>
                  </a:schemeClr>
                </a:solidFill>
              </a:rPr>
              <a:t>để phân tích mã độc, </a:t>
            </a:r>
            <a:r>
              <a:rPr lang="vi-VN" dirty="0">
                <a:solidFill>
                  <a:schemeClr val="tx1">
                    <a:lumMod val="50000"/>
                  </a:schemeClr>
                </a:solidFill>
              </a:rPr>
              <a:t>các dấu vết của máy ảo sẽ có trong registry. </a:t>
            </a:r>
            <a:endParaRPr lang="vi-VN" dirty="0" smtClean="0">
              <a:solidFill>
                <a:schemeClr val="tx1">
                  <a:lumMod val="50000"/>
                </a:schemeClr>
              </a:solidFill>
            </a:endParaRPr>
          </a:p>
          <a:p>
            <a:pPr marL="285750" indent="-285750" algn="just">
              <a:spcBef>
                <a:spcPts val="600"/>
              </a:spcBef>
              <a:buClr>
                <a:schemeClr val="tx2"/>
              </a:buClr>
              <a:buSzPct val="120000"/>
              <a:buFont typeface="Wingdings" panose="05000000000000000000" pitchFamily="2" charset="2"/>
              <a:buChar char="à"/>
            </a:pPr>
            <a:r>
              <a:rPr lang="vi-VN" dirty="0" smtClean="0">
                <a:solidFill>
                  <a:schemeClr val="tx1">
                    <a:lumMod val="50000"/>
                  </a:schemeClr>
                </a:solidFill>
              </a:rPr>
              <a:t>Mã </a:t>
            </a:r>
            <a:r>
              <a:rPr lang="vi-VN" dirty="0">
                <a:solidFill>
                  <a:schemeClr val="tx1">
                    <a:lumMod val="50000"/>
                  </a:schemeClr>
                </a:solidFill>
              </a:rPr>
              <a:t>độc có thể truy vấn các khóa registry này và tìm hiểu xem hệ điều hành mục tiêu của nạn nhân có được cài đặt trên máy ảo hay không. </a:t>
            </a:r>
            <a:endParaRPr lang="vi-VN" dirty="0" smtClean="0">
              <a:solidFill>
                <a:schemeClr val="tx1">
                  <a:lumMod val="50000"/>
                </a:schemeClr>
              </a:solidFill>
            </a:endParaRPr>
          </a:p>
          <a:p>
            <a:pPr marL="285750" indent="-285750" algn="just">
              <a:spcBef>
                <a:spcPts val="600"/>
              </a:spcBef>
              <a:buClr>
                <a:schemeClr val="tx2"/>
              </a:buClr>
              <a:buSzPct val="120000"/>
              <a:buFont typeface="Wingdings" panose="05000000000000000000" pitchFamily="2" charset="2"/>
              <a:buChar char="à"/>
            </a:pPr>
            <a:r>
              <a:rPr lang="vi-VN" dirty="0" smtClean="0">
                <a:solidFill>
                  <a:schemeClr val="tx1">
                    <a:lumMod val="50000"/>
                  </a:schemeClr>
                </a:solidFill>
              </a:rPr>
              <a:t>Trong </a:t>
            </a:r>
            <a:r>
              <a:rPr lang="vi-VN" dirty="0">
                <a:solidFill>
                  <a:schemeClr val="tx1">
                    <a:lumMod val="50000"/>
                  </a:schemeClr>
                </a:solidFill>
              </a:rPr>
              <a:t>trường hợp này, mã độc có thể không thể hiện hành vi thực sự của nó và có thể đánh lừa người phân tích</a:t>
            </a:r>
            <a:r>
              <a:rPr lang="vi-VN" dirty="0" smtClean="0">
                <a:solidFill>
                  <a:schemeClr val="tx1">
                    <a:lumMod val="50000"/>
                  </a:schemeClr>
                </a:solidFill>
              </a:rPr>
              <a:t>.</a:t>
            </a:r>
            <a:endParaRPr lang="vi-VN" dirty="0">
              <a:solidFill>
                <a:schemeClr val="tx1">
                  <a:lumMod val="50000"/>
                </a:schemeClr>
              </a:solidFill>
            </a:endParaRPr>
          </a:p>
        </p:txBody>
      </p:sp>
    </p:spTree>
    <p:extLst>
      <p:ext uri="{BB962C8B-B14F-4D97-AF65-F5344CB8AC3E}">
        <p14:creationId xmlns:p14="http://schemas.microsoft.com/office/powerpoint/2010/main" val="3073607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SYSINTERNALS TOOLS</a:t>
            </a:r>
            <a:endParaRPr lang="vi-VN" dirty="0"/>
          </a:p>
        </p:txBody>
      </p:sp>
      <p:sp>
        <p:nvSpPr>
          <p:cNvPr id="3" name="Content Placeholder 2"/>
          <p:cNvSpPr>
            <a:spLocks noGrp="1"/>
          </p:cNvSpPr>
          <p:nvPr>
            <p:ph idx="1"/>
          </p:nvPr>
        </p:nvSpPr>
        <p:spPr>
          <a:xfrm>
            <a:off x="261258" y="1739154"/>
            <a:ext cx="2521132" cy="4414512"/>
          </a:xfrm>
        </p:spPr>
        <p:txBody>
          <a:bodyPr/>
          <a:lstStyle/>
          <a:p>
            <a:r>
              <a:rPr lang="vi-VN" sz="2400" b="1" dirty="0"/>
              <a:t>Process Explorer </a:t>
            </a:r>
            <a:r>
              <a:rPr lang="vi-VN" sz="2400" dirty="0"/>
              <a:t>giúp theo dõi các DLL và handle được mở bởi một tiến trình.</a:t>
            </a:r>
          </a:p>
        </p:txBody>
      </p:sp>
      <p:pic>
        <p:nvPicPr>
          <p:cNvPr id="4" name="Picture 3">
            <a:extLst>
              <a:ext uri="{FF2B5EF4-FFF2-40B4-BE49-F238E27FC236}">
                <a16:creationId xmlns:a16="http://schemas.microsoft.com/office/drawing/2014/main" id="{E3B4E2BB-0D1F-4A04-BCE6-4233ED7DF6C3}"/>
              </a:ext>
            </a:extLst>
          </p:cNvPr>
          <p:cNvPicPr>
            <a:picLocks noChangeAspect="1"/>
          </p:cNvPicPr>
          <p:nvPr/>
        </p:nvPicPr>
        <p:blipFill>
          <a:blip r:embed="rId2"/>
          <a:stretch>
            <a:fillRect/>
          </a:stretch>
        </p:blipFill>
        <p:spPr>
          <a:xfrm>
            <a:off x="2991395" y="1739154"/>
            <a:ext cx="5956662" cy="4332118"/>
          </a:xfrm>
          <a:prstGeom prst="rect">
            <a:avLst/>
          </a:prstGeom>
        </p:spPr>
      </p:pic>
    </p:spTree>
    <p:extLst>
      <p:ext uri="{BB962C8B-B14F-4D97-AF65-F5344CB8AC3E}">
        <p14:creationId xmlns:p14="http://schemas.microsoft.com/office/powerpoint/2010/main" val="631892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9">
      <a:dk1>
        <a:srgbClr val="666666"/>
      </a:dk1>
      <a:lt1>
        <a:srgbClr val="FFFFFF"/>
      </a:lt1>
      <a:dk2>
        <a:srgbClr val="008080"/>
      </a:dk2>
      <a:lt2>
        <a:srgbClr val="FFFFFF"/>
      </a:lt2>
      <a:accent1>
        <a:srgbClr val="008080"/>
      </a:accent1>
      <a:accent2>
        <a:srgbClr val="339933"/>
      </a:accent2>
      <a:accent3>
        <a:srgbClr val="E56D54"/>
      </a:accent3>
      <a:accent4>
        <a:srgbClr val="666666"/>
      </a:accent4>
      <a:accent5>
        <a:srgbClr val="007681"/>
      </a:accent5>
      <a:accent6>
        <a:srgbClr val="003E51"/>
      </a:accent6>
      <a:hlink>
        <a:srgbClr val="008080"/>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5D27180-D4DF-4869-B09C-D002188A0EED}" vid="{93434E6D-CDD9-4E7C-B98D-4249DC11F3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Duydt_Ptit_VN</Template>
  <TotalTime>41485</TotalTime>
  <Words>1641</Words>
  <Application>Microsoft Office PowerPoint</Application>
  <PresentationFormat>On-screen Show (4:3)</PresentationFormat>
  <Paragraphs>99</Paragraphs>
  <Slides>24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Arial Regular</vt:lpstr>
      <vt:lpstr>Calibri</vt:lpstr>
      <vt:lpstr>Georgia</vt:lpstr>
      <vt:lpstr>Roboto-Bold</vt:lpstr>
      <vt:lpstr>System Font Regular</vt:lpstr>
      <vt:lpstr>Times New Roman</vt:lpstr>
      <vt:lpstr>Wingdings</vt:lpstr>
      <vt:lpstr>Office Theme</vt:lpstr>
      <vt:lpstr>Phân tích  mã độc</vt:lpstr>
      <vt:lpstr>Phân tích  mã độc</vt:lpstr>
      <vt:lpstr>Giới thiệu</vt:lpstr>
      <vt:lpstr>Qui trình thực hiện phân tích động</vt:lpstr>
      <vt:lpstr>Qui trình thực hiện phân tích động</vt:lpstr>
      <vt:lpstr>Qui trình thực hiện phân tích động</vt:lpstr>
      <vt:lpstr>Qui trình thực hiện phân tích động</vt:lpstr>
      <vt:lpstr>Qui trình thực hiện phân tích động</vt:lpstr>
      <vt:lpstr>SYSINTERNALS TOOLS</vt:lpstr>
      <vt:lpstr>SYSINTERNALS TOOLS</vt:lpstr>
      <vt:lpstr>SYSINTERNALS TOOLS</vt:lpstr>
      <vt:lpstr>SYSINTERNALS TOOLS</vt:lpstr>
      <vt:lpstr>SYSINTERNALS TOOLS: Procmon</vt:lpstr>
      <vt:lpstr>SYSINTERNALS TOOLS: Procmon</vt:lpstr>
      <vt:lpstr>SYSINTERNALS TOOLS</vt:lpstr>
      <vt:lpstr>SYSINTERNALS TOOLS: Procmon</vt:lpstr>
      <vt:lpstr>SYSINTERNALS TOOLS: Procmon</vt:lpstr>
      <vt:lpstr>SYSINTERNALS TOOLS: Procmon</vt:lpstr>
      <vt:lpstr>SYSINTERNALS TOOLS: Procmon</vt:lpstr>
      <vt:lpstr>SYSINTERNALS TOOLS: Procmon</vt:lpstr>
      <vt:lpstr>SYSINTERNALS TOOLS: Procmon</vt:lpstr>
      <vt:lpstr>SYSINTERNALS TOOLS: Procmon</vt:lpstr>
      <vt:lpstr>SYSINTERNALS TOOLS: Procmon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cp:keywords/>
  <dc:description/>
  <cp:lastModifiedBy>Duydt</cp:lastModifiedBy>
  <cp:revision>236</cp:revision>
  <dcterms:created xsi:type="dcterms:W3CDTF">2021-05-27T09:51:38Z</dcterms:created>
  <dcterms:modified xsi:type="dcterms:W3CDTF">2023-09-11T10:32:20Z</dcterms:modified>
  <cp:category/>
</cp:coreProperties>
</file>