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1BA980"/>
    <a:srgbClr val="339933"/>
    <a:srgbClr val="1EA682"/>
    <a:srgbClr val="11B356"/>
    <a:srgbClr val="99CC00"/>
    <a:srgbClr val="245EAB"/>
    <a:srgbClr val="A8C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67467" autoAdjust="0"/>
  </p:normalViewPr>
  <p:slideViewPr>
    <p:cSldViewPr snapToGrid="0" snapToObjects="1" showGuides="1">
      <p:cViewPr varScale="1">
        <p:scale>
          <a:sx n="42" d="100"/>
          <a:sy n="42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7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DAE5C5-28DC-4CDE-A1D7-76DD75F92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62C77-6608-445B-933C-622D43C03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AE7D-7E4C-421E-B7E6-BBEA545194EA}" type="datetimeFigureOut">
              <a:rPr lang="en-US" smtClean="0"/>
              <a:t>11-Sep-23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CB6DC-3B6C-4F39-8784-7F9137B99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E688-A948-4854-81D7-866826A927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93CA-8AD3-4D40-85E2-89871B605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3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11-Sep-23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2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8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2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alphaModFix amt="99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4800" b="1" i="0" cap="all" baseline="0">
                <a:solidFill>
                  <a:schemeClr val="bg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B3255-599A-4BE4-BAA2-7AB28FDF2BEA}"/>
              </a:ext>
            </a:extLst>
          </p:cNvPr>
          <p:cNvSpPr txBox="1"/>
          <p:nvPr userDrawn="1"/>
        </p:nvSpPr>
        <p:spPr>
          <a:xfrm>
            <a:off x="486149" y="4901683"/>
            <a:ext cx="3708059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KHOA </a:t>
            </a:r>
            <a:r>
              <a:rPr lang="en-US" sz="1800" b="1" i="0" kern="1200" dirty="0" smtClean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AN</a:t>
            </a:r>
            <a:r>
              <a:rPr lang="en-US" sz="1800" b="1" i="0" kern="1200" baseline="0" dirty="0" smtClean="0">
                <a:solidFill>
                  <a:srgbClr val="FFFF00"/>
                </a:solidFill>
                <a:latin typeface="+mn-lt"/>
                <a:ea typeface="+mj-ea"/>
                <a:cs typeface="+mj-cs"/>
              </a:rPr>
              <a:t> TOÀN THÔNG TIN</a:t>
            </a:r>
            <a:endParaRPr lang="vi-VN" sz="1800" b="1" i="0" kern="1200" dirty="0" smtClean="0">
              <a:solidFill>
                <a:srgbClr val="FFFF00"/>
              </a:solidFill>
              <a:latin typeface="+mn-lt"/>
              <a:ea typeface="+mj-ea"/>
              <a:cs typeface="+mj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TS. ĐINH TRƯỜNG DUY</a:t>
            </a:r>
            <a:endParaRPr lang="en-US" sz="1800" b="1" i="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53"/>
            <a:ext cx="4126970" cy="7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20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4000" b="0" i="0">
                <a:solidFill>
                  <a:schemeClr val="tx1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4800" b="1" i="0" cap="all" baseline="0">
                <a:solidFill>
                  <a:srgbClr val="1BA98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63ABF-2404-49C0-8D90-CEF0771E8157}"/>
              </a:ext>
            </a:extLst>
          </p:cNvPr>
          <p:cNvSpPr txBox="1"/>
          <p:nvPr userDrawn="1"/>
        </p:nvSpPr>
        <p:spPr>
          <a:xfrm>
            <a:off x="493776" y="4949478"/>
            <a:ext cx="3708059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rgbClr val="1BA980"/>
                </a:solidFill>
                <a:latin typeface="+mn-lt"/>
                <a:ea typeface="+mj-ea"/>
                <a:cs typeface="+mj-cs"/>
              </a:rPr>
              <a:t>KH</a:t>
            </a:r>
            <a:r>
              <a:rPr lang="en-US" sz="1800" b="1" i="0" kern="1200" dirty="0" smtClean="0">
                <a:solidFill>
                  <a:srgbClr val="1BA980"/>
                </a:solidFill>
                <a:latin typeface="+mn-lt"/>
                <a:ea typeface="+mj-ea"/>
                <a:cs typeface="+mj-cs"/>
              </a:rPr>
              <a:t>OA</a:t>
            </a:r>
            <a:r>
              <a:rPr lang="en-US" sz="1800" b="1" i="0" kern="1200" baseline="0" dirty="0" smtClean="0">
                <a:solidFill>
                  <a:srgbClr val="1BA980"/>
                </a:solidFill>
                <a:latin typeface="+mn-lt"/>
                <a:ea typeface="+mj-ea"/>
                <a:cs typeface="+mj-cs"/>
              </a:rPr>
              <a:t> AN TOÀN THÔNG TIN</a:t>
            </a:r>
            <a:endParaRPr lang="vi-VN" sz="1800" b="1" i="0" kern="1200" baseline="0" dirty="0" smtClean="0">
              <a:solidFill>
                <a:srgbClr val="1BA980"/>
              </a:solidFill>
              <a:latin typeface="+mn-lt"/>
              <a:ea typeface="+mj-ea"/>
              <a:cs typeface="+mj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j-ea"/>
                <a:cs typeface="+mj-cs"/>
              </a:rPr>
              <a:t>TS. </a:t>
            </a:r>
            <a:r>
              <a:rPr lang="vi-VN" sz="1800" b="1" i="0" kern="12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ĐINH TRƯỜNG DUY</a:t>
            </a:r>
            <a:endParaRPr lang="en-US" sz="1800" b="1" i="0" kern="1200" dirty="0">
              <a:solidFill>
                <a:schemeClr val="tx1">
                  <a:lumMod val="50000"/>
                </a:schemeClr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6"/>
            <a:ext cx="4235821" cy="7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1" i="0" kern="1200" cap="all" baseline="0" dirty="0">
                <a:solidFill>
                  <a:srgbClr val="00808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BCA-86F9-4804-9C31-E68A99E567CF}"/>
              </a:ext>
            </a:extLst>
          </p:cNvPr>
          <p:cNvSpPr txBox="1"/>
          <p:nvPr userDrawn="1"/>
        </p:nvSpPr>
        <p:spPr>
          <a:xfrm>
            <a:off x="493776" y="4756237"/>
            <a:ext cx="3676203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800" b="1" i="0" kern="120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HOA</a:t>
            </a:r>
            <a:r>
              <a:rPr lang="en-US" sz="1800" b="1" i="0" kern="1200" baseline="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 AN TOÀN THÔNG TIN</a:t>
            </a:r>
            <a:endParaRPr lang="vi-VN" sz="1800" b="1" i="0" kern="1200" baseline="0" dirty="0" smtClean="0">
              <a:solidFill>
                <a:srgbClr val="1BA980"/>
              </a:solidFill>
              <a:latin typeface="+mn-lt"/>
              <a:ea typeface="+mn-ea"/>
              <a:cs typeface="+mn-cs"/>
            </a:endParaRPr>
          </a:p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vi-VN" sz="1800" b="1" i="0" kern="1200" dirty="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TS. ĐINH TRƯỜNG DUY</a:t>
            </a:r>
            <a:endParaRPr lang="en-US" sz="1800" b="1" i="0" kern="1200" dirty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6"/>
            <a:ext cx="4235821" cy="7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997594"/>
            <a:ext cx="7542186" cy="59093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1739154"/>
            <a:ext cx="7542186" cy="4414512"/>
          </a:xfrm>
        </p:spPr>
        <p:txBody>
          <a:bodyPr/>
          <a:lstStyle>
            <a:lvl1pPr>
              <a:defRPr sz="28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8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8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8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4CFF6-4805-4871-A07A-289657AB1AFE}"/>
              </a:ext>
            </a:extLst>
          </p:cNvPr>
          <p:cNvSpPr txBox="1"/>
          <p:nvPr userDrawn="1"/>
        </p:nvSpPr>
        <p:spPr>
          <a:xfrm>
            <a:off x="5370896" y="460614"/>
            <a:ext cx="267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lang="vi-VN" sz="1400" b="1" i="0" kern="120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KHOA </a:t>
            </a:r>
            <a:r>
              <a:rPr lang="en-US" sz="1400" b="1" i="0" kern="120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AN</a:t>
            </a:r>
            <a:r>
              <a:rPr lang="en-US" sz="1400" b="1" i="0" kern="1200" baseline="0" dirty="0" smtClean="0">
                <a:solidFill>
                  <a:srgbClr val="1BA980"/>
                </a:solidFill>
                <a:latin typeface="+mn-lt"/>
                <a:ea typeface="+mn-ea"/>
                <a:cs typeface="+mn-cs"/>
              </a:rPr>
              <a:t> TOÀN THÔNG TIN</a:t>
            </a:r>
            <a:endParaRPr lang="vi-VN" sz="1400" b="1" i="0" kern="1200" dirty="0" smtClean="0">
              <a:solidFill>
                <a:srgbClr val="1BA98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4CFF6-4805-4871-A07A-289657AB1AFE}"/>
              </a:ext>
            </a:extLst>
          </p:cNvPr>
          <p:cNvSpPr txBox="1"/>
          <p:nvPr userDrawn="1"/>
        </p:nvSpPr>
        <p:spPr>
          <a:xfrm>
            <a:off x="4925991" y="410629"/>
            <a:ext cx="31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lang="vi-VN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en-US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1400" b="1" i="0" kern="1200" baseline="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 TOÀN THÔNG TIN</a:t>
            </a:r>
            <a:endParaRPr lang="vi-VN" sz="1400" b="1" i="0" kern="1200" dirty="0" smtClean="0">
              <a:solidFill>
                <a:srgbClr val="1BA9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4007224" y="1079500"/>
            <a:ext cx="5136776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5" y="1499616"/>
            <a:ext cx="3582029" cy="59093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185417"/>
            <a:ext cx="3333257" cy="3968249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4CFF6-4805-4871-A07A-289657AB1AFE}"/>
              </a:ext>
            </a:extLst>
          </p:cNvPr>
          <p:cNvSpPr txBox="1"/>
          <p:nvPr userDrawn="1"/>
        </p:nvSpPr>
        <p:spPr>
          <a:xfrm>
            <a:off x="4925991" y="410629"/>
            <a:ext cx="31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lang="vi-VN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en-US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1400" b="1" i="0" kern="1200" baseline="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 TOÀN THÔNG TIN</a:t>
            </a:r>
            <a:endParaRPr lang="vi-VN" sz="1400" b="1" i="0" kern="1200" dirty="0" smtClean="0">
              <a:solidFill>
                <a:srgbClr val="1BA9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2" y="1499616"/>
            <a:ext cx="3602199" cy="590931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2185417"/>
            <a:ext cx="3413941" cy="3968249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3835974" y="1066800"/>
            <a:ext cx="5308027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3835973" y="3998296"/>
            <a:ext cx="270189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6525817" y="3998296"/>
            <a:ext cx="2618184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3892924" y="1066800"/>
            <a:ext cx="520319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3967559" y="3998296"/>
            <a:ext cx="2522428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4CFF6-4805-4871-A07A-289657AB1AFE}"/>
              </a:ext>
            </a:extLst>
          </p:cNvPr>
          <p:cNvSpPr txBox="1"/>
          <p:nvPr userDrawn="1"/>
        </p:nvSpPr>
        <p:spPr>
          <a:xfrm>
            <a:off x="4925991" y="410629"/>
            <a:ext cx="31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lang="vi-VN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en-US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1400" b="1" i="0" kern="1200" baseline="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 TOÀN THÔNG TIN</a:t>
            </a:r>
            <a:endParaRPr lang="vi-VN" sz="1400" b="1" i="0" kern="1200" dirty="0" smtClean="0">
              <a:solidFill>
                <a:srgbClr val="1BA9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9144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4CFF6-4805-4871-A07A-289657AB1AFE}"/>
              </a:ext>
            </a:extLst>
          </p:cNvPr>
          <p:cNvSpPr txBox="1"/>
          <p:nvPr userDrawn="1"/>
        </p:nvSpPr>
        <p:spPr>
          <a:xfrm>
            <a:off x="4925991" y="410629"/>
            <a:ext cx="31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"/>
              </a:spcBef>
              <a:spcAft>
                <a:spcPts val="100"/>
              </a:spcAft>
            </a:pPr>
            <a:r>
              <a:rPr lang="vi-VN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KHOA </a:t>
            </a:r>
            <a:r>
              <a:rPr lang="en-US" sz="1400" b="1" i="0" kern="120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AN</a:t>
            </a:r>
            <a:r>
              <a:rPr lang="en-US" sz="1400" b="1" i="0" kern="1200" baseline="0" dirty="0" smtClean="0">
                <a:solidFill>
                  <a:srgbClr val="1BA980"/>
                </a:solidFill>
                <a:latin typeface="+mj-lt"/>
                <a:ea typeface="+mj-ea"/>
                <a:cs typeface="+mj-cs"/>
              </a:rPr>
              <a:t> TOÀN THÔNG TIN</a:t>
            </a:r>
            <a:endParaRPr lang="vi-VN" sz="1400" b="1" i="0" kern="1200" dirty="0" smtClean="0">
              <a:solidFill>
                <a:srgbClr val="1BA98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1087241"/>
            <a:ext cx="3864416" cy="5909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2185417"/>
            <a:ext cx="3313086" cy="3968249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918516" y="2185416"/>
            <a:ext cx="4743864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9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196" y="2185417"/>
            <a:ext cx="78867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5203632" y="63197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pPr/>
              <a:t>‹#›</a:t>
            </a:fld>
            <a:endParaRPr lang="en-US" sz="16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76"/>
            <a:ext cx="4235821" cy="7802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98" y="168771"/>
            <a:ext cx="458709" cy="6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9" r:id="rId3"/>
    <p:sldLayoutId id="2147483650" r:id="rId4"/>
    <p:sldLayoutId id="2147483654" r:id="rId5"/>
    <p:sldLayoutId id="2147483665" r:id="rId6"/>
    <p:sldLayoutId id="2147483666" r:id="rId7"/>
    <p:sldLayoutId id="2147483660" r:id="rId8"/>
    <p:sldLayoutId id="2147483667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4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000" dirty="0" err="1" smtClean="0"/>
              <a:t>Phân</a:t>
            </a:r>
            <a:r>
              <a:rPr lang="en-US" sz="6000" dirty="0" smtClean="0"/>
              <a:t> </a:t>
            </a:r>
            <a:r>
              <a:rPr lang="en-US" sz="6000" dirty="0" err="1" smtClean="0"/>
              <a:t>tích</a:t>
            </a:r>
            <a:r>
              <a:rPr lang="en-US" sz="6000" dirty="0" smtClean="0"/>
              <a:t> </a:t>
            </a:r>
            <a:br>
              <a:rPr lang="en-US" sz="6000" dirty="0" smtClean="0"/>
            </a:br>
            <a:r>
              <a:rPr lang="en-US" sz="6000" dirty="0" err="1" smtClean="0"/>
              <a:t>mã</a:t>
            </a:r>
            <a:r>
              <a:rPr lang="en-US" sz="6000" dirty="0" smtClean="0"/>
              <a:t> </a:t>
            </a:r>
            <a:r>
              <a:rPr lang="en-US" sz="6000" dirty="0" err="1" smtClean="0"/>
              <a:t>độc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781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3776" y="3968497"/>
            <a:ext cx="5502075" cy="165038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vi-VN" sz="2800" dirty="0" smtClean="0"/>
              <a:t>Các kỹ thuật nâng cao sử udngj trong phân tích mã độc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600" dirty="0" err="1"/>
              <a:t>Phân</a:t>
            </a:r>
            <a:r>
              <a:rPr lang="en-US" sz="6600" dirty="0"/>
              <a:t> </a:t>
            </a:r>
            <a:r>
              <a:rPr lang="en-US" sz="6600" dirty="0" err="1"/>
              <a:t>tích</a:t>
            </a:r>
            <a:r>
              <a:rPr lang="en-US" sz="6600" dirty="0"/>
              <a:t> </a:t>
            </a:r>
            <a:br>
              <a:rPr lang="en-US" sz="6600" dirty="0"/>
            </a:br>
            <a:r>
              <a:rPr lang="en-US" sz="6600" dirty="0" err="1"/>
              <a:t>mã</a:t>
            </a:r>
            <a:r>
              <a:rPr lang="en-US" sz="6600" dirty="0"/>
              <a:t> </a:t>
            </a:r>
            <a:r>
              <a:rPr lang="en-US" sz="6600" dirty="0" err="1"/>
              <a:t>độc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244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vi-VN" sz="3600" dirty="0" smtClean="0"/>
              <a:t>Giới thiệu</a:t>
            </a:r>
            <a:endParaRPr lang="vi-VN" sz="3200" dirty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502314" y="1489373"/>
            <a:ext cx="8021926" cy="52694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fr-FR" sz="3200" dirty="0"/>
              <a:t>Kỹ thuật phân tích tĩnh nâng cao</a:t>
            </a:r>
            <a:endParaRPr lang="vi-VN" sz="3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fr-FR" sz="3200" dirty="0"/>
              <a:t>Kỹ thuật phân </a:t>
            </a:r>
            <a:r>
              <a:rPr lang="fr-FR" sz="3200" dirty="0" smtClean="0"/>
              <a:t>tích động </a:t>
            </a:r>
            <a:r>
              <a:rPr lang="fr-FR" sz="3200" dirty="0"/>
              <a:t>nâng cao</a:t>
            </a:r>
            <a:endParaRPr lang="vi-VN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23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425196" y="997594"/>
            <a:ext cx="8099044" cy="590931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Kỹ thuật phân tích tĩnh nâng cao</a:t>
            </a:r>
            <a:endParaRPr lang="vi-VN" sz="3600" dirty="0"/>
          </a:p>
        </p:txBody>
      </p:sp>
      <p:sp>
        <p:nvSpPr>
          <p:cNvPr id="5123" name="Content Placeholder 2"/>
          <p:cNvSpPr>
            <a:spLocks noGrp="1"/>
          </p:cNvSpPr>
          <p:nvPr>
            <p:ph sz="quarter" idx="1"/>
          </p:nvPr>
        </p:nvSpPr>
        <p:spPr bwMode="auto">
          <a:xfrm>
            <a:off x="502314" y="1752600"/>
            <a:ext cx="8291166" cy="498348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2400" dirty="0"/>
              <a:t>Dịch mã máy sang hợp </a:t>
            </a:r>
            <a:r>
              <a:rPr lang="fr-FR" sz="2400" dirty="0" smtClean="0"/>
              <a:t>ngữ</a:t>
            </a:r>
            <a:r>
              <a:rPr lang="vi-VN" sz="2400" dirty="0" smtClean="0"/>
              <a:t>, </a:t>
            </a:r>
            <a:r>
              <a:rPr lang="fr-FR" sz="2400" dirty="0"/>
              <a:t>Kiến trúc x86</a:t>
            </a:r>
            <a:endParaRPr lang="vi-VN" sz="2400" dirty="0"/>
          </a:p>
          <a:p>
            <a:pPr lvl="1"/>
            <a:r>
              <a:rPr lang="vi-VN" sz="2400" dirty="0" smtClean="0"/>
              <a:t>Tài liệu 1: chapter 4, chapter 6</a:t>
            </a:r>
          </a:p>
          <a:p>
            <a:pPr lvl="1"/>
            <a:r>
              <a:rPr lang="vi-VN" sz="2400" dirty="0" smtClean="0"/>
              <a:t>Tài liệu 2: Part 2, chapter 4</a:t>
            </a:r>
            <a:endParaRPr lang="vi-VN" sz="2400" dirty="0"/>
          </a:p>
          <a:p>
            <a:r>
              <a:rPr lang="vi-VN" sz="2400" dirty="0"/>
              <a:t>Các chức năng và tính bền vững của </a:t>
            </a:r>
            <a:r>
              <a:rPr lang="vi-VN" sz="2400" dirty="0" smtClean="0"/>
              <a:t>mã độc:</a:t>
            </a:r>
          </a:p>
          <a:p>
            <a:pPr lvl="1"/>
            <a:r>
              <a:rPr lang="vi-VN" sz="2400" dirty="0" smtClean="0"/>
              <a:t>Tài liệu 1: chapter 7</a:t>
            </a:r>
          </a:p>
          <a:p>
            <a:r>
              <a:rPr lang="fr-FR" sz="2400" dirty="0" smtClean="0"/>
              <a:t>Nhận </a:t>
            </a:r>
            <a:r>
              <a:rPr lang="fr-FR" sz="2400" dirty="0"/>
              <a:t>dạng các cấu trúc lệnh mức cao trong hợp </a:t>
            </a:r>
            <a:r>
              <a:rPr lang="fr-FR" sz="2400" dirty="0" smtClean="0"/>
              <a:t>ngữ</a:t>
            </a:r>
            <a:endParaRPr lang="vi-VN" sz="2400" dirty="0" smtClean="0"/>
          </a:p>
          <a:p>
            <a:pPr lvl="1"/>
            <a:r>
              <a:rPr lang="vi-VN" sz="2400" dirty="0" smtClean="0"/>
              <a:t>Tài liệu 2: part 2, chapter 6</a:t>
            </a:r>
            <a:endParaRPr lang="vi-VN" sz="2400" dirty="0"/>
          </a:p>
          <a:p>
            <a:r>
              <a:rPr lang="fr-FR" sz="2400" dirty="0" smtClean="0"/>
              <a:t>Phân </a:t>
            </a:r>
            <a:r>
              <a:rPr lang="fr-FR" sz="2400" dirty="0"/>
              <a:t>tích mã </a:t>
            </a:r>
            <a:r>
              <a:rPr lang="fr-FR" sz="2400" dirty="0" smtClean="0"/>
              <a:t>độc</a:t>
            </a:r>
            <a:r>
              <a:rPr lang="vi-VN" sz="2400" dirty="0" smtClean="0"/>
              <a:t> nâng cao</a:t>
            </a:r>
            <a:r>
              <a:rPr lang="fr-FR" sz="2400" dirty="0" smtClean="0"/>
              <a:t> </a:t>
            </a:r>
            <a:r>
              <a:rPr lang="fr-FR" sz="2400" dirty="0"/>
              <a:t>trên </a:t>
            </a:r>
            <a:r>
              <a:rPr lang="fr-FR" sz="2400" dirty="0" smtClean="0"/>
              <a:t>Windows</a:t>
            </a:r>
            <a:r>
              <a:rPr lang="vi-VN" sz="2400" dirty="0" smtClean="0"/>
              <a:t> </a:t>
            </a:r>
          </a:p>
          <a:p>
            <a:pPr lvl="1"/>
            <a:r>
              <a:rPr lang="vi-VN" sz="2400" dirty="0" smtClean="0"/>
              <a:t>Tài liệu 2: Part 2, chapter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6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997594"/>
            <a:ext cx="8093964" cy="590931"/>
          </a:xfrm>
        </p:spPr>
        <p:txBody>
          <a:bodyPr/>
          <a:lstStyle/>
          <a:p>
            <a:r>
              <a:rPr lang="fr-FR" sz="3600" dirty="0"/>
              <a:t>Kỹ thuật phân </a:t>
            </a:r>
            <a:r>
              <a:rPr lang="fr-FR" sz="3600" dirty="0" err="1" smtClean="0"/>
              <a:t>tíc</a:t>
            </a:r>
            <a:r>
              <a:rPr lang="vi-VN" sz="3600" dirty="0" smtClean="0"/>
              <a:t>h</a:t>
            </a:r>
            <a:r>
              <a:rPr lang="fr-FR" sz="3600" dirty="0" smtClean="0"/>
              <a:t> </a:t>
            </a:r>
            <a:r>
              <a:rPr lang="vi-VN" sz="3600" dirty="0" smtClean="0"/>
              <a:t>động </a:t>
            </a:r>
            <a:r>
              <a:rPr lang="fr-FR" sz="3600" dirty="0" smtClean="0"/>
              <a:t>nâng </a:t>
            </a:r>
            <a:r>
              <a:rPr lang="fr-FR" sz="3600" dirty="0"/>
              <a:t>cao</a:t>
            </a: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Phân tích động với trình gỡ </a:t>
            </a:r>
            <a:r>
              <a:rPr lang="fr-FR" dirty="0" smtClean="0"/>
              <a:t>rối</a:t>
            </a:r>
            <a:endParaRPr lang="vi-VN" dirty="0" smtClean="0"/>
          </a:p>
          <a:p>
            <a:pPr lvl="1"/>
            <a:r>
              <a:rPr lang="vi-VN" dirty="0"/>
              <a:t>Tài liệu 2: Part </a:t>
            </a:r>
            <a:r>
              <a:rPr lang="vi-VN" dirty="0" smtClean="0"/>
              <a:t>3, </a:t>
            </a:r>
            <a:r>
              <a:rPr lang="vi-VN" dirty="0"/>
              <a:t>chapter </a:t>
            </a:r>
            <a:r>
              <a:rPr lang="vi-VN" dirty="0" smtClean="0"/>
              <a:t>8, 9</a:t>
            </a:r>
            <a:endParaRPr lang="vi-VN" dirty="0"/>
          </a:p>
          <a:p>
            <a:r>
              <a:rPr lang="fr-FR" dirty="0" smtClean="0"/>
              <a:t>Phân </a:t>
            </a:r>
            <a:r>
              <a:rPr lang="fr-FR" dirty="0"/>
              <a:t>tích nhân Windows với trình gỡ </a:t>
            </a:r>
            <a:r>
              <a:rPr lang="fr-FR" dirty="0" smtClean="0"/>
              <a:t>rối</a:t>
            </a:r>
            <a:endParaRPr lang="vi-VN" dirty="0" smtClean="0"/>
          </a:p>
          <a:p>
            <a:pPr lvl="1"/>
            <a:r>
              <a:rPr lang="vi-VN" dirty="0"/>
              <a:t>Tài liệu 2: Part 3, chapter </a:t>
            </a:r>
            <a:r>
              <a:rPr lang="vi-VN" dirty="0" smtClean="0"/>
              <a:t>10</a:t>
            </a:r>
          </a:p>
          <a:p>
            <a:r>
              <a:rPr lang="vi-VN" dirty="0"/>
              <a:t>Chống dịch ngược</a:t>
            </a:r>
          </a:p>
          <a:p>
            <a:pPr lvl="1"/>
            <a:r>
              <a:rPr lang="vi-VN" dirty="0"/>
              <a:t>Tài liệu 2: Part 5, chapter 15, 16, 17, 18</a:t>
            </a:r>
          </a:p>
          <a:p>
            <a:pPr marL="502920" lvl="1" indent="0">
              <a:buNone/>
            </a:pPr>
            <a:endParaRPr lang="vi-VN" dirty="0" smtClean="0"/>
          </a:p>
          <a:p>
            <a:pPr lvl="1"/>
            <a:endParaRPr lang="vi-VN" dirty="0" smtClean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339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Monnappa</a:t>
            </a:r>
            <a:r>
              <a:rPr lang="en-US" dirty="0"/>
              <a:t>, K. A. (2018). Learning Malware Analysis: Explore the concepts, tools, and techniques to analyze and investigate Windows malware. </a:t>
            </a:r>
            <a:r>
              <a:rPr lang="en-US" dirty="0" err="1"/>
              <a:t>Packt</a:t>
            </a:r>
            <a:r>
              <a:rPr lang="en-US" dirty="0"/>
              <a:t> Publishing Ltd.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Michael </a:t>
            </a:r>
            <a:r>
              <a:rPr lang="en-US" dirty="0"/>
              <a:t>Sikorski and Andrew </a:t>
            </a:r>
            <a:r>
              <a:rPr lang="en-US" dirty="0" err="1"/>
              <a:t>Honig</a:t>
            </a:r>
            <a:r>
              <a:rPr lang="en-US" dirty="0"/>
              <a:t>, Practical Malware Analysis: The Hands-On Guide to Dissecting Malicious Software, No Starch Press, 2012.</a:t>
            </a:r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4626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666666"/>
      </a:dk1>
      <a:lt1>
        <a:srgbClr val="FFFFFF"/>
      </a:lt1>
      <a:dk2>
        <a:srgbClr val="008080"/>
      </a:dk2>
      <a:lt2>
        <a:srgbClr val="FFFFFF"/>
      </a:lt2>
      <a:accent1>
        <a:srgbClr val="008080"/>
      </a:accent1>
      <a:accent2>
        <a:srgbClr val="339933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8080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D27180-D4DF-4869-B09C-D002188A0EED}" vid="{93434E6D-CDD9-4E7C-B98D-4249DC11F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Duydt_Ptit_VN</Template>
  <TotalTime>41499</TotalTime>
  <Words>243</Words>
  <Application>Microsoft Office PowerPoint</Application>
  <PresentationFormat>On-screen Show (4:3)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Regular</vt:lpstr>
      <vt:lpstr>Calibri</vt:lpstr>
      <vt:lpstr>Georgia</vt:lpstr>
      <vt:lpstr>System Font Regular</vt:lpstr>
      <vt:lpstr>Office Theme</vt:lpstr>
      <vt:lpstr>Phân tích  mã độc</vt:lpstr>
      <vt:lpstr>Phân tích  mã độc</vt:lpstr>
      <vt:lpstr>Giới thiệu</vt:lpstr>
      <vt:lpstr>Kỹ thuật phân tích tĩnh nâng cao</vt:lpstr>
      <vt:lpstr>Kỹ thuật phân tích động nâng cao</vt:lpstr>
      <vt:lpstr>Tài liệu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cp:keywords/>
  <dc:description/>
  <cp:lastModifiedBy>Duydt</cp:lastModifiedBy>
  <cp:revision>238</cp:revision>
  <dcterms:created xsi:type="dcterms:W3CDTF">2021-05-27T09:51:38Z</dcterms:created>
  <dcterms:modified xsi:type="dcterms:W3CDTF">2023-09-11T10:45:27Z</dcterms:modified>
  <cp:category/>
</cp:coreProperties>
</file>