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070" y="189186"/>
            <a:ext cx="8797158" cy="1954924"/>
          </a:xfrm>
        </p:spPr>
        <p:txBody>
          <a:bodyPr/>
          <a:lstStyle/>
          <a:p>
            <a:r>
              <a:rPr lang="fr-FR" sz="4800" dirty="0" smtClean="0"/>
              <a:t>Calcul scientifique parallèle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316" y="2375339"/>
            <a:ext cx="8544911" cy="1008992"/>
          </a:xfrm>
        </p:spPr>
        <p:txBody>
          <a:bodyPr>
            <a:noAutofit/>
          </a:bodyPr>
          <a:lstStyle/>
          <a:p>
            <a:r>
              <a:rPr lang="fr-FR" sz="3200" dirty="0" smtClean="0"/>
              <a:t>Application du calcul parallèle au calcul de valeurs propres d’une matrice carrée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1255" y="4141076"/>
            <a:ext cx="70839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VUONG </a:t>
            </a:r>
            <a:r>
              <a:rPr lang="fr-FR" dirty="0" err="1" smtClean="0"/>
              <a:t>Thi</a:t>
            </a:r>
            <a:r>
              <a:rPr lang="fr-FR" dirty="0" smtClean="0"/>
              <a:t> Anh </a:t>
            </a:r>
            <a:r>
              <a:rPr lang="fr-FR" dirty="0" err="1" smtClean="0"/>
              <a:t>Tuyet</a:t>
            </a:r>
            <a:endParaRPr lang="fr-FR" dirty="0" smtClean="0"/>
          </a:p>
          <a:p>
            <a:pPr algn="r"/>
            <a:r>
              <a:rPr lang="fr-FR" sz="1600" dirty="0" smtClean="0"/>
              <a:t>Ecole Centrale Supélec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46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numériques de calcul de valeurs propres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Méthode de puissances itérées:</a:t>
            </a:r>
            <a:r>
              <a:rPr lang="fr-FR" sz="2400" dirty="0" smtClean="0"/>
              <a:t> </a:t>
            </a:r>
          </a:p>
          <a:p>
            <a:pPr marL="0" indent="0">
              <a:buNone/>
            </a:pPr>
            <a:r>
              <a:rPr lang="fr-FR" b="1" dirty="0" smtClean="0"/>
              <a:t>Domaine d’application</a:t>
            </a:r>
            <a:r>
              <a:rPr lang="fr-FR" dirty="0" smtClean="0"/>
              <a:t> : Les matrices ayant une valeur propre </a:t>
            </a:r>
            <a:r>
              <a:rPr lang="el-GR" dirty="0" smtClean="0"/>
              <a:t>λ</a:t>
            </a:r>
            <a:r>
              <a:rPr lang="fr-FR" baseline="-25000" dirty="0" smtClean="0"/>
              <a:t>1</a:t>
            </a:r>
            <a:r>
              <a:rPr lang="fr-FR" dirty="0" smtClean="0"/>
              <a:t> strictement plus grande que toutes les autres.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Principe</a:t>
            </a:r>
            <a:r>
              <a:rPr lang="fr-FR" dirty="0" smtClean="0"/>
              <a:t> : la suite                               tend vers le vecteur propre associé à </a:t>
            </a:r>
            <a:r>
              <a:rPr lang="el-GR" dirty="0"/>
              <a:t>λ</a:t>
            </a:r>
            <a:r>
              <a:rPr lang="fr-FR" baseline="-25000" dirty="0" smtClean="0"/>
              <a:t>1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                     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avec w et b</a:t>
            </a:r>
            <a:r>
              <a:rPr lang="fr-FR" baseline="-25000" dirty="0" smtClean="0"/>
              <a:t>0</a:t>
            </a:r>
            <a:r>
              <a:rPr lang="fr-FR" dirty="0" smtClean="0"/>
              <a:t> quelconque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25" y="3393290"/>
            <a:ext cx="1943371" cy="1038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25" y="4431660"/>
            <a:ext cx="2581635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9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numériques de calcul de valeurs propres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1439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Méthode de Jacobi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</a:rPr>
              <a:t>Domaine d’application</a:t>
            </a:r>
            <a:r>
              <a:rPr lang="fr-FR" dirty="0" smtClean="0">
                <a:solidFill>
                  <a:schemeClr val="tx1"/>
                </a:solidFill>
              </a:rPr>
              <a:t> : Les matrices carrées symétriques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</a:rPr>
              <a:t>Principe</a:t>
            </a:r>
            <a:r>
              <a:rPr lang="fr-FR" dirty="0" smtClean="0">
                <a:solidFill>
                  <a:schemeClr val="tx1"/>
                </a:solidFill>
              </a:rPr>
              <a:t>: Multiplier à gauche et à droit de A par des matrices de rotation afin d’annuler les coefficients hors de la diagonale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L’algorithme retourne une matrice dont les coefficients hors de la diagonale sont proche de 0 et les valeurs propres de A se trouve sur la diagonale.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avec </a:t>
            </a:r>
            <a:r>
              <a:rPr lang="fr-FR" dirty="0" err="1" smtClean="0">
                <a:solidFill>
                  <a:schemeClr val="tx1"/>
                </a:solidFill>
              </a:rPr>
              <a:t>G</a:t>
            </a:r>
            <a:r>
              <a:rPr lang="fr-FR" baseline="-25000" dirty="0" err="1" smtClean="0">
                <a:solidFill>
                  <a:schemeClr val="tx1"/>
                </a:solidFill>
              </a:rPr>
              <a:t>n</a:t>
            </a:r>
            <a:r>
              <a:rPr lang="fr-FR" dirty="0" smtClean="0">
                <a:solidFill>
                  <a:schemeClr val="tx1"/>
                </a:solidFill>
              </a:rPr>
              <a:t> la matrice de rotation calculé pour chaque A</a:t>
            </a:r>
            <a:r>
              <a:rPr lang="fr-FR" baseline="-25000" dirty="0" smtClean="0">
                <a:solidFill>
                  <a:schemeClr val="tx1"/>
                </a:solidFill>
              </a:rPr>
              <a:t>n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L’algorithme est stable mais la vitesse de convergence est faible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39" y="4420666"/>
            <a:ext cx="241968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numériques de calcul de valeurs propres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rgbClr val="FF0000"/>
                </a:solidFill>
              </a:rPr>
              <a:t>Méthode de décomposition QR</a:t>
            </a:r>
          </a:p>
          <a:p>
            <a:pPr marL="0" indent="0">
              <a:buNone/>
            </a:pPr>
            <a:r>
              <a:rPr lang="fr-FR" b="1" dirty="0" smtClean="0"/>
              <a:t>Domaine d’application </a:t>
            </a:r>
            <a:r>
              <a:rPr lang="fr-FR" dirty="0" smtClean="0"/>
              <a:t>: Toutes les matrices</a:t>
            </a:r>
          </a:p>
          <a:p>
            <a:pPr marL="0" indent="0">
              <a:buNone/>
            </a:pPr>
            <a:r>
              <a:rPr lang="fr-FR" b="1" dirty="0" smtClean="0"/>
              <a:t>Principe</a:t>
            </a:r>
            <a:r>
              <a:rPr lang="fr-FR" dirty="0" smtClean="0"/>
              <a:t> : A chaque itération, on décompose </a:t>
            </a:r>
            <a:r>
              <a:rPr lang="fr-FR" dirty="0" err="1" smtClean="0"/>
              <a:t>A</a:t>
            </a:r>
            <a:r>
              <a:rPr lang="fr-FR" baseline="-25000" dirty="0" err="1" smtClean="0"/>
              <a:t>k</a:t>
            </a:r>
            <a:r>
              <a:rPr lang="fr-FR" dirty="0" smtClean="0"/>
              <a:t> = </a:t>
            </a:r>
            <a:r>
              <a:rPr lang="fr-FR" dirty="0" err="1" smtClean="0"/>
              <a:t>Q</a:t>
            </a:r>
            <a:r>
              <a:rPr lang="fr-FR" baseline="-25000" dirty="0" err="1" smtClean="0"/>
              <a:t>k</a:t>
            </a:r>
            <a:r>
              <a:rPr lang="fr-FR" dirty="0" smtClean="0"/>
              <a:t> </a:t>
            </a:r>
            <a:r>
              <a:rPr lang="fr-FR" dirty="0" err="1" smtClean="0"/>
              <a:t>R</a:t>
            </a:r>
            <a:r>
              <a:rPr lang="fr-FR" baseline="-25000" dirty="0" err="1" smtClean="0"/>
              <a:t>k</a:t>
            </a:r>
            <a:r>
              <a:rPr lang="fr-FR" dirty="0" smtClean="0"/>
              <a:t> avec </a:t>
            </a:r>
            <a:r>
              <a:rPr lang="fr-FR" dirty="0" err="1" smtClean="0"/>
              <a:t>Q</a:t>
            </a:r>
            <a:r>
              <a:rPr lang="fr-FR" baseline="-25000" dirty="0" err="1" smtClean="0"/>
              <a:t>k</a:t>
            </a:r>
            <a:r>
              <a:rPr lang="fr-FR" dirty="0" smtClean="0"/>
              <a:t> une matrice orthogonale, </a:t>
            </a:r>
            <a:r>
              <a:rPr lang="fr-FR" dirty="0" err="1" smtClean="0"/>
              <a:t>R</a:t>
            </a:r>
            <a:r>
              <a:rPr lang="fr-FR" baseline="-25000" dirty="0" err="1" smtClean="0"/>
              <a:t>k</a:t>
            </a:r>
            <a:r>
              <a:rPr lang="fr-FR" dirty="0" smtClean="0"/>
              <a:t> une matrice triangulaire supérieure. En suite:  </a:t>
            </a:r>
          </a:p>
          <a:p>
            <a:pPr marL="0" indent="0" algn="ctr">
              <a:buNone/>
            </a:pPr>
            <a:r>
              <a:rPr lang="fr-FR" dirty="0" smtClean="0"/>
              <a:t>A</a:t>
            </a:r>
            <a:r>
              <a:rPr lang="fr-FR" baseline="-25000" dirty="0" smtClean="0"/>
              <a:t>k+1</a:t>
            </a:r>
            <a:r>
              <a:rPr lang="fr-FR" dirty="0" smtClean="0"/>
              <a:t> = </a:t>
            </a:r>
            <a:r>
              <a:rPr lang="fr-FR" dirty="0" err="1" smtClean="0"/>
              <a:t>R</a:t>
            </a:r>
            <a:r>
              <a:rPr lang="fr-FR" baseline="-25000" dirty="0" err="1" smtClean="0"/>
              <a:t>k</a:t>
            </a:r>
            <a:r>
              <a:rPr lang="fr-FR" dirty="0" smtClean="0"/>
              <a:t> </a:t>
            </a:r>
            <a:r>
              <a:rPr lang="fr-FR" dirty="0" err="1" smtClean="0"/>
              <a:t>Q</a:t>
            </a:r>
            <a:r>
              <a:rPr lang="fr-FR" baseline="-25000" dirty="0" err="1" smtClean="0"/>
              <a:t>k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La suite des </a:t>
            </a:r>
            <a:r>
              <a:rPr lang="fr-FR" dirty="0" err="1" smtClean="0"/>
              <a:t>A</a:t>
            </a:r>
            <a:r>
              <a:rPr lang="fr-FR" baseline="-25000" dirty="0" err="1" smtClean="0"/>
              <a:t>k</a:t>
            </a:r>
            <a:r>
              <a:rPr lang="fr-FR" dirty="0" smtClean="0"/>
              <a:t> tend vers une matrice triangulaire supérieur et les valeurs propres de A se trouvent sur la diagonale</a:t>
            </a:r>
          </a:p>
          <a:p>
            <a:pPr marL="0" indent="0">
              <a:buNone/>
            </a:pPr>
            <a:r>
              <a:rPr lang="fr-FR" dirty="0" smtClean="0"/>
              <a:t>La convergence est assez rapide.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438" y="1923394"/>
            <a:ext cx="8596668" cy="33717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Les trois méthodes nécessitent les calculs du produit de 2 matrices carrées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Avec les matrices très larges, ces opérations peuvent devenir très coûteuses en temps de calcul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</a:t>
            </a:r>
            <a:r>
              <a:rPr lang="fr-FR" dirty="0" smtClean="0"/>
              <a:t>		Calcul en parallèle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229711" y="4092736"/>
            <a:ext cx="735724" cy="294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du produit de 2 matrices en parallèle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7356"/>
          </a:xfrm>
        </p:spPr>
        <p:txBody>
          <a:bodyPr/>
          <a:lstStyle/>
          <a:p>
            <a:r>
              <a:rPr lang="fr-FR" b="1" dirty="0" smtClean="0"/>
              <a:t>L’algorithme par blocs</a:t>
            </a:r>
            <a:r>
              <a:rPr lang="fr-FR" dirty="0" smtClean="0"/>
              <a:t>: Les matrices de départ sont divisées en q*q blocs. Chaque processus possède un bloc d’indice (I,J)   </a:t>
            </a:r>
          </a:p>
          <a:p>
            <a:r>
              <a:rPr lang="fr-FR" b="1" dirty="0" smtClean="0"/>
              <a:t>Commutateur par ligne et par colonne </a:t>
            </a:r>
            <a:r>
              <a:rPr lang="fr-FR" dirty="0" smtClean="0"/>
              <a:t>: Chaque processus échange de données avec les processus sur la même ligne I ou sur la même colonne J que lui.</a:t>
            </a:r>
          </a:p>
          <a:p>
            <a:r>
              <a:rPr lang="fr-FR" b="1" dirty="0" smtClean="0"/>
              <a:t>Les étapes principales :</a:t>
            </a:r>
          </a:p>
          <a:p>
            <a:pPr lvl="1"/>
            <a:r>
              <a:rPr lang="fr-FR" dirty="0" smtClean="0"/>
              <a:t>Processus de rang 0 divise les matrices de départ en blocs puis envoyer vers les autres processus</a:t>
            </a:r>
          </a:p>
          <a:p>
            <a:pPr lvl="1"/>
            <a:r>
              <a:rPr lang="fr-FR" dirty="0" smtClean="0"/>
              <a:t>Les processus se communiquent dans les commutateurs par lignes et par colonnes pour récupérer les blocs nécessaires</a:t>
            </a:r>
          </a:p>
          <a:p>
            <a:pPr lvl="1"/>
            <a:r>
              <a:rPr lang="fr-FR" dirty="0" smtClean="0"/>
              <a:t>Les résultats locaux sont calculés et envoyés ver le processus 0</a:t>
            </a:r>
          </a:p>
          <a:p>
            <a:pPr lvl="1"/>
            <a:r>
              <a:rPr lang="fr-FR" dirty="0" smtClean="0"/>
              <a:t>Le processus 0 reconstruit la matrice du résultat complète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0014"/>
          </a:xfrm>
        </p:spPr>
        <p:txBody>
          <a:bodyPr/>
          <a:lstStyle/>
          <a:p>
            <a:r>
              <a:rPr lang="fr-FR" dirty="0" smtClean="0"/>
              <a:t>Application pour le calcul de A</a:t>
            </a:r>
            <a:r>
              <a:rPr lang="fr-FR" baseline="30000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918611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Même principe que le calcul du produit de 2 matrices m</a:t>
            </a:r>
            <a:r>
              <a:rPr lang="fr-FR" baseline="-25000" dirty="0" smtClean="0"/>
              <a:t>1</a:t>
            </a:r>
            <a:r>
              <a:rPr lang="fr-FR" dirty="0" smtClean="0"/>
              <a:t>*m</a:t>
            </a:r>
            <a:r>
              <a:rPr lang="fr-FR" baseline="-25000" dirty="0" smtClean="0"/>
              <a:t>2</a:t>
            </a:r>
            <a:r>
              <a:rPr lang="fr-FR" dirty="0" smtClean="0"/>
              <a:t>, avec m</a:t>
            </a:r>
            <a:r>
              <a:rPr lang="fr-FR" baseline="-25000" dirty="0" smtClean="0"/>
              <a:t>1</a:t>
            </a:r>
            <a:r>
              <a:rPr lang="fr-FR" dirty="0" smtClean="0"/>
              <a:t> = m</a:t>
            </a:r>
            <a:r>
              <a:rPr lang="fr-FR" baseline="-25000" dirty="0" smtClean="0"/>
              <a:t>2</a:t>
            </a:r>
            <a:r>
              <a:rPr lang="fr-FR" dirty="0" smtClean="0"/>
              <a:t> = A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Itération sur N se réalise au niveau de chaque processus: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	</a:t>
            </a:r>
            <a:r>
              <a:rPr lang="fr-FR" dirty="0" smtClean="0"/>
              <a:t>Au lieu d’envoyer le résultat local au processus 0, le bloc local de m</a:t>
            </a:r>
            <a:r>
              <a:rPr lang="fr-FR" baseline="-25000" dirty="0" smtClean="0"/>
              <a:t>1</a:t>
            </a:r>
            <a:r>
              <a:rPr lang="fr-FR" dirty="0" smtClean="0"/>
              <a:t> est 	remplacé par ce résultat local.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processus 0 ne récupère les résultats locaux qu’à la fin de N itérations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426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Calcul scientifique parallèle</vt:lpstr>
      <vt:lpstr>Les méthodes numériques de calcul de valeurs propres - 1</vt:lpstr>
      <vt:lpstr>Les méthodes numériques de calcul de valeurs propres - 2</vt:lpstr>
      <vt:lpstr>Les méthodes numériques de calcul de valeurs propres - 3</vt:lpstr>
      <vt:lpstr>PowerPoint Presentation</vt:lpstr>
      <vt:lpstr>Calcul du produit de 2 matrices en parallèle</vt:lpstr>
      <vt:lpstr>Application pour le calcul de AN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 scientifique parallèle</dc:title>
  <dc:creator>Pierre Brender</dc:creator>
  <cp:lastModifiedBy>Pierre Brender</cp:lastModifiedBy>
  <cp:revision>9</cp:revision>
  <dcterms:created xsi:type="dcterms:W3CDTF">2016-06-28T18:21:06Z</dcterms:created>
  <dcterms:modified xsi:type="dcterms:W3CDTF">2016-06-28T19:41:26Z</dcterms:modified>
</cp:coreProperties>
</file>