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87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89" r:id="rId11"/>
    <p:sldId id="276" r:id="rId12"/>
    <p:sldId id="277" r:id="rId13"/>
    <p:sldId id="27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4" r:id="rId24"/>
  </p:sldIdLst>
  <p:sldSz cx="9144000" cy="5143500" type="screen16x9"/>
  <p:notesSz cx="17348200" cy="9753600"/>
  <p:embeddedFontLst>
    <p:embeddedFont>
      <p:font typeface="Advent Pro Light" panose="020B0604020202020204" charset="0"/>
      <p:regular r:id="rId26"/>
      <p:bold r:id="rId27"/>
    </p:embeddedFont>
    <p:embeddedFont>
      <p:font typeface="Barlow Condensed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swald Regular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9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109D9-8CAD-4A0D-B0E9-8DBAFF18CDC6}">
  <a:tblStyle styleId="{40B109D9-8CAD-4A0D-B0E9-8DBAFF18CDC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9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c68a9785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c68a97855_1_27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4c68a97855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4c68a97855_1_30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4c68a97855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4c68a97855_1_30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82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38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98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4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29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0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775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15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548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24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rgbClr val="43434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hasCustomPrompt="1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rgbClr val="43434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 idx="3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5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7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9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3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14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5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7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sb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ocalhost/mantisbt-vers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195471" y="1105738"/>
            <a:ext cx="450449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39F"/>
                </a:solidFill>
              </a:rPr>
              <a:t>MÔN:CÔNG CỤ &amp; PHÁT TRIỂN MÔI TR</a:t>
            </a:r>
            <a:r>
              <a:rPr lang="vi-VN" sz="3200" dirty="0">
                <a:solidFill>
                  <a:srgbClr val="FFC39F"/>
                </a:solidFill>
              </a:rPr>
              <a:t>Ư</a:t>
            </a:r>
            <a:r>
              <a:rPr lang="en-US" sz="3200" dirty="0"/>
              <a:t>ỜNG PHẦN MỀM</a:t>
            </a:r>
            <a:endParaRPr sz="3200" dirty="0">
              <a:solidFill>
                <a:srgbClr val="FFC39F"/>
              </a:solidFill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372620" y="356989"/>
            <a:ext cx="4382973" cy="4242509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18;p28">
            <a:extLst>
              <a:ext uri="{FF2B5EF4-FFF2-40B4-BE49-F238E27FC236}">
                <a16:creationId xmlns:a16="http://schemas.microsoft.com/office/drawing/2014/main" id="{7B958785-919F-406F-A22E-81754E59730E}"/>
              </a:ext>
            </a:extLst>
          </p:cNvPr>
          <p:cNvSpPr txBox="1">
            <a:spLocks/>
          </p:cNvSpPr>
          <p:nvPr/>
        </p:nvSpPr>
        <p:spPr>
          <a:xfrm>
            <a:off x="253525" y="1695388"/>
            <a:ext cx="477473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2400" dirty="0"/>
              <a:t>TÌM HIỂU VỀ BUG TRACKING SYSTEM</a:t>
            </a:r>
            <a:endParaRPr lang="vi-VN" sz="2400" dirty="0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12116FDC-2EFE-449A-8B4E-8AFAEB9A7418}"/>
              </a:ext>
            </a:extLst>
          </p:cNvPr>
          <p:cNvCxnSpPr>
            <a:cxnSpLocks/>
          </p:cNvCxnSpPr>
          <p:nvPr/>
        </p:nvCxnSpPr>
        <p:spPr>
          <a:xfrm>
            <a:off x="511652" y="2803829"/>
            <a:ext cx="3584714" cy="0"/>
          </a:xfrm>
          <a:prstGeom prst="line">
            <a:avLst/>
          </a:prstGeom>
          <a:ln>
            <a:solidFill>
              <a:srgbClr val="FFC39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" name="Google Shape;118;p28">
            <a:extLst>
              <a:ext uri="{FF2B5EF4-FFF2-40B4-BE49-F238E27FC236}">
                <a16:creationId xmlns:a16="http://schemas.microsoft.com/office/drawing/2014/main" id="{46CC6FCF-2FF6-486E-882F-3745BB97FA4F}"/>
              </a:ext>
            </a:extLst>
          </p:cNvPr>
          <p:cNvSpPr txBox="1">
            <a:spLocks/>
          </p:cNvSpPr>
          <p:nvPr/>
        </p:nvSpPr>
        <p:spPr>
          <a:xfrm>
            <a:off x="74910" y="4436266"/>
            <a:ext cx="1176375" cy="60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2400" dirty="0"/>
              <a:t>NHÓM 1</a:t>
            </a:r>
            <a:endParaRPr lang="vi-VN" sz="2400" dirty="0"/>
          </a:p>
        </p:txBody>
      </p:sp>
      <p:sp>
        <p:nvSpPr>
          <p:cNvPr id="308" name="Google Shape;118;p28">
            <a:extLst>
              <a:ext uri="{FF2B5EF4-FFF2-40B4-BE49-F238E27FC236}">
                <a16:creationId xmlns:a16="http://schemas.microsoft.com/office/drawing/2014/main" id="{74333DF5-4100-4485-B8FD-B368E567CFAD}"/>
              </a:ext>
            </a:extLst>
          </p:cNvPr>
          <p:cNvSpPr txBox="1">
            <a:spLocks/>
          </p:cNvSpPr>
          <p:nvPr/>
        </p:nvSpPr>
        <p:spPr>
          <a:xfrm>
            <a:off x="5944811" y="4588394"/>
            <a:ext cx="3460898" cy="47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2400" dirty="0"/>
              <a:t>GIẢNG VIÊN :VÕ VĂN L</a:t>
            </a:r>
            <a:r>
              <a:rPr lang="vi-VN" sz="2400" dirty="0"/>
              <a:t>Ư</a:t>
            </a:r>
            <a:r>
              <a:rPr lang="en-US" sz="2400" dirty="0"/>
              <a:t>ỜNG</a:t>
            </a:r>
            <a:endParaRPr lang="vi-V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306" grpId="0"/>
      <p:bldP spid="307" grpId="0"/>
      <p:bldP spid="3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34343"/>
                </a:solidFill>
              </a:rPr>
              <a:t>GIỚI THIỆU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MANTIS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BUG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TRACKER</a:t>
            </a:r>
            <a:endParaRPr sz="5400" dirty="0">
              <a:solidFill>
                <a:srgbClr val="434343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03.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508A01D-DAD0-4231-A548-280CE8516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9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48"/>
          <p:cNvGrpSpPr/>
          <p:nvPr/>
        </p:nvGrpSpPr>
        <p:grpSpPr>
          <a:xfrm>
            <a:off x="1084918" y="3151763"/>
            <a:ext cx="7456207" cy="2479869"/>
            <a:chOff x="1133044" y="2663625"/>
            <a:chExt cx="7456207" cy="2479869"/>
          </a:xfrm>
        </p:grpSpPr>
        <p:sp>
          <p:nvSpPr>
            <p:cNvPr id="1765" name="Google Shape;1765;p48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201;p38">
            <a:extLst>
              <a:ext uri="{FF2B5EF4-FFF2-40B4-BE49-F238E27FC236}">
                <a16:creationId xmlns:a16="http://schemas.microsoft.com/office/drawing/2014/main" id="{1DC30116-9FA7-4D62-9312-FFBAC9174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01223"/>
            <a:ext cx="91440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GIỚI THIỆU</a:t>
            </a:r>
            <a:endParaRPr sz="4000" dirty="0">
              <a:solidFill>
                <a:srgbClr val="FFC39F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3FF63DB-BE3F-4D02-93B1-B830784DA257}"/>
              </a:ext>
            </a:extLst>
          </p:cNvPr>
          <p:cNvSpPr/>
          <p:nvPr/>
        </p:nvSpPr>
        <p:spPr>
          <a:xfrm>
            <a:off x="110003" y="935395"/>
            <a:ext cx="89239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39F"/>
              </a:buCl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Mantis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Tracker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theo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miễn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MantisBT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theo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xảy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ở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C39F"/>
              </a:buCl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 nhiên,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MantisBT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như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theo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chung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công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vi-VN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C39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49"/>
          <p:cNvGrpSpPr/>
          <p:nvPr/>
        </p:nvGrpSpPr>
        <p:grpSpPr>
          <a:xfrm rot="10800000" flipH="1">
            <a:off x="213132" y="-330011"/>
            <a:ext cx="8820865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201;p38">
            <a:extLst>
              <a:ext uri="{FF2B5EF4-FFF2-40B4-BE49-F238E27FC236}">
                <a16:creationId xmlns:a16="http://schemas.microsoft.com/office/drawing/2014/main" id="{735FE625-8AB3-4BC9-8D79-3ED099726AFB}"/>
              </a:ext>
            </a:extLst>
          </p:cNvPr>
          <p:cNvSpPr txBox="1">
            <a:spLocks/>
          </p:cNvSpPr>
          <p:nvPr/>
        </p:nvSpPr>
        <p:spPr>
          <a:xfrm>
            <a:off x="0" y="792511"/>
            <a:ext cx="9144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4000" dirty="0"/>
              <a:t>NHỮNG ĐẶC TR</a:t>
            </a:r>
            <a:r>
              <a:rPr lang="vi-VN" sz="4000" dirty="0"/>
              <a:t>Ư</a:t>
            </a:r>
            <a:r>
              <a:rPr lang="en-US" sz="4000" dirty="0"/>
              <a:t>NG</a:t>
            </a:r>
          </a:p>
          <a:p>
            <a:r>
              <a:rPr lang="en-US" sz="4000" dirty="0"/>
              <a:t>VÀ LỢI ÍCH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7BF1ADB0-54E4-4376-84D7-74AD94CA13C3}"/>
              </a:ext>
            </a:extLst>
          </p:cNvPr>
          <p:cNvSpPr/>
          <p:nvPr/>
        </p:nvSpPr>
        <p:spPr>
          <a:xfrm>
            <a:off x="1326651" y="1496483"/>
            <a:ext cx="64906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Miễn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trên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Web-based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đa ngôn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đơn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lọc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dò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tra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50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100" dirty="0">
                <a:solidFill>
                  <a:srgbClr val="FFC39F"/>
                </a:solidFill>
              </a:rPr>
              <a:t>MỘT SỐ KHÁI NIỆM CẦN BIẾT KHI DÙNG MANTIS BUG TRACKER</a:t>
            </a:r>
            <a:endParaRPr sz="2100" dirty="0">
              <a:solidFill>
                <a:srgbClr val="FFC39F"/>
              </a:solidFill>
            </a:endParaRPr>
          </a:p>
        </p:txBody>
      </p:sp>
      <p:sp>
        <p:nvSpPr>
          <p:cNvPr id="79" name="Google Shape;1790;p50">
            <a:extLst>
              <a:ext uri="{FF2B5EF4-FFF2-40B4-BE49-F238E27FC236}">
                <a16:creationId xmlns:a16="http://schemas.microsoft.com/office/drawing/2014/main" id="{6DE36D61-4ECE-45FC-B416-82F82E372687}"/>
              </a:ext>
            </a:extLst>
          </p:cNvPr>
          <p:cNvSpPr txBox="1">
            <a:spLocks/>
          </p:cNvSpPr>
          <p:nvPr/>
        </p:nvSpPr>
        <p:spPr>
          <a:xfrm>
            <a:off x="123752" y="3246699"/>
            <a:ext cx="8731489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Issues</a:t>
            </a:r>
            <a:r>
              <a:rPr lang="vi-VN" sz="1600" dirty="0"/>
              <a:t> :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hiểu</a:t>
            </a:r>
            <a:r>
              <a:rPr lang="vi-VN" sz="1600" dirty="0"/>
              <a:t> như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lỗi</a:t>
            </a:r>
            <a:r>
              <a:rPr lang="vi-VN" sz="1600" dirty="0"/>
              <a:t> (</a:t>
            </a:r>
            <a:r>
              <a:rPr lang="vi-VN" sz="1600" dirty="0" err="1"/>
              <a:t>thường</a:t>
            </a:r>
            <a:r>
              <a:rPr lang="vi-VN" sz="1600" dirty="0"/>
              <a:t> </a:t>
            </a:r>
            <a:r>
              <a:rPr lang="vi-VN" sz="1600" dirty="0" err="1"/>
              <a:t>gọi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Bug</a:t>
            </a:r>
            <a:r>
              <a:rPr lang="vi-VN" sz="1600" dirty="0"/>
              <a:t>), </a:t>
            </a:r>
            <a:r>
              <a:rPr lang="vi-VN" sz="1600" dirty="0" err="1"/>
              <a:t>thiếu</a:t>
            </a:r>
            <a:r>
              <a:rPr lang="vi-VN" sz="1600" dirty="0"/>
              <a:t> </a:t>
            </a:r>
            <a:r>
              <a:rPr lang="vi-VN" sz="1600" dirty="0" err="1"/>
              <a:t>sót</a:t>
            </a:r>
            <a:r>
              <a:rPr lang="vi-VN" sz="1600" dirty="0"/>
              <a:t>. sai </a:t>
            </a:r>
            <a:r>
              <a:rPr lang="vi-VN" sz="1600" dirty="0" err="1"/>
              <a:t>phạm</a:t>
            </a:r>
            <a:r>
              <a:rPr lang="vi-VN" sz="1600" dirty="0"/>
              <a:t> trong chương </a:t>
            </a:r>
            <a:r>
              <a:rPr lang="vi-VN" sz="1600" dirty="0" err="1"/>
              <a:t>trình</a:t>
            </a:r>
            <a:r>
              <a:rPr lang="vi-VN" sz="1600" dirty="0"/>
              <a:t> </a:t>
            </a:r>
            <a:r>
              <a:rPr lang="vi-VN" sz="1600" dirty="0" err="1"/>
              <a:t>hoặc</a:t>
            </a:r>
            <a:r>
              <a:rPr lang="vi-VN" sz="1600" dirty="0"/>
              <a:t> </a:t>
            </a:r>
            <a:r>
              <a:rPr lang="vi-VN" sz="1600" dirty="0" err="1"/>
              <a:t>tài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dự</a:t>
            </a:r>
            <a:r>
              <a:rPr lang="vi-VN" sz="1600" dirty="0"/>
              <a:t> </a:t>
            </a:r>
            <a:r>
              <a:rPr lang="vi-VN" sz="1600" dirty="0" err="1"/>
              <a:t>án</a:t>
            </a:r>
            <a:endParaRPr lang="vi-VN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Report</a:t>
            </a:r>
            <a:r>
              <a:rPr lang="vi-VN" sz="1600" dirty="0"/>
              <a:t> </a:t>
            </a:r>
            <a:r>
              <a:rPr lang="vi-VN" sz="1600" dirty="0" err="1"/>
              <a:t>issue</a:t>
            </a:r>
            <a:r>
              <a:rPr lang="vi-VN" sz="1600" dirty="0"/>
              <a:t> : </a:t>
            </a:r>
            <a:r>
              <a:rPr lang="vi-VN" sz="1600" dirty="0" err="1"/>
              <a:t>Báo</a:t>
            </a:r>
            <a:r>
              <a:rPr lang="vi-VN" sz="1600" dirty="0"/>
              <a:t> </a:t>
            </a:r>
            <a:r>
              <a:rPr lang="vi-VN" sz="1600" dirty="0" err="1"/>
              <a:t>cáo</a:t>
            </a:r>
            <a:r>
              <a:rPr lang="vi-VN" sz="1600" dirty="0"/>
              <a:t> </a:t>
            </a:r>
            <a:r>
              <a:rPr lang="vi-VN" sz="1600" dirty="0" err="1"/>
              <a:t>lỗi</a:t>
            </a:r>
            <a:r>
              <a:rPr lang="vi-VN" sz="1600" dirty="0"/>
              <a:t>/ sai </a:t>
            </a:r>
            <a:r>
              <a:rPr lang="vi-VN" sz="1600" dirty="0" err="1"/>
              <a:t>sót</a:t>
            </a:r>
            <a:r>
              <a:rPr lang="vi-VN" sz="1600" dirty="0"/>
              <a:t> khi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tìm</a:t>
            </a:r>
            <a:r>
              <a:rPr lang="vi-VN" sz="1600" dirty="0"/>
              <a:t> </a:t>
            </a:r>
            <a:r>
              <a:rPr lang="vi-VN" sz="1600" dirty="0" err="1"/>
              <a:t>thấy</a:t>
            </a:r>
            <a:r>
              <a:rPr lang="vi-VN" sz="1600" dirty="0"/>
              <a:t> trên chương </a:t>
            </a:r>
            <a:r>
              <a:rPr lang="vi-VN" sz="1600" dirty="0" err="1"/>
              <a:t>trình</a:t>
            </a:r>
            <a:r>
              <a:rPr lang="vi-VN" sz="1600" dirty="0"/>
              <a:t>/ </a:t>
            </a:r>
            <a:r>
              <a:rPr lang="vi-VN" sz="1600" dirty="0" err="1"/>
              <a:t>tài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endParaRPr lang="vi-VN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Category</a:t>
            </a:r>
            <a:r>
              <a:rPr lang="vi-VN" sz="1600" dirty="0"/>
              <a:t> : phân </a:t>
            </a:r>
            <a:r>
              <a:rPr lang="vi-VN" sz="1600" dirty="0" err="1"/>
              <a:t>nhóm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</a:t>
            </a:r>
            <a:r>
              <a:rPr lang="vi-VN" sz="1600" dirty="0" err="1"/>
              <a:t>chức</a:t>
            </a:r>
            <a:r>
              <a:rPr lang="vi-VN" sz="1600" dirty="0"/>
              <a:t> năng/ </a:t>
            </a:r>
            <a:r>
              <a:rPr lang="vi-VN" sz="1600" dirty="0" err="1"/>
              <a:t>module</a:t>
            </a:r>
            <a:endParaRPr lang="vi-VN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Severity</a:t>
            </a:r>
            <a:r>
              <a:rPr lang="vi-VN" sz="1600" dirty="0"/>
              <a:t> : </a:t>
            </a:r>
            <a:r>
              <a:rPr lang="vi-VN" sz="1600" dirty="0" err="1"/>
              <a:t>mức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issue</a:t>
            </a:r>
            <a:endParaRPr lang="vi-VN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Status</a:t>
            </a:r>
            <a:r>
              <a:rPr lang="vi-VN" sz="1600" dirty="0"/>
              <a:t> : </a:t>
            </a:r>
            <a:r>
              <a:rPr lang="vi-VN" sz="1600" dirty="0" err="1"/>
              <a:t>trạng</a:t>
            </a:r>
            <a:r>
              <a:rPr lang="vi-VN" sz="1600" dirty="0"/>
              <a:t> </a:t>
            </a:r>
            <a:r>
              <a:rPr lang="vi-VN" sz="1600" dirty="0" err="1"/>
              <a:t>thái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issue</a:t>
            </a:r>
            <a:r>
              <a:rPr lang="vi-VN" sz="1600" dirty="0"/>
              <a:t> Bao </a:t>
            </a:r>
            <a:r>
              <a:rPr lang="vi-VN" sz="1600" dirty="0" err="1"/>
              <a:t>gồm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</a:t>
            </a:r>
            <a:r>
              <a:rPr lang="vi-VN" sz="1600" dirty="0" err="1"/>
              <a:t>trạng</a:t>
            </a:r>
            <a:r>
              <a:rPr lang="vi-VN" sz="1600" dirty="0"/>
              <a:t> </a:t>
            </a:r>
            <a:r>
              <a:rPr lang="vi-VN" sz="1600" dirty="0" err="1"/>
              <a:t>thái</a:t>
            </a:r>
            <a:r>
              <a:rPr lang="vi-VN" sz="1600" dirty="0"/>
              <a:t>:</a:t>
            </a:r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New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chưa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xử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, </a:t>
            </a:r>
            <a:r>
              <a:rPr lang="vi-VN" sz="1600" dirty="0" err="1"/>
              <a:t>hoặc</a:t>
            </a:r>
            <a:r>
              <a:rPr lang="vi-VN" sz="1600" dirty="0"/>
              <a:t> đang </a:t>
            </a:r>
            <a:r>
              <a:rPr lang="vi-VN" sz="1600" dirty="0" err="1"/>
              <a:t>xử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Resolved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xử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xong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Closed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reporter</a:t>
            </a:r>
            <a:r>
              <a:rPr lang="vi-VN" sz="1600" dirty="0"/>
              <a:t> </a:t>
            </a:r>
            <a:r>
              <a:rPr lang="vi-VN" sz="1600" dirty="0" err="1"/>
              <a:t>kiểm</a:t>
            </a:r>
            <a:r>
              <a:rPr lang="vi-VN" sz="1600" dirty="0"/>
              <a:t> tra </a:t>
            </a:r>
            <a:r>
              <a:rPr lang="vi-VN" sz="1600" dirty="0" err="1"/>
              <a:t>lại</a:t>
            </a:r>
            <a:r>
              <a:rPr lang="vi-VN" sz="1600" dirty="0"/>
              <a:t> </a:t>
            </a:r>
            <a:r>
              <a:rPr lang="vi-VN" sz="1600" dirty="0" err="1"/>
              <a:t>và</a:t>
            </a:r>
            <a:r>
              <a:rPr lang="vi-VN" sz="1600" dirty="0"/>
              <a:t> </a:t>
            </a:r>
            <a:r>
              <a:rPr lang="vi-VN" sz="1600" dirty="0" err="1"/>
              <a:t>bug</a:t>
            </a:r>
            <a:r>
              <a:rPr lang="vi-VN" sz="1600" dirty="0"/>
              <a:t> không </a:t>
            </a:r>
            <a:r>
              <a:rPr lang="vi-VN" sz="1600" dirty="0" err="1"/>
              <a:t>còn</a:t>
            </a:r>
            <a:r>
              <a:rPr lang="vi-VN" sz="1600" dirty="0"/>
              <a:t> </a:t>
            </a:r>
            <a:r>
              <a:rPr lang="vi-VN" sz="1600" dirty="0" err="1"/>
              <a:t>xảy</a:t>
            </a:r>
            <a:r>
              <a:rPr lang="vi-VN" sz="1600" dirty="0"/>
              <a:t> ra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Feedback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đang </a:t>
            </a:r>
            <a:r>
              <a:rPr lang="vi-VN" sz="1600" dirty="0" err="1"/>
              <a:t>chờ</a:t>
            </a:r>
            <a:r>
              <a:rPr lang="vi-VN" sz="1600" dirty="0"/>
              <a:t> </a:t>
            </a:r>
            <a:r>
              <a:rPr lang="vi-VN" sz="1600" dirty="0" err="1"/>
              <a:t>phản</a:t>
            </a:r>
            <a:r>
              <a:rPr lang="vi-VN" sz="1600" dirty="0"/>
              <a:t> </a:t>
            </a:r>
            <a:r>
              <a:rPr lang="vi-VN" sz="1600" dirty="0" err="1"/>
              <a:t>hồi</a:t>
            </a:r>
            <a:r>
              <a:rPr lang="vi-VN" sz="1600" dirty="0"/>
              <a:t> + </a:t>
            </a:r>
            <a:r>
              <a:rPr lang="vi-VN" sz="1600" dirty="0" err="1"/>
              <a:t>Confirmed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đang </a:t>
            </a:r>
            <a:r>
              <a:rPr lang="vi-VN" sz="1600" dirty="0" err="1"/>
              <a:t>chờ</a:t>
            </a:r>
            <a:r>
              <a:rPr lang="vi-VN" sz="1600" dirty="0"/>
              <a:t> </a:t>
            </a:r>
            <a:r>
              <a:rPr lang="vi-VN" sz="1600" dirty="0" err="1"/>
              <a:t>xác</a:t>
            </a:r>
            <a:r>
              <a:rPr lang="vi-VN" sz="1600" dirty="0"/>
              <a:t> </a:t>
            </a:r>
            <a:r>
              <a:rPr lang="vi-VN" sz="1600" dirty="0" err="1"/>
              <a:t>nhận</a:t>
            </a:r>
            <a:r>
              <a:rPr lang="vi-VN" sz="1600" dirty="0"/>
              <a:t> </a:t>
            </a:r>
            <a:r>
              <a:rPr lang="vi-VN" sz="1600" dirty="0" err="1"/>
              <a:t>lại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Assigned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bàn</a:t>
            </a:r>
            <a:r>
              <a:rPr lang="vi-VN" sz="1600" dirty="0"/>
              <a:t> giao + </a:t>
            </a:r>
            <a:r>
              <a:rPr lang="vi-VN" sz="1600" dirty="0" err="1"/>
              <a:t>Acknowledged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chấp</a:t>
            </a:r>
            <a:r>
              <a:rPr lang="vi-VN" sz="1600" dirty="0"/>
              <a:t> </a:t>
            </a:r>
            <a:r>
              <a:rPr lang="vi-VN" sz="1600" dirty="0" err="1"/>
              <a:t>nhận</a:t>
            </a:r>
            <a:endParaRPr lang="vi-V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50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100" dirty="0">
                <a:solidFill>
                  <a:srgbClr val="FFC39F"/>
                </a:solidFill>
              </a:rPr>
              <a:t>MỘT SỐ KHÁI NIỆM CẦN BIẾT KHI DÙNG MANTIS BUG TRACKER</a:t>
            </a:r>
            <a:endParaRPr sz="2100" dirty="0">
              <a:solidFill>
                <a:srgbClr val="FFC39F"/>
              </a:solidFill>
            </a:endParaRPr>
          </a:p>
        </p:txBody>
      </p:sp>
      <p:sp>
        <p:nvSpPr>
          <p:cNvPr id="79" name="Google Shape;1790;p50">
            <a:extLst>
              <a:ext uri="{FF2B5EF4-FFF2-40B4-BE49-F238E27FC236}">
                <a16:creationId xmlns:a16="http://schemas.microsoft.com/office/drawing/2014/main" id="{6DE36D61-4ECE-45FC-B416-82F82E372687}"/>
              </a:ext>
            </a:extLst>
          </p:cNvPr>
          <p:cNvSpPr txBox="1">
            <a:spLocks/>
          </p:cNvSpPr>
          <p:nvPr/>
        </p:nvSpPr>
        <p:spPr>
          <a:xfrm>
            <a:off x="206255" y="2999192"/>
            <a:ext cx="8731489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 err="1"/>
              <a:t>Resolution</a:t>
            </a:r>
            <a:r>
              <a:rPr lang="vi-VN" sz="1600" dirty="0"/>
              <a:t> : </a:t>
            </a:r>
            <a:r>
              <a:rPr lang="vi-VN" sz="1600" dirty="0" err="1"/>
              <a:t>các</a:t>
            </a:r>
            <a:r>
              <a:rPr lang="vi-VN" sz="1600" dirty="0"/>
              <a:t>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quyết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issue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Open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vừa</a:t>
            </a:r>
            <a:r>
              <a:rPr lang="vi-VN" sz="1600" dirty="0"/>
              <a:t> </a:t>
            </a:r>
            <a:r>
              <a:rPr lang="vi-VN" sz="1600" dirty="0" err="1"/>
              <a:t>tạo</a:t>
            </a:r>
            <a:r>
              <a:rPr lang="vi-VN" sz="1600" dirty="0"/>
              <a:t> </a:t>
            </a:r>
            <a:r>
              <a:rPr lang="vi-VN" sz="1600" dirty="0" err="1"/>
              <a:t>mới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Reopen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vẫn</a:t>
            </a:r>
            <a:r>
              <a:rPr lang="vi-VN" sz="1600" dirty="0"/>
              <a:t> </a:t>
            </a:r>
            <a:r>
              <a:rPr lang="vi-VN" sz="1600" dirty="0" err="1"/>
              <a:t>xảy</a:t>
            </a:r>
            <a:r>
              <a:rPr lang="vi-VN" sz="1600" dirty="0"/>
              <a:t> ra </a:t>
            </a:r>
            <a:r>
              <a:rPr lang="vi-VN" sz="1600" dirty="0" err="1"/>
              <a:t>và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mở</a:t>
            </a:r>
            <a:r>
              <a:rPr lang="vi-VN" sz="1600" dirty="0"/>
              <a:t> </a:t>
            </a:r>
            <a:r>
              <a:rPr lang="vi-VN" sz="1600" dirty="0" err="1"/>
              <a:t>lại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fix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Fixed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fix</a:t>
            </a:r>
            <a:r>
              <a:rPr lang="vi-VN" sz="1600" dirty="0"/>
              <a:t> + </a:t>
            </a:r>
            <a:r>
              <a:rPr lang="vi-VN" sz="1600" dirty="0" err="1"/>
              <a:t>Not</a:t>
            </a:r>
            <a:r>
              <a:rPr lang="vi-VN" sz="1600" dirty="0"/>
              <a:t> </a:t>
            </a:r>
            <a:r>
              <a:rPr lang="vi-VN" sz="1600" dirty="0" err="1"/>
              <a:t>Fixable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không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fix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Won't</a:t>
            </a:r>
            <a:r>
              <a:rPr lang="vi-VN" sz="1600" dirty="0"/>
              <a:t> </a:t>
            </a:r>
            <a:r>
              <a:rPr lang="vi-VN" sz="1600" dirty="0" err="1"/>
              <a:t>Fix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quyết</a:t>
            </a:r>
            <a:r>
              <a:rPr lang="vi-VN" sz="1600" dirty="0"/>
              <a:t> </a:t>
            </a:r>
            <a:r>
              <a:rPr lang="vi-VN" sz="1600" dirty="0" err="1"/>
              <a:t>định</a:t>
            </a:r>
            <a:r>
              <a:rPr lang="vi-VN" sz="1600" dirty="0"/>
              <a:t> không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fix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Unable</a:t>
            </a:r>
            <a:r>
              <a:rPr lang="vi-VN" sz="1600" dirty="0"/>
              <a:t> </a:t>
            </a:r>
            <a:r>
              <a:rPr lang="vi-VN" sz="1600" dirty="0" err="1"/>
              <a:t>Reproduce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không </a:t>
            </a:r>
            <a:r>
              <a:rPr lang="vi-VN" sz="1600" dirty="0" err="1"/>
              <a:t>bị</a:t>
            </a:r>
            <a:r>
              <a:rPr lang="vi-VN" sz="1600" dirty="0"/>
              <a:t> </a:t>
            </a:r>
            <a:r>
              <a:rPr lang="vi-VN" sz="1600" dirty="0" err="1"/>
              <a:t>phát</a:t>
            </a:r>
            <a:r>
              <a:rPr lang="vi-VN" sz="1600" dirty="0"/>
              <a:t> sinh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khác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Duplicate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bị</a:t>
            </a:r>
            <a:r>
              <a:rPr lang="vi-VN" sz="1600" dirty="0"/>
              <a:t> </a:t>
            </a:r>
            <a:r>
              <a:rPr lang="vi-VN" sz="1600" dirty="0" err="1"/>
              <a:t>trùng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</a:t>
            </a:r>
            <a:r>
              <a:rPr lang="vi-VN" sz="1600" dirty="0" err="1"/>
              <a:t>một</a:t>
            </a:r>
            <a:r>
              <a:rPr lang="vi-VN" sz="1600" dirty="0"/>
              <a:t>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khác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Cancelled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bị</a:t>
            </a:r>
            <a:r>
              <a:rPr lang="vi-VN" sz="1600" dirty="0"/>
              <a:t> </a:t>
            </a:r>
            <a:r>
              <a:rPr lang="vi-VN" sz="1600" dirty="0" err="1"/>
              <a:t>bỏ</a:t>
            </a:r>
            <a:r>
              <a:rPr lang="vi-VN" sz="1600" dirty="0"/>
              <a:t> </a:t>
            </a:r>
            <a:r>
              <a:rPr lang="vi-VN" sz="1600" dirty="0" err="1"/>
              <a:t>quả</a:t>
            </a:r>
            <a:r>
              <a:rPr lang="vi-VN" sz="1600" dirty="0"/>
              <a:t> không </a:t>
            </a:r>
            <a:r>
              <a:rPr lang="vi-VN" sz="1600" dirty="0" err="1"/>
              <a:t>sửa</a:t>
            </a:r>
            <a:r>
              <a:rPr lang="vi-VN" sz="1600" dirty="0"/>
              <a:t> </a:t>
            </a:r>
            <a:endParaRPr lang="en-US" sz="1600" dirty="0"/>
          </a:p>
          <a:p>
            <a:pPr marL="285750" indent="-285750" algn="l">
              <a:buSzPts val="600"/>
              <a:buFont typeface="Arial" panose="020B0604020202020204" pitchFamily="34" charset="0"/>
              <a:buChar char="•"/>
            </a:pPr>
            <a:r>
              <a:rPr lang="vi-VN" sz="1600" dirty="0"/>
              <a:t>+ </a:t>
            </a:r>
            <a:r>
              <a:rPr lang="vi-VN" sz="1600" dirty="0" err="1"/>
              <a:t>Suspended</a:t>
            </a:r>
            <a:r>
              <a:rPr lang="vi-VN" sz="1600" dirty="0"/>
              <a:t>: </a:t>
            </a:r>
            <a:r>
              <a:rPr lang="vi-VN" sz="1600" dirty="0" err="1"/>
              <a:t>Bug</a:t>
            </a:r>
            <a:r>
              <a:rPr lang="vi-VN" sz="1600" dirty="0"/>
              <a:t> </a:t>
            </a:r>
            <a:r>
              <a:rPr lang="vi-VN" sz="1600" dirty="0" err="1"/>
              <a:t>bị</a:t>
            </a:r>
            <a:r>
              <a:rPr lang="vi-VN" sz="1600" dirty="0"/>
              <a:t> treo, chưa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xử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66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39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08" name="Google Shape;1208;p39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9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2393100" y="3425500"/>
            <a:ext cx="29076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CÀI ĐẶT VÀ</a:t>
            </a:r>
            <a:br>
              <a:rPr lang="en-US" sz="4400" dirty="0"/>
            </a:br>
            <a:r>
              <a:rPr lang="en-US" sz="4400" dirty="0"/>
              <a:t>H</a:t>
            </a:r>
            <a:r>
              <a:rPr lang="vi-VN" sz="4400" dirty="0"/>
              <a:t>Ư</a:t>
            </a:r>
            <a:r>
              <a:rPr lang="en-US" sz="4400" dirty="0"/>
              <a:t>ỚNG DẪN</a:t>
            </a:r>
            <a:endParaRPr sz="4400" dirty="0"/>
          </a:p>
        </p:txBody>
      </p:sp>
      <p:sp>
        <p:nvSpPr>
          <p:cNvPr id="1216" name="Google Shape;1216;p39"/>
          <p:cNvSpPr txBox="1">
            <a:spLocks noGrp="1"/>
          </p:cNvSpPr>
          <p:nvPr>
            <p:ph type="title" idx="2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07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C39F"/>
                </a:solidFill>
              </a:rPr>
              <a:t>Cài</a:t>
            </a:r>
            <a:r>
              <a:rPr lang="en-US" dirty="0">
                <a:solidFill>
                  <a:srgbClr val="FFC39F"/>
                </a:solidFill>
              </a:rPr>
              <a:t> </a:t>
            </a:r>
            <a:r>
              <a:rPr lang="en-US" dirty="0" err="1">
                <a:solidFill>
                  <a:srgbClr val="FFC39F"/>
                </a:solidFill>
              </a:rPr>
              <a:t>đặt</a:t>
            </a:r>
            <a:r>
              <a:rPr lang="en-US" dirty="0">
                <a:solidFill>
                  <a:srgbClr val="FFC39F"/>
                </a:solidFill>
              </a:rPr>
              <a:t> Mantis </a:t>
            </a:r>
            <a:r>
              <a:rPr lang="en-US" dirty="0" err="1">
                <a:solidFill>
                  <a:srgbClr val="FFC39F"/>
                </a:solidFill>
              </a:rPr>
              <a:t>để</a:t>
            </a:r>
            <a:r>
              <a:rPr lang="en-US" dirty="0">
                <a:solidFill>
                  <a:srgbClr val="FFC39F"/>
                </a:solidFill>
              </a:rPr>
              <a:t> </a:t>
            </a:r>
            <a:r>
              <a:rPr lang="en-US" dirty="0" err="1">
                <a:solidFill>
                  <a:srgbClr val="FFC39F"/>
                </a:solidFill>
              </a:rPr>
              <a:t>s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offline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918" y="971134"/>
            <a:ext cx="8825703" cy="3772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mantis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Wamp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Xamp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host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mantis 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Mantis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https://www.mantisbt.org/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Sau khi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dowload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nén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Mantis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coppy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thư 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htdoc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Sau đó ta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http://localhost/mantisbt-version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phiên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10BCE5A7-FD50-4F51-881C-0D10289F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C39F"/>
                </a:solidFill>
              </a:rPr>
              <a:t>Cài</a:t>
            </a:r>
            <a:r>
              <a:rPr lang="en-US" dirty="0">
                <a:solidFill>
                  <a:srgbClr val="FFC39F"/>
                </a:solidFill>
              </a:rPr>
              <a:t> </a:t>
            </a:r>
            <a:r>
              <a:rPr lang="en-US" dirty="0" err="1">
                <a:solidFill>
                  <a:srgbClr val="FFC39F"/>
                </a:solidFill>
              </a:rPr>
              <a:t>đặt</a:t>
            </a:r>
            <a:r>
              <a:rPr lang="en-US" dirty="0">
                <a:solidFill>
                  <a:srgbClr val="FFC39F"/>
                </a:solidFill>
              </a:rPr>
              <a:t> Mantis </a:t>
            </a:r>
            <a:r>
              <a:rPr lang="en-US" dirty="0" err="1">
                <a:solidFill>
                  <a:srgbClr val="FFC39F"/>
                </a:solidFill>
              </a:rPr>
              <a:t>để</a:t>
            </a:r>
            <a:r>
              <a:rPr lang="en-US" dirty="0">
                <a:solidFill>
                  <a:srgbClr val="FFC39F"/>
                </a:solidFill>
              </a:rPr>
              <a:t> </a:t>
            </a:r>
            <a:r>
              <a:rPr lang="en-US" dirty="0" err="1">
                <a:solidFill>
                  <a:srgbClr val="FFC39F"/>
                </a:solidFill>
              </a:rPr>
              <a:t>s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offline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918" y="971134"/>
            <a:ext cx="8825703" cy="3772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buClr>
                <a:srgbClr val="FFC39F"/>
              </a:buClr>
              <a:buSzPct val="50000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Hostname: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host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Mantis,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localhost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là localhost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Username: User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localhost là root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Password: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wamp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password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trống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 name: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DB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DB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là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bugtracker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Sau đó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Install/Upgrade DB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45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H</a:t>
            </a:r>
            <a:r>
              <a:rPr lang="vi-VN" dirty="0">
                <a:solidFill>
                  <a:srgbClr val="FFC39F"/>
                </a:solidFill>
              </a:rPr>
              <a:t>Ư</a:t>
            </a:r>
            <a:r>
              <a:rPr lang="en-US" dirty="0"/>
              <a:t>ỚNG DẪN SỬ DỤNG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148" y="685377"/>
            <a:ext cx="8825703" cy="3772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Back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khoản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là: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Username: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administator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Password: root 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5C44A08-9531-42AF-A143-6DEF91EC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4" y="2117558"/>
            <a:ext cx="6798030" cy="27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6735830" y="2318408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38"/>
          <p:cNvSpPr txBox="1">
            <a:spLocks noGrp="1"/>
          </p:cNvSpPr>
          <p:nvPr>
            <p:ph type="subTitle" idx="1"/>
          </p:nvPr>
        </p:nvSpPr>
        <p:spPr>
          <a:xfrm>
            <a:off x="3054182" y="1280251"/>
            <a:ext cx="3681648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1.Bùi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endParaRPr lang="en-US" sz="2800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2.Nguyễn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Tuấn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3.Nguyễn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endParaRPr lang="en-US" sz="2800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4.Lê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5.Lý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Trà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6.Phan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Đinh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</a:t>
            </a:r>
            <a:r>
              <a:rPr lang="en-US" sz="2800" dirty="0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C3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endParaRPr sz="2800" dirty="0">
              <a:solidFill>
                <a:srgbClr val="FFC3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0" y="201223"/>
            <a:ext cx="91440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C39F"/>
                </a:solidFill>
              </a:rPr>
              <a:t>DANH SÁCH NHÓM</a:t>
            </a:r>
            <a:endParaRPr sz="40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2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H</a:t>
            </a:r>
            <a:r>
              <a:rPr lang="vi-VN" dirty="0">
                <a:solidFill>
                  <a:srgbClr val="FFC39F"/>
                </a:solidFill>
              </a:rPr>
              <a:t>Ư</a:t>
            </a:r>
            <a:r>
              <a:rPr lang="en-US" dirty="0"/>
              <a:t>ỚNG DẪN SỬ DỤNG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148" y="685377"/>
            <a:ext cx="8825703" cy="3772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Back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khoản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là: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Username: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administator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Password: root 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5C44A08-9531-42AF-A143-6DEF91EC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4" y="2117558"/>
            <a:ext cx="6798030" cy="27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H</a:t>
            </a:r>
            <a:r>
              <a:rPr lang="vi-VN" dirty="0">
                <a:solidFill>
                  <a:srgbClr val="FFC39F"/>
                </a:solidFill>
              </a:rPr>
              <a:t>Ư</a:t>
            </a:r>
            <a:r>
              <a:rPr lang="en-US" dirty="0"/>
              <a:t>ỚNG DẪN SỬ DỤNG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148" y="685377"/>
            <a:ext cx="8825703" cy="3772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Sau khi đăng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công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trang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như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đây: 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Trang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Unassigned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chưa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giao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Reporter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me: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Resolved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xong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Recently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đang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thảo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Monitored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me: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giao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phó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giám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sát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, trang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đang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cho ai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trang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đang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theo ID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xem/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3BC845F-C232-440C-82D0-EE7C6B8C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THANKS!</a:t>
            </a:r>
            <a:endParaRPr>
              <a:solidFill>
                <a:srgbClr val="FFC39F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02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GI</a:t>
            </a:r>
            <a:r>
              <a:rPr lang="en-US" dirty="0"/>
              <a:t>ỚI THIỆU</a:t>
            </a:r>
            <a:br>
              <a:rPr lang="en-US" dirty="0"/>
            </a:br>
            <a:r>
              <a:rPr lang="en-US" dirty="0"/>
              <a:t>BUG TRACKING SYSTEM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GI</a:t>
            </a:r>
            <a:r>
              <a:rPr lang="en-US" dirty="0"/>
              <a:t>ỚI THIỆU </a:t>
            </a:r>
            <a:br>
              <a:rPr lang="en-US" dirty="0"/>
            </a:br>
            <a:r>
              <a:rPr lang="en-US" dirty="0"/>
              <a:t>MỘT SỐ HỆ THỐNG QUẢN LÝ LỖI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01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vi-VN" dirty="0"/>
              <a:t>HƯỚNG DẪN VÀ SỬ DỤNG</a:t>
            </a:r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</a:t>
            </a:r>
            <a:r>
              <a:rPr lang="en-US" dirty="0">
                <a:solidFill>
                  <a:srgbClr val="434343"/>
                </a:solidFill>
              </a:rPr>
              <a:t>4</a:t>
            </a:r>
            <a:endParaRPr sz="7200" dirty="0">
              <a:solidFill>
                <a:srgbClr val="434343"/>
              </a:solidFill>
            </a:endParaRPr>
          </a:p>
        </p:txBody>
      </p:sp>
      <p:grpSp>
        <p:nvGrpSpPr>
          <p:cNvPr id="348" name="Google Shape;348;p31"/>
          <p:cNvGrpSpPr/>
          <p:nvPr/>
        </p:nvGrpSpPr>
        <p:grpSpPr>
          <a:xfrm>
            <a:off x="228600" y="152400"/>
            <a:ext cx="5095773" cy="4486606"/>
            <a:chOff x="238225" y="-1129285"/>
            <a:chExt cx="7978351" cy="6979785"/>
          </a:xfrm>
        </p:grpSpPr>
        <p:sp>
          <p:nvSpPr>
            <p:cNvPr id="349" name="Google Shape;349;p31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1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GIỚI THIỆU </a:t>
            </a:r>
            <a:br>
              <a:rPr lang="en-US" dirty="0"/>
            </a:br>
            <a:r>
              <a:rPr lang="en-US" dirty="0"/>
              <a:t>MANTIS BUG TRACKER</a:t>
            </a:r>
          </a:p>
        </p:txBody>
      </p:sp>
      <p:sp>
        <p:nvSpPr>
          <p:cNvPr id="474" name="Google Shape;474;p31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03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8" name="Google Shape;1201;p38">
            <a:extLst>
              <a:ext uri="{FF2B5EF4-FFF2-40B4-BE49-F238E27FC236}">
                <a16:creationId xmlns:a16="http://schemas.microsoft.com/office/drawing/2014/main" id="{E4A75BC8-9F39-47E1-8064-05B4E665A231}"/>
              </a:ext>
            </a:extLst>
          </p:cNvPr>
          <p:cNvSpPr txBox="1">
            <a:spLocks/>
          </p:cNvSpPr>
          <p:nvPr/>
        </p:nvSpPr>
        <p:spPr>
          <a:xfrm>
            <a:off x="0" y="201223"/>
            <a:ext cx="9144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l"/>
            <a:r>
              <a:rPr lang="en-US" sz="3600" dirty="0"/>
              <a:t> NỘI DUNG TRÌNH BÀY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342" grpId="0"/>
      <p:bldP spid="343" grpId="0"/>
      <p:bldP spid="344" grpId="0"/>
      <p:bldP spid="346" grpId="0"/>
      <p:bldP spid="347" grpId="0"/>
      <p:bldP spid="472" grpId="0"/>
      <p:bldP spid="4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34343"/>
                </a:solidFill>
              </a:rPr>
              <a:t>GIỚI THIỆU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BUG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TRACKING</a:t>
            </a:r>
            <a:br>
              <a:rPr lang="en-US" sz="5400" dirty="0">
                <a:solidFill>
                  <a:srgbClr val="434343"/>
                </a:solidFill>
              </a:rPr>
            </a:br>
            <a:r>
              <a:rPr lang="en-US" sz="5400" dirty="0">
                <a:solidFill>
                  <a:srgbClr val="434343"/>
                </a:solidFill>
              </a:rPr>
              <a:t>SYSTEM</a:t>
            </a:r>
            <a:endParaRPr sz="5400" dirty="0">
              <a:solidFill>
                <a:srgbClr val="434343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2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01.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508A01D-DAD0-4231-A548-280CE8516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558930" y="1136140"/>
            <a:ext cx="6424351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chemeClr val="dk1"/>
              </a:buClr>
              <a:buSzPts val="600"/>
            </a:pPr>
            <a:r>
              <a:rPr lang="en-US" sz="16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 đ</a:t>
            </a:r>
            <a:r>
              <a:rPr lang="vi-VN" sz="16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là l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ỗi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trong chương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không mong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".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công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6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538496" y="0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Bug là gì ?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00" name="Google Shape;500;p33"/>
          <p:cNvGrpSpPr/>
          <p:nvPr/>
        </p:nvGrpSpPr>
        <p:grpSpPr>
          <a:xfrm>
            <a:off x="5354694" y="1692989"/>
            <a:ext cx="3581800" cy="2800120"/>
            <a:chOff x="4646550" y="1170475"/>
            <a:chExt cx="3581800" cy="2800120"/>
          </a:xfrm>
        </p:grpSpPr>
        <p:sp>
          <p:nvSpPr>
            <p:cNvPr id="501" name="Google Shape;501;p33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build="p"/>
      <p:bldP spid="4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Bug tracking system l</a:t>
            </a:r>
            <a:r>
              <a:rPr lang="en-US" dirty="0"/>
              <a:t>à gì ?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35" name="Google Shape;498;p33">
            <a:extLst>
              <a:ext uri="{FF2B5EF4-FFF2-40B4-BE49-F238E27FC236}">
                <a16:creationId xmlns:a16="http://schemas.microsoft.com/office/drawing/2014/main" id="{78EED890-B45F-4ADE-8740-766C01BE64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918" y="971135"/>
            <a:ext cx="8825703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Bug tracking system là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(bug).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ời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 algn="l">
              <a:lnSpc>
                <a:spcPct val="115000"/>
              </a:lnSpc>
              <a:buClr>
                <a:srgbClr val="FFC39F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tester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bug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thực,hỗ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đội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án,theo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bug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/>
          <p:nvPr/>
        </p:nvSpPr>
        <p:spPr>
          <a:xfrm>
            <a:off x="849553" y="104965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C39F"/>
                </a:solidFill>
              </a:rPr>
              <a:t>1</a:t>
            </a:r>
            <a:endParaRPr sz="3600" dirty="0">
              <a:solidFill>
                <a:srgbClr val="FFC39F"/>
              </a:solidFill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1255036" y="2237810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C39F"/>
                </a:solidFill>
              </a:rPr>
              <a:t>2</a:t>
            </a:r>
          </a:p>
        </p:txBody>
      </p:sp>
      <p:sp>
        <p:nvSpPr>
          <p:cNvPr id="747" name="Google Shape;747;p35"/>
          <p:cNvSpPr/>
          <p:nvPr/>
        </p:nvSpPr>
        <p:spPr>
          <a:xfrm>
            <a:off x="1671159" y="342596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C39F"/>
                </a:solidFill>
              </a:rPr>
              <a:t>3</a:t>
            </a:r>
          </a:p>
        </p:txBody>
      </p:sp>
      <p:sp>
        <p:nvSpPr>
          <p:cNvPr id="748" name="Google Shape;748;p35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LỢI ÍCH CỦA VIỆC SỬ DỤNG HỆ THỐNG THEO DÕI BUG</a:t>
            </a:r>
          </a:p>
        </p:txBody>
      </p:sp>
      <p:sp>
        <p:nvSpPr>
          <p:cNvPr id="40" name="Google Shape;748;p35">
            <a:extLst>
              <a:ext uri="{FF2B5EF4-FFF2-40B4-BE49-F238E27FC236}">
                <a16:creationId xmlns:a16="http://schemas.microsoft.com/office/drawing/2014/main" id="{D6358FC3-B7CC-4C7B-BB07-1D15E75B50EE}"/>
              </a:ext>
            </a:extLst>
          </p:cNvPr>
          <p:cNvSpPr txBox="1">
            <a:spLocks/>
          </p:cNvSpPr>
          <p:nvPr/>
        </p:nvSpPr>
        <p:spPr>
          <a:xfrm>
            <a:off x="560447" y="1197373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/>
              <a:t>HIỂU XU H</a:t>
            </a:r>
            <a:r>
              <a:rPr lang="vi-VN" dirty="0"/>
              <a:t>Ư</a:t>
            </a:r>
            <a:r>
              <a:rPr lang="en-US" dirty="0"/>
              <a:t>ỚNG BUG</a:t>
            </a:r>
          </a:p>
        </p:txBody>
      </p:sp>
      <p:sp>
        <p:nvSpPr>
          <p:cNvPr id="41" name="Google Shape;748;p35">
            <a:extLst>
              <a:ext uri="{FF2B5EF4-FFF2-40B4-BE49-F238E27FC236}">
                <a16:creationId xmlns:a16="http://schemas.microsoft.com/office/drawing/2014/main" id="{1226539B-D68D-4762-88DF-3132F542F422}"/>
              </a:ext>
            </a:extLst>
          </p:cNvPr>
          <p:cNvSpPr txBox="1">
            <a:spLocks/>
          </p:cNvSpPr>
          <p:nvPr/>
        </p:nvSpPr>
        <p:spPr>
          <a:xfrm>
            <a:off x="1355053" y="240709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/>
              <a:t>HIỂU CÁC TIÊU CHUẨN REPORT BUG</a:t>
            </a:r>
          </a:p>
        </p:txBody>
      </p:sp>
      <p:sp>
        <p:nvSpPr>
          <p:cNvPr id="42" name="Google Shape;748;p35">
            <a:extLst>
              <a:ext uri="{FF2B5EF4-FFF2-40B4-BE49-F238E27FC236}">
                <a16:creationId xmlns:a16="http://schemas.microsoft.com/office/drawing/2014/main" id="{9796D79F-54D6-4F70-B65E-1175744799D0}"/>
              </a:ext>
            </a:extLst>
          </p:cNvPr>
          <p:cNvSpPr txBox="1">
            <a:spLocks/>
          </p:cNvSpPr>
          <p:nvPr/>
        </p:nvSpPr>
        <p:spPr>
          <a:xfrm>
            <a:off x="1987516" y="3649645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/>
              <a:t>NGĂN NGỪA BUG TRÙNG LẬP VÀ KHÔNG HỢP LỆ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" grpId="0" animBg="1"/>
      <p:bldP spid="746" grpId="0" animBg="1"/>
      <p:bldP spid="747" grpId="0" animBg="1"/>
      <p:bldP spid="748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39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08" name="Google Shape;1208;p39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9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2393100" y="3425500"/>
            <a:ext cx="29076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MỘT SỐ</a:t>
            </a:r>
            <a:br>
              <a:rPr lang="en-US" sz="4400" dirty="0"/>
            </a:br>
            <a:r>
              <a:rPr lang="en-US" sz="4400" dirty="0"/>
              <a:t>HỆ THỐNG</a:t>
            </a:r>
            <a:br>
              <a:rPr lang="en-US" sz="4400" dirty="0"/>
            </a:br>
            <a:r>
              <a:rPr lang="en-US" sz="4400" dirty="0"/>
              <a:t>QUẢN LÝ LỖI</a:t>
            </a:r>
            <a:endParaRPr sz="4400" dirty="0"/>
          </a:p>
        </p:txBody>
      </p:sp>
      <p:sp>
        <p:nvSpPr>
          <p:cNvPr id="1216" name="Google Shape;1216;p39"/>
          <p:cNvSpPr txBox="1">
            <a:spLocks noGrp="1"/>
          </p:cNvSpPr>
          <p:nvPr>
            <p:ph type="title" idx="2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705000" y="97809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MỘT SỐ HỆ THỐNG QUẢN LÝ LỖI PHỔ BIẾN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67" name="Google Shape;1849;p51">
            <a:extLst>
              <a:ext uri="{FF2B5EF4-FFF2-40B4-BE49-F238E27FC236}">
                <a16:creationId xmlns:a16="http://schemas.microsoft.com/office/drawing/2014/main" id="{71225315-0A8A-4F6C-928A-8A18B81E0324}"/>
              </a:ext>
            </a:extLst>
          </p:cNvPr>
          <p:cNvSpPr/>
          <p:nvPr/>
        </p:nvSpPr>
        <p:spPr>
          <a:xfrm>
            <a:off x="718549" y="1381264"/>
            <a:ext cx="1752900" cy="25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850;p51">
            <a:extLst>
              <a:ext uri="{FF2B5EF4-FFF2-40B4-BE49-F238E27FC236}">
                <a16:creationId xmlns:a16="http://schemas.microsoft.com/office/drawing/2014/main" id="{8DBD403B-8864-4BF9-ACB2-98413B9CEB6D}"/>
              </a:ext>
            </a:extLst>
          </p:cNvPr>
          <p:cNvSpPr txBox="1"/>
          <p:nvPr/>
        </p:nvSpPr>
        <p:spPr>
          <a:xfrm>
            <a:off x="1011499" y="1332159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lvl="0" algn="ctr"/>
            <a:r>
              <a:rPr lang="en-US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Bugzilla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" name="Google Shape;1851;p51">
            <a:extLst>
              <a:ext uri="{FF2B5EF4-FFF2-40B4-BE49-F238E27FC236}">
                <a16:creationId xmlns:a16="http://schemas.microsoft.com/office/drawing/2014/main" id="{B32D56F1-AF80-40AF-9A17-FA8DE1B5E18B}"/>
              </a:ext>
            </a:extLst>
          </p:cNvPr>
          <p:cNvSpPr txBox="1"/>
          <p:nvPr/>
        </p:nvSpPr>
        <p:spPr>
          <a:xfrm>
            <a:off x="782374" y="1662664"/>
            <a:ext cx="1689075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Bugzilla là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một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trong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những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công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cụ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quản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lý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bug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hàng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đầu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Bugzilla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được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đánh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giá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là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rất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dễ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dàng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khi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sử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dụng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với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giao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diện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web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thân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thiện</a:t>
            </a:r>
            <a:endParaRPr sz="1100" dirty="0">
              <a:solidFill>
                <a:srgbClr val="434343"/>
              </a:solidFill>
              <a:latin typeface="Calibri" panose="020F0502020204030204" pitchFamily="34" charset="0"/>
              <a:ea typeface="Advent Pro"/>
              <a:cs typeface="Calibri" panose="020F0502020204030204" pitchFamily="34" charset="0"/>
              <a:sym typeface="Advent Pro"/>
            </a:endParaRPr>
          </a:p>
        </p:txBody>
      </p:sp>
      <p:pic>
        <p:nvPicPr>
          <p:cNvPr id="1026" name="Picture 2" descr="main-qimg-125384d8f113e699d7435a158db9e270">
            <a:extLst>
              <a:ext uri="{FF2B5EF4-FFF2-40B4-BE49-F238E27FC236}">
                <a16:creationId xmlns:a16="http://schemas.microsoft.com/office/drawing/2014/main" id="{84B3B3F8-68EA-489D-923E-2E0EE3F7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3" y="3255165"/>
            <a:ext cx="1712632" cy="6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1849;p51">
            <a:extLst>
              <a:ext uri="{FF2B5EF4-FFF2-40B4-BE49-F238E27FC236}">
                <a16:creationId xmlns:a16="http://schemas.microsoft.com/office/drawing/2014/main" id="{75E82EE4-A770-4AC8-8782-BB6D8867557E}"/>
              </a:ext>
            </a:extLst>
          </p:cNvPr>
          <p:cNvSpPr/>
          <p:nvPr/>
        </p:nvSpPr>
        <p:spPr>
          <a:xfrm>
            <a:off x="2617246" y="1391340"/>
            <a:ext cx="1752900" cy="25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850;p51">
            <a:extLst>
              <a:ext uri="{FF2B5EF4-FFF2-40B4-BE49-F238E27FC236}">
                <a16:creationId xmlns:a16="http://schemas.microsoft.com/office/drawing/2014/main" id="{63E2959E-C6BC-4265-9C50-636C52B70BA2}"/>
              </a:ext>
            </a:extLst>
          </p:cNvPr>
          <p:cNvSpPr txBox="1"/>
          <p:nvPr/>
        </p:nvSpPr>
        <p:spPr>
          <a:xfrm>
            <a:off x="2910196" y="1342235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lvl="0" algn="ctr"/>
            <a:r>
              <a:rPr lang="en-US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JIRA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3" name="Google Shape;1851;p51">
            <a:extLst>
              <a:ext uri="{FF2B5EF4-FFF2-40B4-BE49-F238E27FC236}">
                <a16:creationId xmlns:a16="http://schemas.microsoft.com/office/drawing/2014/main" id="{01DD9863-A3EB-4C1E-906D-FE6C049384B6}"/>
              </a:ext>
            </a:extLst>
          </p:cNvPr>
          <p:cNvSpPr txBox="1"/>
          <p:nvPr/>
        </p:nvSpPr>
        <p:spPr>
          <a:xfrm>
            <a:off x="2649158" y="1485004"/>
            <a:ext cx="1689075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JIRA cung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cấp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một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bộ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dữ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liệu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hoàn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chỉnh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như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record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,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báo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cáo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,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workflow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các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tính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năng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tiện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lợi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có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liên quan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khác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.</a:t>
            </a:r>
            <a:endParaRPr sz="1100" dirty="0">
              <a:solidFill>
                <a:srgbClr val="434343"/>
              </a:solidFill>
              <a:latin typeface="Calibri" panose="020F0502020204030204" pitchFamily="34" charset="0"/>
              <a:ea typeface="Advent Pro"/>
              <a:cs typeface="Calibri" panose="020F0502020204030204" pitchFamily="34" charset="0"/>
              <a:sym typeface="Advent Pro"/>
            </a:endParaRPr>
          </a:p>
        </p:txBody>
      </p:sp>
      <p:sp>
        <p:nvSpPr>
          <p:cNvPr id="75" name="Google Shape;1849;p51">
            <a:extLst>
              <a:ext uri="{FF2B5EF4-FFF2-40B4-BE49-F238E27FC236}">
                <a16:creationId xmlns:a16="http://schemas.microsoft.com/office/drawing/2014/main" id="{361F9FE7-7147-46FB-9174-8B1EF20557EA}"/>
              </a:ext>
            </a:extLst>
          </p:cNvPr>
          <p:cNvSpPr/>
          <p:nvPr/>
        </p:nvSpPr>
        <p:spPr>
          <a:xfrm>
            <a:off x="4640250" y="1381264"/>
            <a:ext cx="1752900" cy="25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850;p51">
            <a:extLst>
              <a:ext uri="{FF2B5EF4-FFF2-40B4-BE49-F238E27FC236}">
                <a16:creationId xmlns:a16="http://schemas.microsoft.com/office/drawing/2014/main" id="{C7140ADF-437A-42AA-8B0D-8AC9F882B064}"/>
              </a:ext>
            </a:extLst>
          </p:cNvPr>
          <p:cNvSpPr txBox="1"/>
          <p:nvPr/>
        </p:nvSpPr>
        <p:spPr>
          <a:xfrm>
            <a:off x="4933200" y="1332159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lvl="0" algn="ctr"/>
            <a:r>
              <a:rPr lang="en-US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Lean Testing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7" name="Google Shape;1851;p51">
            <a:extLst>
              <a:ext uri="{FF2B5EF4-FFF2-40B4-BE49-F238E27FC236}">
                <a16:creationId xmlns:a16="http://schemas.microsoft.com/office/drawing/2014/main" id="{29227B90-B1D9-4995-894A-234053005186}"/>
              </a:ext>
            </a:extLst>
          </p:cNvPr>
          <p:cNvSpPr txBox="1"/>
          <p:nvPr/>
        </p:nvSpPr>
        <p:spPr>
          <a:xfrm>
            <a:off x="4704075" y="1662664"/>
            <a:ext cx="1689075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Lean Testing là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phần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mềm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quản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lý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test case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quản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lý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bug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Lean Testing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phát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triển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sử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dụng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dựa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trên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nền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tảng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web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không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yêu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cầu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cài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đặt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.</a:t>
            </a:r>
          </a:p>
        </p:txBody>
      </p:sp>
      <p:sp>
        <p:nvSpPr>
          <p:cNvPr id="83" name="Google Shape;1849;p51">
            <a:extLst>
              <a:ext uri="{FF2B5EF4-FFF2-40B4-BE49-F238E27FC236}">
                <a16:creationId xmlns:a16="http://schemas.microsoft.com/office/drawing/2014/main" id="{496056D3-D2AF-4DE2-B19C-4EAA6C4125C1}"/>
              </a:ext>
            </a:extLst>
          </p:cNvPr>
          <p:cNvSpPr/>
          <p:nvPr/>
        </p:nvSpPr>
        <p:spPr>
          <a:xfrm>
            <a:off x="6686100" y="1381264"/>
            <a:ext cx="1752900" cy="25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850;p51">
            <a:extLst>
              <a:ext uri="{FF2B5EF4-FFF2-40B4-BE49-F238E27FC236}">
                <a16:creationId xmlns:a16="http://schemas.microsoft.com/office/drawing/2014/main" id="{25B3F912-5CB2-432C-B969-77D7C84078D8}"/>
              </a:ext>
            </a:extLst>
          </p:cNvPr>
          <p:cNvSpPr txBox="1"/>
          <p:nvPr/>
        </p:nvSpPr>
        <p:spPr>
          <a:xfrm>
            <a:off x="6979050" y="1332159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lvl="0" algn="ctr"/>
            <a:r>
              <a:rPr lang="en-US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Mantis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5" name="Google Shape;1851;p51">
            <a:extLst>
              <a:ext uri="{FF2B5EF4-FFF2-40B4-BE49-F238E27FC236}">
                <a16:creationId xmlns:a16="http://schemas.microsoft.com/office/drawing/2014/main" id="{79A5ABAE-F2EE-42F7-A9E8-76D350A11BFE}"/>
              </a:ext>
            </a:extLst>
          </p:cNvPr>
          <p:cNvSpPr txBox="1"/>
          <p:nvPr/>
        </p:nvSpPr>
        <p:spPr>
          <a:xfrm>
            <a:off x="6749925" y="1482935"/>
            <a:ext cx="1689075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Là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công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cụ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quản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lý</a:t>
            </a:r>
            <a:r>
              <a:rPr lang="en-US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bug 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đơn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giản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dễ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sử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dụng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.</a:t>
            </a:r>
            <a:endParaRPr lang="en-US" sz="1100" dirty="0">
              <a:solidFill>
                <a:srgbClr val="434343"/>
              </a:solidFill>
              <a:latin typeface="Calibri" panose="020F0502020204030204" pitchFamily="34" charset="0"/>
              <a:ea typeface="Advent Pro"/>
              <a:cs typeface="Calibri" panose="020F0502020204030204" pitchFamily="34" charset="0"/>
              <a:sym typeface="Advent Pr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Mantis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được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xây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dựng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bằng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ngôn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ngữ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PHP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và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sử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dụng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miễn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 </a:t>
            </a:r>
            <a:r>
              <a:rPr lang="vi-VN" sz="1100" dirty="0" err="1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phí</a:t>
            </a:r>
            <a:r>
              <a:rPr lang="vi-VN" sz="1100" dirty="0">
                <a:solidFill>
                  <a:srgbClr val="434343"/>
                </a:solidFill>
                <a:latin typeface="Calibri" panose="020F0502020204030204" pitchFamily="34" charset="0"/>
                <a:ea typeface="Advent Pro"/>
                <a:cs typeface="Calibri" panose="020F0502020204030204" pitchFamily="34" charset="0"/>
                <a:sym typeface="Advent Pro"/>
              </a:rPr>
              <a:t>.</a:t>
            </a:r>
            <a:endParaRPr lang="en-US" sz="1100" dirty="0">
              <a:solidFill>
                <a:srgbClr val="434343"/>
              </a:solidFill>
              <a:latin typeface="Calibri" panose="020F0502020204030204" pitchFamily="34" charset="0"/>
              <a:ea typeface="Advent Pro"/>
              <a:cs typeface="Calibri" panose="020F0502020204030204" pitchFamily="34" charset="0"/>
              <a:sym typeface="Advent Pro"/>
            </a:endParaRPr>
          </a:p>
        </p:txBody>
      </p:sp>
      <p:pic>
        <p:nvPicPr>
          <p:cNvPr id="1028" name="Picture 4" descr="jira-100038423-large">
            <a:extLst>
              <a:ext uri="{FF2B5EF4-FFF2-40B4-BE49-F238E27FC236}">
                <a16:creationId xmlns:a16="http://schemas.microsoft.com/office/drawing/2014/main" id="{4A124A81-D59F-4D70-AF2A-B267CBC3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26" y="3258206"/>
            <a:ext cx="79533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n-Testing-logo">
            <a:extLst>
              <a:ext uri="{FF2B5EF4-FFF2-40B4-BE49-F238E27FC236}">
                <a16:creationId xmlns:a16="http://schemas.microsoft.com/office/drawing/2014/main" id="{F336FD60-0D0E-4E96-B556-67977CB1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23" y="3393725"/>
            <a:ext cx="126206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4B904B5A-CE4D-40CC-87A2-5454755E1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837" y="3338561"/>
            <a:ext cx="1001426" cy="41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0"/>
      <p:bldP spid="67" grpId="0" animBg="1"/>
      <p:bldP spid="68" grpId="0"/>
      <p:bldP spid="69" grpId="0"/>
      <p:bldP spid="71" grpId="0" animBg="1"/>
      <p:bldP spid="72" grpId="0"/>
      <p:bldP spid="73" grpId="0"/>
      <p:bldP spid="75" grpId="0" animBg="1"/>
      <p:bldP spid="76" grpId="0"/>
      <p:bldP spid="77" grpId="0"/>
      <p:bldP spid="83" grpId="0" animBg="1"/>
      <p:bldP spid="84" grpId="0"/>
      <p:bldP spid="85" grpId="0"/>
    </p:bld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44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1248</Words>
  <Application>Microsoft Office PowerPoint</Application>
  <PresentationFormat>Trình chiếu Trên màn hình (16:9)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Arial</vt:lpstr>
      <vt:lpstr>Barlow Condensed</vt:lpstr>
      <vt:lpstr>Calibri</vt:lpstr>
      <vt:lpstr>Oswald Regular</vt:lpstr>
      <vt:lpstr>Advent Pro Light</vt:lpstr>
      <vt:lpstr>E-learning presentation by Slidesgo</vt:lpstr>
      <vt:lpstr>MÔN:CÔNG CỤ &amp; PHÁT TRIỂN MÔI TRƯỜNG PHẦN MỀM</vt:lpstr>
      <vt:lpstr>DANH SÁCH NHÓM</vt:lpstr>
      <vt:lpstr>02</vt:lpstr>
      <vt:lpstr>GIỚI THIỆU BUG TRACKING SYSTEM</vt:lpstr>
      <vt:lpstr>Bug là gì ?</vt:lpstr>
      <vt:lpstr>Bug tracking system là gì ?</vt:lpstr>
      <vt:lpstr>3 LỢI ÍCH CỦA VIỆC SỬ DỤNG HỆ THỐNG THEO DÕI BUG</vt:lpstr>
      <vt:lpstr>MỘT SỐ HỆ THỐNG QUẢN LÝ LỖI</vt:lpstr>
      <vt:lpstr>MỘT SỐ HỆ THỐNG QUẢN LÝ LỖI PHỔ BIẾN</vt:lpstr>
      <vt:lpstr>GIỚI THIỆU MANTIS BUG TRACKER</vt:lpstr>
      <vt:lpstr>GIỚI THIỆU</vt:lpstr>
      <vt:lpstr>Bản trình bày PowerPoint</vt:lpstr>
      <vt:lpstr>MỘT SỐ KHÁI NIỆM CẦN BIẾT KHI DÙNG MANTIS BUG TRACKER</vt:lpstr>
      <vt:lpstr>MỘT SỐ KHÁI NIỆM CẦN BIẾT KHI DÙNG MANTIS BUG TRACKER</vt:lpstr>
      <vt:lpstr>CÀI ĐẶT VÀ HƯỚNG DẪN</vt:lpstr>
      <vt:lpstr>Cài đặt Mantis để sử dụng offline</vt:lpstr>
      <vt:lpstr>Bản trình bày PowerPoint</vt:lpstr>
      <vt:lpstr>Cài đặt Mantis để sử dụng offline</vt:lpstr>
      <vt:lpstr>HƯỚNG DẪN SỬ DỤNG</vt:lpstr>
      <vt:lpstr>HƯỚNG DẪN SỬ DỤNG</vt:lpstr>
      <vt:lpstr>HƯỚNG DẪN SỬ DỤNG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MÔN:CÔNG CỤ &amp; PHÁT TRIỂN MÔI TRƯỜNG PHẦN MỀM</dc:title>
  <cp:lastModifiedBy>Phuc Thien</cp:lastModifiedBy>
  <cp:revision>10</cp:revision>
  <dcterms:modified xsi:type="dcterms:W3CDTF">2019-09-19T20:55:38Z</dcterms:modified>
</cp:coreProperties>
</file>