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77933C"/>
    <a:srgbClr val="FF3300"/>
    <a:srgbClr val="F79646"/>
    <a:srgbClr val="000000"/>
    <a:srgbClr val="BFBFB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>
      <p:cViewPr>
        <p:scale>
          <a:sx n="113" d="100"/>
          <a:sy n="113" d="100"/>
        </p:scale>
        <p:origin x="-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2748" y="3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082D2D-D887-490E-A1E0-70FF9F480CDD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555E4-4470-4AD5-81FF-302DF200EBD6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3EE-6445-4E28-9F77-25BDDD2BAD40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C627-E3CB-4893-B40F-47F2388EC16A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8-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5D72-7996-46CE-847B-BE2F072ABF08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00076-6A08-491B-BE37-CBA2D88F25C4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64D4-C4B2-41EA-9367-2354F7BD932E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B41-AFF5-4422-9403-6EE3E4F9626E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523D-0E90-4150-B098-1D4DC69B7287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3DC1-C430-4271-B2EE-9F041F9679B7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3FA-26FC-4754-B767-278943D0B0F7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80728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E8169E7-80E8-4638-BC71-DE2AFBE99694}" type="datetime1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4864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7-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-108520" y="65253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 smtClean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0" y="6525344"/>
            <a:ext cx="291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i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Advanced Digital</a:t>
            </a:r>
            <a:r>
              <a:rPr lang="en-US" altLang="zh-TW" sz="1400" b="1" i="1" baseline="0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System Design</a:t>
            </a:r>
            <a:endParaRPr lang="zh-TW" altLang="en-US" sz="1400" b="1" i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988840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Timing Constraints</a:t>
            </a:r>
            <a:endParaRPr lang="en-US" altLang="zh-TW" sz="4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683568" y="3096344"/>
            <a:ext cx="7704856" cy="12687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Song-Nien Tang</a:t>
            </a: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0" y="5013176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Information &amp; Computer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</a:t>
            </a:r>
          </a:p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Chung Yuan Christian </a:t>
            </a:r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</a:p>
          <a:p>
            <a:r>
              <a:rPr lang="en-US" altLang="zh-TW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sntang@ice.cycu.edu.tw</a:t>
            </a:r>
            <a:endParaRPr lang="en-US" altLang="zh-TW" sz="20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409611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Setup time &amp; Hold time Criterion 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11-</a:t>
            </a:r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438900" cy="186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8" name="弧形箭號 (左彎) 7"/>
          <p:cNvSpPr/>
          <p:nvPr/>
        </p:nvSpPr>
        <p:spPr>
          <a:xfrm rot="16200000">
            <a:off x="2390700" y="1345849"/>
            <a:ext cx="565900" cy="1152129"/>
          </a:xfrm>
          <a:prstGeom prst="curvedLeftArrow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左彎) 11"/>
          <p:cNvSpPr/>
          <p:nvPr/>
        </p:nvSpPr>
        <p:spPr>
          <a:xfrm rot="16200000">
            <a:off x="6521299" y="1345849"/>
            <a:ext cx="565900" cy="1152129"/>
          </a:xfrm>
          <a:prstGeom prst="curvedLeftArrow">
            <a:avLst/>
          </a:pr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49715" y="1989253"/>
            <a:ext cx="333899" cy="191666"/>
          </a:xfrm>
          <a:prstGeom prst="roundRect">
            <a:avLst/>
          </a:prstGeom>
          <a:solidFill>
            <a:srgbClr val="FF33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5868144" y="1988840"/>
            <a:ext cx="333899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294532"/>
            <a:ext cx="7591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線單箭頭接點 21"/>
          <p:cNvCxnSpPr/>
          <p:nvPr/>
        </p:nvCxnSpPr>
        <p:spPr>
          <a:xfrm flipV="1">
            <a:off x="1872764" y="3977767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3860883" y="2175833"/>
            <a:ext cx="1800200" cy="484632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4047233" y="4021742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2291327" y="4760465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cycle1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562471" y="4760465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cycle2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89013" y="4725144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cycle3</a:t>
            </a:r>
            <a:endParaRPr lang="zh-TW" altLang="en-US" sz="1600" dirty="0"/>
          </a:p>
        </p:txBody>
      </p:sp>
      <p:sp>
        <p:nvSpPr>
          <p:cNvPr id="30" name="圓角矩形 29"/>
          <p:cNvSpPr/>
          <p:nvPr/>
        </p:nvSpPr>
        <p:spPr>
          <a:xfrm>
            <a:off x="1887242" y="3862484"/>
            <a:ext cx="1653807" cy="191666"/>
          </a:xfrm>
          <a:prstGeom prst="roundRect">
            <a:avLst/>
          </a:prstGeom>
          <a:solidFill>
            <a:srgbClr val="77933C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1886993" y="4198699"/>
            <a:ext cx="1675910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024800" y="4198698"/>
            <a:ext cx="1675910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181332" y="4006500"/>
            <a:ext cx="0" cy="936104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5703417" y="3862484"/>
            <a:ext cx="2162368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4047234" y="3789040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00392" y="3804428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out@cycle3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795368" y="2175833"/>
            <a:ext cx="4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03885" y="2180919"/>
            <a:ext cx="47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向右箭號 41"/>
          <p:cNvSpPr/>
          <p:nvPr/>
        </p:nvSpPr>
        <p:spPr>
          <a:xfrm>
            <a:off x="6189875" y="4215475"/>
            <a:ext cx="1675910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26" y="3904828"/>
            <a:ext cx="4381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圓角矩形 25"/>
          <p:cNvSpPr/>
          <p:nvPr/>
        </p:nvSpPr>
        <p:spPr>
          <a:xfrm>
            <a:off x="3541049" y="3862484"/>
            <a:ext cx="2162368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194518" y="3804428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xxxxxxxxxx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25" y="5918795"/>
            <a:ext cx="2190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V="1">
            <a:off x="4013533" y="5481228"/>
            <a:ext cx="0" cy="9361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3443611" y="5655121"/>
            <a:ext cx="984374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355976" y="5337079"/>
            <a:ext cx="127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hold time</a:t>
            </a:r>
            <a:endParaRPr lang="zh-TW" altLang="en-US" sz="16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4047234" y="5506356"/>
            <a:ext cx="38075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3443610" y="5506356"/>
            <a:ext cx="49218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432472" y="5337079"/>
            <a:ext cx="1275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setup time</a:t>
            </a:r>
            <a:endParaRPr lang="zh-TW" altLang="en-US" sz="1600" dirty="0"/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887242" y="2204864"/>
            <a:ext cx="5349054" cy="213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887242" y="2180920"/>
            <a:ext cx="1100582" cy="216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070188" y="2329721"/>
            <a:ext cx="943345" cy="188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4047234" y="2204864"/>
            <a:ext cx="3333080" cy="201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995936" y="22768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0" grpId="0" animBg="1"/>
      <p:bldP spid="30" grpId="0" animBg="1"/>
      <p:bldP spid="32" grpId="0" animBg="1"/>
      <p:bldP spid="33" grpId="0" animBg="1"/>
      <p:bldP spid="35" grpId="0" animBg="1"/>
      <p:bldP spid="36" grpId="0"/>
      <p:bldP spid="37" grpId="0"/>
      <p:bldP spid="42" grpId="0" animBg="1"/>
      <p:bldP spid="26" grpId="0" animBg="1"/>
      <p:bldP spid="46" grpId="0"/>
      <p:bldP spid="52" grpId="0" animBg="1"/>
      <p:bldP spid="53" grpId="0"/>
      <p:bldP spid="58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time &amp; Hold time Criterion </a:t>
            </a:r>
            <a:r>
              <a:rPr lang="en-US" altLang="zh-TW" dirty="0" smtClean="0"/>
              <a:t>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11-</a:t>
            </a:r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40" y="2326849"/>
            <a:ext cx="7591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1839128" y="2010084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013597" y="1619168"/>
            <a:ext cx="1" cy="13709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257691" y="2792782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cycle1</a:t>
            </a:r>
            <a:endParaRPr lang="zh-TW" altLang="en-US" sz="1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28835" y="2792782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cycle2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55377" y="2757461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cycle3</a:t>
            </a:r>
            <a:endParaRPr lang="zh-TW" altLang="en-US" sz="1600" dirty="0"/>
          </a:p>
        </p:txBody>
      </p:sp>
      <p:sp>
        <p:nvSpPr>
          <p:cNvPr id="12" name="向右箭號 11"/>
          <p:cNvSpPr/>
          <p:nvPr/>
        </p:nvSpPr>
        <p:spPr>
          <a:xfrm>
            <a:off x="1853356" y="2231016"/>
            <a:ext cx="1991774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6147696" y="1619168"/>
            <a:ext cx="0" cy="1355753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6005371" y="1894801"/>
            <a:ext cx="1826777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013598" y="1821357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266756" y="1836745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out@cycle3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290" y="1937145"/>
            <a:ext cx="4381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圓角矩形 19"/>
          <p:cNvSpPr/>
          <p:nvPr/>
        </p:nvSpPr>
        <p:spPr>
          <a:xfrm>
            <a:off x="3845129" y="1894801"/>
            <a:ext cx="2160242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013598" y="2222920"/>
            <a:ext cx="1991774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6147696" y="2231016"/>
            <a:ext cx="1991774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/>
          <p:nvPr/>
        </p:nvCxnSpPr>
        <p:spPr>
          <a:xfrm>
            <a:off x="3845130" y="1691176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005372" y="1706198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3653927" y="1763184"/>
            <a:ext cx="359671" cy="841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595203" y="1610137"/>
            <a:ext cx="100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setup time</a:t>
            </a:r>
            <a:endParaRPr lang="zh-TW" altLang="en-US" sz="1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762247" y="1587024"/>
            <a:ext cx="100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setup time</a:t>
            </a:r>
            <a:endParaRPr lang="zh-TW" altLang="en-US" sz="1400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3653927" y="1670839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823689" y="1691176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801985" y="1767567"/>
            <a:ext cx="359671" cy="841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3557098" y="2931343"/>
            <a:ext cx="408454" cy="2663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5739242" y="2948734"/>
            <a:ext cx="408454" cy="2663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845130" y="3193231"/>
            <a:ext cx="108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violation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999626" y="3183599"/>
            <a:ext cx="108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violation</a:t>
            </a:r>
            <a:endParaRPr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67684" y="1248470"/>
            <a:ext cx="22444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Setup time violation</a:t>
            </a:r>
            <a:endParaRPr lang="zh-TW" altLang="en-US" sz="1600" b="1" dirty="0"/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56" y="5063153"/>
            <a:ext cx="7591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線單箭頭接點 46"/>
          <p:cNvCxnSpPr/>
          <p:nvPr/>
        </p:nvCxnSpPr>
        <p:spPr>
          <a:xfrm flipV="1">
            <a:off x="1983144" y="4746388"/>
            <a:ext cx="0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4157613" y="4355472"/>
            <a:ext cx="1" cy="13709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401707" y="5529086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cycle1</a:t>
            </a:r>
            <a:endParaRPr lang="zh-TW" altLang="en-US" sz="16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672851" y="5529086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cycle2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6799393" y="5493765"/>
            <a:ext cx="83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cycle3</a:t>
            </a:r>
            <a:endParaRPr lang="zh-TW" altLang="en-US" sz="1600" dirty="0"/>
          </a:p>
        </p:txBody>
      </p:sp>
      <p:sp>
        <p:nvSpPr>
          <p:cNvPr id="52" name="向右箭號 51"/>
          <p:cNvSpPr/>
          <p:nvPr/>
        </p:nvSpPr>
        <p:spPr>
          <a:xfrm>
            <a:off x="1997372" y="4967320"/>
            <a:ext cx="300235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/>
          <p:cNvCxnSpPr/>
          <p:nvPr/>
        </p:nvCxnSpPr>
        <p:spPr>
          <a:xfrm flipV="1">
            <a:off x="6291712" y="4355472"/>
            <a:ext cx="0" cy="1355753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486313" y="4631766"/>
            <a:ext cx="2096161" cy="191005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2806661" y="4573049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876744" y="4573049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out@cycle3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06" y="4673449"/>
            <a:ext cx="43815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圓角矩形 57"/>
          <p:cNvSpPr/>
          <p:nvPr/>
        </p:nvSpPr>
        <p:spPr>
          <a:xfrm>
            <a:off x="2300870" y="4631105"/>
            <a:ext cx="2160242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>
          <a:xfrm>
            <a:off x="2300870" y="4494360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6582474" y="4437112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135509" y="4500330"/>
            <a:ext cx="433242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632332" y="4323328"/>
            <a:ext cx="100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hold time</a:t>
            </a:r>
            <a:endParaRPr lang="zh-TW" altLang="en-US" sz="1400" dirty="0"/>
          </a:p>
        </p:txBody>
      </p:sp>
      <p:cxnSp>
        <p:nvCxnSpPr>
          <p:cNvPr id="67" name="直線接點 66"/>
          <p:cNvCxnSpPr/>
          <p:nvPr/>
        </p:nvCxnSpPr>
        <p:spPr>
          <a:xfrm>
            <a:off x="6697569" y="4437112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/>
        </p:nvSpPr>
        <p:spPr>
          <a:xfrm>
            <a:off x="4303643" y="5633805"/>
            <a:ext cx="408454" cy="2663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6390939" y="5699155"/>
            <a:ext cx="408454" cy="26632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3989146" y="5929535"/>
            <a:ext cx="108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violation</a:t>
            </a:r>
            <a:endParaRPr lang="zh-TW" altLang="en-US" sz="14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6143642" y="5919903"/>
            <a:ext cx="108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violation</a:t>
            </a:r>
            <a:endParaRPr lang="zh-TW" altLang="en-US" sz="14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284147" y="1122307"/>
            <a:ext cx="2607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 was too long !!</a:t>
            </a:r>
            <a:endParaRPr lang="zh-TW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向右箭號 73"/>
          <p:cNvSpPr/>
          <p:nvPr/>
        </p:nvSpPr>
        <p:spPr>
          <a:xfrm>
            <a:off x="4157613" y="5019177"/>
            <a:ext cx="300235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>
            <a:off x="6291712" y="5008630"/>
            <a:ext cx="300235" cy="390525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接點 76"/>
          <p:cNvCxnSpPr/>
          <p:nvPr/>
        </p:nvCxnSpPr>
        <p:spPr>
          <a:xfrm>
            <a:off x="4457848" y="4365104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4568751" y="4365104"/>
            <a:ext cx="0" cy="14401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6261310" y="4500330"/>
            <a:ext cx="433242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6717927" y="4345359"/>
            <a:ext cx="100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hold time</a:t>
            </a:r>
            <a:endParaRPr lang="zh-TW" altLang="en-US" sz="1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07600" y="3984774"/>
            <a:ext cx="224447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hold time violation</a:t>
            </a:r>
            <a:endParaRPr lang="zh-TW" altLang="en-US" sz="16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301411" y="3982502"/>
            <a:ext cx="304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 was too short !!</a:t>
            </a:r>
            <a:endParaRPr lang="zh-TW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2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time &amp; Hold time Criterion </a:t>
            </a:r>
            <a:r>
              <a:rPr lang="en-US" altLang="zh-TW" dirty="0" smtClean="0"/>
              <a:t>[3]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11-</a:t>
            </a:r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67" y="2222528"/>
            <a:ext cx="5166070" cy="4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線單箭頭接點 25"/>
          <p:cNvCxnSpPr/>
          <p:nvPr/>
        </p:nvCxnSpPr>
        <p:spPr>
          <a:xfrm flipV="1">
            <a:off x="3252431" y="1900608"/>
            <a:ext cx="0" cy="9774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5833100" y="1492438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15383" y="2651641"/>
            <a:ext cx="994488" cy="3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cycle1</a:t>
            </a:r>
            <a:endParaRPr lang="zh-TW" altLang="en-US" sz="16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359273" y="2635640"/>
            <a:ext cx="994488" cy="3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cycle2</a:t>
            </a:r>
            <a:endParaRPr lang="zh-TW" altLang="en-US" sz="1600" dirty="0"/>
          </a:p>
        </p:txBody>
      </p:sp>
      <p:sp>
        <p:nvSpPr>
          <p:cNvPr id="30" name="向右箭號 29"/>
          <p:cNvSpPr/>
          <p:nvPr/>
        </p:nvSpPr>
        <p:spPr>
          <a:xfrm>
            <a:off x="3269317" y="2131292"/>
            <a:ext cx="2136925" cy="407763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6185916" y="1825578"/>
            <a:ext cx="1482428" cy="32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92258" y="1609554"/>
            <a:ext cx="1187854" cy="32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setup time</a:t>
            </a:r>
            <a:endParaRPr lang="zh-TW" altLang="en-US" sz="1400" dirty="0"/>
          </a:p>
        </p:txBody>
      </p:sp>
      <p:sp>
        <p:nvSpPr>
          <p:cNvPr id="36" name="橢圓 35"/>
          <p:cNvSpPr/>
          <p:nvPr/>
        </p:nvSpPr>
        <p:spPr>
          <a:xfrm>
            <a:off x="5164772" y="2889056"/>
            <a:ext cx="415340" cy="23216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5724127" y="1491429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5940152" y="1483008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297268" y="1776943"/>
            <a:ext cx="426859" cy="878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5406242" y="1874381"/>
            <a:ext cx="2387163" cy="191666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5326846" y="1579316"/>
            <a:ext cx="0" cy="15037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406242" y="1567624"/>
            <a:ext cx="0" cy="15037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707443" y="3006017"/>
            <a:ext cx="23271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020583" y="3049215"/>
            <a:ext cx="269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</a:t>
            </a:r>
            <a:r>
              <a:rPr lang="en-US" altLang="zh-TW" sz="1400" dirty="0" smtClean="0"/>
              <a:t>lock uncertainty (clock jitter) 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62827" y="1271539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time violation issues raised when edge </a:t>
            </a:r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“lead”</a:t>
            </a:r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67" y="5001283"/>
            <a:ext cx="5166070" cy="4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線單箭頭接點 49"/>
          <p:cNvCxnSpPr/>
          <p:nvPr/>
        </p:nvCxnSpPr>
        <p:spPr>
          <a:xfrm flipV="1">
            <a:off x="3218631" y="4679363"/>
            <a:ext cx="0" cy="9774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799300" y="4271193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715383" y="5496609"/>
            <a:ext cx="994488" cy="3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cycle1</a:t>
            </a:r>
            <a:endParaRPr lang="zh-TW" altLang="en-US" sz="16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10787" y="5496609"/>
            <a:ext cx="994488" cy="3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cycle2</a:t>
            </a:r>
            <a:endParaRPr lang="zh-TW" altLang="en-US" sz="1600" dirty="0"/>
          </a:p>
        </p:txBody>
      </p:sp>
      <p:sp>
        <p:nvSpPr>
          <p:cNvPr id="54" name="向右箭號 53"/>
          <p:cNvSpPr/>
          <p:nvPr/>
        </p:nvSpPr>
        <p:spPr>
          <a:xfrm>
            <a:off x="3235517" y="4910047"/>
            <a:ext cx="256363" cy="407763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3994469" y="4604333"/>
            <a:ext cx="1482428" cy="321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262590" y="4302480"/>
            <a:ext cx="1187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hold time</a:t>
            </a:r>
            <a:endParaRPr lang="zh-TW" altLang="en-US" sz="1400" dirty="0"/>
          </a:p>
        </p:txBody>
      </p:sp>
      <p:sp>
        <p:nvSpPr>
          <p:cNvPr id="57" name="橢圓 56"/>
          <p:cNvSpPr/>
          <p:nvPr/>
        </p:nvSpPr>
        <p:spPr>
          <a:xfrm>
            <a:off x="5940152" y="5660413"/>
            <a:ext cx="415340" cy="23216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5690327" y="4270184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5906352" y="4261763"/>
            <a:ext cx="1" cy="14315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891186" y="4548112"/>
            <a:ext cx="294730" cy="878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圓角矩形 60"/>
          <p:cNvSpPr/>
          <p:nvPr/>
        </p:nvSpPr>
        <p:spPr>
          <a:xfrm>
            <a:off x="3491880" y="4663471"/>
            <a:ext cx="2556846" cy="189470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/>
          <p:cNvCxnSpPr/>
          <p:nvPr/>
        </p:nvCxnSpPr>
        <p:spPr>
          <a:xfrm>
            <a:off x="3491880" y="4416210"/>
            <a:ext cx="0" cy="15037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6048726" y="4346379"/>
            <a:ext cx="0" cy="15037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673643" y="5784772"/>
            <a:ext cx="232710" cy="0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212627" y="6084031"/>
            <a:ext cx="269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</a:t>
            </a:r>
            <a:r>
              <a:rPr lang="en-US" altLang="zh-TW" sz="1400" dirty="0" smtClean="0"/>
              <a:t>lock uncertainty (clock jitter) </a:t>
            </a:r>
            <a:endParaRPr lang="zh-TW" altLang="en-US" sz="1400" dirty="0"/>
          </a:p>
        </p:txBody>
      </p:sp>
      <p:sp>
        <p:nvSpPr>
          <p:cNvPr id="66" name="圓角矩形 65"/>
          <p:cNvSpPr/>
          <p:nvPr/>
        </p:nvSpPr>
        <p:spPr>
          <a:xfrm>
            <a:off x="6054489" y="4661936"/>
            <a:ext cx="2096161" cy="191005"/>
          </a:xfrm>
          <a:prstGeom prst="roundRect">
            <a:avLst/>
          </a:prstGeom>
          <a:solidFill>
            <a:schemeClr val="accent3">
              <a:lumMod val="75000"/>
              <a:alpha val="49804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向右箭號 66"/>
          <p:cNvSpPr/>
          <p:nvPr/>
        </p:nvSpPr>
        <p:spPr>
          <a:xfrm>
            <a:off x="5792363" y="4893175"/>
            <a:ext cx="256363" cy="407763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6544313" y="4581128"/>
            <a:ext cx="1249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out@cycle3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線接點 69"/>
          <p:cNvCxnSpPr/>
          <p:nvPr/>
        </p:nvCxnSpPr>
        <p:spPr>
          <a:xfrm>
            <a:off x="6185916" y="4346379"/>
            <a:ext cx="0" cy="150372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08345" y="4038602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time violation issues raised when edge </a:t>
            </a:r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“lag”</a:t>
            </a:r>
            <a:r>
              <a:rPr lang="en-US" altLang="zh-TW" sz="1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9" name="直線接點 2048"/>
          <p:cNvCxnSpPr/>
          <p:nvPr/>
        </p:nvCxnSpPr>
        <p:spPr>
          <a:xfrm>
            <a:off x="4392258" y="1425427"/>
            <a:ext cx="131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線接點 2051"/>
          <p:cNvCxnSpPr/>
          <p:nvPr/>
        </p:nvCxnSpPr>
        <p:spPr>
          <a:xfrm>
            <a:off x="4549502" y="4192490"/>
            <a:ext cx="135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直線接點 2055"/>
          <p:cNvCxnSpPr/>
          <p:nvPr/>
        </p:nvCxnSpPr>
        <p:spPr>
          <a:xfrm>
            <a:off x="5906353" y="4192490"/>
            <a:ext cx="0" cy="69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直線接點 2057"/>
          <p:cNvCxnSpPr/>
          <p:nvPr/>
        </p:nvCxnSpPr>
        <p:spPr>
          <a:xfrm>
            <a:off x="5707443" y="1425427"/>
            <a:ext cx="0" cy="5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9" name="物件 2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83042"/>
              </p:ext>
            </p:extLst>
          </p:nvPr>
        </p:nvGraphicFramePr>
        <p:xfrm>
          <a:off x="5707443" y="3104169"/>
          <a:ext cx="316083" cy="18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方程式" r:id="rId4" imgW="304560" imgH="177480" progId="Equation.3">
                  <p:embed/>
                </p:oleObj>
              </mc:Choice>
              <mc:Fallback>
                <p:oleObj name="方程式" r:id="rId4" imgW="304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7443" y="3104169"/>
                        <a:ext cx="316083" cy="184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物件 20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45"/>
              </p:ext>
            </p:extLst>
          </p:nvPr>
        </p:nvGraphicFramePr>
        <p:xfrm>
          <a:off x="5675145" y="5882325"/>
          <a:ext cx="31591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方程式" r:id="rId6" imgW="304560" imgH="177480" progId="Equation.3">
                  <p:embed/>
                </p:oleObj>
              </mc:Choice>
              <mc:Fallback>
                <p:oleObj name="方程式" r:id="rId6" imgW="304560" imgH="177480" progId="Equation.3">
                  <p:embed/>
                  <p:pic>
                    <p:nvPicPr>
                      <p:cNvPr id="0" name="物件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145" y="5882325"/>
                        <a:ext cx="315912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4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Register-to-Register Timing Constraints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11-</a:t>
            </a:r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55" y="1268760"/>
            <a:ext cx="6953913" cy="20162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01008"/>
            <a:ext cx="7591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>
          <a:xfrm>
            <a:off x="2051720" y="4077072"/>
            <a:ext cx="223224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969822" y="4077072"/>
            <a:ext cx="39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T</a:t>
            </a:r>
            <a:endParaRPr lang="zh-TW" altLang="en-US" sz="1600" dirty="0"/>
          </a:p>
        </p:txBody>
      </p:sp>
      <p:sp>
        <p:nvSpPr>
          <p:cNvPr id="10" name="向右箭號 9"/>
          <p:cNvSpPr/>
          <p:nvPr/>
        </p:nvSpPr>
        <p:spPr>
          <a:xfrm>
            <a:off x="2075551" y="1484784"/>
            <a:ext cx="3550656" cy="484632"/>
          </a:xfrm>
          <a:prstGeom prst="rightArrow">
            <a:avLst/>
          </a:prstGeom>
          <a:solidFill>
            <a:srgbClr val="FF33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01871" y="15567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time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21029" y="1556792"/>
            <a:ext cx="53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(T</a:t>
            </a:r>
            <a:r>
              <a:rPr lang="en-US" altLang="zh-TW" sz="1600" baseline="-25000" dirty="0" smtClean="0"/>
              <a:t>p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780549" y="4508569"/>
            <a:ext cx="352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CC"/>
                </a:solidFill>
              </a:rPr>
              <a:t>T</a:t>
            </a:r>
            <a:r>
              <a:rPr lang="en-US" altLang="zh-TW" sz="2800" b="1" baseline="-25000" dirty="0" smtClean="0">
                <a:solidFill>
                  <a:srgbClr val="0000CC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CC"/>
                </a:solidFill>
              </a:rPr>
              <a:t> &lt;= T – T</a:t>
            </a:r>
            <a:r>
              <a:rPr lang="en-US" altLang="zh-TW" sz="2800" b="1" baseline="-25000" dirty="0" smtClean="0">
                <a:solidFill>
                  <a:srgbClr val="0000CC"/>
                </a:solidFill>
              </a:rPr>
              <a:t>setup</a:t>
            </a:r>
            <a:r>
              <a:rPr lang="en-US" altLang="zh-TW" sz="2800" b="1" dirty="0">
                <a:solidFill>
                  <a:srgbClr val="0000CC"/>
                </a:solidFill>
              </a:rPr>
              <a:t>– </a:t>
            </a:r>
            <a:r>
              <a:rPr lang="en-US" altLang="zh-TW" sz="2800" b="1" dirty="0" err="1" smtClean="0">
                <a:solidFill>
                  <a:srgbClr val="0000CC"/>
                </a:solidFill>
              </a:rPr>
              <a:t>T</a:t>
            </a:r>
            <a:r>
              <a:rPr lang="en-US" altLang="zh-TW" sz="2800" b="1" baseline="-25000" dirty="0" err="1" smtClean="0">
                <a:solidFill>
                  <a:srgbClr val="0000CC"/>
                </a:solidFill>
              </a:rPr>
              <a:t>jitter</a:t>
            </a:r>
            <a:endParaRPr lang="zh-TW" altLang="en-US" sz="2800" b="1" dirty="0">
              <a:solidFill>
                <a:srgbClr val="00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860032" y="5229200"/>
            <a:ext cx="313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CC"/>
                </a:solidFill>
              </a:rPr>
              <a:t>T</a:t>
            </a:r>
            <a:r>
              <a:rPr lang="en-US" altLang="zh-TW" sz="2800" b="1" baseline="-25000" dirty="0" smtClean="0">
                <a:solidFill>
                  <a:srgbClr val="0000CC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CC"/>
                </a:solidFill>
              </a:rPr>
              <a:t> &gt;= </a:t>
            </a:r>
            <a:r>
              <a:rPr lang="en-US" altLang="zh-TW" sz="2800" b="1" dirty="0" err="1" smtClean="0">
                <a:solidFill>
                  <a:srgbClr val="0000CC"/>
                </a:solidFill>
              </a:rPr>
              <a:t>T</a:t>
            </a:r>
            <a:r>
              <a:rPr lang="en-US" altLang="zh-TW" sz="2800" b="1" baseline="-25000" dirty="0" err="1" smtClean="0">
                <a:solidFill>
                  <a:srgbClr val="0000CC"/>
                </a:solidFill>
              </a:rPr>
              <a:t>hold</a:t>
            </a:r>
            <a:r>
              <a:rPr lang="en-US" altLang="zh-TW" sz="2800" b="1" baseline="-25000" dirty="0" smtClean="0">
                <a:solidFill>
                  <a:srgbClr val="0000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CC"/>
                </a:solidFill>
              </a:rPr>
              <a:t>+ </a:t>
            </a:r>
            <a:r>
              <a:rPr lang="en-US" altLang="zh-TW" sz="2800" b="1" dirty="0" err="1" smtClean="0">
                <a:solidFill>
                  <a:srgbClr val="0000CC"/>
                </a:solidFill>
              </a:rPr>
              <a:t>T</a:t>
            </a:r>
            <a:r>
              <a:rPr lang="en-US" altLang="zh-TW" sz="2800" b="1" baseline="-25000" dirty="0" err="1" smtClean="0">
                <a:solidFill>
                  <a:srgbClr val="0000CC"/>
                </a:solidFill>
              </a:rPr>
              <a:t>jitter</a:t>
            </a:r>
            <a:endParaRPr lang="zh-TW" altLang="en-US" sz="2800" b="1" dirty="0">
              <a:solidFill>
                <a:srgbClr val="0000CC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24762" y="4570124"/>
            <a:ext cx="375920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For Setup time criterion</a:t>
            </a:r>
            <a:endParaRPr lang="zh-TW" altLang="en-US" sz="24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767" y="5305812"/>
            <a:ext cx="375920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 smtClean="0"/>
              <a:t>For Hold time criterion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1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7292</TotalTime>
  <Words>180</Words>
  <Application>Microsoft Office PowerPoint</Application>
  <PresentationFormat>如螢幕大小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Office 佈景主題</vt:lpstr>
      <vt:lpstr>方程式</vt:lpstr>
      <vt:lpstr>PowerPoint 簡報</vt:lpstr>
      <vt:lpstr>Setup time &amp; Hold time Criterion [1]</vt:lpstr>
      <vt:lpstr>Setup time &amp; Hold time Criterion [2]</vt:lpstr>
      <vt:lpstr>Setup time &amp; Hold time Criterion [3]</vt:lpstr>
      <vt:lpstr>Register-to-Register Timing Constraints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sntang</cp:lastModifiedBy>
  <cp:revision>387</cp:revision>
  <cp:lastPrinted>2014-10-30T08:00:07Z</cp:lastPrinted>
  <dcterms:created xsi:type="dcterms:W3CDTF">2012-06-14T09:28:24Z</dcterms:created>
  <dcterms:modified xsi:type="dcterms:W3CDTF">2018-05-09T13:08:42Z</dcterms:modified>
</cp:coreProperties>
</file>