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4800" dirty="0" smtClean="0"/>
              <a:t>Pathway Data Integration</a:t>
            </a:r>
            <a:endParaRPr lang="en-S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Vo </a:t>
            </a:r>
            <a:r>
              <a:rPr lang="en-SG" dirty="0" err="1" smtClean="0"/>
              <a:t>Phuc</a:t>
            </a:r>
            <a:r>
              <a:rPr lang="en-SG" dirty="0" smtClean="0"/>
              <a:t> </a:t>
            </a:r>
            <a:r>
              <a:rPr lang="en-SG" dirty="0" err="1" smtClean="0"/>
              <a:t>Tho</a:t>
            </a:r>
            <a:endParaRPr lang="en-SG" dirty="0" smtClean="0"/>
          </a:p>
          <a:p>
            <a:r>
              <a:rPr lang="en-SG" dirty="0" smtClean="0"/>
              <a:t>Hoang </a:t>
            </a:r>
            <a:r>
              <a:rPr lang="en-SG" dirty="0" err="1" smtClean="0"/>
              <a:t>Quang</a:t>
            </a:r>
            <a:r>
              <a:rPr lang="en-SG" dirty="0" smtClean="0"/>
              <a:t> Minh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336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Integrated Scoring Scheme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 smtClean="0"/>
                  <a:t>Sigmoid function c(x) = 1 / (1 + e</a:t>
                </a:r>
                <a:r>
                  <a:rPr lang="en-SG" baseline="30000" dirty="0" smtClean="0"/>
                  <a:t>-x</a:t>
                </a:r>
                <a:r>
                  <a:rPr lang="en-SG" dirty="0" smtClean="0"/>
                  <a:t>)</a:t>
                </a:r>
              </a:p>
              <a:p>
                <a:r>
                  <a:rPr lang="en-SG" dirty="0" smtClean="0"/>
                  <a:t>Define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𝑠𝑐𝑜𝑟𝑒</m:t>
                                </m:r>
                                <m:d>
                                  <m:d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SG" dirty="0" smtClean="0"/>
              </a:p>
              <a:p>
                <a:r>
                  <a:rPr lang="en-SG" dirty="0" smtClean="0"/>
                  <a:t>Classification problem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Learning weights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Without training data: Heuristic</a:t>
            </a:r>
          </a:p>
          <a:p>
            <a:r>
              <a:rPr lang="en-SG" dirty="0" smtClean="0"/>
              <a:t>With training data:</a:t>
            </a:r>
          </a:p>
          <a:p>
            <a:r>
              <a:rPr lang="en-SG" dirty="0" smtClean="0"/>
              <a:t>Stochastic gradient descent</a:t>
            </a:r>
          </a:p>
          <a:p>
            <a:r>
              <a:rPr lang="en-SG" dirty="0" smtClean="0"/>
              <a:t>Artificial Neural Network (ANN)</a:t>
            </a:r>
          </a:p>
          <a:p>
            <a:r>
              <a:rPr lang="en-SG" dirty="0" smtClean="0"/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223144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Further consideration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Other metrics ?</a:t>
            </a:r>
          </a:p>
          <a:p>
            <a:r>
              <a:rPr lang="en-SG" dirty="0" smtClean="0"/>
              <a:t>Non-parametric methods 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575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Motivation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Many pathway databases available (KEGG, </a:t>
            </a:r>
            <a:r>
              <a:rPr lang="en-SG" dirty="0" err="1" smtClean="0"/>
              <a:t>Wikipathways</a:t>
            </a:r>
            <a:r>
              <a:rPr lang="en-SG" dirty="0" smtClean="0"/>
              <a:t>, Ingenuity, etc.)</a:t>
            </a:r>
          </a:p>
          <a:p>
            <a:r>
              <a:rPr lang="en-SG" dirty="0" smtClean="0"/>
              <a:t>No common formatting and/or labelling standard</a:t>
            </a:r>
          </a:p>
          <a:p>
            <a:r>
              <a:rPr lang="en-SG" dirty="0" smtClean="0"/>
              <a:t>Integration to make full use of heterogeneous data sources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096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Definition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Define score(</a:t>
            </a:r>
            <a:r>
              <a:rPr lang="en-SG" dirty="0" err="1" smtClean="0"/>
              <a:t>p,q</a:t>
            </a:r>
            <a:r>
              <a:rPr lang="en-SG" dirty="0" smtClean="0"/>
              <a:t>) = similarity index between pathway p and pathway q</a:t>
            </a:r>
          </a:p>
          <a:p>
            <a:r>
              <a:rPr lang="en-SG" dirty="0" smtClean="0"/>
              <a:t>Given two pathway databases D</a:t>
            </a:r>
            <a:r>
              <a:rPr lang="en-SG" baseline="-25000" dirty="0" smtClean="0"/>
              <a:t>1</a:t>
            </a:r>
            <a:r>
              <a:rPr lang="en-SG" dirty="0" smtClean="0"/>
              <a:t> and D</a:t>
            </a:r>
            <a:r>
              <a:rPr lang="en-SG" baseline="-25000" dirty="0" smtClean="0"/>
              <a:t>2</a:t>
            </a:r>
            <a:endParaRPr lang="en-SG" dirty="0" smtClean="0"/>
          </a:p>
          <a:p>
            <a:r>
              <a:rPr lang="en-SG" dirty="0" smtClean="0"/>
              <a:t>For any pathway p</a:t>
            </a:r>
            <a:r>
              <a:rPr lang="en-SG" baseline="-25000" dirty="0" smtClean="0"/>
              <a:t>i</a:t>
            </a:r>
            <a:r>
              <a:rPr lang="en-SG" dirty="0" smtClean="0"/>
              <a:t> in D</a:t>
            </a:r>
            <a:r>
              <a:rPr lang="en-SG" baseline="-25000" dirty="0" smtClean="0"/>
              <a:t>1</a:t>
            </a:r>
            <a:r>
              <a:rPr lang="en-SG" dirty="0" smtClean="0"/>
              <a:t> , find a pathway </a:t>
            </a:r>
            <a:r>
              <a:rPr lang="en-SG" dirty="0" err="1" smtClean="0"/>
              <a:t>q</a:t>
            </a:r>
            <a:r>
              <a:rPr lang="en-SG" baseline="-25000" dirty="0" err="1" smtClean="0"/>
              <a:t>j</a:t>
            </a:r>
            <a:r>
              <a:rPr lang="en-SG" dirty="0" smtClean="0"/>
              <a:t> in D</a:t>
            </a:r>
            <a:r>
              <a:rPr lang="en-SG" baseline="-25000" dirty="0" smtClean="0"/>
              <a:t>2</a:t>
            </a:r>
            <a:r>
              <a:rPr lang="en-SG" dirty="0" smtClean="0"/>
              <a:t> such that score(p</a:t>
            </a:r>
            <a:r>
              <a:rPr lang="en-SG" baseline="-25000" dirty="0" smtClean="0"/>
              <a:t>i</a:t>
            </a:r>
            <a:r>
              <a:rPr lang="en-SG" baseline="-25000" dirty="0"/>
              <a:t> </a:t>
            </a:r>
            <a:r>
              <a:rPr lang="en-SG" dirty="0" smtClean="0"/>
              <a:t>, </a:t>
            </a:r>
            <a:r>
              <a:rPr lang="en-SG" dirty="0" err="1" smtClean="0"/>
              <a:t>q</a:t>
            </a:r>
            <a:r>
              <a:rPr lang="en-SG" baseline="-25000" dirty="0" err="1" smtClean="0"/>
              <a:t>j</a:t>
            </a:r>
            <a:r>
              <a:rPr lang="en-SG" dirty="0" smtClean="0"/>
              <a:t>) is maximized and score(p</a:t>
            </a:r>
            <a:r>
              <a:rPr lang="en-SG" baseline="-25000" dirty="0" smtClean="0"/>
              <a:t>i</a:t>
            </a:r>
            <a:r>
              <a:rPr lang="en-SG" dirty="0" smtClean="0"/>
              <a:t>, </a:t>
            </a:r>
            <a:r>
              <a:rPr lang="en-SG" dirty="0" err="1" smtClean="0"/>
              <a:t>q</a:t>
            </a:r>
            <a:r>
              <a:rPr lang="en-SG" baseline="-25000" dirty="0" err="1" smtClean="0"/>
              <a:t>j</a:t>
            </a:r>
            <a:r>
              <a:rPr lang="en-SG" dirty="0" smtClean="0"/>
              <a:t>) is greater than or equal to a predetermined threshold T.</a:t>
            </a:r>
          </a:p>
          <a:p>
            <a:r>
              <a:rPr lang="en-SG" dirty="0" smtClean="0"/>
              <a:t>How to calculate score(</a:t>
            </a:r>
            <a:r>
              <a:rPr lang="en-SG" dirty="0" err="1" smtClean="0"/>
              <a:t>p,q</a:t>
            </a:r>
            <a:r>
              <a:rPr lang="en-SG" dirty="0" smtClean="0"/>
              <a:t>) 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953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Preprocessing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Sources: KEGG, </a:t>
            </a:r>
            <a:r>
              <a:rPr lang="en-SG" dirty="0" err="1" smtClean="0"/>
              <a:t>Wikipathways</a:t>
            </a:r>
            <a:r>
              <a:rPr lang="en-SG" dirty="0" smtClean="0"/>
              <a:t>, </a:t>
            </a:r>
            <a:r>
              <a:rPr lang="en-SG" dirty="0" err="1" smtClean="0"/>
              <a:t>Intpath</a:t>
            </a:r>
            <a:endParaRPr lang="en-SG" dirty="0" smtClean="0"/>
          </a:p>
          <a:p>
            <a:r>
              <a:rPr lang="en-SG" dirty="0" smtClean="0"/>
              <a:t>Output format: XML</a:t>
            </a:r>
          </a:p>
          <a:p>
            <a:r>
              <a:rPr lang="en-SG" dirty="0" smtClean="0"/>
              <a:t>Project Platform: Java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46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Gene agreement count</a:t>
            </a:r>
          </a:p>
          <a:p>
            <a:r>
              <a:rPr lang="en-SG" dirty="0" smtClean="0"/>
              <a:t>Gene pair agreement count</a:t>
            </a:r>
          </a:p>
          <a:p>
            <a:r>
              <a:rPr lang="en-SG" dirty="0" smtClean="0"/>
              <a:t>String comparison of pathway names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244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Gene Agreement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 smtClean="0"/>
                  <a:t>G</a:t>
                </a:r>
                <a:r>
                  <a:rPr lang="en-SG" baseline="-25000" dirty="0" err="1" smtClean="0"/>
                  <a:t>p</a:t>
                </a:r>
                <a:r>
                  <a:rPr lang="en-SG" dirty="0" smtClean="0"/>
                  <a:t> , </a:t>
                </a:r>
                <a:r>
                  <a:rPr lang="en-SG" dirty="0" err="1" smtClean="0"/>
                  <a:t>G</a:t>
                </a:r>
                <a:r>
                  <a:rPr lang="en-SG" baseline="-25000" dirty="0" err="1" smtClean="0"/>
                  <a:t>q</a:t>
                </a:r>
                <a:r>
                  <a:rPr lang="en-SG" dirty="0" smtClean="0"/>
                  <a:t>: set of genes present in pathway p and q respectively</a:t>
                </a:r>
              </a:p>
              <a:p>
                <a:r>
                  <a:rPr lang="en-SG" dirty="0" smtClean="0"/>
                  <a:t>n : number of genes in the entire genome (union of 2 databases)</a:t>
                </a:r>
              </a:p>
              <a:p>
                <a:r>
                  <a:rPr lang="en-SG" dirty="0" smtClean="0"/>
                  <a:t>Count m = |</a:t>
                </a:r>
                <a:r>
                  <a:rPr lang="en-SG" dirty="0" err="1" smtClean="0"/>
                  <a:t>G</a:t>
                </a:r>
                <a:r>
                  <a:rPr lang="en-SG" baseline="-25000" dirty="0" err="1" smtClean="0"/>
                  <a:t>p</a:t>
                </a:r>
                <a:r>
                  <a:rPr lang="en-SG" dirty="0" smtClean="0"/>
                  <a:t>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 err="1" smtClean="0"/>
                  <a:t>G</a:t>
                </a:r>
                <a:r>
                  <a:rPr lang="en-SG" baseline="-25000" dirty="0" err="1" smtClean="0"/>
                  <a:t>q</a:t>
                </a:r>
                <a:r>
                  <a:rPr lang="en-SG" dirty="0" smtClean="0"/>
                  <a:t>|</a:t>
                </a:r>
              </a:p>
              <a:p>
                <a:r>
                  <a:rPr lang="en-SG" dirty="0" smtClean="0"/>
                  <a:t>Hypergeometric Test</a:t>
                </a:r>
              </a:p>
              <a:p>
                <a:r>
                  <a:rPr lang="en-SG" dirty="0" err="1" smtClean="0"/>
                  <a:t>Pr</a:t>
                </a:r>
                <a:r>
                  <a:rPr lang="en-SG" dirty="0" smtClean="0"/>
                  <a:t>(m)</a:t>
                </a:r>
                <a:r>
                  <a:rPr lang="en-SG" sz="3200" dirty="0" smtClean="0"/>
                  <a:t> </a:t>
                </a:r>
                <a:r>
                  <a:rPr lang="en-SG" dirty="0" smtClean="0"/>
                  <a:t>=</a:t>
                </a:r>
                <a:r>
                  <a:rPr lang="en-SG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 −|</m:t>
                                </m:r>
                                <m:sSub>
                                  <m:sSubPr>
                                    <m:ctrlP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G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32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SG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SG" sz="3200" dirty="0" smtClean="0"/>
              </a:p>
              <a:p>
                <a:r>
                  <a:rPr lang="en-SG" dirty="0" smtClean="0"/>
                  <a:t>Form a distribution of </a:t>
                </a:r>
                <a:r>
                  <a:rPr lang="en-SG" dirty="0" err="1" smtClean="0"/>
                  <a:t>Pr</a:t>
                </a:r>
                <a:r>
                  <a:rPr lang="en-SG" dirty="0" smtClean="0"/>
                  <a:t>(m), obtain p-value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75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Gene Pair Agreement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Similar to gene agreement</a:t>
            </a:r>
          </a:p>
          <a:p>
            <a:r>
              <a:rPr lang="en-SG" dirty="0" smtClean="0"/>
              <a:t>Hypergeometric test</a:t>
            </a:r>
          </a:p>
          <a:p>
            <a:r>
              <a:rPr lang="en-SG" dirty="0" smtClean="0"/>
              <a:t>Obtain p-value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412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Longest Common Substring (LCS)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 smtClean="0"/>
                  <a:t>Dynamic programming</a:t>
                </a:r>
              </a:p>
              <a:p>
                <a:r>
                  <a:rPr lang="en-SG" dirty="0" smtClean="0"/>
                  <a:t>Two strings X and Y</a:t>
                </a:r>
              </a:p>
              <a:p>
                <a:r>
                  <a:rPr lang="en-SG" dirty="0" smtClean="0"/>
                  <a:t>Let LCS[</a:t>
                </a:r>
                <a:r>
                  <a:rPr lang="en-SG" dirty="0" err="1" smtClean="0"/>
                  <a:t>i,j</a:t>
                </a:r>
                <a:r>
                  <a:rPr lang="en-SG" dirty="0" smtClean="0"/>
                  <a:t>] = length of longest common SUFFIX of X[0..i] and Y[0..j]</a:t>
                </a:r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𝐿𝐶𝑆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!=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SG" dirty="0" smtClean="0"/>
              </a:p>
              <a:p>
                <a:r>
                  <a:rPr lang="en-SG" dirty="0" smtClean="0"/>
                  <a:t>Length of longest common substring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32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Integrated Scoring Scheme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Define score(</a:t>
            </a:r>
            <a:r>
              <a:rPr lang="en-SG" dirty="0" err="1" smtClean="0"/>
              <a:t>p,q</a:t>
            </a:r>
            <a:r>
              <a:rPr lang="en-SG" dirty="0" smtClean="0"/>
              <a:t>) = w</a:t>
            </a:r>
            <a:r>
              <a:rPr lang="en-SG" baseline="-25000" dirty="0" smtClean="0"/>
              <a:t>0</a:t>
            </a:r>
            <a:r>
              <a:rPr lang="en-SG" dirty="0" smtClean="0"/>
              <a:t> + w</a:t>
            </a:r>
            <a:r>
              <a:rPr lang="en-SG" baseline="-25000" dirty="0" smtClean="0"/>
              <a:t>1</a:t>
            </a:r>
            <a:r>
              <a:rPr lang="en-SG" dirty="0" smtClean="0"/>
              <a:t>S</a:t>
            </a:r>
            <a:r>
              <a:rPr lang="en-SG" baseline="-25000" dirty="0" smtClean="0"/>
              <a:t>GA</a:t>
            </a:r>
            <a:r>
              <a:rPr lang="en-SG" dirty="0" smtClean="0"/>
              <a:t>(</a:t>
            </a:r>
            <a:r>
              <a:rPr lang="en-SG" dirty="0" err="1" smtClean="0"/>
              <a:t>p,q</a:t>
            </a:r>
            <a:r>
              <a:rPr lang="en-SG" dirty="0" smtClean="0"/>
              <a:t>) + w</a:t>
            </a:r>
            <a:r>
              <a:rPr lang="en-SG" baseline="-25000" dirty="0" smtClean="0"/>
              <a:t>2</a:t>
            </a:r>
            <a:r>
              <a:rPr lang="en-SG" dirty="0" smtClean="0"/>
              <a:t>S</a:t>
            </a:r>
            <a:r>
              <a:rPr lang="en-SG" baseline="-25000" dirty="0" smtClean="0"/>
              <a:t>GP </a:t>
            </a:r>
            <a:r>
              <a:rPr lang="en-SG" dirty="0" smtClean="0"/>
              <a:t>(</a:t>
            </a:r>
            <a:r>
              <a:rPr lang="en-SG" dirty="0" err="1" smtClean="0"/>
              <a:t>p,q</a:t>
            </a:r>
            <a:r>
              <a:rPr lang="en-SG" dirty="0" smtClean="0"/>
              <a:t>) + w</a:t>
            </a:r>
            <a:r>
              <a:rPr lang="en-SG" baseline="-25000" dirty="0" smtClean="0"/>
              <a:t>3</a:t>
            </a:r>
            <a:r>
              <a:rPr lang="en-SG" dirty="0" smtClean="0"/>
              <a:t>LCS(</a:t>
            </a:r>
            <a:r>
              <a:rPr lang="en-SG" dirty="0" err="1" smtClean="0"/>
              <a:t>p,q</a:t>
            </a:r>
            <a:r>
              <a:rPr lang="en-SG" dirty="0" smtClean="0"/>
              <a:t>)</a:t>
            </a:r>
          </a:p>
          <a:p>
            <a:r>
              <a:rPr lang="en-SG" dirty="0" smtClean="0"/>
              <a:t>Where:</a:t>
            </a:r>
          </a:p>
          <a:p>
            <a:r>
              <a:rPr lang="en-SG" dirty="0" smtClean="0"/>
              <a:t>S</a:t>
            </a:r>
            <a:r>
              <a:rPr lang="en-SG" baseline="-25000" dirty="0" smtClean="0"/>
              <a:t>GA</a:t>
            </a:r>
            <a:r>
              <a:rPr lang="en-SG" dirty="0" smtClean="0"/>
              <a:t>(</a:t>
            </a:r>
            <a:r>
              <a:rPr lang="en-SG" dirty="0" err="1" smtClean="0"/>
              <a:t>p,q</a:t>
            </a:r>
            <a:r>
              <a:rPr lang="en-SG" dirty="0" smtClean="0"/>
              <a:t>)  = p-value from hypergeometric test for Gene agreement,</a:t>
            </a:r>
          </a:p>
          <a:p>
            <a:r>
              <a:rPr lang="en-SG" dirty="0" smtClean="0"/>
              <a:t>S</a:t>
            </a:r>
            <a:r>
              <a:rPr lang="en-SG" baseline="-25000" dirty="0" smtClean="0"/>
              <a:t>GP</a:t>
            </a:r>
            <a:r>
              <a:rPr lang="en-SG" dirty="0" smtClean="0"/>
              <a:t>(</a:t>
            </a:r>
            <a:r>
              <a:rPr lang="en-SG" dirty="0" err="1" smtClean="0"/>
              <a:t>p,q</a:t>
            </a:r>
            <a:r>
              <a:rPr lang="en-SG" dirty="0" smtClean="0"/>
              <a:t>)  = p-value from </a:t>
            </a:r>
            <a:r>
              <a:rPr lang="en-SG" dirty="0"/>
              <a:t>hypergeometric test for Gene </a:t>
            </a:r>
            <a:r>
              <a:rPr lang="en-SG" dirty="0" smtClean="0"/>
              <a:t>pair agreement,</a:t>
            </a:r>
          </a:p>
          <a:p>
            <a:r>
              <a:rPr lang="en-SG" dirty="0" smtClean="0"/>
              <a:t>LCS(</a:t>
            </a:r>
            <a:r>
              <a:rPr lang="en-SG" dirty="0" err="1" smtClean="0"/>
              <a:t>p,q</a:t>
            </a:r>
            <a:r>
              <a:rPr lang="en-SG" dirty="0" smtClean="0"/>
              <a:t>) = length of longest common substring of p’s name and q’s name</a:t>
            </a:r>
          </a:p>
          <a:p>
            <a:r>
              <a:rPr lang="en-SG" dirty="0" smtClean="0"/>
              <a:t>w</a:t>
            </a:r>
            <a:r>
              <a:rPr lang="en-SG" baseline="-25000" dirty="0" smtClean="0"/>
              <a:t>0</a:t>
            </a:r>
            <a:r>
              <a:rPr lang="en-SG" dirty="0" smtClean="0"/>
              <a:t> , w</a:t>
            </a:r>
            <a:r>
              <a:rPr lang="en-SG" baseline="-25000" dirty="0" smtClean="0"/>
              <a:t>1</a:t>
            </a:r>
            <a:r>
              <a:rPr lang="en-SG" dirty="0" smtClean="0"/>
              <a:t> , w</a:t>
            </a:r>
            <a:r>
              <a:rPr lang="en-SG" baseline="-25000" dirty="0" smtClean="0"/>
              <a:t>2</a:t>
            </a:r>
            <a:r>
              <a:rPr lang="en-SG" dirty="0" smtClean="0"/>
              <a:t> , w</a:t>
            </a:r>
            <a:r>
              <a:rPr lang="en-SG" baseline="-25000" dirty="0" smtClean="0"/>
              <a:t>3</a:t>
            </a:r>
            <a:r>
              <a:rPr lang="en-SG" dirty="0" smtClean="0"/>
              <a:t> are corresponding weights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3706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338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Pathway Data Integration</vt:lpstr>
      <vt:lpstr>Motivation</vt:lpstr>
      <vt:lpstr>Problem Definition</vt:lpstr>
      <vt:lpstr>Preprocessing</vt:lpstr>
      <vt:lpstr>Metrics</vt:lpstr>
      <vt:lpstr>Gene Agreement</vt:lpstr>
      <vt:lpstr>Gene Pair Agreement</vt:lpstr>
      <vt:lpstr>Longest Common Substring (LCS)</vt:lpstr>
      <vt:lpstr>Integrated Scoring Scheme</vt:lpstr>
      <vt:lpstr>Integrated Scoring Scheme</vt:lpstr>
      <vt:lpstr>Learning weights</vt:lpstr>
      <vt:lpstr>Further consideration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 Data Integration</dc:title>
  <dc:creator>Nghia Hoang</dc:creator>
  <cp:lastModifiedBy>Nghia Hoang</cp:lastModifiedBy>
  <cp:revision>12</cp:revision>
  <dcterms:created xsi:type="dcterms:W3CDTF">2015-04-07T15:28:46Z</dcterms:created>
  <dcterms:modified xsi:type="dcterms:W3CDTF">2015-04-07T17:29:50Z</dcterms:modified>
</cp:coreProperties>
</file>