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22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sp>
          <p:nvSpPr>
            <p:cNvPr id="23" name="Shape 23"/>
            <p:cNvSpPr/>
            <p:nvPr/>
          </p:nvSpPr>
          <p:spPr>
            <a:xfrm>
              <a:off x="0" y="-7862"/>
              <a:ext cx="863599" cy="5698066"/>
            </a:xfrm>
            <a:custGeom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6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6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5" cy="6866466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4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Shape 33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3pPr>
            <a:lvl4pPr indent="0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4pPr>
            <a:lvl5pPr indent="0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5pPr>
            <a:lvl6pPr indent="0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6pPr>
            <a:lvl7pPr indent="0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7pPr>
            <a:lvl8pPr indent="0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8pPr>
            <a:lvl9pPr indent="0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l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indent="0" marL="457200" rtl="0">
              <a:spcBef>
                <a:spcPts val="0"/>
              </a:spcBef>
              <a:buFont typeface="Trebuchet MS"/>
              <a:buNone/>
              <a:defRPr/>
            </a:lvl2pPr>
            <a:lvl3pPr indent="0" marL="914400" rtl="0">
              <a:spcBef>
                <a:spcPts val="0"/>
              </a:spcBef>
              <a:buFont typeface="Trebuchet MS"/>
              <a:buNone/>
              <a:defRPr/>
            </a:lvl3pPr>
            <a:lvl4pPr indent="0" marL="1371600" rtl="0">
              <a:spcBef>
                <a:spcPts val="0"/>
              </a:spcBef>
              <a:buFont typeface="Trebuchet MS"/>
              <a:buNone/>
              <a:defRPr/>
            </a:lvl4pPr>
            <a:lvl5pPr indent="0" marL="182880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l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/>
              <a:t>‹#›</a:t>
            </a:fld>
          </a:p>
        </p:txBody>
      </p:sp>
      <p:sp>
        <p:nvSpPr>
          <p:cNvPr id="102" name="Shape 10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SG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SG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indent="0" marL="457200" rtl="0">
              <a:spcBef>
                <a:spcPts val="0"/>
              </a:spcBef>
              <a:buFont typeface="Trebuchet MS"/>
              <a:buNone/>
              <a:defRPr/>
            </a:lvl2pPr>
            <a:lvl3pPr indent="0" marL="914400" rtl="0">
              <a:spcBef>
                <a:spcPts val="0"/>
              </a:spcBef>
              <a:buFont typeface="Trebuchet MS"/>
              <a:buNone/>
              <a:defRPr/>
            </a:lvl3pPr>
            <a:lvl4pPr indent="0" marL="1371600" rtl="0">
              <a:spcBef>
                <a:spcPts val="0"/>
              </a:spcBef>
              <a:buFont typeface="Trebuchet MS"/>
              <a:buNone/>
              <a:defRPr/>
            </a:lvl4pPr>
            <a:lvl5pPr indent="0" marL="182880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/>
              <a:t>‹#›</a:t>
            </a:fld>
          </a:p>
        </p:txBody>
      </p:sp>
      <p:sp>
        <p:nvSpPr>
          <p:cNvPr id="117" name="Shape 11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SG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SG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indent="0" marL="457200" rtl="0">
              <a:spcBef>
                <a:spcPts val="0"/>
              </a:spcBef>
              <a:buFont typeface="Trebuchet MS"/>
              <a:buNone/>
              <a:defRPr/>
            </a:lvl2pPr>
            <a:lvl3pPr indent="0" marL="914400" rtl="0">
              <a:spcBef>
                <a:spcPts val="0"/>
              </a:spcBef>
              <a:buFont typeface="Trebuchet MS"/>
              <a:buNone/>
              <a:defRPr/>
            </a:lvl3pPr>
            <a:lvl4pPr indent="0" marL="1371600" rtl="0">
              <a:spcBef>
                <a:spcPts val="0"/>
              </a:spcBef>
              <a:buFont typeface="Trebuchet MS"/>
              <a:buNone/>
              <a:defRPr/>
            </a:lvl4pPr>
            <a:lvl5pPr indent="0" marL="182880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indent="-204469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indent="-15748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indent="-167639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indent="-167639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indent="-167639" marL="2514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indent="-167639" marL="2971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indent="-167640" marL="3429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indent="-167640" marL="3886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indent="-204469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indent="-15748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indent="-167639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indent="-167639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indent="-167639" marL="2514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indent="-167639" marL="2971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indent="-167640" marL="3429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indent="-167640" marL="3886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marL="342900" rtl="0">
              <a:spcBef>
                <a:spcPts val="1000"/>
              </a:spcBef>
              <a:buSzPct val="79999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indent="-15748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indent="-167639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indent="-167639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indent="-167639" marL="2514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indent="-167639" marL="2971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indent="-167640" marL="3429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indent="-167640" marL="3886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indent="-204469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indent="-15748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indent="-167639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indent="-167639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indent="-167639" marL="2514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indent="-167639" marL="2971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indent="-167640" marL="3429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indent="-167640" marL="3886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indent="-204469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indent="-15748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indent="-167639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indent="-167639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indent="-167639" marL="2514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indent="-167639" marL="2971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indent="-167640" marL="3429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indent="-167640" marL="3886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Trebuchet MS"/>
              <a:buNone/>
              <a:defRPr/>
            </a:lvl1pPr>
            <a:lvl2pPr indent="0" marL="457200" rtl="0">
              <a:spcBef>
                <a:spcPts val="0"/>
              </a:spcBef>
              <a:buFont typeface="Trebuchet MS"/>
              <a:buNone/>
              <a:defRPr/>
            </a:lvl2pPr>
            <a:lvl3pPr indent="0" marL="914400" rtl="0">
              <a:spcBef>
                <a:spcPts val="0"/>
              </a:spcBef>
              <a:buFont typeface="Trebuchet MS"/>
              <a:buNone/>
              <a:defRPr/>
            </a:lvl3pPr>
            <a:lvl4pPr indent="0" marL="1371600" rtl="0">
              <a:spcBef>
                <a:spcPts val="0"/>
              </a:spcBef>
              <a:buFont typeface="Trebuchet MS"/>
              <a:buNone/>
              <a:defRPr/>
            </a:lvl4pPr>
            <a:lvl5pPr indent="0" marL="1828800" rtl="0">
              <a:spcBef>
                <a:spcPts val="0"/>
              </a:spcBef>
              <a:buFont typeface="Trebuchet MS"/>
              <a:buNone/>
              <a:defRPr/>
            </a:lvl5pPr>
            <a:lvl6pPr indent="0" marL="2286000" rtl="0">
              <a:spcBef>
                <a:spcPts val="0"/>
              </a:spcBef>
              <a:buFont typeface="Trebuchet MS"/>
              <a:buNone/>
              <a:defRPr/>
            </a:lvl6pPr>
            <a:lvl7pPr indent="0" marL="2743200" rtl="0">
              <a:spcBef>
                <a:spcPts val="0"/>
              </a:spcBef>
              <a:buFont typeface="Trebuchet MS"/>
              <a:buNone/>
              <a:defRPr/>
            </a:lvl7pPr>
            <a:lvl8pPr indent="0" marL="3200400" rtl="0">
              <a:spcBef>
                <a:spcPts val="0"/>
              </a:spcBef>
              <a:buFont typeface="Trebuchet MS"/>
              <a:buNone/>
              <a:defRPr/>
            </a:lvl8pPr>
            <a:lvl9pPr indent="0" marL="3657600" rtl="0">
              <a:spcBef>
                <a:spcPts val="0"/>
              </a:spcBef>
              <a:buFont typeface="Trebuchet MS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indent="-204469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indent="-15748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indent="-167639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indent="-167639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indent="-167639" marL="2514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indent="-167639" marL="2971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indent="-167640" marL="3429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indent="-167640" marL="3886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Trebuchet MS"/>
              <a:buNone/>
              <a:defRPr/>
            </a:lvl1pPr>
            <a:lvl2pPr indent="0" marL="457200" rtl="0">
              <a:spcBef>
                <a:spcPts val="0"/>
              </a:spcBef>
              <a:buFont typeface="Trebuchet MS"/>
              <a:buNone/>
              <a:defRPr/>
            </a:lvl2pPr>
            <a:lvl3pPr indent="0" marL="914400" rtl="0">
              <a:spcBef>
                <a:spcPts val="0"/>
              </a:spcBef>
              <a:buFont typeface="Trebuchet MS"/>
              <a:buNone/>
              <a:defRPr/>
            </a:lvl3pPr>
            <a:lvl4pPr indent="0" marL="1371600" rtl="0">
              <a:spcBef>
                <a:spcPts val="0"/>
              </a:spcBef>
              <a:buFont typeface="Trebuchet MS"/>
              <a:buNone/>
              <a:defRPr/>
            </a:lvl4pPr>
            <a:lvl5pPr indent="0" marL="1828800" rtl="0">
              <a:spcBef>
                <a:spcPts val="0"/>
              </a:spcBef>
              <a:buFont typeface="Trebuchet MS"/>
              <a:buNone/>
              <a:defRPr/>
            </a:lvl5pPr>
            <a:lvl6pPr indent="0" marL="2286000" rtl="0">
              <a:spcBef>
                <a:spcPts val="0"/>
              </a:spcBef>
              <a:buFont typeface="Trebuchet MS"/>
              <a:buNone/>
              <a:defRPr/>
            </a:lvl6pPr>
            <a:lvl7pPr indent="0" marL="2743200" rtl="0">
              <a:spcBef>
                <a:spcPts val="0"/>
              </a:spcBef>
              <a:buFont typeface="Trebuchet MS"/>
              <a:buNone/>
              <a:defRPr/>
            </a:lvl7pPr>
            <a:lvl8pPr indent="0" marL="3200400" rtl="0">
              <a:spcBef>
                <a:spcPts val="0"/>
              </a:spcBef>
              <a:buFont typeface="Trebuchet MS"/>
              <a:buNone/>
              <a:defRPr/>
            </a:lvl8pPr>
            <a:lvl9pPr indent="0" marL="3657600" rtl="0">
              <a:spcBef>
                <a:spcPts val="0"/>
              </a:spcBef>
              <a:buFont typeface="Trebuchet MS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indent="-204469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indent="-15748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indent="-167639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indent="-167639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indent="-167639" marL="2514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indent="-167639" marL="2971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indent="-167640" marL="3429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indent="-167640" marL="3886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indent="-204469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indent="-157480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indent="-167639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indent="-167639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indent="-167639" marL="2514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indent="-167639" marL="2971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indent="-167640" marL="3429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indent="-167640" marL="3886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Trebuchet MS"/>
              <a:buNone/>
              <a:defRPr/>
            </a:lvl1pPr>
            <a:lvl2pPr indent="-12562" marL="457063" rtl="0">
              <a:spcBef>
                <a:spcPts val="0"/>
              </a:spcBef>
              <a:buFont typeface="Trebuchet MS"/>
              <a:buNone/>
              <a:defRPr/>
            </a:lvl2pPr>
            <a:lvl3pPr indent="-12425" marL="914126" rtl="0">
              <a:spcBef>
                <a:spcPts val="0"/>
              </a:spcBef>
              <a:buFont typeface="Trebuchet MS"/>
              <a:buNone/>
              <a:defRPr/>
            </a:lvl3pPr>
            <a:lvl4pPr indent="-12288" marL="1371189" rtl="0">
              <a:spcBef>
                <a:spcPts val="0"/>
              </a:spcBef>
              <a:buFont typeface="Trebuchet MS"/>
              <a:buNone/>
              <a:defRPr/>
            </a:lvl4pPr>
            <a:lvl5pPr indent="-12151" marL="1828251" rtl="0">
              <a:spcBef>
                <a:spcPts val="0"/>
              </a:spcBef>
              <a:buFont typeface="Trebuchet MS"/>
              <a:buNone/>
              <a:defRPr/>
            </a:lvl5pPr>
            <a:lvl6pPr indent="-12013" marL="2285314" rtl="0">
              <a:spcBef>
                <a:spcPts val="0"/>
              </a:spcBef>
              <a:buFont typeface="Trebuchet MS"/>
              <a:buNone/>
              <a:defRPr/>
            </a:lvl6pPr>
            <a:lvl7pPr indent="-11876" marL="2742377" rtl="0">
              <a:spcBef>
                <a:spcPts val="0"/>
              </a:spcBef>
              <a:buFont typeface="Trebuchet MS"/>
              <a:buNone/>
              <a:defRPr/>
            </a:lvl7pPr>
            <a:lvl8pPr indent="-11739" marL="3199440" rtl="0">
              <a:spcBef>
                <a:spcPts val="0"/>
              </a:spcBef>
              <a:buFont typeface="Trebuchet MS"/>
              <a:buNone/>
              <a:defRPr/>
            </a:lvl8pPr>
            <a:lvl9pPr indent="-11603" marL="3656503" rtl="0">
              <a:spcBef>
                <a:spcPts val="0"/>
              </a:spcBef>
              <a:buFont typeface="Trebuchet MS"/>
              <a:buNone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Trebuchet MS"/>
              <a:buNone/>
              <a:defRPr/>
            </a:lvl1pPr>
            <a:lvl2pPr indent="0" marL="457200" rtl="0">
              <a:spcBef>
                <a:spcPts val="0"/>
              </a:spcBef>
              <a:buFont typeface="Trebuchet MS"/>
              <a:buNone/>
              <a:defRPr/>
            </a:lvl2pPr>
            <a:lvl3pPr indent="0" marL="914400" rtl="0">
              <a:spcBef>
                <a:spcPts val="0"/>
              </a:spcBef>
              <a:buFont typeface="Trebuchet MS"/>
              <a:buNone/>
              <a:defRPr/>
            </a:lvl3pPr>
            <a:lvl4pPr indent="0" marL="1371600" rtl="0">
              <a:spcBef>
                <a:spcPts val="0"/>
              </a:spcBef>
              <a:buFont typeface="Trebuchet MS"/>
              <a:buNone/>
              <a:defRPr/>
            </a:lvl4pPr>
            <a:lvl5pPr indent="0" marL="1828800" rtl="0">
              <a:spcBef>
                <a:spcPts val="0"/>
              </a:spcBef>
              <a:buFont typeface="Trebuchet MS"/>
              <a:buNone/>
              <a:defRPr/>
            </a:lvl5pPr>
            <a:lvl6pPr indent="0" marL="2286000" rtl="0">
              <a:spcBef>
                <a:spcPts val="0"/>
              </a:spcBef>
              <a:buFont typeface="Trebuchet MS"/>
              <a:buNone/>
              <a:defRPr/>
            </a:lvl6pPr>
            <a:lvl7pPr indent="0" marL="2743200" rtl="0">
              <a:spcBef>
                <a:spcPts val="0"/>
              </a:spcBef>
              <a:buFont typeface="Trebuchet MS"/>
              <a:buNone/>
              <a:defRPr/>
            </a:lvl7pPr>
            <a:lvl8pPr indent="0" marL="3200400" rtl="0">
              <a:spcBef>
                <a:spcPts val="0"/>
              </a:spcBef>
              <a:buFont typeface="Trebuchet MS"/>
              <a:buNone/>
              <a:defRPr/>
            </a:lvl8pPr>
            <a:lvl9pPr indent="0" marL="3657600" rtl="0">
              <a:spcBef>
                <a:spcPts val="0"/>
              </a:spcBef>
              <a:buFont typeface="Trebuchet MS"/>
              <a:buNone/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/>
              <a:t>‹#›</a:t>
            </a:fld>
          </a:p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2" Type="http://schemas.openxmlformats.org/officeDocument/2006/relationships/slideLayout" Target="../slideLayouts/slideLayout2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6" name="Shape 6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" name="Shape 8"/>
            <p:cNvSpPr/>
            <p:nvPr/>
          </p:nvSpPr>
          <p:spPr>
            <a:xfrm>
              <a:off x="9181475" y="-8466"/>
              <a:ext cx="3007348" cy="6866466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9603442" y="-8466"/>
              <a:ext cx="2588558" cy="6866466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9334500" y="-8466"/>
              <a:ext cx="2854325" cy="6866466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938999" y="-8466"/>
              <a:ext cx="1249824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indent="-204469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indent="-157480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indent="-167639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indent="-167639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indent="-167639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indent="-167639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indent="-167640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indent="-167640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baseline="0" i="0" lang="en-SG" sz="4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Pathway Data Integration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SG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Vo Phuc Tho</a:t>
            </a: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SG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Hoang Quang Minh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baseline="0" i="0" lang="en-SG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Learning weights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Supervised Learning : No training data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Intuition: Average score of top matches should be distinctively higher than average score of other matches.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→ Fitness function: f(D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,D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 = Average score of top matches / Average score of remaining matches	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→ Genetic algorithm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baseline="0" i="0" lang="en-SG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Genetic algorithm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SG"/>
              <a:t>Survival of the fittest.</a:t>
            </a:r>
          </a:p>
          <a:p>
            <a:pPr indent="-342900" lvl="0" marL="342900" rtl="0">
              <a:spcBef>
                <a:spcPts val="0"/>
              </a:spcBef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SG"/>
              <a:t>Parent selection</a:t>
            </a:r>
          </a:p>
          <a:p>
            <a:pPr indent="-342900" lvl="0" marL="342900" rtl="0">
              <a:spcBef>
                <a:spcPts val="1000"/>
              </a:spcBef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SG"/>
              <a:t>Crossover operator </a:t>
            </a:r>
          </a:p>
          <a:p>
            <a:pPr indent="-342900" lvl="0" marL="342900" rtl="0">
              <a:spcBef>
                <a:spcPts val="1000"/>
              </a:spcBef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SG"/>
              <a:t>Mutation operator</a:t>
            </a:r>
          </a:p>
          <a:p>
            <a:pPr indent="0" lvl="0" marL="0" rtl="0">
              <a:spcBef>
                <a:spcPts val="100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77333" y="609600"/>
            <a:ext cx="8596800" cy="132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SG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Survival of the Fitness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77333" y="2103564"/>
            <a:ext cx="8596800" cy="388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SG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Individual in population competes for resources and mates 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SG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</a:t>
            </a:r>
            <a:r>
              <a:rPr lang="en-SG"/>
              <a:t>dividual more successful in each generation will have produce more offsprings than ones performing poorly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SG">
                <a:solidFill>
                  <a:schemeClr val="dk1"/>
                </a:solidFill>
              </a:rPr>
              <a:t>Genes from good individuals of last generation propagate throughout the next generation so that offsprings of good parents might perform better than either parent 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SG"/>
              <a:t>Thus, each successive generation will become more suited to their environment</a:t>
            </a:r>
          </a:p>
          <a:p>
            <a:pPr lvl="0">
              <a:spcBef>
                <a:spcPts val="0"/>
              </a:spcBef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SG"/>
              <a:t>Genetic algorithm continues to create new generation until terminated conditions are satisfied.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677333" y="623850"/>
            <a:ext cx="8596800" cy="132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SG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Parent Selection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77333" y="2103564"/>
            <a:ext cx="8596800" cy="388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SG"/>
              <a:t>For each generation, calculate the fitness scores of all individuals</a:t>
            </a:r>
          </a:p>
          <a:p>
            <a:pPr indent="-320040" lvl="0" marL="457200" rtl="0">
              <a:spcBef>
                <a:spcPts val="0"/>
              </a:spcBef>
              <a:buClr>
                <a:schemeClr val="accent1"/>
              </a:buClr>
              <a:buSzPct val="79999"/>
              <a:buFont typeface="Noto Symbol"/>
              <a:buChar char="-"/>
            </a:pPr>
            <a:r>
              <a:rPr lang="en-SG"/>
              <a:t>Fitness function: f(D</a:t>
            </a:r>
            <a:r>
              <a:rPr baseline="-25000" lang="en-SG"/>
              <a:t>1</a:t>
            </a:r>
            <a:r>
              <a:rPr lang="en-SG"/>
              <a:t>,D</a:t>
            </a:r>
            <a:r>
              <a:rPr baseline="-25000" lang="en-SG"/>
              <a:t>2</a:t>
            </a:r>
            <a:r>
              <a:rPr lang="en-SG"/>
              <a:t>,</a:t>
            </a:r>
            <a:r>
              <a:rPr b="1" lang="en-SG"/>
              <a:t>W</a:t>
            </a:r>
            <a:r>
              <a:rPr lang="en-SG"/>
              <a:t>) = Average score of top matches / Average score of remaining matches	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SG"/>
              <a:t>Select parents with preference to individuals with higher fitness scores</a:t>
            </a:r>
          </a:p>
          <a:p>
            <a:pPr indent="-320040" lvl="0" marL="457200" rtl="0">
              <a:spcBef>
                <a:spcPts val="0"/>
              </a:spcBef>
              <a:buClr>
                <a:schemeClr val="accent1"/>
              </a:buClr>
              <a:buSzPct val="79999"/>
              <a:buFont typeface="Noto Symbol"/>
              <a:buChar char="-"/>
            </a:pPr>
            <a:r>
              <a:rPr lang="en-SG"/>
              <a:t>Round wheel algorithm, tournament algorithm, etc.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SG">
                <a:solidFill>
                  <a:schemeClr val="dk1"/>
                </a:solidFill>
              </a:rPr>
              <a:t>End selection if number of offspring are enough for next generation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677333" y="609600"/>
            <a:ext cx="8596800" cy="132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SG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Crossover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77333" y="2103564"/>
            <a:ext cx="8596800" cy="388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SG"/>
              <a:t>Offsprings inherit a part of genes from both 2 parents, and likely to have better performance than their parents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SG">
                <a:solidFill>
                  <a:schemeClr val="dk1"/>
                </a:solidFill>
              </a:rPr>
              <a:t>Example: parent1 = {0.5, 0.2, 0.3, 0.7}; parent2 = {0.6, 0.3, 0.6, 0.4}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-SG">
                <a:solidFill>
                  <a:schemeClr val="dk1"/>
                </a:solidFill>
              </a:rPr>
              <a:t>	Crossover point is randomly chosen: crossover = 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SG">
                <a:solidFill>
                  <a:schemeClr val="dk1"/>
                </a:solidFill>
              </a:rPr>
              <a:t>	=&gt; offspring = {0.5, 0.6, 0.3, 0.4}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677333" y="609600"/>
            <a:ext cx="8596800" cy="132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SG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Mutation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77333" y="2103564"/>
            <a:ext cx="8596800" cy="388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SG"/>
              <a:t>Sometimes, crossover alone cannot create individuals with exceptional performance =&gt; ‘dead-end’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SG">
                <a:solidFill>
                  <a:schemeClr val="dk1"/>
                </a:solidFill>
              </a:rPr>
              <a:t>With some low probability (mutation chance), a portion of new generation will have their genes being mutated 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SG"/>
              <a:t>Mutation chance must be low!!!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baseline="0" i="0" lang="en-SG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Many pathway databases available (KEGG, Wikipathways, Ingenuity, etc.)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 common formatting and/or labelling standard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Integration to make full use of heterogeneous data sources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baseline="0" i="0" lang="en-SG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Definition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Define score(p,q) = similarity index between pathway p and pathway q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Given two pathway databases D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and D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For any pathway p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in D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, find a pathway q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in D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such that score(p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 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q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 is maximized and score(p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q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 is greater than or equal to a predetermined threshold T.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calculate score(p,q) 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baseline="0" i="0" lang="en-SG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Preprocessing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Sources: KEGG, Wikipathways, Intpath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format: XML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Platform: Java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baseline="0" i="0" lang="en-SG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Metrics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Gene agreement count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Gene pair agreement count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String comparison of pathway names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baseline="0" i="0" lang="en-SG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Gene Agreement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1" r="0" t="-941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baseline="0" i="0" lang="en-SG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Gene Pair Agreement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Similar to gene agreement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Hypergeometric test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Obtain p-value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baseline="0" i="0" lang="en-SG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Longest Common Substring (LCS)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1" r="0" t="-941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baseline="0" i="0" lang="en-SG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Integrated Scoring Scheme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Define score(p,q) = w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+ w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GA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(p,q) + w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GP 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(p,q) + w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LCS(p,q)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Where: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GA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(p,q)  = p-value from hypergeometric test for Gene agreement,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GP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(p,q)  = p-value from hypergeometric test for Gene pair agreement,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LCS(p,q) = length of longest common substring of p’s name and q’s name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, w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, w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, w</a:t>
            </a:r>
            <a:r>
              <a:rPr b="0" baseline="-2500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b="0" baseline="0" i="0" lang="en-SG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are corresponding weights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