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06_0.xml" ContentType="application/vnd.ms-powerpoint.comments+xml"/>
  <Override PartName="/ppt/comments/modernComment_107_0.xml" ContentType="application/vnd.ms-powerpoint.comments+xml"/>
  <Override PartName="/ppt/comments/modernComment_10C_0.xml" ContentType="application/vnd.ms-powerpoint.comments+xml"/>
  <Override PartName="/ppt/comments/modernComment_10E_0.xml" ContentType="application/vnd.ms-powerpoint.comments+xml"/>
  <Override PartName="/ppt/comments/modernComment_113_0.xml" ContentType="application/vnd.ms-powerpoint.comments+xml"/>
  <Override PartName="/ppt/revisionInfo.xml" ContentType="application/vnd.ms-powerpoint.revisioninfo+xml"/>
  <Override PartName="/ppt/changesInfos/changesInfo1.xml" ContentType="application/vnd.ms-powerpoint.changes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7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8" r:id="rId21"/>
    <p:sldId id="279" r:id="rId22"/>
    <p:sldId id="280" r:id="rId23"/>
    <p:sldId id="281" r:id="rId24"/>
    <p:sldId id="274" r:id="rId25"/>
    <p:sldId id="275" r:id="rId26"/>
    <p:sldId id="282" r:id="rId27"/>
    <p:sldId id="283" r:id="rId28"/>
    <p:sldId id="284" r:id="rId29"/>
    <p:sldId id="276"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269E7EC-06AF-7617-68CD-3EF89333AE6A}" name="Void" initials="V" userId="Void" providerId="None"/>
  <p188:author id="{F2615FEF-C003-BDE4-A30D-DBA9560B8F91}" name="Phan Thi Thu Hong (FE FPTU DN)" initials="PD" userId="S::hongptt11@fe.edu.vn::4d36b424-e1a9-4834-b8a6-b266a7cdd1c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8C3A3C-8CFD-F4BE-68EF-6918C976B13C}" v="7" dt="2022-11-12T00:02:07.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 Thi Thu Hong (FE FPTU DN)" userId="S::hongptt11@fe.edu.vn::4d36b424-e1a9-4834-b8a6-b266a7cdd1c0" providerId="AD" clId="Web-{EA8C3A3C-8CFD-F4BE-68EF-6918C976B13C}"/>
    <pc:docChg chg="mod">
      <pc:chgData name="Phan Thi Thu Hong (FE FPTU DN)" userId="S::hongptt11@fe.edu.vn::4d36b424-e1a9-4834-b8a6-b266a7cdd1c0" providerId="AD" clId="Web-{EA8C3A3C-8CFD-F4BE-68EF-6918C976B13C}" dt="2022-11-12T00:02:07.989" v="6"/>
      <pc:docMkLst>
        <pc:docMk/>
      </pc:docMkLst>
      <pc:sldChg chg="addCm modCm">
        <pc:chgData name="Phan Thi Thu Hong (FE FPTU DN)" userId="S::hongptt11@fe.edu.vn::4d36b424-e1a9-4834-b8a6-b266a7cdd1c0" providerId="AD" clId="Web-{EA8C3A3C-8CFD-F4BE-68EF-6918C976B13C}" dt="2022-11-11T23:51:45.175" v="2"/>
        <pc:sldMkLst>
          <pc:docMk/>
          <pc:sldMk cId="0" sldId="262"/>
        </pc:sldMkLst>
      </pc:sldChg>
      <pc:sldChg chg="addCm">
        <pc:chgData name="Phan Thi Thu Hong (FE FPTU DN)" userId="S::hongptt11@fe.edu.vn::4d36b424-e1a9-4834-b8a6-b266a7cdd1c0" providerId="AD" clId="Web-{EA8C3A3C-8CFD-F4BE-68EF-6918C976B13C}" dt="2022-11-11T23:52:50.802" v="3"/>
        <pc:sldMkLst>
          <pc:docMk/>
          <pc:sldMk cId="0" sldId="263"/>
        </pc:sldMkLst>
      </pc:sldChg>
      <pc:sldChg chg="addCm">
        <pc:chgData name="Phan Thi Thu Hong (FE FPTU DN)" userId="S::hongptt11@fe.edu.vn::4d36b424-e1a9-4834-b8a6-b266a7cdd1c0" providerId="AD" clId="Web-{EA8C3A3C-8CFD-F4BE-68EF-6918C976B13C}" dt="2022-11-11T23:58:35.843" v="4"/>
        <pc:sldMkLst>
          <pc:docMk/>
          <pc:sldMk cId="0" sldId="268"/>
        </pc:sldMkLst>
      </pc:sldChg>
      <pc:sldChg chg="addCm">
        <pc:chgData name="Phan Thi Thu Hong (FE FPTU DN)" userId="S::hongptt11@fe.edu.vn::4d36b424-e1a9-4834-b8a6-b266a7cdd1c0" providerId="AD" clId="Web-{EA8C3A3C-8CFD-F4BE-68EF-6918C976B13C}" dt="2022-11-12T00:02:07.989" v="6"/>
        <pc:sldMkLst>
          <pc:docMk/>
          <pc:sldMk cId="0" sldId="270"/>
        </pc:sldMkLst>
      </pc:sldChg>
      <pc:sldChg chg="addCm">
        <pc:chgData name="Phan Thi Thu Hong (FE FPTU DN)" userId="S::hongptt11@fe.edu.vn::4d36b424-e1a9-4834-b8a6-b266a7cdd1c0" providerId="AD" clId="Web-{EA8C3A3C-8CFD-F4BE-68EF-6918C976B13C}" dt="2022-11-12T00:01:28.582" v="5"/>
        <pc:sldMkLst>
          <pc:docMk/>
          <pc:sldMk cId="0" sldId="275"/>
        </pc:sldMkLst>
      </pc:sldChg>
    </pc:docChg>
  </pc:docChgLst>
</pc:chgInfo>
</file>

<file path=ppt/comments/modernComment_106_0.xml><?xml version="1.0" encoding="utf-8"?>
<p188:cmLst xmlns:a="http://schemas.openxmlformats.org/drawingml/2006/main" xmlns:r="http://schemas.openxmlformats.org/officeDocument/2006/relationships" xmlns:p188="http://schemas.microsoft.com/office/powerpoint/2018/8/main">
  <p188:cm id="{ABD2042D-2E85-45BF-8F97-62909B20841E}" authorId="{F2615FEF-C003-BDE4-A30D-DBA9560B8F91}" created="2022-11-11T23:51:03.518">
    <ac:deMkLst xmlns:ac="http://schemas.microsoft.com/office/drawing/2013/main/command">
      <pc:docMk xmlns:pc="http://schemas.microsoft.com/office/powerpoint/2013/main/command"/>
      <pc:sldMk xmlns:pc="http://schemas.microsoft.com/office/powerpoint/2013/main/command" cId="0" sldId="262"/>
      <ac:picMk id="93" creationId="{00000000-0000-0000-0000-000000000000}"/>
    </ac:deMkLst>
    <p188:txBody>
      <a:bodyPr/>
      <a:lstStyle/>
      <a:p>
        <a:r>
          <a:rPr lang="vi-VN"/>
          <a:t>Anh thêm 1 hình ảnh gốc của bộ DL này nhé. Giống như slides bên trên để thấy rõ sự khác nhau của phép biến đổi DL</a:t>
        </a:r>
      </a:p>
    </p188:txBody>
  </p188:cm>
</p188:cmLst>
</file>

<file path=ppt/comments/modernComment_107_0.xml><?xml version="1.0" encoding="utf-8"?>
<p188:cmLst xmlns:a="http://schemas.openxmlformats.org/drawingml/2006/main" xmlns:r="http://schemas.openxmlformats.org/officeDocument/2006/relationships" xmlns:p188="http://schemas.microsoft.com/office/powerpoint/2018/8/main">
  <p188:cm id="{0C973F80-152E-4517-AC6D-6FBC13CD9DC9}" authorId="{F2615FEF-C003-BDE4-A30D-DBA9560B8F91}" created="2022-11-11T23:52:50.802">
    <pc:sldMkLst xmlns:pc="http://schemas.microsoft.com/office/powerpoint/2013/main/command">
      <pc:docMk/>
      <pc:sldMk cId="0" sldId="263"/>
    </pc:sldMkLst>
    <p188:txBody>
      <a:bodyPr/>
      <a:lstStyle/>
      <a:p>
        <a:r>
          <a:rPr lang="vi-VN"/>
          <a:t>Thêm 1 hình ảnh gốc của bộ DL này nữa</a:t>
        </a:r>
      </a:p>
    </p188:txBody>
  </p188:cm>
</p188:cmLst>
</file>

<file path=ppt/comments/modernComment_10C_0.xml><?xml version="1.0" encoding="utf-8"?>
<p188:cmLst xmlns:a="http://schemas.openxmlformats.org/drawingml/2006/main" xmlns:r="http://schemas.openxmlformats.org/officeDocument/2006/relationships" xmlns:p188="http://schemas.microsoft.com/office/powerpoint/2018/8/main">
  <p188:cm id="{8FE57EAB-2C68-44CB-AC0B-92E622603E10}" authorId="{F2615FEF-C003-BDE4-A30D-DBA9560B8F91}" created="2022-11-11T23:58:35.843">
    <ac:txMkLst xmlns:ac="http://schemas.microsoft.com/office/drawing/2013/main/command">
      <pc:docMk xmlns:pc="http://schemas.microsoft.com/office/powerpoint/2013/main/command"/>
      <pc:sldMk xmlns:pc="http://schemas.microsoft.com/office/powerpoint/2013/main/command" cId="0" sldId="268"/>
      <ac:spMk id="131" creationId="{00000000-0000-0000-0000-000000000000}"/>
      <ac:txMk cp="41" len="15">
        <ac:context len="541" hash="619343802"/>
      </ac:txMk>
    </ac:txMkLst>
    <p188:pos x="5552817" y="293472"/>
    <p188:txBody>
      <a:bodyPr/>
      <a:lstStyle/>
      <a:p>
        <a:r>
          <a:rPr lang="vi-VN"/>
          <a:t>Mỗi phương pháp nên thêm ví dụ cho trực quan dễ hiểu</a:t>
        </a:r>
      </a:p>
    </p188:txBody>
  </p188:cm>
</p188:cmLst>
</file>

<file path=ppt/comments/modernComment_10E_0.xml><?xml version="1.0" encoding="utf-8"?>
<p188:cmLst xmlns:a="http://schemas.openxmlformats.org/drawingml/2006/main" xmlns:r="http://schemas.openxmlformats.org/officeDocument/2006/relationships" xmlns:p188="http://schemas.microsoft.com/office/powerpoint/2018/8/main">
  <p188:cm id="{12F44BCF-9584-444A-83A3-89EACCA13786}" authorId="{F2615FEF-C003-BDE4-A30D-DBA9560B8F91}" created="2022-11-12T00:02:07.989">
    <ac:deMkLst xmlns:ac="http://schemas.microsoft.com/office/drawing/2013/main/command">
      <pc:docMk xmlns:pc="http://schemas.microsoft.com/office/powerpoint/2013/main/command"/>
      <pc:sldMk xmlns:pc="http://schemas.microsoft.com/office/powerpoint/2013/main/command" cId="0" sldId="270"/>
      <ac:picMk id="143" creationId="{00000000-0000-0000-0000-000000000000}"/>
    </ac:deMkLst>
    <p188:txBody>
      <a:bodyPr/>
      <a:lstStyle/>
      <a:p>
        <a:r>
          <a:rPr lang="vi-VN"/>
          <a:t>Nếu chỉ có 1 hình nên để ra giữa slide cho cân đối ạ</a:t>
        </a:r>
      </a:p>
    </p188:txBody>
  </p188:cm>
  <p188:cm id="{9B82C6D3-84BF-46CE-9409-0B2B75036745}" authorId="{4269E7EC-06AF-7617-68CD-3EF89333AE6A}" created="2022-11-23T09:02:48.305">
    <pc:sldMkLst xmlns:pc="http://schemas.microsoft.com/office/powerpoint/2013/main/command">
      <pc:docMk/>
      <pc:sldMk cId="0" sldId="270"/>
    </pc:sldMkLst>
    <p188:txBody>
      <a:bodyPr/>
      <a:lstStyle/>
      <a:p>
        <a:r>
          <a:rPr lang="en-US"/>
          <a:t>Đã sửa</a:t>
        </a:r>
      </a:p>
    </p188:txBody>
  </p188:cm>
</p188:cmLst>
</file>

<file path=ppt/comments/modernComment_113_0.xml><?xml version="1.0" encoding="utf-8"?>
<p188:cmLst xmlns:a="http://schemas.openxmlformats.org/drawingml/2006/main" xmlns:r="http://schemas.openxmlformats.org/officeDocument/2006/relationships" xmlns:p188="http://schemas.microsoft.com/office/powerpoint/2018/8/main">
  <p188:cm id="{17240D64-CB60-419B-A5E3-5B97C0EC737B}" authorId="{F2615FEF-C003-BDE4-A30D-DBA9560B8F91}" created="2022-11-12T00:01:28.582">
    <ac:txMkLst xmlns:ac="http://schemas.microsoft.com/office/drawing/2013/main/command">
      <pc:docMk xmlns:pc="http://schemas.microsoft.com/office/powerpoint/2013/main/command"/>
      <pc:sldMk xmlns:pc="http://schemas.microsoft.com/office/powerpoint/2013/main/command" cId="0" sldId="275"/>
      <ac:spMk id="176" creationId="{00000000-0000-0000-0000-000000000000}"/>
      <ac:txMk cp="17" len="12">
        <ac:context len="32" hash="3461353574"/>
      </ac:txMk>
    </ac:txMkLst>
    <p188:pos x="7035628" y="308918"/>
    <p188:txBody>
      <a:bodyPr/>
      <a:lstStyle/>
      <a:p>
        <a:r>
          <a:rPr lang="vi-VN"/>
          <a:t>Anh có thể bổ sung các ví dụ tương ứng với code luôn hay anh để sang các bài thực hành ạ? Theo em nên có luôn ví dụ minh họa, bài giảng sẽ rất dễ hiểu</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6e5fd2d3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6e5fd2d3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6e922423d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6e922423d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6e5fd2d3a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6e5fd2d3a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6e5fd2d3a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6e5fd2d3a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6e5fd2d3a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6e5fd2d3a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6e5fd2d3a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6e5fd2d3a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6e5fd2d3a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6e5fd2d3a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6e5fd2d3a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6e5fd2d3a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6e5fd2d3a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6e5fd2d3a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6e5fd2d3a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6e5fd2d3a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6e922423d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6e922423d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6e922423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6e922423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6e922423d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6e922423d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6e5fd2d3a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6e5fd2d3a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6e922423d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6e922423d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6e922423d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6e922423d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6e922423d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6e922423d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6e922423d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6e922423d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6e922423d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6e922423d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6e922423d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6e922423d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6e922423d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6e922423d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pic>
        <p:nvPicPr>
          <p:cNvPr id="5" name="Picture 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7895" y="9897"/>
            <a:ext cx="903262" cy="455484"/>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0C_0.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microsoft.com/office/2018/10/relationships/comments" Target="../comments/modernComment_10E_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microsoft.com/office/2018/10/relationships/comments" Target="../comments/modernComment_113_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microsoft.com/office/2018/10/relationships/comments" Target="../comments/modernComment_106_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microsoft.com/office/2018/10/relationships/comments" Target="../comments/modernComment_107_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smtClean="0"/>
              <a:t>Feature </a:t>
            </a:r>
            <a:r>
              <a:rPr lang="en-US" sz="4400" b="1" dirty="0"/>
              <a:t>Engineering and Variable </a:t>
            </a:r>
            <a:r>
              <a:rPr lang="en-US" sz="4400" b="1" dirty="0" smtClean="0"/>
              <a:t>and Transformation</a:t>
            </a:r>
            <a:endParaRPr lang="en-US" sz="44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a:t>
            </a:fld>
            <a:endParaRPr lang="vi"/>
          </a:p>
        </p:txBody>
      </p:sp>
    </p:spTree>
    <p:extLst>
      <p:ext uri="{BB962C8B-B14F-4D97-AF65-F5344CB8AC3E}">
        <p14:creationId xmlns:p14="http://schemas.microsoft.com/office/powerpoint/2010/main" val="2460778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623400" y="333475"/>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Clr>
                <a:schemeClr val="dk1"/>
              </a:buClr>
              <a:buSzPts val="1100"/>
              <a:buFont typeface="Arial"/>
              <a:buNone/>
            </a:pPr>
            <a:r>
              <a:rPr lang="vi" sz="3000" b="1" dirty="0"/>
              <a:t>Polynomial Features: Syntax</a:t>
            </a:r>
            <a:endParaRPr sz="3000" b="1" dirty="0"/>
          </a:p>
        </p:txBody>
      </p:sp>
      <p:pic>
        <p:nvPicPr>
          <p:cNvPr id="106" name="Google Shape;106;p21"/>
          <p:cNvPicPr preferRelativeResize="0"/>
          <p:nvPr/>
        </p:nvPicPr>
        <p:blipFill rotWithShape="1">
          <a:blip r:embed="rId3">
            <a:alphaModFix/>
          </a:blip>
          <a:srcRect t="22922" r="26084" b="19770"/>
          <a:stretch/>
        </p:blipFill>
        <p:spPr>
          <a:xfrm>
            <a:off x="453450" y="1232150"/>
            <a:ext cx="8237100" cy="35891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10</a:t>
            </a:fld>
            <a:endParaRPr lang="vi"/>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460425" y="457425"/>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Clr>
                <a:schemeClr val="dk1"/>
              </a:buClr>
              <a:buSzPts val="1100"/>
              <a:buFont typeface="Arial"/>
              <a:buNone/>
            </a:pPr>
            <a:r>
              <a:rPr lang="vi" sz="3000" b="1" dirty="0"/>
              <a:t>Transformations: Polynomial Features</a:t>
            </a:r>
            <a:endParaRPr sz="3000" b="1" dirty="0"/>
          </a:p>
        </p:txBody>
      </p:sp>
      <p:sp>
        <p:nvSpPr>
          <p:cNvPr id="112" name="Google Shape;112;p22"/>
          <p:cNvSpPr txBox="1">
            <a:spLocks noGrp="1"/>
          </p:cNvSpPr>
          <p:nvPr>
            <p:ph type="body" idx="1"/>
          </p:nvPr>
        </p:nvSpPr>
        <p:spPr>
          <a:xfrm>
            <a:off x="559600" y="1325975"/>
            <a:ext cx="4260300" cy="1636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vi" sz="1600">
                <a:solidFill>
                  <a:schemeClr val="dk1"/>
                </a:solidFill>
              </a:rPr>
              <a:t>We can estimate higher-order relationships in this data by adding </a:t>
            </a:r>
            <a:r>
              <a:rPr lang="vi" sz="1600" b="1">
                <a:solidFill>
                  <a:schemeClr val="dk1"/>
                </a:solidFill>
              </a:rPr>
              <a:t>polynomial features</a:t>
            </a:r>
            <a:r>
              <a:rPr lang="vi" sz="1600">
                <a:solidFill>
                  <a:schemeClr val="dk1"/>
                </a:solidFill>
              </a:rPr>
              <a:t>.</a:t>
            </a:r>
            <a:endParaRPr sz="1600">
              <a:solidFill>
                <a:schemeClr val="dk1"/>
              </a:solidFill>
            </a:endParaRPr>
          </a:p>
          <a:p>
            <a:pPr marL="0" lvl="0" indent="0" algn="l" rtl="0">
              <a:spcBef>
                <a:spcPts val="500"/>
              </a:spcBef>
              <a:spcAft>
                <a:spcPts val="0"/>
              </a:spcAft>
              <a:buNone/>
            </a:pPr>
            <a:endParaRPr sz="100">
              <a:solidFill>
                <a:schemeClr val="dk1"/>
              </a:solidFill>
            </a:endParaRPr>
          </a:p>
          <a:p>
            <a:pPr marL="0" lvl="0" indent="0" algn="l" rtl="0">
              <a:spcBef>
                <a:spcPts val="500"/>
              </a:spcBef>
              <a:spcAft>
                <a:spcPts val="0"/>
              </a:spcAft>
              <a:buNone/>
            </a:pPr>
            <a:r>
              <a:rPr lang="vi" sz="1600">
                <a:solidFill>
                  <a:schemeClr val="dk1"/>
                </a:solidFill>
              </a:rPr>
              <a:t>This allows us to use the same 'linear' model.</a:t>
            </a:r>
            <a:endParaRPr sz="1600">
              <a:solidFill>
                <a:schemeClr val="dk1"/>
              </a:solidFill>
            </a:endParaRPr>
          </a:p>
          <a:p>
            <a:pPr marL="0" lvl="0" indent="0" algn="l" rtl="0">
              <a:spcBef>
                <a:spcPts val="500"/>
              </a:spcBef>
              <a:spcAft>
                <a:spcPts val="0"/>
              </a:spcAft>
              <a:buNone/>
            </a:pPr>
            <a:endParaRPr sz="100">
              <a:solidFill>
                <a:schemeClr val="dk1"/>
              </a:solidFill>
            </a:endParaRPr>
          </a:p>
          <a:p>
            <a:pPr marL="0" lvl="0" indent="0" algn="l" rtl="0">
              <a:spcBef>
                <a:spcPts val="500"/>
              </a:spcBef>
              <a:spcAft>
                <a:spcPts val="500"/>
              </a:spcAft>
              <a:buClr>
                <a:schemeClr val="dk1"/>
              </a:buClr>
              <a:buSzPts val="1100"/>
              <a:buFont typeface="Arial"/>
              <a:buNone/>
            </a:pPr>
            <a:r>
              <a:rPr lang="vi" sz="1600">
                <a:solidFill>
                  <a:schemeClr val="dk1"/>
                </a:solidFill>
              </a:rPr>
              <a:t>Even with higher-order polynomials.</a:t>
            </a:r>
            <a:endParaRPr sz="1600">
              <a:solidFill>
                <a:schemeClr val="dk1"/>
              </a:solidFill>
            </a:endParaRPr>
          </a:p>
        </p:txBody>
      </p:sp>
      <p:pic>
        <p:nvPicPr>
          <p:cNvPr id="113" name="Google Shape;113;p22"/>
          <p:cNvPicPr preferRelativeResize="0"/>
          <p:nvPr/>
        </p:nvPicPr>
        <p:blipFill rotWithShape="1">
          <a:blip r:embed="rId3">
            <a:alphaModFix/>
          </a:blip>
          <a:srcRect l="59581" t="33532" r="9178" b="16619"/>
          <a:stretch/>
        </p:blipFill>
        <p:spPr>
          <a:xfrm>
            <a:off x="4944250" y="1264025"/>
            <a:ext cx="4036775" cy="34333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11</a:t>
            </a:fld>
            <a:endParaRPr lang="vi"/>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423250" y="482225"/>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Clr>
                <a:schemeClr val="dk1"/>
              </a:buClr>
              <a:buSzPts val="1100"/>
              <a:buFont typeface="Arial"/>
              <a:buNone/>
            </a:pPr>
            <a:r>
              <a:rPr lang="vi" sz="3000" b="1" dirty="0"/>
              <a:t>Variable Selection: Background</a:t>
            </a:r>
            <a:endParaRPr sz="3000" b="1" dirty="0"/>
          </a:p>
        </p:txBody>
      </p:sp>
      <p:sp>
        <p:nvSpPr>
          <p:cNvPr id="119" name="Google Shape;119;p23"/>
          <p:cNvSpPr txBox="1">
            <a:spLocks noGrp="1"/>
          </p:cNvSpPr>
          <p:nvPr>
            <p:ph type="body" idx="1"/>
          </p:nvPr>
        </p:nvSpPr>
        <p:spPr>
          <a:xfrm>
            <a:off x="711000" y="1363175"/>
            <a:ext cx="7722000" cy="261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600" b="1">
                <a:solidFill>
                  <a:schemeClr val="dk1"/>
                </a:solidFill>
              </a:rPr>
              <a:t>Variable selection</a:t>
            </a:r>
            <a:r>
              <a:rPr lang="vi" sz="1600">
                <a:solidFill>
                  <a:schemeClr val="dk1"/>
                </a:solidFill>
              </a:rPr>
              <a:t> involves choosing the set of features to include in the model.</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Variables must often be transformed before they can be included in models. </a:t>
            </a:r>
            <a:endParaRPr sz="1600">
              <a:solidFill>
                <a:schemeClr val="dk1"/>
              </a:solidFill>
            </a:endParaRPr>
          </a:p>
          <a:p>
            <a:pPr marL="0" lvl="0" indent="0" algn="l" rtl="0">
              <a:spcBef>
                <a:spcPts val="500"/>
              </a:spcBef>
              <a:spcAft>
                <a:spcPts val="0"/>
              </a:spcAft>
              <a:buNone/>
            </a:pPr>
            <a:r>
              <a:rPr lang="vi" sz="1600">
                <a:solidFill>
                  <a:schemeClr val="dk1"/>
                </a:solidFill>
              </a:rPr>
              <a:t>In addition to log and polynomial transformations, this can involve:</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 </a:t>
            </a:r>
            <a:r>
              <a:rPr lang="vi" sz="1600" b="1">
                <a:solidFill>
                  <a:schemeClr val="dk1"/>
                </a:solidFill>
              </a:rPr>
              <a:t>Encoding</a:t>
            </a:r>
            <a:r>
              <a:rPr lang="vi" sz="1600">
                <a:solidFill>
                  <a:schemeClr val="dk1"/>
                </a:solidFill>
              </a:rPr>
              <a:t>: converting non-numeric features to numeric features. </a:t>
            </a:r>
            <a:endParaRPr sz="1600">
              <a:solidFill>
                <a:schemeClr val="dk1"/>
              </a:solidFill>
            </a:endParaRPr>
          </a:p>
          <a:p>
            <a:pPr marL="0" lvl="0" indent="0" algn="l" rtl="0">
              <a:spcBef>
                <a:spcPts val="500"/>
              </a:spcBef>
              <a:spcAft>
                <a:spcPts val="0"/>
              </a:spcAft>
              <a:buNone/>
            </a:pPr>
            <a:r>
              <a:rPr lang="vi" sz="1600">
                <a:solidFill>
                  <a:schemeClr val="dk1"/>
                </a:solidFill>
              </a:rPr>
              <a:t>- </a:t>
            </a:r>
            <a:r>
              <a:rPr lang="vi" sz="1600" b="1">
                <a:solidFill>
                  <a:schemeClr val="dk1"/>
                </a:solidFill>
              </a:rPr>
              <a:t>Scaling</a:t>
            </a:r>
            <a:r>
              <a:rPr lang="vi" sz="1600">
                <a:solidFill>
                  <a:schemeClr val="dk1"/>
                </a:solidFill>
              </a:rPr>
              <a:t>: converting the scale of numeric data so they are comparable.</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Clr>
                <a:schemeClr val="dk1"/>
              </a:buClr>
              <a:buSzPts val="1100"/>
              <a:buFont typeface="Arial"/>
              <a:buNone/>
            </a:pPr>
            <a:r>
              <a:rPr lang="vi" sz="1600">
                <a:solidFill>
                  <a:schemeClr val="dk1"/>
                </a:solidFill>
              </a:rPr>
              <a:t>The appropriate method of scaling or encoding depends on the type of feature.</a:t>
            </a:r>
            <a:endParaRPr sz="16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12</a:t>
            </a:fld>
            <a:endParaRPr lang="vi"/>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435650" y="457400"/>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Clr>
                <a:schemeClr val="dk1"/>
              </a:buClr>
              <a:buSzPts val="1100"/>
              <a:buFont typeface="Arial"/>
              <a:buNone/>
            </a:pPr>
            <a:r>
              <a:rPr lang="vi" sz="3000" b="1" dirty="0"/>
              <a:t>Feature Encoding: Types of Features</a:t>
            </a:r>
            <a:endParaRPr sz="3000" b="1" dirty="0"/>
          </a:p>
        </p:txBody>
      </p:sp>
      <p:sp>
        <p:nvSpPr>
          <p:cNvPr id="125" name="Google Shape;125;p24"/>
          <p:cNvSpPr txBox="1">
            <a:spLocks noGrp="1"/>
          </p:cNvSpPr>
          <p:nvPr>
            <p:ph type="body" idx="1"/>
          </p:nvPr>
        </p:nvSpPr>
        <p:spPr>
          <a:xfrm>
            <a:off x="755550" y="1425250"/>
            <a:ext cx="7632900" cy="251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600" b="1">
                <a:solidFill>
                  <a:schemeClr val="dk1"/>
                </a:solidFill>
              </a:rPr>
              <a:t>Encoding</a:t>
            </a:r>
            <a:r>
              <a:rPr lang="vi" sz="1600">
                <a:solidFill>
                  <a:schemeClr val="dk1"/>
                </a:solidFill>
              </a:rPr>
              <a:t> is often applied to </a:t>
            </a:r>
            <a:r>
              <a:rPr lang="vi" sz="1600" b="1">
                <a:solidFill>
                  <a:schemeClr val="dk1"/>
                </a:solidFill>
              </a:rPr>
              <a:t>categorical features</a:t>
            </a:r>
            <a:r>
              <a:rPr lang="vi" sz="1600">
                <a:solidFill>
                  <a:schemeClr val="dk1"/>
                </a:solidFill>
              </a:rPr>
              <a:t>, that take non-numeric values. Two primary types:</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Clr>
                <a:schemeClr val="dk1"/>
              </a:buClr>
              <a:buSzPts val="1100"/>
              <a:buFont typeface="Arial"/>
              <a:buNone/>
            </a:pPr>
            <a:r>
              <a:rPr lang="vi" sz="1600">
                <a:solidFill>
                  <a:schemeClr val="dk1"/>
                </a:solidFill>
              </a:rPr>
              <a:t>- </a:t>
            </a:r>
            <a:r>
              <a:rPr lang="vi" sz="1600" b="1">
                <a:solidFill>
                  <a:schemeClr val="dk1"/>
                </a:solidFill>
              </a:rPr>
              <a:t>Nominal</a:t>
            </a:r>
            <a:r>
              <a:rPr lang="vi" sz="1600">
                <a:solidFill>
                  <a:schemeClr val="dk1"/>
                </a:solidFill>
              </a:rPr>
              <a:t>: categorical variables take values in unordered categories</a:t>
            </a:r>
            <a:endParaRPr sz="1600">
              <a:solidFill>
                <a:schemeClr val="dk1"/>
              </a:solidFill>
            </a:endParaRPr>
          </a:p>
          <a:p>
            <a:pPr marL="0" lvl="0" indent="0" algn="l" rtl="0">
              <a:spcBef>
                <a:spcPts val="500"/>
              </a:spcBef>
              <a:spcAft>
                <a:spcPts val="0"/>
              </a:spcAft>
              <a:buNone/>
            </a:pPr>
            <a:r>
              <a:rPr lang="vi" sz="1600">
                <a:solidFill>
                  <a:schemeClr val="dk1"/>
                </a:solidFill>
              </a:rPr>
              <a:t>  (e.g. Red, Blue, Green; True, False).</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 </a:t>
            </a:r>
            <a:r>
              <a:rPr lang="vi" sz="1600" b="1">
                <a:solidFill>
                  <a:schemeClr val="dk1"/>
                </a:solidFill>
              </a:rPr>
              <a:t>Ordinal</a:t>
            </a:r>
            <a:r>
              <a:rPr lang="vi" sz="1600">
                <a:solidFill>
                  <a:schemeClr val="dk1"/>
                </a:solidFill>
              </a:rPr>
              <a:t>: categorical variables take values in ordered categories </a:t>
            </a:r>
            <a:endParaRPr sz="1600">
              <a:solidFill>
                <a:schemeClr val="dk1"/>
              </a:solidFill>
            </a:endParaRPr>
          </a:p>
          <a:p>
            <a:pPr marL="0" lvl="0" indent="0" algn="l" rtl="0">
              <a:spcBef>
                <a:spcPts val="500"/>
              </a:spcBef>
              <a:spcAft>
                <a:spcPts val="500"/>
              </a:spcAft>
              <a:buClr>
                <a:schemeClr val="dk1"/>
              </a:buClr>
              <a:buSzPts val="1100"/>
              <a:buFont typeface="Arial"/>
              <a:buNone/>
            </a:pPr>
            <a:r>
              <a:rPr lang="vi" sz="1600">
                <a:solidFill>
                  <a:schemeClr val="dk1"/>
                </a:solidFill>
              </a:rPr>
              <a:t>   (e.g. High, Medium, Low).</a:t>
            </a:r>
            <a:endParaRPr sz="16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13</a:t>
            </a:fld>
            <a:endParaRPr lang="vi"/>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510000" y="445025"/>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Clr>
                <a:schemeClr val="dk1"/>
              </a:buClr>
              <a:buSzPts val="1100"/>
              <a:buFont typeface="Arial"/>
              <a:buNone/>
            </a:pPr>
            <a:r>
              <a:rPr lang="vi" sz="3000" b="1" dirty="0"/>
              <a:t>Feature Encoding: Approaches</a:t>
            </a:r>
            <a:endParaRPr sz="3000" b="1" dirty="0"/>
          </a:p>
        </p:txBody>
      </p:sp>
      <p:sp>
        <p:nvSpPr>
          <p:cNvPr id="131" name="Google Shape;131;p25"/>
          <p:cNvSpPr txBox="1">
            <a:spLocks noGrp="1"/>
          </p:cNvSpPr>
          <p:nvPr>
            <p:ph type="body" idx="1"/>
          </p:nvPr>
        </p:nvSpPr>
        <p:spPr>
          <a:xfrm>
            <a:off x="779375" y="1276425"/>
            <a:ext cx="7698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600">
                <a:solidFill>
                  <a:schemeClr val="dk1"/>
                </a:solidFill>
              </a:rPr>
              <a:t>There are several common approaches to encoding variables:</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 </a:t>
            </a:r>
            <a:r>
              <a:rPr lang="vi" sz="1600" b="1">
                <a:solidFill>
                  <a:schemeClr val="dk1"/>
                </a:solidFill>
              </a:rPr>
              <a:t>Binary encoding</a:t>
            </a:r>
            <a:r>
              <a:rPr lang="vi" sz="1600">
                <a:solidFill>
                  <a:schemeClr val="dk1"/>
                </a:solidFill>
              </a:rPr>
              <a:t>: converts variables to either 0 or 1 and is suitable for variables that take two possible values (e.g. True, False).</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 </a:t>
            </a:r>
            <a:r>
              <a:rPr lang="vi" sz="1600" b="1">
                <a:solidFill>
                  <a:schemeClr val="dk1"/>
                </a:solidFill>
              </a:rPr>
              <a:t>One-hot encoding</a:t>
            </a:r>
            <a:r>
              <a:rPr lang="vi" sz="1600">
                <a:solidFill>
                  <a:schemeClr val="dk1"/>
                </a:solidFill>
              </a:rPr>
              <a:t>: converts variables that take multiple values into binary (0, 1) variables, one for each category. This creates several new variables.</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Clr>
                <a:schemeClr val="dk1"/>
              </a:buClr>
              <a:buSzPts val="1100"/>
              <a:buFont typeface="Arial"/>
              <a:buNone/>
            </a:pPr>
            <a:r>
              <a:rPr lang="vi" sz="1600">
                <a:solidFill>
                  <a:schemeClr val="dk1"/>
                </a:solidFill>
              </a:rPr>
              <a:t>- </a:t>
            </a:r>
            <a:r>
              <a:rPr lang="vi" sz="1600" b="1">
                <a:solidFill>
                  <a:schemeClr val="dk1"/>
                </a:solidFill>
              </a:rPr>
              <a:t>Ordinal encoding</a:t>
            </a:r>
            <a:r>
              <a:rPr lang="vi" sz="1600">
                <a:solidFill>
                  <a:schemeClr val="dk1"/>
                </a:solidFill>
              </a:rPr>
              <a:t>: involves converting ordered categories to numerical values, usually by creating one variable that takes integer equal to the number of categories (e.g. 0, 1, 2, 3, ...).</a:t>
            </a:r>
            <a:endParaRPr sz="16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14</a:t>
            </a:fld>
            <a:endParaRPr lang="vi"/>
          </a:p>
        </p:txBody>
      </p:sp>
    </p:spTree>
  </p:cSld>
  <p:clrMapOvr>
    <a:masterClrMapping/>
  </p:clrMapOvr>
  <p:extLst>
    <p:ext uri="{6950BFC3-D8DA-4A85-94F7-54DA5524770B}">
      <p188:commentRel xmlns=""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472825" y="445025"/>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Clr>
                <a:schemeClr val="dk1"/>
              </a:buClr>
              <a:buSzPts val="1100"/>
              <a:buFont typeface="Arial"/>
              <a:buNone/>
            </a:pPr>
            <a:r>
              <a:rPr lang="vi" sz="3000" b="1" dirty="0"/>
              <a:t>Feature Scaling: Background</a:t>
            </a:r>
            <a:endParaRPr sz="3000" b="1" dirty="0"/>
          </a:p>
        </p:txBody>
      </p:sp>
      <p:sp>
        <p:nvSpPr>
          <p:cNvPr id="137" name="Google Shape;137;p26"/>
          <p:cNvSpPr txBox="1">
            <a:spLocks noGrp="1"/>
          </p:cNvSpPr>
          <p:nvPr>
            <p:ph type="body" idx="1"/>
          </p:nvPr>
        </p:nvSpPr>
        <p:spPr>
          <a:xfrm>
            <a:off x="795100" y="1387950"/>
            <a:ext cx="7731900" cy="260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b="1">
                <a:solidFill>
                  <a:schemeClr val="dk1"/>
                </a:solidFill>
              </a:rPr>
              <a:t>Feature scaling</a:t>
            </a:r>
            <a:r>
              <a:rPr lang="vi" sz="2000">
                <a:solidFill>
                  <a:schemeClr val="dk1"/>
                </a:solidFill>
              </a:rPr>
              <a:t> involves adjusting a variable's scale. </a:t>
            </a:r>
            <a:endParaRPr sz="2000">
              <a:solidFill>
                <a:schemeClr val="dk1"/>
              </a:solidFill>
            </a:endParaRPr>
          </a:p>
          <a:p>
            <a:pPr marL="0" lvl="0" indent="0" algn="l" rtl="0">
              <a:spcBef>
                <a:spcPts val="500"/>
              </a:spcBef>
              <a:spcAft>
                <a:spcPts val="0"/>
              </a:spcAft>
              <a:buNone/>
            </a:pPr>
            <a:r>
              <a:rPr lang="vi" sz="2000">
                <a:solidFill>
                  <a:schemeClr val="dk1"/>
                </a:solidFill>
              </a:rPr>
              <a:t>This allows comparison of variables with different scales.</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2000">
                <a:solidFill>
                  <a:schemeClr val="dk1"/>
                </a:solidFill>
              </a:rPr>
              <a:t>Different continuous (numeric) features often have different scales.</a:t>
            </a:r>
            <a:endParaRPr sz="2000">
              <a:solidFill>
                <a:schemeClr val="dk1"/>
              </a:solidFill>
            </a:endParaRPr>
          </a:p>
          <a:p>
            <a:pPr marL="0" lvl="0" indent="0" algn="l" rtl="0">
              <a:spcBef>
                <a:spcPts val="500"/>
              </a:spcBef>
              <a:spcAft>
                <a:spcPts val="0"/>
              </a:spcAft>
              <a:buNone/>
            </a:pPr>
            <a:endParaRPr sz="100">
              <a:solidFill>
                <a:schemeClr val="dk1"/>
              </a:solidFill>
            </a:endParaRPr>
          </a:p>
          <a:p>
            <a:pPr marL="0" lvl="0" indent="0" algn="l" rtl="0">
              <a:spcBef>
                <a:spcPts val="500"/>
              </a:spcBef>
              <a:spcAft>
                <a:spcPts val="500"/>
              </a:spcAft>
              <a:buClr>
                <a:schemeClr val="dk1"/>
              </a:buClr>
              <a:buSzPts val="1100"/>
              <a:buFont typeface="Arial"/>
              <a:buNone/>
            </a:pPr>
            <a:r>
              <a:rPr lang="vi" sz="2000">
                <a:solidFill>
                  <a:schemeClr val="dk1"/>
                </a:solidFill>
              </a:rPr>
              <a:t>Why might this be an issue?</a:t>
            </a:r>
            <a:endParaRPr sz="20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15</a:t>
            </a:fld>
            <a:endParaRPr lang="vi"/>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547175" y="457425"/>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Clr>
                <a:schemeClr val="dk1"/>
              </a:buClr>
              <a:buSzPts val="1100"/>
              <a:buFont typeface="Arial"/>
              <a:buNone/>
            </a:pPr>
            <a:r>
              <a:rPr lang="vi" sz="3000" b="1" dirty="0"/>
              <a:t>Feature Scaling: Example</a:t>
            </a:r>
            <a:endParaRPr sz="3000" b="1" dirty="0"/>
          </a:p>
        </p:txBody>
      </p:sp>
      <p:pic>
        <p:nvPicPr>
          <p:cNvPr id="143" name="Google Shape;143;p27"/>
          <p:cNvPicPr preferRelativeResize="0"/>
          <p:nvPr/>
        </p:nvPicPr>
        <p:blipFill rotWithShape="1">
          <a:blip r:embed="rId3">
            <a:alphaModFix/>
          </a:blip>
          <a:srcRect l="2253" t="23208" r="52497" b="22348"/>
          <a:stretch/>
        </p:blipFill>
        <p:spPr>
          <a:xfrm>
            <a:off x="2325512" y="1275644"/>
            <a:ext cx="4763056" cy="3685973"/>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16</a:t>
            </a:fld>
            <a:endParaRPr lang="vi"/>
          </a:p>
        </p:txBody>
      </p:sp>
    </p:spTree>
  </p:cSld>
  <p:clrMapOvr>
    <a:masterClrMapping/>
  </p:clrMapOvr>
  <p:extLst>
    <p:ext uri="{6950BFC3-D8DA-4A85-94F7-54DA5524770B}">
      <p188:commentRel xmlns="" xmlns:p188="http://schemas.microsoft.com/office/powerpoint/2018/8/main" r:id="rId4"/>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86075" y="383050"/>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Clr>
                <a:schemeClr val="dk1"/>
              </a:buClr>
              <a:buSzPts val="1100"/>
              <a:buFont typeface="Arial"/>
              <a:buNone/>
            </a:pPr>
            <a:r>
              <a:rPr lang="vi" sz="3000" b="1" dirty="0"/>
              <a:t>Feature Scaling: Example</a:t>
            </a:r>
            <a:endParaRPr sz="3000" b="1" dirty="0"/>
          </a:p>
        </p:txBody>
      </p:sp>
      <p:pic>
        <p:nvPicPr>
          <p:cNvPr id="149" name="Google Shape;149;p28"/>
          <p:cNvPicPr preferRelativeResize="0"/>
          <p:nvPr/>
        </p:nvPicPr>
        <p:blipFill rotWithShape="1">
          <a:blip r:embed="rId3">
            <a:alphaModFix/>
          </a:blip>
          <a:srcRect l="2253" t="23207" r="6120" b="21206"/>
          <a:stretch/>
        </p:blipFill>
        <p:spPr>
          <a:xfrm>
            <a:off x="311700" y="1529550"/>
            <a:ext cx="8594975" cy="2930458"/>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17</a:t>
            </a:fld>
            <a:endParaRPr lang="vi"/>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534775" y="246725"/>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Clr>
                <a:schemeClr val="dk1"/>
              </a:buClr>
              <a:buSzPts val="1100"/>
              <a:buFont typeface="Arial"/>
              <a:buNone/>
            </a:pPr>
            <a:r>
              <a:rPr lang="vi" sz="3000" b="1" dirty="0"/>
              <a:t>Feature Scaling: Approaches</a:t>
            </a:r>
            <a:endParaRPr sz="3000" b="1" dirty="0"/>
          </a:p>
        </p:txBody>
      </p:sp>
      <p:sp>
        <p:nvSpPr>
          <p:cNvPr id="155" name="Google Shape;155;p29"/>
          <p:cNvSpPr txBox="1">
            <a:spLocks noGrp="1"/>
          </p:cNvSpPr>
          <p:nvPr>
            <p:ph type="body" idx="1"/>
          </p:nvPr>
        </p:nvSpPr>
        <p:spPr>
          <a:xfrm>
            <a:off x="847525" y="1065900"/>
            <a:ext cx="7766400" cy="407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600">
                <a:solidFill>
                  <a:schemeClr val="dk1"/>
                </a:solidFill>
              </a:rPr>
              <a:t>There are many approaches to scaling features. </a:t>
            </a:r>
            <a:endParaRPr sz="1600">
              <a:solidFill>
                <a:schemeClr val="dk1"/>
              </a:solidFill>
            </a:endParaRPr>
          </a:p>
          <a:p>
            <a:pPr marL="0" lvl="0" indent="0" algn="l" rtl="0">
              <a:spcBef>
                <a:spcPts val="500"/>
              </a:spcBef>
              <a:spcAft>
                <a:spcPts val="0"/>
              </a:spcAft>
              <a:buNone/>
            </a:pPr>
            <a:r>
              <a:rPr lang="vi" sz="1600">
                <a:solidFill>
                  <a:schemeClr val="dk1"/>
                </a:solidFill>
              </a:rPr>
              <a:t>Some of the more common approaches include:</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 </a:t>
            </a:r>
            <a:r>
              <a:rPr lang="vi" sz="1600" b="1">
                <a:solidFill>
                  <a:schemeClr val="dk1"/>
                </a:solidFill>
              </a:rPr>
              <a:t>Standard scaling</a:t>
            </a:r>
            <a:r>
              <a:rPr lang="vi" sz="1600">
                <a:solidFill>
                  <a:schemeClr val="dk1"/>
                </a:solidFill>
              </a:rPr>
              <a:t>: converts features to </a:t>
            </a:r>
            <a:r>
              <a:rPr lang="vi" sz="1600" b="1">
                <a:solidFill>
                  <a:schemeClr val="dk1"/>
                </a:solidFill>
              </a:rPr>
              <a:t>standard normal</a:t>
            </a:r>
            <a:r>
              <a:rPr lang="vi" sz="1600">
                <a:solidFill>
                  <a:schemeClr val="dk1"/>
                </a:solidFill>
              </a:rPr>
              <a:t> variables </a:t>
            </a:r>
            <a:endParaRPr sz="1600">
              <a:solidFill>
                <a:schemeClr val="dk1"/>
              </a:solidFill>
            </a:endParaRPr>
          </a:p>
          <a:p>
            <a:pPr marL="0" lvl="0" indent="0" algn="l" rtl="0">
              <a:spcBef>
                <a:spcPts val="500"/>
              </a:spcBef>
              <a:spcAft>
                <a:spcPts val="0"/>
              </a:spcAft>
              <a:buNone/>
            </a:pPr>
            <a:r>
              <a:rPr lang="vi" sz="1600">
                <a:solidFill>
                  <a:schemeClr val="dk1"/>
                </a:solidFill>
              </a:rPr>
              <a:t>(by subtracting the mean and dividing by the standard error).</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Clr>
                <a:schemeClr val="dk1"/>
              </a:buClr>
              <a:buSzPts val="1100"/>
              <a:buFont typeface="Arial"/>
              <a:buNone/>
            </a:pPr>
            <a:r>
              <a:rPr lang="vi" sz="1600">
                <a:solidFill>
                  <a:schemeClr val="dk1"/>
                </a:solidFill>
              </a:rPr>
              <a:t>- </a:t>
            </a:r>
            <a:r>
              <a:rPr lang="vi" sz="1600" b="1">
                <a:solidFill>
                  <a:schemeClr val="dk1"/>
                </a:solidFill>
              </a:rPr>
              <a:t>Min-max scaling</a:t>
            </a:r>
            <a:r>
              <a:rPr lang="vi" sz="1600">
                <a:solidFill>
                  <a:schemeClr val="dk1"/>
                </a:solidFill>
              </a:rPr>
              <a:t>: converts variables to continuous variables in the (0, 1) interval</a:t>
            </a:r>
            <a:endParaRPr sz="1600">
              <a:solidFill>
                <a:schemeClr val="dk1"/>
              </a:solidFill>
            </a:endParaRPr>
          </a:p>
          <a:p>
            <a:pPr marL="0" lvl="0" indent="0" algn="l" rtl="0">
              <a:spcBef>
                <a:spcPts val="500"/>
              </a:spcBef>
              <a:spcAft>
                <a:spcPts val="0"/>
              </a:spcAft>
              <a:buNone/>
            </a:pPr>
            <a:r>
              <a:rPr lang="vi" sz="1600">
                <a:solidFill>
                  <a:schemeClr val="dk1"/>
                </a:solidFill>
              </a:rPr>
              <a:t>by mapping minimum values to 0 and maximum values to 1. </a:t>
            </a:r>
            <a:endParaRPr sz="1600">
              <a:solidFill>
                <a:schemeClr val="dk1"/>
              </a:solidFill>
            </a:endParaRPr>
          </a:p>
          <a:p>
            <a:pPr marL="0" lvl="0" indent="0" algn="l" rtl="0">
              <a:spcBef>
                <a:spcPts val="500"/>
              </a:spcBef>
              <a:spcAft>
                <a:spcPts val="0"/>
              </a:spcAft>
              <a:buNone/>
            </a:pPr>
            <a:r>
              <a:rPr lang="vi" sz="1600">
                <a:solidFill>
                  <a:schemeClr val="dk1"/>
                </a:solidFill>
              </a:rPr>
              <a:t>This type of scaling is sensitive to outliers.</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 </a:t>
            </a:r>
            <a:r>
              <a:rPr lang="vi" sz="1600" b="1">
                <a:solidFill>
                  <a:schemeClr val="dk1"/>
                </a:solidFill>
              </a:rPr>
              <a:t>Robust scaling</a:t>
            </a:r>
            <a:r>
              <a:rPr lang="vi" sz="1600">
                <a:solidFill>
                  <a:schemeClr val="dk1"/>
                </a:solidFill>
              </a:rPr>
              <a:t>: is similar to min-max scaling, but instead maps the </a:t>
            </a:r>
            <a:r>
              <a:rPr lang="vi" sz="1600" b="1">
                <a:solidFill>
                  <a:schemeClr val="dk1"/>
                </a:solidFill>
              </a:rPr>
              <a:t>interquartile range</a:t>
            </a:r>
            <a:r>
              <a:rPr lang="vi" sz="1600">
                <a:solidFill>
                  <a:schemeClr val="dk1"/>
                </a:solidFill>
              </a:rPr>
              <a:t> (the 75th percentile value minus the 25th percentile value) to (0,1). </a:t>
            </a:r>
            <a:endParaRPr sz="1600">
              <a:solidFill>
                <a:schemeClr val="dk1"/>
              </a:solidFill>
            </a:endParaRPr>
          </a:p>
          <a:p>
            <a:pPr marL="0" lvl="0" indent="0" algn="l" rtl="0">
              <a:spcBef>
                <a:spcPts val="500"/>
              </a:spcBef>
              <a:spcAft>
                <a:spcPts val="500"/>
              </a:spcAft>
              <a:buNone/>
            </a:pPr>
            <a:r>
              <a:rPr lang="vi" sz="1600">
                <a:solidFill>
                  <a:schemeClr val="dk1"/>
                </a:solidFill>
              </a:rPr>
              <a:t>This means the variable itself takes values outside of the (0, 1) interval.</a:t>
            </a:r>
            <a:endParaRPr sz="16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18</a:t>
            </a:fld>
            <a:endParaRPr lang="vi"/>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Clr>
                <a:schemeClr val="dk1"/>
              </a:buClr>
              <a:buSzPts val="1100"/>
              <a:buFont typeface="Arial"/>
              <a:buNone/>
            </a:pPr>
            <a:r>
              <a:rPr lang="vi" sz="3000" b="1" dirty="0"/>
              <a:t>Common Variable Transformations</a:t>
            </a:r>
            <a:endParaRPr sz="3000" b="1" dirty="0"/>
          </a:p>
        </p:txBody>
      </p:sp>
      <p:sp>
        <p:nvSpPr>
          <p:cNvPr id="161" name="Google Shape;161;p30"/>
          <p:cNvSpPr txBox="1">
            <a:spLocks noGrp="1"/>
          </p:cNvSpPr>
          <p:nvPr>
            <p:ph type="body" idx="1"/>
          </p:nvPr>
        </p:nvSpPr>
        <p:spPr>
          <a:xfrm>
            <a:off x="621550" y="1454800"/>
            <a:ext cx="4174800" cy="112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dirty="0">
                <a:solidFill>
                  <a:schemeClr val="dk1"/>
                </a:solidFill>
              </a:rPr>
              <a:t>Feature Type</a:t>
            </a:r>
            <a:endParaRPr b="1" dirty="0">
              <a:solidFill>
                <a:schemeClr val="dk1"/>
              </a:solidFill>
            </a:endParaRPr>
          </a:p>
          <a:p>
            <a:pPr marL="0" lvl="0" indent="0" algn="l" rtl="0">
              <a:spcBef>
                <a:spcPts val="500"/>
              </a:spcBef>
              <a:spcAft>
                <a:spcPts val="0"/>
              </a:spcAft>
              <a:buNone/>
            </a:pPr>
            <a:r>
              <a:rPr lang="vi" sz="1600" b="1" dirty="0">
                <a:solidFill>
                  <a:schemeClr val="dk1"/>
                </a:solidFill>
              </a:rPr>
              <a:t>Continuous</a:t>
            </a:r>
            <a:r>
              <a:rPr lang="vi" sz="1600" dirty="0">
                <a:solidFill>
                  <a:schemeClr val="dk1"/>
                </a:solidFill>
              </a:rPr>
              <a:t>: numerical values</a:t>
            </a:r>
            <a:endParaRPr sz="1600" dirty="0">
              <a:solidFill>
                <a:schemeClr val="dk1"/>
              </a:solidFill>
            </a:endParaRPr>
          </a:p>
          <a:p>
            <a:pPr marL="0" lvl="0" indent="0" algn="l" rtl="0">
              <a:spcBef>
                <a:spcPts val="500"/>
              </a:spcBef>
              <a:spcAft>
                <a:spcPts val="500"/>
              </a:spcAft>
              <a:buClr>
                <a:schemeClr val="dk1"/>
              </a:buClr>
              <a:buSzPts val="1100"/>
              <a:buFont typeface="Arial"/>
              <a:buNone/>
            </a:pPr>
            <a:endParaRPr sz="1600" dirty="0">
              <a:solidFill>
                <a:schemeClr val="dk1"/>
              </a:solidFill>
            </a:endParaRPr>
          </a:p>
        </p:txBody>
      </p:sp>
      <p:sp>
        <p:nvSpPr>
          <p:cNvPr id="162" name="Google Shape;162;p30"/>
          <p:cNvSpPr txBox="1"/>
          <p:nvPr/>
        </p:nvSpPr>
        <p:spPr>
          <a:xfrm>
            <a:off x="5129100" y="1420300"/>
            <a:ext cx="4014900" cy="116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vi" sz="1800" b="1">
                <a:solidFill>
                  <a:schemeClr val="dk1"/>
                </a:solidFill>
              </a:rPr>
              <a:t>Transformation</a:t>
            </a:r>
            <a:endParaRPr sz="1800" b="1">
              <a:solidFill>
                <a:schemeClr val="dk1"/>
              </a:solidFill>
            </a:endParaRPr>
          </a:p>
          <a:p>
            <a:pPr marL="0" lvl="0" indent="0" algn="l" rtl="0">
              <a:lnSpc>
                <a:spcPct val="115000"/>
              </a:lnSpc>
              <a:spcBef>
                <a:spcPts val="500"/>
              </a:spcBef>
              <a:spcAft>
                <a:spcPts val="0"/>
              </a:spcAft>
              <a:buNone/>
            </a:pPr>
            <a:r>
              <a:rPr lang="vi" sz="1600">
                <a:solidFill>
                  <a:schemeClr val="dk1"/>
                </a:solidFill>
              </a:rPr>
              <a:t>- Standard, Min-Max, Robust Scaling</a:t>
            </a:r>
            <a:endParaRPr sz="1600">
              <a:solidFill>
                <a:schemeClr val="dk1"/>
              </a:solidFill>
            </a:endParaRPr>
          </a:p>
          <a:p>
            <a:pPr marL="0" lvl="0" indent="0" algn="l" rtl="0">
              <a:lnSpc>
                <a:spcPct val="115000"/>
              </a:lnSpc>
              <a:spcBef>
                <a:spcPts val="500"/>
              </a:spcBef>
              <a:spcAft>
                <a:spcPts val="500"/>
              </a:spcAft>
              <a:buNone/>
            </a:pPr>
            <a:endParaRPr sz="1600">
              <a:solidFill>
                <a:schemeClr val="dk1"/>
              </a:solidFill>
            </a:endParaRPr>
          </a:p>
        </p:txBody>
      </p:sp>
      <p:pic>
        <p:nvPicPr>
          <p:cNvPr id="163" name="Google Shape;163;p30"/>
          <p:cNvPicPr preferRelativeResize="0"/>
          <p:nvPr/>
        </p:nvPicPr>
        <p:blipFill rotWithShape="1">
          <a:blip r:embed="rId3">
            <a:alphaModFix/>
          </a:blip>
          <a:srcRect l="1125" t="79369" r="7408" b="9169"/>
          <a:stretch/>
        </p:blipFill>
        <p:spPr>
          <a:xfrm>
            <a:off x="614607" y="2526942"/>
            <a:ext cx="8132201" cy="5727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19</a:t>
            </a:fld>
            <a:endParaRPr lang="vi"/>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683500" y="457400"/>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Clr>
                <a:schemeClr val="dk1"/>
              </a:buClr>
              <a:buSzPts val="1100"/>
              <a:buFont typeface="Arial"/>
              <a:buNone/>
            </a:pPr>
            <a:r>
              <a:rPr lang="vi" sz="3000" b="1" dirty="0"/>
              <a:t>Learning Goals</a:t>
            </a:r>
            <a:endParaRPr sz="3000" b="1" dirty="0"/>
          </a:p>
        </p:txBody>
      </p:sp>
      <p:sp>
        <p:nvSpPr>
          <p:cNvPr id="55" name="Google Shape;55;p13"/>
          <p:cNvSpPr txBox="1">
            <a:spLocks noGrp="1"/>
          </p:cNvSpPr>
          <p:nvPr>
            <p:ph type="body" idx="1"/>
          </p:nvPr>
        </p:nvSpPr>
        <p:spPr>
          <a:xfrm>
            <a:off x="1016325" y="1307550"/>
            <a:ext cx="6420000" cy="252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a:solidFill>
                  <a:schemeClr val="dk1"/>
                </a:solidFill>
              </a:rPr>
              <a:t>In this section, we will cover:</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2000">
                <a:solidFill>
                  <a:schemeClr val="dk1"/>
                </a:solidFill>
              </a:rPr>
              <a:t>- Feature engineering and variable transformation</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2000">
                <a:solidFill>
                  <a:schemeClr val="dk1"/>
                </a:solidFill>
              </a:rPr>
              <a:t>- Feature encoding</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None/>
            </a:pPr>
            <a:r>
              <a:rPr lang="vi" sz="2000">
                <a:solidFill>
                  <a:schemeClr val="dk1"/>
                </a:solidFill>
              </a:rPr>
              <a:t>- Feature scaling</a:t>
            </a:r>
            <a:endParaRPr sz="20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a:t>
            </a:fld>
            <a:endParaRPr lang="vi"/>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b="1" dirty="0" smtClean="0"/>
              <a:t>Example of Standard and Min-Max </a:t>
            </a:r>
            <a:endParaRPr lang="en-US" sz="3000" b="1"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20</a:t>
            </a:fld>
            <a:endParaRPr lang="vi"/>
          </a:p>
        </p:txBody>
      </p:sp>
      <p:pic>
        <p:nvPicPr>
          <p:cNvPr id="1026" name="Picture 2" descr="https://media.geeksforgeeks.org/wp-content/uploads/Data_for_Feature__Scal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171" y="1818799"/>
            <a:ext cx="300037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844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b="1" dirty="0" smtClean="0"/>
              <a:t>Example of Standard and Min-Max </a:t>
            </a:r>
            <a:endParaRPr lang="en-US" sz="30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21</a:t>
            </a:fld>
            <a:endParaRPr lang="vi"/>
          </a:p>
        </p:txBody>
      </p:sp>
      <p:sp>
        <p:nvSpPr>
          <p:cNvPr id="7" name="Rectangle 3"/>
          <p:cNvSpPr>
            <a:spLocks noGrp="1" noChangeArrowheads="1"/>
          </p:cNvSpPr>
          <p:nvPr>
            <p:ph type="body" idx="1"/>
          </p:nvPr>
        </p:nvSpPr>
        <p:spPr bwMode="auto">
          <a:xfrm>
            <a:off x="311700" y="1381261"/>
            <a:ext cx="6296008"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8200"/>
                </a:solidFill>
                <a:effectLst/>
                <a:latin typeface="Consolas" panose="020B0609020204030204" pitchFamily="49" charset="0"/>
              </a:rPr>
              <a:t>""“</a:t>
            </a:r>
            <a:r>
              <a:rPr kumimoji="0" lang="en-US" altLang="en-US" sz="1400" b="0" i="0" u="none" strike="noStrike" cap="none" normalizeH="0" dirty="0" smtClean="0">
                <a:ln>
                  <a:noFill/>
                </a:ln>
                <a:solidFill>
                  <a:srgbClr val="008200"/>
                </a:solidFill>
                <a:effectLst/>
                <a:latin typeface="Consolas" panose="020B0609020204030204" pitchFamily="49" charset="0"/>
              </a:rPr>
              <a:t> </a:t>
            </a:r>
            <a:r>
              <a:rPr kumimoji="0" lang="en-US" altLang="en-US" sz="1400" b="0" i="0" u="none" strike="noStrike" cap="none" normalizeH="0" baseline="0" dirty="0" smtClean="0">
                <a:ln>
                  <a:noFill/>
                </a:ln>
                <a:solidFill>
                  <a:srgbClr val="008200"/>
                </a:solidFill>
                <a:effectLst/>
                <a:latin typeface="Consolas" panose="020B0609020204030204" pitchFamily="49" charset="0"/>
              </a:rPr>
              <a:t>Handling the missing values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6699"/>
                </a:solidFill>
                <a:effectLst/>
                <a:latin typeface="Consolas" panose="020B0609020204030204" pitchFamily="49" charset="0"/>
              </a:rPr>
              <a:t>from</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sklearn</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6699"/>
                </a:solidFill>
                <a:effectLst/>
                <a:latin typeface="Consolas" panose="020B0609020204030204" pitchFamily="49" charset="0"/>
              </a:rPr>
              <a:t>import</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preprocessing</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73239"/>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8200"/>
                </a:solidFill>
                <a:effectLst/>
                <a:latin typeface="Consolas" panose="020B0609020204030204" pitchFamily="49" charset="0"/>
              </a:rPr>
              <a:t>""" MIN MAX SCALER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onsolas" panose="020B0609020204030204" pitchFamily="49" charset="0"/>
              </a:rPr>
              <a:t>min_max_scaler</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6699"/>
                </a:solidFill>
                <a:effectLst/>
                <a:latin typeface="Consolas" panose="020B0609020204030204" pitchFamily="49" charset="0"/>
              </a:rPr>
              <a:t>=</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preprocessing.MinMaxScaler</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feature_range</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6699"/>
                </a:solidFill>
                <a:effectLst/>
                <a:latin typeface="Consolas" panose="020B0609020204030204" pitchFamily="49" charset="0"/>
              </a:rPr>
              <a: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9900"/>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009900"/>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73239"/>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8200"/>
                </a:solidFill>
                <a:effectLst/>
                <a:latin typeface="Consolas" panose="020B0609020204030204" pitchFamily="49" charset="0"/>
              </a:rPr>
              <a:t># Scaled feature</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onsolas" panose="020B0609020204030204" pitchFamily="49" charset="0"/>
              </a:rPr>
              <a:t>x_after_min_max_scaler</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6699"/>
                </a:solidFill>
                <a:effectLst/>
                <a:latin typeface="Consolas" panose="020B0609020204030204" pitchFamily="49" charset="0"/>
              </a:rPr>
              <a:t>=</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min_max_scaler.fit_transform</a:t>
            </a:r>
            <a:r>
              <a:rPr kumimoji="0" lang="en-US" altLang="en-US" sz="1400" b="0" i="0" u="none" strike="noStrike" cap="none" normalizeH="0" baseline="0" dirty="0" smtClean="0">
                <a:ln>
                  <a:noFill/>
                </a:ln>
                <a:solidFill>
                  <a:srgbClr val="000000"/>
                </a:solidFill>
                <a:effectLst/>
                <a:latin typeface="Consolas" panose="020B0609020204030204" pitchFamily="49" charset="0"/>
              </a:rPr>
              <a:t>(x)</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6699"/>
                </a:solidFill>
                <a:effectLst/>
                <a:latin typeface="Consolas" panose="020B0609020204030204" pitchFamily="49" charset="0"/>
              </a:rPr>
              <a:t>print</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a:t>
            </a:r>
            <a:r>
              <a:rPr kumimoji="0" lang="en-US" altLang="en-US" sz="1400" b="0" i="0" u="none" strike="noStrike" cap="none" normalizeH="0" baseline="0" dirty="0" err="1" smtClean="0">
                <a:ln>
                  <a:noFill/>
                </a:ln>
                <a:solidFill>
                  <a:srgbClr val="0000FF"/>
                </a:solidFill>
                <a:effectLst/>
                <a:latin typeface="Consolas" panose="020B0609020204030204" pitchFamily="49" charset="0"/>
              </a:rPr>
              <a:t>nAfter</a:t>
            </a:r>
            <a:r>
              <a:rPr kumimoji="0" lang="en-US" altLang="en-US" sz="1400" b="0" i="0" u="none" strike="noStrike" cap="none" normalizeH="0" baseline="0" dirty="0" smtClean="0">
                <a:ln>
                  <a:noFill/>
                </a:ln>
                <a:solidFill>
                  <a:srgbClr val="0000FF"/>
                </a:solidFill>
                <a:effectLst/>
                <a:latin typeface="Consolas" panose="020B0609020204030204" pitchFamily="49" charset="0"/>
              </a:rPr>
              <a:t> min max Scaling : \n"</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x_after_min_max_scaler</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8200"/>
                </a:solidFill>
                <a:effectLst/>
                <a:latin typeface="Consolas" panose="020B0609020204030204" pitchFamily="49" charset="0"/>
              </a:rPr>
              <a:t>""" </a:t>
            </a:r>
            <a:r>
              <a:rPr kumimoji="0" lang="en-US" altLang="en-US" sz="1400" b="0" i="0" u="none" strike="noStrike" cap="none" normalizeH="0" baseline="0" dirty="0" err="1" smtClean="0">
                <a:ln>
                  <a:noFill/>
                </a:ln>
                <a:solidFill>
                  <a:srgbClr val="008200"/>
                </a:solidFill>
                <a:effectLst/>
                <a:latin typeface="Consolas" panose="020B0609020204030204" pitchFamily="49" charset="0"/>
              </a:rPr>
              <a:t>Standardisation</a:t>
            </a:r>
            <a:r>
              <a:rPr kumimoji="0" lang="en-US" altLang="en-US" sz="1400" b="0" i="0" u="none" strike="noStrike" cap="none" normalizeH="0" baseline="0" dirty="0" smtClean="0">
                <a:ln>
                  <a:noFill/>
                </a:ln>
                <a:solidFill>
                  <a:srgbClr val="008200"/>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onsolas" panose="020B0609020204030204" pitchFamily="49" charset="0"/>
              </a:rPr>
              <a:t>Standardisation</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6699"/>
                </a:solidFill>
                <a:effectLst/>
                <a:latin typeface="Consolas" panose="020B0609020204030204" pitchFamily="49" charset="0"/>
              </a:rPr>
              <a:t>=</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preprocessing.StandardScaler</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73239"/>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8200"/>
                </a:solidFill>
                <a:effectLst/>
                <a:latin typeface="Consolas" panose="020B0609020204030204" pitchFamily="49" charset="0"/>
              </a:rPr>
              <a:t># Scaled feature</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onsolas" panose="020B0609020204030204" pitchFamily="49" charset="0"/>
              </a:rPr>
              <a:t>x_after_Standardisation</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6699"/>
                </a:solidFill>
                <a:effectLst/>
                <a:latin typeface="Consolas" panose="020B0609020204030204" pitchFamily="49" charset="0"/>
              </a:rPr>
              <a:t>=</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Standardisation.fit_transform</a:t>
            </a:r>
            <a:r>
              <a:rPr kumimoji="0" lang="en-US" altLang="en-US" sz="1400" b="0" i="0" u="none" strike="noStrike" cap="none" normalizeH="0" baseline="0" dirty="0" smtClean="0">
                <a:ln>
                  <a:noFill/>
                </a:ln>
                <a:solidFill>
                  <a:srgbClr val="000000"/>
                </a:solidFill>
                <a:effectLst/>
                <a:latin typeface="Consolas" panose="020B0609020204030204" pitchFamily="49" charset="0"/>
              </a:rPr>
              <a:t>(x)</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1493"/>
                </a:solidFill>
                <a:effectLst/>
                <a:latin typeface="Consolas" panose="020B0609020204030204" pitchFamily="49" charset="0"/>
              </a:rPr>
              <a:t>print</a:t>
            </a:r>
            <a:r>
              <a:rPr kumimoji="0" lang="en-US" altLang="en-US" sz="1400" b="0" i="0" u="none" strike="noStrike" cap="none" normalizeH="0" baseline="0" dirty="0" smtClean="0">
                <a:ln>
                  <a:noFill/>
                </a:ln>
                <a:solidFill>
                  <a:srgbClr val="273239"/>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a:t>
            </a:r>
            <a:r>
              <a:rPr kumimoji="0" lang="en-US" altLang="en-US" sz="1400" b="0" i="0" u="none" strike="noStrike" cap="none" normalizeH="0" baseline="0" dirty="0" err="1" smtClean="0">
                <a:ln>
                  <a:noFill/>
                </a:ln>
                <a:solidFill>
                  <a:srgbClr val="0000FF"/>
                </a:solidFill>
                <a:effectLst/>
                <a:latin typeface="Consolas" panose="020B0609020204030204" pitchFamily="49" charset="0"/>
              </a:rPr>
              <a:t>nAfter</a:t>
            </a:r>
            <a:r>
              <a:rPr kumimoji="0" lang="en-US" altLang="en-US" sz="1400" b="0" i="0" u="none" strike="noStrike" cap="none" normalizeH="0" baseline="0" dirty="0" smtClean="0">
                <a:ln>
                  <a:noFill/>
                </a:ln>
                <a:solidFill>
                  <a:srgbClr val="0000FF"/>
                </a:solidFill>
                <a:effectLst/>
                <a:latin typeface="Consolas" panose="020B0609020204030204" pitchFamily="49" charset="0"/>
              </a:rPr>
              <a:t> </a:t>
            </a:r>
            <a:r>
              <a:rPr kumimoji="0" lang="en-US" altLang="en-US" sz="1400" b="0" i="0" u="none" strike="noStrike" cap="none" normalizeH="0" baseline="0" dirty="0" err="1" smtClean="0">
                <a:ln>
                  <a:noFill/>
                </a:ln>
                <a:solidFill>
                  <a:srgbClr val="0000FF"/>
                </a:solidFill>
                <a:effectLst/>
                <a:latin typeface="Consolas" panose="020B0609020204030204" pitchFamily="49" charset="0"/>
              </a:rPr>
              <a:t>Standardisation</a:t>
            </a:r>
            <a:r>
              <a:rPr kumimoji="0" lang="en-US" altLang="en-US" sz="1400" b="0" i="0" u="none" strike="noStrike" cap="none" normalizeH="0" baseline="0" dirty="0" smtClean="0">
                <a:ln>
                  <a:noFill/>
                </a:ln>
                <a:solidFill>
                  <a:srgbClr val="0000FF"/>
                </a:solidFill>
                <a:effectLst/>
                <a:latin typeface="Consolas" panose="020B0609020204030204" pitchFamily="49" charset="0"/>
              </a:rPr>
              <a:t> : \n"</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x_after_Standardisation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591313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b="1" dirty="0" smtClean="0"/>
              <a:t>Example of Standard and Min-Max </a:t>
            </a:r>
            <a:endParaRPr lang="en-US" sz="30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22</a:t>
            </a:fld>
            <a:endParaRPr lang="vi"/>
          </a:p>
        </p:txBody>
      </p:sp>
      <p:pic>
        <p:nvPicPr>
          <p:cNvPr id="6" name="Picture 5"/>
          <p:cNvPicPr>
            <a:picLocks noChangeAspect="1"/>
          </p:cNvPicPr>
          <p:nvPr/>
        </p:nvPicPr>
        <p:blipFill>
          <a:blip r:embed="rId2"/>
          <a:stretch>
            <a:fillRect/>
          </a:stretch>
        </p:blipFill>
        <p:spPr>
          <a:xfrm>
            <a:off x="2916734" y="1352237"/>
            <a:ext cx="3230436" cy="3717892"/>
          </a:xfrm>
          <a:prstGeom prst="rect">
            <a:avLst/>
          </a:prstGeom>
        </p:spPr>
      </p:pic>
      <p:sp>
        <p:nvSpPr>
          <p:cNvPr id="3" name="Text Placeholder 2"/>
          <p:cNvSpPr>
            <a:spLocks noGrp="1"/>
          </p:cNvSpPr>
          <p:nvPr>
            <p:ph type="body" idx="1"/>
          </p:nvPr>
        </p:nvSpPr>
        <p:spPr/>
        <p:txBody>
          <a:bodyPr/>
          <a:lstStyle/>
          <a:p>
            <a:r>
              <a:rPr lang="en-US" b="1" dirty="0" smtClean="0"/>
              <a:t>Output:</a:t>
            </a:r>
            <a:endParaRPr lang="en-US" b="1" dirty="0"/>
          </a:p>
        </p:txBody>
      </p:sp>
    </p:spTree>
    <p:extLst>
      <p:ext uri="{BB962C8B-B14F-4D97-AF65-F5344CB8AC3E}">
        <p14:creationId xmlns:p14="http://schemas.microsoft.com/office/powerpoint/2010/main" val="3619588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b="1" dirty="0" smtClean="0"/>
              <a:t>Example of Standard and Min-Max </a:t>
            </a:r>
            <a:endParaRPr lang="en-US" sz="30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23</a:t>
            </a:fld>
            <a:endParaRPr lang="vi"/>
          </a:p>
        </p:txBody>
      </p:sp>
      <p:sp>
        <p:nvSpPr>
          <p:cNvPr id="3" name="Text Placeholder 2"/>
          <p:cNvSpPr>
            <a:spLocks noGrp="1"/>
          </p:cNvSpPr>
          <p:nvPr>
            <p:ph type="body" idx="1"/>
          </p:nvPr>
        </p:nvSpPr>
        <p:spPr/>
        <p:txBody>
          <a:bodyPr/>
          <a:lstStyle/>
          <a:p>
            <a:r>
              <a:rPr lang="en-US" b="1" dirty="0" smtClean="0"/>
              <a:t>Output:</a:t>
            </a:r>
            <a:endParaRPr lang="en-US" b="1" dirty="0"/>
          </a:p>
        </p:txBody>
      </p:sp>
      <p:pic>
        <p:nvPicPr>
          <p:cNvPr id="6" name="Picture 5"/>
          <p:cNvPicPr>
            <a:picLocks noChangeAspect="1"/>
          </p:cNvPicPr>
          <p:nvPr/>
        </p:nvPicPr>
        <p:blipFill>
          <a:blip r:embed="rId2"/>
          <a:stretch>
            <a:fillRect/>
          </a:stretch>
        </p:blipFill>
        <p:spPr>
          <a:xfrm>
            <a:off x="3003997" y="1312662"/>
            <a:ext cx="3136006" cy="3654558"/>
          </a:xfrm>
          <a:prstGeom prst="rect">
            <a:avLst/>
          </a:prstGeom>
        </p:spPr>
      </p:pic>
    </p:spTree>
    <p:extLst>
      <p:ext uri="{BB962C8B-B14F-4D97-AF65-F5344CB8AC3E}">
        <p14:creationId xmlns:p14="http://schemas.microsoft.com/office/powerpoint/2010/main" val="509565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None/>
            </a:pPr>
            <a:r>
              <a:rPr lang="vi" sz="3000" b="1" dirty="0"/>
              <a:t>Common Variable Transformations</a:t>
            </a:r>
            <a:endParaRPr sz="3000" b="1" dirty="0"/>
          </a:p>
        </p:txBody>
      </p:sp>
      <p:sp>
        <p:nvSpPr>
          <p:cNvPr id="169" name="Google Shape;169;p31"/>
          <p:cNvSpPr txBox="1">
            <a:spLocks noGrp="1"/>
          </p:cNvSpPr>
          <p:nvPr>
            <p:ph type="body" idx="1"/>
          </p:nvPr>
        </p:nvSpPr>
        <p:spPr>
          <a:xfrm>
            <a:off x="621550" y="1454800"/>
            <a:ext cx="4174800" cy="175561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dirty="0">
                <a:solidFill>
                  <a:schemeClr val="dk1"/>
                </a:solidFill>
              </a:rPr>
              <a:t>Feature Type</a:t>
            </a:r>
            <a:endParaRPr b="1" dirty="0">
              <a:solidFill>
                <a:schemeClr val="dk1"/>
              </a:solidFill>
            </a:endParaRPr>
          </a:p>
          <a:p>
            <a:pPr marL="0" lvl="0" indent="0" algn="l" rtl="0">
              <a:spcBef>
                <a:spcPts val="500"/>
              </a:spcBef>
              <a:spcAft>
                <a:spcPts val="0"/>
              </a:spcAft>
              <a:buNone/>
            </a:pPr>
            <a:r>
              <a:rPr lang="vi" sz="1600" b="1" dirty="0">
                <a:solidFill>
                  <a:schemeClr val="dk1"/>
                </a:solidFill>
              </a:rPr>
              <a:t>Continuous</a:t>
            </a:r>
            <a:r>
              <a:rPr lang="vi" sz="1600" dirty="0">
                <a:solidFill>
                  <a:schemeClr val="dk1"/>
                </a:solidFill>
              </a:rPr>
              <a:t>: numerical values</a:t>
            </a:r>
            <a:endParaRPr sz="1600" dirty="0">
              <a:solidFill>
                <a:schemeClr val="dk1"/>
              </a:solidFill>
            </a:endParaRPr>
          </a:p>
          <a:p>
            <a:pPr marL="0" lvl="0" indent="0" algn="l" rtl="0">
              <a:spcBef>
                <a:spcPts val="500"/>
              </a:spcBef>
              <a:spcAft>
                <a:spcPts val="0"/>
              </a:spcAft>
              <a:buNone/>
            </a:pPr>
            <a:r>
              <a:rPr lang="vi" sz="1600" dirty="0">
                <a:solidFill>
                  <a:schemeClr val="dk1"/>
                </a:solidFill>
              </a:rPr>
              <a:t>- </a:t>
            </a:r>
            <a:r>
              <a:rPr lang="vi" sz="1600" b="1" dirty="0">
                <a:solidFill>
                  <a:schemeClr val="dk1"/>
                </a:solidFill>
              </a:rPr>
              <a:t>Nominal</a:t>
            </a:r>
            <a:r>
              <a:rPr lang="vi" sz="1600" dirty="0">
                <a:solidFill>
                  <a:schemeClr val="dk1"/>
                </a:solidFill>
              </a:rPr>
              <a:t>: categorical, unordered features (True or False)</a:t>
            </a:r>
            <a:endParaRPr sz="1600" dirty="0">
              <a:solidFill>
                <a:schemeClr val="dk1"/>
              </a:solidFill>
            </a:endParaRPr>
          </a:p>
          <a:p>
            <a:pPr marL="0" lvl="0" indent="0" algn="l" rtl="0">
              <a:spcBef>
                <a:spcPts val="500"/>
              </a:spcBef>
              <a:spcAft>
                <a:spcPts val="500"/>
              </a:spcAft>
              <a:buNone/>
            </a:pPr>
            <a:endParaRPr sz="1600" dirty="0">
              <a:solidFill>
                <a:schemeClr val="dk1"/>
              </a:solidFill>
            </a:endParaRPr>
          </a:p>
        </p:txBody>
      </p:sp>
      <p:sp>
        <p:nvSpPr>
          <p:cNvPr id="170" name="Google Shape;170;p31"/>
          <p:cNvSpPr txBox="1"/>
          <p:nvPr/>
        </p:nvSpPr>
        <p:spPr>
          <a:xfrm>
            <a:off x="5129100" y="1420300"/>
            <a:ext cx="4014900" cy="185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vi" sz="1800" b="1" dirty="0">
                <a:solidFill>
                  <a:schemeClr val="dk1"/>
                </a:solidFill>
              </a:rPr>
              <a:t>Transformation</a:t>
            </a:r>
            <a:endParaRPr sz="1800" b="1" dirty="0">
              <a:solidFill>
                <a:schemeClr val="dk1"/>
              </a:solidFill>
            </a:endParaRPr>
          </a:p>
          <a:p>
            <a:pPr marL="0" lvl="0" indent="0" algn="l" rtl="0">
              <a:lnSpc>
                <a:spcPct val="115000"/>
              </a:lnSpc>
              <a:spcBef>
                <a:spcPts val="500"/>
              </a:spcBef>
              <a:spcAft>
                <a:spcPts val="0"/>
              </a:spcAft>
              <a:buNone/>
            </a:pPr>
            <a:r>
              <a:rPr lang="vi" sz="1600" dirty="0">
                <a:solidFill>
                  <a:schemeClr val="dk1"/>
                </a:solidFill>
              </a:rPr>
              <a:t>- Standard, Min-Max, Robust Scaling</a:t>
            </a:r>
            <a:endParaRPr sz="1600" dirty="0">
              <a:solidFill>
                <a:schemeClr val="dk1"/>
              </a:solidFill>
            </a:endParaRPr>
          </a:p>
          <a:p>
            <a:pPr marL="0" lvl="0" indent="0" algn="l" rtl="0">
              <a:lnSpc>
                <a:spcPct val="115000"/>
              </a:lnSpc>
              <a:spcBef>
                <a:spcPts val="500"/>
              </a:spcBef>
              <a:spcAft>
                <a:spcPts val="0"/>
              </a:spcAft>
              <a:buNone/>
            </a:pPr>
            <a:r>
              <a:rPr lang="vi" sz="1600" dirty="0">
                <a:solidFill>
                  <a:schemeClr val="dk1"/>
                </a:solidFill>
              </a:rPr>
              <a:t>- Binary, One-hot Encoding (0, 1)</a:t>
            </a:r>
            <a:endParaRPr sz="1600" dirty="0">
              <a:solidFill>
                <a:schemeClr val="dk1"/>
              </a:solidFill>
            </a:endParaRPr>
          </a:p>
          <a:p>
            <a:pPr marL="0" lvl="0" indent="0" algn="l" rtl="0">
              <a:lnSpc>
                <a:spcPct val="115000"/>
              </a:lnSpc>
              <a:spcBef>
                <a:spcPts val="500"/>
              </a:spcBef>
              <a:spcAft>
                <a:spcPts val="0"/>
              </a:spcAft>
              <a:buNone/>
            </a:pPr>
            <a:endParaRPr sz="1600" dirty="0">
              <a:solidFill>
                <a:schemeClr val="dk1"/>
              </a:solidFill>
            </a:endParaRPr>
          </a:p>
          <a:p>
            <a:pPr marL="0" lvl="0" indent="0" algn="l" rtl="0">
              <a:lnSpc>
                <a:spcPct val="115000"/>
              </a:lnSpc>
              <a:spcBef>
                <a:spcPts val="500"/>
              </a:spcBef>
              <a:spcAft>
                <a:spcPts val="500"/>
              </a:spcAft>
              <a:buNone/>
            </a:pPr>
            <a:endParaRPr sz="1600" dirty="0">
              <a:solidFill>
                <a:schemeClr val="dk1"/>
              </a:solidFill>
            </a:endParaRPr>
          </a:p>
        </p:txBody>
      </p:sp>
      <p:pic>
        <p:nvPicPr>
          <p:cNvPr id="171" name="Google Shape;171;p31"/>
          <p:cNvPicPr preferRelativeResize="0"/>
          <p:nvPr/>
        </p:nvPicPr>
        <p:blipFill rotWithShape="1">
          <a:blip r:embed="rId3">
            <a:alphaModFix/>
          </a:blip>
          <a:srcRect l="1447" t="75644" r="6926" b="9455"/>
          <a:stretch/>
        </p:blipFill>
        <p:spPr>
          <a:xfrm>
            <a:off x="441333" y="3123237"/>
            <a:ext cx="8451026" cy="7723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24</a:t>
            </a:fld>
            <a:endParaRPr lang="vi"/>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None/>
            </a:pPr>
            <a:r>
              <a:rPr lang="vi" sz="3000" b="1" dirty="0"/>
              <a:t>Common Variable Transformations</a:t>
            </a:r>
            <a:endParaRPr sz="3000" b="1" dirty="0"/>
          </a:p>
        </p:txBody>
      </p:sp>
      <p:sp>
        <p:nvSpPr>
          <p:cNvPr id="177" name="Google Shape;177;p32"/>
          <p:cNvSpPr txBox="1">
            <a:spLocks noGrp="1"/>
          </p:cNvSpPr>
          <p:nvPr>
            <p:ph type="body" idx="1"/>
          </p:nvPr>
        </p:nvSpPr>
        <p:spPr>
          <a:xfrm>
            <a:off x="621550" y="1454800"/>
            <a:ext cx="4174800" cy="251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a:solidFill>
                  <a:schemeClr val="dk1"/>
                </a:solidFill>
              </a:rPr>
              <a:t>Feature Type</a:t>
            </a:r>
            <a:endParaRPr b="1">
              <a:solidFill>
                <a:schemeClr val="dk1"/>
              </a:solidFill>
            </a:endParaRPr>
          </a:p>
          <a:p>
            <a:pPr marL="0" lvl="0" indent="0" algn="l" rtl="0">
              <a:spcBef>
                <a:spcPts val="500"/>
              </a:spcBef>
              <a:spcAft>
                <a:spcPts val="0"/>
              </a:spcAft>
              <a:buNone/>
            </a:pPr>
            <a:r>
              <a:rPr lang="vi" sz="1600" b="1">
                <a:solidFill>
                  <a:schemeClr val="dk1"/>
                </a:solidFill>
              </a:rPr>
              <a:t>Continuous</a:t>
            </a:r>
            <a:r>
              <a:rPr lang="vi" sz="1600">
                <a:solidFill>
                  <a:schemeClr val="dk1"/>
                </a:solidFill>
              </a:rPr>
              <a:t>: numerical values</a:t>
            </a:r>
            <a:endParaRPr sz="1600">
              <a:solidFill>
                <a:schemeClr val="dk1"/>
              </a:solidFill>
            </a:endParaRPr>
          </a:p>
          <a:p>
            <a:pPr marL="0" lvl="0" indent="0" algn="l" rtl="0">
              <a:spcBef>
                <a:spcPts val="500"/>
              </a:spcBef>
              <a:spcAft>
                <a:spcPts val="0"/>
              </a:spcAft>
              <a:buNone/>
            </a:pPr>
            <a:r>
              <a:rPr lang="vi" sz="1600">
                <a:solidFill>
                  <a:schemeClr val="dk1"/>
                </a:solidFill>
              </a:rPr>
              <a:t>- </a:t>
            </a:r>
            <a:r>
              <a:rPr lang="vi" sz="1600" b="1">
                <a:solidFill>
                  <a:schemeClr val="dk1"/>
                </a:solidFill>
              </a:rPr>
              <a:t>Nominal</a:t>
            </a:r>
            <a:r>
              <a:rPr lang="vi" sz="1600">
                <a:solidFill>
                  <a:schemeClr val="dk1"/>
                </a:solidFill>
              </a:rPr>
              <a:t>: categorical, unordered features (True or False)</a:t>
            </a:r>
            <a:endParaRPr sz="1600">
              <a:solidFill>
                <a:schemeClr val="dk1"/>
              </a:solidFill>
            </a:endParaRPr>
          </a:p>
          <a:p>
            <a:pPr marL="0" lvl="0" indent="0" algn="l" rtl="0">
              <a:spcBef>
                <a:spcPts val="500"/>
              </a:spcBef>
              <a:spcAft>
                <a:spcPts val="500"/>
              </a:spcAft>
              <a:buNone/>
            </a:pPr>
            <a:r>
              <a:rPr lang="vi" sz="1600">
                <a:solidFill>
                  <a:schemeClr val="dk1"/>
                </a:solidFill>
              </a:rPr>
              <a:t>- </a:t>
            </a:r>
            <a:r>
              <a:rPr lang="vi" sz="1600" b="1">
                <a:solidFill>
                  <a:schemeClr val="dk1"/>
                </a:solidFill>
              </a:rPr>
              <a:t>Ordinal</a:t>
            </a:r>
            <a:r>
              <a:rPr lang="vi" sz="1600">
                <a:solidFill>
                  <a:schemeClr val="dk1"/>
                </a:solidFill>
              </a:rPr>
              <a:t>: categorical, ordered features (movie ratings)</a:t>
            </a:r>
            <a:endParaRPr sz="1600">
              <a:solidFill>
                <a:schemeClr val="dk1"/>
              </a:solidFill>
            </a:endParaRPr>
          </a:p>
        </p:txBody>
      </p:sp>
      <p:sp>
        <p:nvSpPr>
          <p:cNvPr id="178" name="Google Shape;178;p32"/>
          <p:cNvSpPr txBox="1"/>
          <p:nvPr/>
        </p:nvSpPr>
        <p:spPr>
          <a:xfrm>
            <a:off x="5129100" y="1420300"/>
            <a:ext cx="4014900" cy="185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vi" sz="1800" b="1">
                <a:solidFill>
                  <a:schemeClr val="dk1"/>
                </a:solidFill>
              </a:rPr>
              <a:t>Transformation</a:t>
            </a:r>
            <a:endParaRPr sz="1800" b="1">
              <a:solidFill>
                <a:schemeClr val="dk1"/>
              </a:solidFill>
            </a:endParaRPr>
          </a:p>
          <a:p>
            <a:pPr marL="0" lvl="0" indent="0" algn="l" rtl="0">
              <a:lnSpc>
                <a:spcPct val="115000"/>
              </a:lnSpc>
              <a:spcBef>
                <a:spcPts val="500"/>
              </a:spcBef>
              <a:spcAft>
                <a:spcPts val="0"/>
              </a:spcAft>
              <a:buNone/>
            </a:pPr>
            <a:r>
              <a:rPr lang="vi" sz="1600">
                <a:solidFill>
                  <a:schemeClr val="dk1"/>
                </a:solidFill>
              </a:rPr>
              <a:t>- Standard, Min-Max, Robust Scaling</a:t>
            </a:r>
            <a:endParaRPr sz="1600">
              <a:solidFill>
                <a:schemeClr val="dk1"/>
              </a:solidFill>
            </a:endParaRPr>
          </a:p>
          <a:p>
            <a:pPr marL="0" lvl="0" indent="0" algn="l" rtl="0">
              <a:lnSpc>
                <a:spcPct val="115000"/>
              </a:lnSpc>
              <a:spcBef>
                <a:spcPts val="500"/>
              </a:spcBef>
              <a:spcAft>
                <a:spcPts val="0"/>
              </a:spcAft>
              <a:buNone/>
            </a:pPr>
            <a:r>
              <a:rPr lang="vi" sz="1600">
                <a:solidFill>
                  <a:schemeClr val="dk1"/>
                </a:solidFill>
              </a:rPr>
              <a:t>- Binary, One-hot Encoding (0, 1)</a:t>
            </a:r>
            <a:endParaRPr sz="1600">
              <a:solidFill>
                <a:schemeClr val="dk1"/>
              </a:solidFill>
            </a:endParaRPr>
          </a:p>
          <a:p>
            <a:pPr marL="0" lvl="0" indent="0" algn="l" rtl="0">
              <a:lnSpc>
                <a:spcPct val="115000"/>
              </a:lnSpc>
              <a:spcBef>
                <a:spcPts val="500"/>
              </a:spcBef>
              <a:spcAft>
                <a:spcPts val="0"/>
              </a:spcAft>
              <a:buNone/>
            </a:pPr>
            <a:endParaRPr sz="1600">
              <a:solidFill>
                <a:schemeClr val="dk1"/>
              </a:solidFill>
            </a:endParaRPr>
          </a:p>
          <a:p>
            <a:pPr marL="0" lvl="0" indent="0" algn="l" rtl="0">
              <a:lnSpc>
                <a:spcPct val="115000"/>
              </a:lnSpc>
              <a:spcBef>
                <a:spcPts val="500"/>
              </a:spcBef>
              <a:spcAft>
                <a:spcPts val="500"/>
              </a:spcAft>
              <a:buNone/>
            </a:pPr>
            <a:r>
              <a:rPr lang="vi" sz="1600">
                <a:solidFill>
                  <a:schemeClr val="dk1"/>
                </a:solidFill>
              </a:rPr>
              <a:t>- Ordinal Encoding (0, 1, 2, 3)</a:t>
            </a:r>
            <a:endParaRPr sz="1600">
              <a:solidFill>
                <a:schemeClr val="dk1"/>
              </a:solidFill>
            </a:endParaRPr>
          </a:p>
        </p:txBody>
      </p:sp>
      <p:pic>
        <p:nvPicPr>
          <p:cNvPr id="179" name="Google Shape;179;p32"/>
          <p:cNvPicPr preferRelativeResize="0"/>
          <p:nvPr/>
        </p:nvPicPr>
        <p:blipFill rotWithShape="1">
          <a:blip r:embed="rId3">
            <a:alphaModFix/>
          </a:blip>
          <a:srcRect l="1288" t="74784" r="34621" b="6876"/>
          <a:stretch/>
        </p:blipFill>
        <p:spPr>
          <a:xfrm>
            <a:off x="547200" y="3678675"/>
            <a:ext cx="7799100" cy="12541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25</a:t>
            </a:fld>
            <a:endParaRPr lang="vi"/>
          </a:p>
        </p:txBody>
      </p:sp>
    </p:spTree>
  </p:cSld>
  <p:clrMapOvr>
    <a:masterClrMapping/>
  </p:clrMapOvr>
  <p:extLst mod="1">
    <p:ext uri="{6950BFC3-D8DA-4A85-94F7-54DA5524770B}">
      <p188:commentRel xmlns="" xmlns:p188="http://schemas.microsoft.com/office/powerpoint/2018/8/main" r:id="rId4"/>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 sz="3000" b="1" dirty="0"/>
              <a:t>Common Variable Transformations</a:t>
            </a:r>
            <a:endParaRPr lang="en-US" sz="3000" dirty="0"/>
          </a:p>
        </p:txBody>
      </p:sp>
      <p:sp>
        <p:nvSpPr>
          <p:cNvPr id="3" name="Text Placeholder 2"/>
          <p:cNvSpPr>
            <a:spLocks noGrp="1"/>
          </p:cNvSpPr>
          <p:nvPr>
            <p:ph type="body" idx="1"/>
          </p:nvPr>
        </p:nvSpPr>
        <p:spPr>
          <a:xfrm>
            <a:off x="311700" y="1152475"/>
            <a:ext cx="8520600" cy="3786620"/>
          </a:xfrm>
        </p:spPr>
        <p:txBody>
          <a:bodyPr>
            <a:normAutofit lnSpcReduction="10000"/>
          </a:bodyPr>
          <a:lstStyle/>
          <a:p>
            <a:r>
              <a:rPr lang="en-US" dirty="0">
                <a:solidFill>
                  <a:schemeClr val="tx1"/>
                </a:solidFill>
              </a:rPr>
              <a:t>Categorical features are generally divided into 3 types: </a:t>
            </a:r>
          </a:p>
          <a:p>
            <a:pPr lvl="1"/>
            <a:r>
              <a:rPr lang="en-US" dirty="0">
                <a:solidFill>
                  <a:schemeClr val="tx1"/>
                </a:solidFill>
              </a:rPr>
              <a:t>A. Binary: Either/or </a:t>
            </a:r>
          </a:p>
          <a:p>
            <a:pPr marL="1054100" lvl="2" indent="0">
              <a:buNone/>
            </a:pPr>
            <a:r>
              <a:rPr lang="en-US" dirty="0">
                <a:solidFill>
                  <a:schemeClr val="tx1"/>
                </a:solidFill>
              </a:rPr>
              <a:t>Examples: </a:t>
            </a:r>
          </a:p>
          <a:p>
            <a:pPr lvl="2"/>
            <a:r>
              <a:rPr lang="en-US" dirty="0">
                <a:solidFill>
                  <a:schemeClr val="tx1"/>
                </a:solidFill>
              </a:rPr>
              <a:t>Yes, No</a:t>
            </a:r>
          </a:p>
          <a:p>
            <a:pPr lvl="2"/>
            <a:r>
              <a:rPr lang="en-US" dirty="0">
                <a:solidFill>
                  <a:schemeClr val="tx1"/>
                </a:solidFill>
              </a:rPr>
              <a:t>True, False</a:t>
            </a:r>
          </a:p>
          <a:p>
            <a:pPr marL="596900" lvl="1" indent="0">
              <a:buNone/>
            </a:pPr>
            <a:endParaRPr lang="en-US" dirty="0" smtClean="0">
              <a:solidFill>
                <a:schemeClr val="tx1"/>
              </a:solidFill>
            </a:endParaRPr>
          </a:p>
          <a:p>
            <a:pPr lvl="1"/>
            <a:r>
              <a:rPr lang="en-US" dirty="0" smtClean="0">
                <a:solidFill>
                  <a:schemeClr val="tx1"/>
                </a:solidFill>
              </a:rPr>
              <a:t>B. </a:t>
            </a:r>
            <a:r>
              <a:rPr lang="en-US" dirty="0">
                <a:solidFill>
                  <a:schemeClr val="tx1"/>
                </a:solidFill>
              </a:rPr>
              <a:t>Ordinal: Specific ordered Groups. </a:t>
            </a:r>
          </a:p>
          <a:p>
            <a:pPr marL="1054100" lvl="2" indent="0">
              <a:buNone/>
            </a:pPr>
            <a:r>
              <a:rPr lang="en-US" dirty="0">
                <a:solidFill>
                  <a:schemeClr val="tx1"/>
                </a:solidFill>
              </a:rPr>
              <a:t>Examples</a:t>
            </a:r>
            <a:r>
              <a:rPr lang="en-US" dirty="0" smtClean="0">
                <a:solidFill>
                  <a:schemeClr val="tx1"/>
                </a:solidFill>
              </a:rPr>
              <a:t>:</a:t>
            </a:r>
          </a:p>
          <a:p>
            <a:pPr lvl="2"/>
            <a:r>
              <a:rPr lang="en-US" dirty="0">
                <a:solidFill>
                  <a:schemeClr val="tx1"/>
                </a:solidFill>
              </a:rPr>
              <a:t>low, medium, high</a:t>
            </a:r>
          </a:p>
          <a:p>
            <a:pPr lvl="2"/>
            <a:r>
              <a:rPr lang="en-US" dirty="0">
                <a:solidFill>
                  <a:schemeClr val="tx1"/>
                </a:solidFill>
              </a:rPr>
              <a:t>cold, hot, lava </a:t>
            </a:r>
            <a:r>
              <a:rPr lang="en-US" dirty="0" smtClean="0">
                <a:solidFill>
                  <a:schemeClr val="tx1"/>
                </a:solidFill>
              </a:rPr>
              <a:t>Hot</a:t>
            </a:r>
          </a:p>
          <a:p>
            <a:pPr lvl="1"/>
            <a:endParaRPr lang="en-US" dirty="0" smtClean="0">
              <a:solidFill>
                <a:schemeClr val="tx1"/>
              </a:solidFill>
            </a:endParaRPr>
          </a:p>
          <a:p>
            <a:pPr lvl="1"/>
            <a:r>
              <a:rPr lang="en-US" dirty="0" smtClean="0">
                <a:solidFill>
                  <a:schemeClr val="tx1"/>
                </a:solidFill>
              </a:rPr>
              <a:t>Nominal</a:t>
            </a:r>
            <a:r>
              <a:rPr lang="en-US" dirty="0">
                <a:solidFill>
                  <a:schemeClr val="tx1"/>
                </a:solidFill>
              </a:rPr>
              <a:t>: Unordered Groups. Examples </a:t>
            </a:r>
          </a:p>
          <a:p>
            <a:pPr marL="1054100" lvl="2" indent="0">
              <a:buNone/>
            </a:pPr>
            <a:r>
              <a:rPr lang="en-US" dirty="0" smtClean="0">
                <a:solidFill>
                  <a:schemeClr val="tx1"/>
                </a:solidFill>
              </a:rPr>
              <a:t>Examples:</a:t>
            </a:r>
            <a:endParaRPr lang="en-US" dirty="0">
              <a:solidFill>
                <a:schemeClr val="tx1"/>
              </a:solidFill>
            </a:endParaRPr>
          </a:p>
          <a:p>
            <a:pPr lvl="2"/>
            <a:r>
              <a:rPr lang="en-US" dirty="0">
                <a:solidFill>
                  <a:schemeClr val="tx1"/>
                </a:solidFill>
              </a:rPr>
              <a:t>cat, dog, tiger</a:t>
            </a:r>
          </a:p>
          <a:p>
            <a:pPr lvl="2"/>
            <a:r>
              <a:rPr lang="en-US" dirty="0">
                <a:solidFill>
                  <a:schemeClr val="tx1"/>
                </a:solidFill>
              </a:rPr>
              <a:t>pizza, burger, coke</a:t>
            </a:r>
            <a:endParaRPr lang="en-US" dirty="0" smtClean="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26</a:t>
            </a:fld>
            <a:endParaRPr lang="vi"/>
          </a:p>
        </p:txBody>
      </p:sp>
    </p:spTree>
    <p:extLst>
      <p:ext uri="{BB962C8B-B14F-4D97-AF65-F5344CB8AC3E}">
        <p14:creationId xmlns:p14="http://schemas.microsoft.com/office/powerpoint/2010/main" val="9182067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b="1" dirty="0" smtClean="0"/>
              <a:t>Example of Encoding </a:t>
            </a:r>
            <a:endParaRPr lang="en-US" sz="3000" b="1" dirty="0"/>
          </a:p>
        </p:txBody>
      </p:sp>
      <p:sp>
        <p:nvSpPr>
          <p:cNvPr id="3" name="Text Placeholder 2"/>
          <p:cNvSpPr>
            <a:spLocks noGrp="1"/>
          </p:cNvSpPr>
          <p:nvPr>
            <p:ph type="body" idx="1"/>
          </p:nvPr>
        </p:nvSpPr>
        <p:spPr>
          <a:xfrm>
            <a:off x="311700" y="1152475"/>
            <a:ext cx="8520600" cy="3904342"/>
          </a:xfrm>
        </p:spPr>
        <p:txBody>
          <a:bodyPr/>
          <a:lstStyle/>
          <a:p>
            <a:r>
              <a:rPr lang="en-US" dirty="0" smtClean="0">
                <a:solidFill>
                  <a:schemeClr val="tx1"/>
                </a:solidFill>
              </a:rPr>
              <a:t>Assume that we </a:t>
            </a:r>
            <a:r>
              <a:rPr lang="en-US" dirty="0">
                <a:solidFill>
                  <a:schemeClr val="tx1"/>
                </a:solidFill>
              </a:rPr>
              <a:t>apply </a:t>
            </a:r>
            <a:r>
              <a:rPr lang="en-US" i="1" dirty="0">
                <a:solidFill>
                  <a:schemeClr val="tx1"/>
                </a:solidFill>
              </a:rPr>
              <a:t>Label Encoding</a:t>
            </a:r>
            <a:r>
              <a:rPr lang="en-US" dirty="0">
                <a:solidFill>
                  <a:schemeClr val="tx1"/>
                </a:solidFill>
              </a:rPr>
              <a:t> on </a:t>
            </a:r>
            <a:r>
              <a:rPr lang="en-US" b="1" dirty="0">
                <a:solidFill>
                  <a:schemeClr val="tx1"/>
                </a:solidFill>
              </a:rPr>
              <a:t>iris</a:t>
            </a:r>
            <a:r>
              <a:rPr lang="en-US" dirty="0">
                <a:solidFill>
                  <a:schemeClr val="tx1"/>
                </a:solidFill>
              </a:rPr>
              <a:t> dataset on the target column which is Species. </a:t>
            </a:r>
            <a:r>
              <a:rPr lang="en-US" dirty="0" smtClean="0">
                <a:solidFill>
                  <a:schemeClr val="tx1"/>
                </a:solidFill>
              </a:rPr>
              <a:t>This column </a:t>
            </a:r>
            <a:r>
              <a:rPr lang="en-US" dirty="0">
                <a:solidFill>
                  <a:schemeClr val="tx1"/>
                </a:solidFill>
              </a:rPr>
              <a:t>contains three species </a:t>
            </a:r>
            <a:r>
              <a:rPr lang="en-US" i="1" dirty="0">
                <a:solidFill>
                  <a:schemeClr val="tx1"/>
                </a:solidFill>
              </a:rPr>
              <a:t>Iris-</a:t>
            </a:r>
            <a:r>
              <a:rPr lang="en-US" i="1" dirty="0" err="1">
                <a:solidFill>
                  <a:schemeClr val="tx1"/>
                </a:solidFill>
              </a:rPr>
              <a:t>setosa</a:t>
            </a:r>
            <a:r>
              <a:rPr lang="en-US" i="1" dirty="0">
                <a:solidFill>
                  <a:schemeClr val="tx1"/>
                </a:solidFill>
              </a:rPr>
              <a:t>, Iris-versicolor, Iris-</a:t>
            </a:r>
            <a:r>
              <a:rPr lang="en-US" i="1" dirty="0" err="1">
                <a:solidFill>
                  <a:schemeClr val="tx1"/>
                </a:solidFill>
              </a:rPr>
              <a:t>virginica</a:t>
            </a:r>
            <a:r>
              <a:rPr lang="en-US" dirty="0" smtClean="0">
                <a:solidFill>
                  <a:schemeClr val="tx1"/>
                </a:solidFill>
              </a:rPr>
              <a:t>.</a:t>
            </a:r>
            <a:r>
              <a:rPr lang="en-US" dirty="0"/>
              <a:t>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27</a:t>
            </a:fld>
            <a:endParaRPr lang="vi"/>
          </a:p>
        </p:txBody>
      </p:sp>
      <p:sp>
        <p:nvSpPr>
          <p:cNvPr id="7" name="Rectangle 2"/>
          <p:cNvSpPr>
            <a:spLocks noChangeArrowheads="1"/>
          </p:cNvSpPr>
          <p:nvPr/>
        </p:nvSpPr>
        <p:spPr bwMode="auto">
          <a:xfrm>
            <a:off x="841379" y="2217123"/>
            <a:ext cx="5863785"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8200"/>
                </a:solidFill>
                <a:effectLst/>
                <a:latin typeface="Consolas" panose="020B0609020204030204" pitchFamily="49" charset="0"/>
              </a:rPr>
              <a:t># Import label encoder</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6699"/>
                </a:solidFill>
                <a:effectLst/>
                <a:latin typeface="Consolas" panose="020B0609020204030204" pitchFamily="49" charset="0"/>
              </a:rPr>
              <a:t>from</a:t>
            </a:r>
            <a:r>
              <a:rPr kumimoji="0" lang="en-US" altLang="en-US" b="0" i="0" u="none" strike="noStrike" cap="none" normalizeH="0" baseline="0" dirty="0" smtClean="0">
                <a:ln>
                  <a:noFill/>
                </a:ln>
                <a:solidFill>
                  <a:srgbClr val="273239"/>
                </a:solidFill>
                <a:effectLst/>
                <a:latin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rPr>
              <a:t>sklearn</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1" i="0" u="none" strike="noStrike" cap="none" normalizeH="0" baseline="0" dirty="0" smtClean="0">
                <a:ln>
                  <a:noFill/>
                </a:ln>
                <a:solidFill>
                  <a:srgbClr val="006699"/>
                </a:solidFill>
                <a:effectLst/>
                <a:latin typeface="Consolas" panose="020B0609020204030204" pitchFamily="49" charset="0"/>
              </a:rPr>
              <a:t>import</a:t>
            </a:r>
            <a:r>
              <a:rPr kumimoji="0" lang="en-US" altLang="en-US" b="0" i="0" u="none" strike="noStrike" cap="none" normalizeH="0" baseline="0" dirty="0" smtClean="0">
                <a:ln>
                  <a:noFill/>
                </a:ln>
                <a:solidFill>
                  <a:srgbClr val="273239"/>
                </a:solidFill>
                <a:effectLst/>
                <a:latin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rPr>
              <a:t>preprocessing</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73239"/>
                </a:solidFill>
                <a:effectLst/>
                <a:latin typeface="Consolas" panose="020B0609020204030204" pitchFamily="49" charset="0"/>
              </a:rPr>
              <a:t>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8200"/>
                </a:solidFill>
                <a:effectLst/>
                <a:latin typeface="Consolas" panose="020B0609020204030204" pitchFamily="49" charset="0"/>
              </a:rPr>
              <a:t># </a:t>
            </a:r>
            <a:r>
              <a:rPr kumimoji="0" lang="en-US" altLang="en-US" b="0" i="0" u="none" strike="noStrike" cap="none" normalizeH="0" baseline="0" dirty="0" err="1" smtClean="0">
                <a:ln>
                  <a:noFill/>
                </a:ln>
                <a:solidFill>
                  <a:srgbClr val="008200"/>
                </a:solidFill>
                <a:effectLst/>
                <a:latin typeface="Consolas" panose="020B0609020204030204" pitchFamily="49" charset="0"/>
              </a:rPr>
              <a:t>label_encoder</a:t>
            </a:r>
            <a:r>
              <a:rPr kumimoji="0" lang="en-US" altLang="en-US" b="0" i="0" u="none" strike="noStrike" cap="none" normalizeH="0" baseline="0" dirty="0" smtClean="0">
                <a:ln>
                  <a:noFill/>
                </a:ln>
                <a:solidFill>
                  <a:srgbClr val="008200"/>
                </a:solidFill>
                <a:effectLst/>
                <a:latin typeface="Consolas" panose="020B0609020204030204" pitchFamily="49" charset="0"/>
              </a:rPr>
              <a:t> object knows how to understand word labels.</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rPr>
              <a:t>label_encoder</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1" i="0" u="none" strike="noStrike" cap="none" normalizeH="0" baseline="0" dirty="0" smtClean="0">
                <a:ln>
                  <a:noFill/>
                </a:ln>
                <a:solidFill>
                  <a:srgbClr val="006699"/>
                </a:solidFill>
                <a:effectLst/>
                <a:latin typeface="Consolas" panose="020B0609020204030204" pitchFamily="49" charset="0"/>
              </a:rPr>
              <a:t>=</a:t>
            </a:r>
            <a:r>
              <a:rPr kumimoji="0" lang="en-US" altLang="en-US" b="0" i="0" u="none" strike="noStrike" cap="none" normalizeH="0" baseline="0" dirty="0" smtClean="0">
                <a:ln>
                  <a:noFill/>
                </a:ln>
                <a:solidFill>
                  <a:srgbClr val="273239"/>
                </a:solidFill>
                <a:effectLst/>
                <a:latin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rPr>
              <a:t>preprocessing.LabelEncoder</a:t>
            </a:r>
            <a:r>
              <a:rPr kumimoji="0" lang="en-US" altLang="en-US" b="0" i="0" u="none" strike="noStrike" cap="none" normalizeH="0" baseline="0" dirty="0" smtClean="0">
                <a:ln>
                  <a:noFill/>
                </a:ln>
                <a:solidFill>
                  <a:srgbClr val="000000"/>
                </a:solidFill>
                <a:effectLst/>
                <a:latin typeface="Consolas" panose="020B0609020204030204" pitchFamily="49" charset="0"/>
              </a:rPr>
              <a:t>()</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73239"/>
                </a:solidFill>
                <a:effectLst/>
                <a:latin typeface="Consolas" panose="020B0609020204030204" pitchFamily="49" charset="0"/>
              </a:rPr>
              <a:t>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8200"/>
                </a:solidFill>
                <a:effectLst/>
                <a:latin typeface="Consolas" panose="020B0609020204030204" pitchFamily="49" charset="0"/>
              </a:rPr>
              <a:t># Encode labels in column 'species'.</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rPr>
              <a:t>df</a:t>
            </a:r>
            <a:r>
              <a:rPr kumimoji="0" lang="en-US" altLang="en-US" b="0" i="0" u="none" strike="noStrike" cap="none" normalizeH="0" baseline="0" dirty="0" smtClean="0">
                <a:ln>
                  <a:noFill/>
                </a:ln>
                <a:solidFill>
                  <a:srgbClr val="000000"/>
                </a:solidFill>
                <a:effectLst/>
                <a:latin typeface="Consolas" panose="020B0609020204030204" pitchFamily="49" charset="0"/>
              </a:rPr>
              <a:t>[</a:t>
            </a:r>
            <a:r>
              <a:rPr kumimoji="0" lang="en-US" altLang="en-US" b="0" i="0" u="none" strike="noStrike" cap="none" normalizeH="0" baseline="0" dirty="0" smtClean="0">
                <a:ln>
                  <a:noFill/>
                </a:ln>
                <a:solidFill>
                  <a:srgbClr val="0000FF"/>
                </a:solidFill>
                <a:effectLst/>
                <a:latin typeface="Consolas" panose="020B0609020204030204" pitchFamily="49" charset="0"/>
              </a:rPr>
              <a:t>'species'</a:t>
            </a:r>
            <a:r>
              <a:rPr kumimoji="0" lang="en-US" altLang="en-US" b="0" i="0" u="none" strike="noStrike" cap="none" normalizeH="0" baseline="0" dirty="0" smtClean="0">
                <a:ln>
                  <a:noFill/>
                </a:ln>
                <a:solidFill>
                  <a:srgbClr val="000000"/>
                </a:solidFill>
                <a:effectLst/>
                <a:latin typeface="Consolas" panose="020B0609020204030204" pitchFamily="49" charset="0"/>
              </a:rPr>
              <a:t>]</a:t>
            </a:r>
            <a:r>
              <a:rPr kumimoji="0" lang="en-US" altLang="en-US" b="1" i="0" u="none" strike="noStrike" cap="none" normalizeH="0" baseline="0" dirty="0" smtClean="0">
                <a:ln>
                  <a:noFill/>
                </a:ln>
                <a:solidFill>
                  <a:srgbClr val="006699"/>
                </a:solidFill>
                <a:effectLst/>
                <a:latin typeface="Consolas" panose="020B0609020204030204" pitchFamily="49" charset="0"/>
              </a:rPr>
              <a:t>=</a:t>
            </a:r>
            <a:r>
              <a:rPr kumimoji="0" lang="en-US" altLang="en-US" b="0" i="0" u="none" strike="noStrike" cap="none" normalizeH="0" baseline="0" dirty="0" smtClean="0">
                <a:ln>
                  <a:noFill/>
                </a:ln>
                <a:solidFill>
                  <a:srgbClr val="273239"/>
                </a:solidFill>
                <a:effectLst/>
                <a:latin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rPr>
              <a:t>label_encoder.fit_transform</a:t>
            </a:r>
            <a:r>
              <a:rPr kumimoji="0" lang="en-US" altLang="en-US" b="0" i="0" u="none" strike="noStrike" cap="none" normalizeH="0" baseline="0" dirty="0" smtClean="0">
                <a:ln>
                  <a:noFill/>
                </a:ln>
                <a:solidFill>
                  <a:srgbClr val="000000"/>
                </a:solidFill>
                <a:effectLst/>
                <a:latin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rPr>
              <a:t>df</a:t>
            </a:r>
            <a:r>
              <a:rPr kumimoji="0" lang="en-US" altLang="en-US" b="0" i="0" u="none" strike="noStrike" cap="none" normalizeH="0" baseline="0" dirty="0" smtClean="0">
                <a:ln>
                  <a:noFill/>
                </a:ln>
                <a:solidFill>
                  <a:srgbClr val="000000"/>
                </a:solidFill>
                <a:effectLst/>
                <a:latin typeface="Consolas" panose="020B0609020204030204" pitchFamily="49" charset="0"/>
              </a:rPr>
              <a:t>[</a:t>
            </a:r>
            <a:r>
              <a:rPr kumimoji="0" lang="en-US" altLang="en-US" b="0" i="0" u="none" strike="noStrike" cap="none" normalizeH="0" baseline="0" dirty="0" smtClean="0">
                <a:ln>
                  <a:noFill/>
                </a:ln>
                <a:solidFill>
                  <a:srgbClr val="0000FF"/>
                </a:solidFill>
                <a:effectLst/>
                <a:latin typeface="Consolas" panose="020B0609020204030204" pitchFamily="49" charset="0"/>
              </a:rPr>
              <a:t>'species'</a:t>
            </a:r>
            <a:r>
              <a:rPr kumimoji="0" lang="en-US" altLang="en-US" b="0" i="0" u="none" strike="noStrike" cap="none" normalizeH="0" baseline="0" dirty="0" smtClean="0">
                <a:ln>
                  <a:noFill/>
                </a:ln>
                <a:solidFill>
                  <a:srgbClr val="000000"/>
                </a:solidFill>
                <a:effectLst/>
                <a:latin typeface="Consolas" panose="020B0609020204030204" pitchFamily="49" charset="0"/>
              </a:rPr>
              <a:t>])</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73239"/>
                </a:solidFill>
                <a:effectLst/>
                <a:latin typeface="Consolas" panose="020B0609020204030204" pitchFamily="49" charset="0"/>
              </a:rPr>
              <a:t>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rPr>
              <a:t>df</a:t>
            </a:r>
            <a:r>
              <a:rPr kumimoji="0" lang="en-US" altLang="en-US" b="0" i="0" u="none" strike="noStrike" cap="none" normalizeH="0" baseline="0" dirty="0" smtClean="0">
                <a:ln>
                  <a:noFill/>
                </a:ln>
                <a:solidFill>
                  <a:srgbClr val="000000"/>
                </a:solidFill>
                <a:effectLst/>
                <a:latin typeface="Consolas" panose="020B0609020204030204" pitchFamily="49" charset="0"/>
              </a:rPr>
              <a:t>[</a:t>
            </a:r>
            <a:r>
              <a:rPr kumimoji="0" lang="en-US" altLang="en-US" b="0" i="0" u="none" strike="noStrike" cap="none" normalizeH="0" baseline="0" dirty="0" smtClean="0">
                <a:ln>
                  <a:noFill/>
                </a:ln>
                <a:solidFill>
                  <a:srgbClr val="0000FF"/>
                </a:solidFill>
                <a:effectLst/>
                <a:latin typeface="Consolas" panose="020B0609020204030204" pitchFamily="49" charset="0"/>
              </a:rPr>
              <a:t>'species'</a:t>
            </a:r>
            <a:r>
              <a:rPr kumimoji="0" lang="en-US" altLang="en-US" b="0" i="0" u="none" strike="noStrike" cap="none" normalizeH="0" baseline="0" dirty="0" smtClean="0">
                <a:ln>
                  <a:noFill/>
                </a:ln>
                <a:solidFill>
                  <a:srgbClr val="000000"/>
                </a:solidFill>
                <a:effectLst/>
                <a:latin typeface="Consolas" panose="020B0609020204030204" pitchFamily="49" charset="0"/>
              </a:rPr>
              <a:t>].unique()</a:t>
            </a:r>
            <a:endParaRPr kumimoji="0" lang="en-US" altLang="en-US" b="0" i="0" u="none" strike="noStrike" cap="none" normalizeH="0" baseline="0" dirty="0" smtClean="0">
              <a:ln>
                <a:noFill/>
              </a:ln>
              <a:solidFill>
                <a:schemeClr val="tx1"/>
              </a:solidFill>
              <a:effectLst/>
            </a:endParaRPr>
          </a:p>
        </p:txBody>
      </p:sp>
      <p:pic>
        <p:nvPicPr>
          <p:cNvPr id="8" name="Picture 7"/>
          <p:cNvPicPr>
            <a:picLocks noChangeAspect="1"/>
          </p:cNvPicPr>
          <p:nvPr/>
        </p:nvPicPr>
        <p:blipFill>
          <a:blip r:embed="rId2"/>
          <a:stretch>
            <a:fillRect/>
          </a:stretch>
        </p:blipFill>
        <p:spPr>
          <a:xfrm>
            <a:off x="1860129" y="4475711"/>
            <a:ext cx="3915321" cy="581106"/>
          </a:xfrm>
          <a:prstGeom prst="rect">
            <a:avLst/>
          </a:prstGeom>
        </p:spPr>
      </p:pic>
      <p:sp>
        <p:nvSpPr>
          <p:cNvPr id="5" name="Rectangle 4"/>
          <p:cNvSpPr/>
          <p:nvPr/>
        </p:nvSpPr>
        <p:spPr>
          <a:xfrm>
            <a:off x="1019143" y="4606074"/>
            <a:ext cx="907726" cy="400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Output:</a:t>
            </a:r>
            <a:endParaRPr lang="en-US" b="1" dirty="0">
              <a:solidFill>
                <a:schemeClr val="tx1"/>
              </a:solidFill>
            </a:endParaRPr>
          </a:p>
        </p:txBody>
      </p:sp>
    </p:spTree>
    <p:extLst>
      <p:ext uri="{BB962C8B-B14F-4D97-AF65-F5344CB8AC3E}">
        <p14:creationId xmlns:p14="http://schemas.microsoft.com/office/powerpoint/2010/main" val="1412999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707450"/>
          </a:xfrm>
        </p:spPr>
        <p:txBody>
          <a:bodyPr>
            <a:normAutofit/>
          </a:bodyPr>
          <a:lstStyle/>
          <a:p>
            <a:r>
              <a:rPr lang="en-US" sz="3000" b="1" dirty="0" smtClean="0"/>
              <a:t>Summary</a:t>
            </a:r>
            <a:endParaRPr lang="en-US" sz="30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28</a:t>
            </a:fld>
            <a:endParaRPr lang="vi"/>
          </a:p>
        </p:txBody>
      </p:sp>
      <p:sp>
        <p:nvSpPr>
          <p:cNvPr id="3" name="Text Placeholder 2"/>
          <p:cNvSpPr>
            <a:spLocks noGrp="1"/>
          </p:cNvSpPr>
          <p:nvPr>
            <p:ph type="body" idx="1"/>
          </p:nvPr>
        </p:nvSpPr>
        <p:spPr/>
        <p:txBody>
          <a:bodyPr/>
          <a:lstStyle/>
          <a:p>
            <a:r>
              <a:rPr lang="en-US" b="1" dirty="0">
                <a:solidFill>
                  <a:schemeClr val="tx1"/>
                </a:solidFill>
              </a:rPr>
              <a:t>Feature Engineering and Variable Transformation</a:t>
            </a:r>
          </a:p>
          <a:p>
            <a:pPr lvl="1"/>
            <a:r>
              <a:rPr lang="en-US" sz="1800" dirty="0">
                <a:solidFill>
                  <a:schemeClr val="tx1"/>
                </a:solidFill>
              </a:rPr>
              <a:t>Transforming variables helps to meet the assumptions of statistical models. A concrete example is a linear regression, in which you may transform a predictor variable such that it has a linear relation with a target variable</a:t>
            </a:r>
            <a:r>
              <a:rPr lang="en-US" sz="1800" dirty="0" smtClean="0">
                <a:solidFill>
                  <a:schemeClr val="tx1"/>
                </a:solidFill>
              </a:rPr>
              <a:t>.</a:t>
            </a:r>
            <a:endParaRPr lang="en-US" sz="1800" dirty="0">
              <a:solidFill>
                <a:schemeClr val="tx1"/>
              </a:solidFill>
            </a:endParaRPr>
          </a:p>
          <a:p>
            <a:pPr lvl="1"/>
            <a:r>
              <a:rPr lang="en-US" sz="1800" dirty="0">
                <a:solidFill>
                  <a:schemeClr val="tx1"/>
                </a:solidFill>
              </a:rPr>
              <a:t>Common variable transformations are: calculating log transformations and polynomial features, encoding a categorical variable, and scaling a variable. </a:t>
            </a:r>
          </a:p>
        </p:txBody>
      </p:sp>
    </p:spTree>
    <p:extLst>
      <p:ext uri="{BB962C8B-B14F-4D97-AF65-F5344CB8AC3E}">
        <p14:creationId xmlns:p14="http://schemas.microsoft.com/office/powerpoint/2010/main" val="4194961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a:spLocks noGrp="1"/>
          </p:cNvSpPr>
          <p:nvPr>
            <p:ph type="title"/>
          </p:nvPr>
        </p:nvSpPr>
        <p:spPr>
          <a:xfrm>
            <a:off x="697775" y="519400"/>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Clr>
                <a:schemeClr val="dk1"/>
              </a:buClr>
              <a:buSzPts val="1100"/>
              <a:buFont typeface="Arial"/>
              <a:buNone/>
            </a:pPr>
            <a:r>
              <a:rPr lang="vi" sz="3000" b="1">
                <a:solidFill>
                  <a:srgbClr val="040300"/>
                </a:solidFill>
              </a:rPr>
              <a:t>Learning Recap</a:t>
            </a:r>
            <a:endParaRPr sz="3000" b="1" dirty="0"/>
          </a:p>
        </p:txBody>
      </p:sp>
      <p:sp>
        <p:nvSpPr>
          <p:cNvPr id="185" name="Google Shape;185;p33"/>
          <p:cNvSpPr txBox="1">
            <a:spLocks noGrp="1"/>
          </p:cNvSpPr>
          <p:nvPr>
            <p:ph type="body" idx="1"/>
          </p:nvPr>
        </p:nvSpPr>
        <p:spPr>
          <a:xfrm>
            <a:off x="1170750" y="1387950"/>
            <a:ext cx="6802500" cy="28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vi" sz="2000">
                <a:solidFill>
                  <a:schemeClr val="dk1"/>
                </a:solidFill>
              </a:rPr>
              <a:t>In this section, we discussed:</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Clr>
                <a:schemeClr val="dk1"/>
              </a:buClr>
              <a:buSzPts val="1100"/>
              <a:buFont typeface="Arial"/>
              <a:buNone/>
            </a:pPr>
            <a:r>
              <a:rPr lang="vi" sz="2000">
                <a:solidFill>
                  <a:schemeClr val="dk1"/>
                </a:solidFill>
              </a:rPr>
              <a:t>- Feature engineering and variable transformation</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Clr>
                <a:schemeClr val="dk1"/>
              </a:buClr>
              <a:buSzPts val="1100"/>
              <a:buFont typeface="Arial"/>
              <a:buNone/>
            </a:pPr>
            <a:r>
              <a:rPr lang="vi" sz="2000">
                <a:solidFill>
                  <a:schemeClr val="dk1"/>
                </a:solidFill>
              </a:rPr>
              <a:t>- Feature encoding</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Clr>
                <a:schemeClr val="dk1"/>
              </a:buClr>
              <a:buSzPts val="1100"/>
              <a:buFont typeface="Arial"/>
              <a:buNone/>
            </a:pPr>
            <a:r>
              <a:rPr lang="vi" sz="2000">
                <a:solidFill>
                  <a:schemeClr val="dk1"/>
                </a:solidFill>
              </a:rPr>
              <a:t>- Feature scaling</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29</a:t>
            </a:fld>
            <a:endParaRPr lang="vi"/>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624525" y="469825"/>
            <a:ext cx="82650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Clr>
                <a:schemeClr val="dk1"/>
              </a:buClr>
              <a:buSzPts val="1100"/>
              <a:buFont typeface="Arial"/>
              <a:buNone/>
            </a:pPr>
            <a:r>
              <a:rPr lang="vi" sz="3000" b="1" dirty="0"/>
              <a:t>Transforming Data: Background</a:t>
            </a:r>
            <a:endParaRPr sz="3000" b="1" dirty="0"/>
          </a:p>
        </p:txBody>
      </p:sp>
      <p:sp>
        <p:nvSpPr>
          <p:cNvPr id="61" name="Google Shape;61;p14"/>
          <p:cNvSpPr txBox="1">
            <a:spLocks noGrp="1"/>
          </p:cNvSpPr>
          <p:nvPr>
            <p:ph type="body" idx="1"/>
          </p:nvPr>
        </p:nvSpPr>
        <p:spPr>
          <a:xfrm>
            <a:off x="966725" y="1301200"/>
            <a:ext cx="7510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solidFill>
                  <a:schemeClr val="dk1"/>
                </a:solidFill>
              </a:rPr>
              <a:t>Models used in Machine Learning Workflows often make assumptions about the data.</a:t>
            </a:r>
            <a:endParaRPr>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a:solidFill>
                  <a:schemeClr val="dk1"/>
                </a:solidFill>
              </a:rPr>
              <a:t>A common example is the </a:t>
            </a:r>
            <a:r>
              <a:rPr lang="vi" b="1">
                <a:solidFill>
                  <a:schemeClr val="dk1"/>
                </a:solidFill>
              </a:rPr>
              <a:t>linear regression model</a:t>
            </a:r>
            <a:r>
              <a:rPr lang="vi">
                <a:solidFill>
                  <a:schemeClr val="dk1"/>
                </a:solidFill>
              </a:rPr>
              <a:t>. </a:t>
            </a:r>
            <a:endParaRPr>
              <a:solidFill>
                <a:schemeClr val="dk1"/>
              </a:solidFill>
            </a:endParaRPr>
          </a:p>
          <a:p>
            <a:pPr marL="0" lvl="0" indent="0" algn="l" rtl="0">
              <a:spcBef>
                <a:spcPts val="500"/>
              </a:spcBef>
              <a:spcAft>
                <a:spcPts val="500"/>
              </a:spcAft>
              <a:buClr>
                <a:schemeClr val="dk1"/>
              </a:buClr>
              <a:buSzPts val="1100"/>
              <a:buFont typeface="Arial"/>
              <a:buNone/>
            </a:pPr>
            <a:r>
              <a:rPr lang="vi">
                <a:solidFill>
                  <a:schemeClr val="dk1"/>
                </a:solidFill>
              </a:rPr>
              <a:t>This assumes a linear relationship between observations and target (outcome) variables.</a:t>
            </a:r>
            <a:endParaRPr>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3</a:t>
            </a:fld>
            <a:endParaRPr lang="vi"/>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13" y="668100"/>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Clr>
                <a:schemeClr val="dk1"/>
              </a:buClr>
              <a:buSzPts val="1100"/>
              <a:buFont typeface="Arial"/>
              <a:buNone/>
            </a:pPr>
            <a:r>
              <a:rPr lang="vi" sz="3000" b="1" dirty="0"/>
              <a:t>Transforming Data: Background</a:t>
            </a:r>
            <a:endParaRPr sz="3000" b="1" dirty="0"/>
          </a:p>
        </p:txBody>
      </p:sp>
      <p:pic>
        <p:nvPicPr>
          <p:cNvPr id="67" name="Google Shape;67;p15"/>
          <p:cNvPicPr preferRelativeResize="0"/>
          <p:nvPr/>
        </p:nvPicPr>
        <p:blipFill rotWithShape="1">
          <a:blip r:embed="rId3">
            <a:alphaModFix/>
          </a:blip>
          <a:srcRect l="967" t="22636" r="1290" b="46418"/>
          <a:stretch/>
        </p:blipFill>
        <p:spPr>
          <a:xfrm>
            <a:off x="311700" y="1813750"/>
            <a:ext cx="8520600" cy="1516016"/>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4</a:t>
            </a:fld>
            <a:endParaRPr lang="vi"/>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522400" y="383050"/>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Clr>
                <a:schemeClr val="dk1"/>
              </a:buClr>
              <a:buSzPts val="1100"/>
              <a:buFont typeface="Arial"/>
              <a:buNone/>
            </a:pPr>
            <a:r>
              <a:rPr lang="vi" sz="3000" b="1" dirty="0"/>
              <a:t>Transformation of Data Distributions</a:t>
            </a:r>
            <a:endParaRPr sz="3000" b="1" dirty="0"/>
          </a:p>
        </p:txBody>
      </p:sp>
      <p:sp>
        <p:nvSpPr>
          <p:cNvPr id="73" name="Google Shape;73;p16"/>
          <p:cNvSpPr txBox="1">
            <a:spLocks noGrp="1"/>
          </p:cNvSpPr>
          <p:nvPr>
            <p:ph type="body" idx="1"/>
          </p:nvPr>
        </p:nvSpPr>
        <p:spPr>
          <a:xfrm>
            <a:off x="718825" y="1177300"/>
            <a:ext cx="8026800" cy="158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600">
                <a:solidFill>
                  <a:schemeClr val="dk1"/>
                </a:solidFill>
              </a:rPr>
              <a:t>Predictions from linear regression models assume residuals are </a:t>
            </a:r>
            <a:r>
              <a:rPr lang="vi" sz="1600" b="1">
                <a:solidFill>
                  <a:schemeClr val="dk1"/>
                </a:solidFill>
              </a:rPr>
              <a:t>normally distributed</a:t>
            </a:r>
            <a:r>
              <a:rPr lang="vi" sz="1600">
                <a:solidFill>
                  <a:schemeClr val="dk1"/>
                </a:solidFill>
              </a:rPr>
              <a:t>.</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Features and predicted data are often </a:t>
            </a:r>
            <a:r>
              <a:rPr lang="vi" sz="1600" b="1">
                <a:solidFill>
                  <a:schemeClr val="dk1"/>
                </a:solidFill>
              </a:rPr>
              <a:t>skewed</a:t>
            </a:r>
            <a:r>
              <a:rPr lang="vi" sz="1600">
                <a:solidFill>
                  <a:schemeClr val="dk1"/>
                </a:solidFill>
              </a:rPr>
              <a:t> (distorted away from the center).</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Clr>
                <a:schemeClr val="dk1"/>
              </a:buClr>
              <a:buSzPts val="1100"/>
              <a:buFont typeface="Arial"/>
              <a:buNone/>
            </a:pPr>
            <a:r>
              <a:rPr lang="vi" sz="1600" b="1">
                <a:solidFill>
                  <a:schemeClr val="dk1"/>
                </a:solidFill>
              </a:rPr>
              <a:t>Data transformations</a:t>
            </a:r>
            <a:r>
              <a:rPr lang="vi" sz="1600">
                <a:solidFill>
                  <a:schemeClr val="dk1"/>
                </a:solidFill>
              </a:rPr>
              <a:t> can solve this issue.</a:t>
            </a:r>
            <a:endParaRPr sz="1600">
              <a:solidFill>
                <a:schemeClr val="dk1"/>
              </a:solidFill>
            </a:endParaRPr>
          </a:p>
        </p:txBody>
      </p:sp>
      <p:pic>
        <p:nvPicPr>
          <p:cNvPr id="74" name="Google Shape;74;p16"/>
          <p:cNvPicPr preferRelativeResize="0"/>
          <p:nvPr/>
        </p:nvPicPr>
        <p:blipFill rotWithShape="1">
          <a:blip r:embed="rId3">
            <a:alphaModFix/>
          </a:blip>
          <a:srcRect l="38486" t="50151" r="18034" b="16616"/>
          <a:stretch/>
        </p:blipFill>
        <p:spPr>
          <a:xfrm>
            <a:off x="1503125" y="2410650"/>
            <a:ext cx="6312475" cy="25717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5</a:t>
            </a:fld>
            <a:endParaRPr lang="vi"/>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64150" y="506975"/>
            <a:ext cx="81039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Clr>
                <a:schemeClr val="dk1"/>
              </a:buClr>
              <a:buSzPts val="1100"/>
              <a:buFont typeface="Arial"/>
              <a:buNone/>
            </a:pPr>
            <a:r>
              <a:rPr lang="vi" sz="3000" b="1" dirty="0"/>
              <a:t>Transformation of Data Distributions</a:t>
            </a:r>
            <a:endParaRPr sz="3000" b="1" dirty="0"/>
          </a:p>
        </p:txBody>
      </p:sp>
      <p:pic>
        <p:nvPicPr>
          <p:cNvPr id="80" name="Google Shape;80;p17"/>
          <p:cNvPicPr preferRelativeResize="0"/>
          <p:nvPr/>
        </p:nvPicPr>
        <p:blipFill rotWithShape="1">
          <a:blip r:embed="rId3">
            <a:alphaModFix/>
          </a:blip>
          <a:srcRect l="1449" t="22636" r="1932" b="17480"/>
          <a:stretch/>
        </p:blipFill>
        <p:spPr>
          <a:xfrm>
            <a:off x="465775" y="1393200"/>
            <a:ext cx="8333951" cy="29029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6</a:t>
            </a:fld>
            <a:endParaRPr lang="vi"/>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497600" y="345850"/>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Clr>
                <a:schemeClr val="dk1"/>
              </a:buClr>
              <a:buSzPts val="1100"/>
              <a:buFont typeface="Arial"/>
              <a:buNone/>
            </a:pPr>
            <a:r>
              <a:rPr lang="vi" sz="3000" b="1" dirty="0"/>
              <a:t>Log Transformation Example</a:t>
            </a:r>
            <a:endParaRPr sz="3000" b="1" dirty="0"/>
          </a:p>
        </p:txBody>
      </p:sp>
      <p:pic>
        <p:nvPicPr>
          <p:cNvPr id="86" name="Google Shape;86;p18"/>
          <p:cNvPicPr preferRelativeResize="0"/>
          <p:nvPr/>
        </p:nvPicPr>
        <p:blipFill rotWithShape="1">
          <a:blip r:embed="rId3">
            <a:alphaModFix/>
          </a:blip>
          <a:srcRect l="30270" t="36854" r="8217" b="11786"/>
          <a:stretch/>
        </p:blipFill>
        <p:spPr>
          <a:xfrm>
            <a:off x="497600" y="1070950"/>
            <a:ext cx="8315750" cy="37007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7</a:t>
            </a:fld>
            <a:endParaRPr lang="vi"/>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86075" y="469800"/>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Clr>
                <a:schemeClr val="dk1"/>
              </a:buClr>
              <a:buSzPts val="1100"/>
              <a:buFont typeface="Arial"/>
              <a:buNone/>
            </a:pPr>
            <a:r>
              <a:rPr lang="vi" sz="3000" b="1" dirty="0"/>
              <a:t>Transformations: Log Features</a:t>
            </a:r>
            <a:endParaRPr sz="3000" b="1" dirty="0"/>
          </a:p>
        </p:txBody>
      </p:sp>
      <p:sp>
        <p:nvSpPr>
          <p:cNvPr id="92" name="Google Shape;92;p19"/>
          <p:cNvSpPr txBox="1">
            <a:spLocks noGrp="1"/>
          </p:cNvSpPr>
          <p:nvPr>
            <p:ph type="body" idx="1"/>
          </p:nvPr>
        </p:nvSpPr>
        <p:spPr>
          <a:xfrm>
            <a:off x="595400" y="1499625"/>
            <a:ext cx="4137600" cy="23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a:solidFill>
                  <a:schemeClr val="dk1"/>
                </a:solidFill>
              </a:rPr>
              <a:t>Log transformations</a:t>
            </a:r>
            <a:r>
              <a:rPr lang="vi">
                <a:solidFill>
                  <a:schemeClr val="dk1"/>
                </a:solidFill>
              </a:rPr>
              <a:t> can be useful for linear regression.</a:t>
            </a:r>
            <a:endParaRPr>
              <a:solidFill>
                <a:schemeClr val="dk1"/>
              </a:solidFill>
            </a:endParaRPr>
          </a:p>
          <a:p>
            <a:pPr marL="0" lvl="0" indent="0" algn="l" rtl="0">
              <a:spcBef>
                <a:spcPts val="500"/>
              </a:spcBef>
              <a:spcAft>
                <a:spcPts val="0"/>
              </a:spcAft>
              <a:buNone/>
            </a:pPr>
            <a:endParaRPr sz="100">
              <a:solidFill>
                <a:schemeClr val="dk1"/>
              </a:solidFill>
            </a:endParaRPr>
          </a:p>
          <a:p>
            <a:pPr marL="0" lvl="0" indent="0" algn="l" rtl="0">
              <a:spcBef>
                <a:spcPts val="500"/>
              </a:spcBef>
              <a:spcAft>
                <a:spcPts val="500"/>
              </a:spcAft>
              <a:buClr>
                <a:schemeClr val="dk1"/>
              </a:buClr>
              <a:buSzPts val="1100"/>
              <a:buFont typeface="Arial"/>
              <a:buNone/>
            </a:pPr>
            <a:r>
              <a:rPr lang="vi">
                <a:solidFill>
                  <a:schemeClr val="dk1"/>
                </a:solidFill>
              </a:rPr>
              <a:t>The linear regression model involves linear combinations of features.</a:t>
            </a:r>
            <a:endParaRPr>
              <a:solidFill>
                <a:schemeClr val="dk1"/>
              </a:solidFill>
            </a:endParaRPr>
          </a:p>
        </p:txBody>
      </p:sp>
      <p:pic>
        <p:nvPicPr>
          <p:cNvPr id="93" name="Google Shape;93;p19"/>
          <p:cNvPicPr preferRelativeResize="0"/>
          <p:nvPr/>
        </p:nvPicPr>
        <p:blipFill rotWithShape="1">
          <a:blip r:embed="rId3">
            <a:alphaModFix/>
          </a:blip>
          <a:srcRect l="61354" t="38366" r="9176" b="12389"/>
          <a:stretch/>
        </p:blipFill>
        <p:spPr>
          <a:xfrm>
            <a:off x="5035751" y="1425150"/>
            <a:ext cx="3870924" cy="34478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8</a:t>
            </a:fld>
            <a:endParaRPr lang="vi"/>
          </a:p>
        </p:txBody>
      </p:sp>
    </p:spTree>
  </p:cSld>
  <p:clrMapOvr>
    <a:masterClrMapping/>
  </p:clrMapOvr>
  <p:extLst>
    <p:ext uri="{6950BFC3-D8DA-4A85-94F7-54DA5524770B}">
      <p188:commentRel xmlns="" xmlns:p188="http://schemas.microsoft.com/office/powerpoint/2018/8/main" r:id="rId4"/>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410850" y="457400"/>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500"/>
              </a:spcAft>
              <a:buClr>
                <a:schemeClr val="dk1"/>
              </a:buClr>
              <a:buSzPts val="1100"/>
              <a:buFont typeface="Arial"/>
              <a:buNone/>
            </a:pPr>
            <a:r>
              <a:rPr lang="vi" sz="3000" b="1" dirty="0"/>
              <a:t>Transformations: Polynomial Features</a:t>
            </a:r>
            <a:endParaRPr sz="3000" b="1" dirty="0"/>
          </a:p>
        </p:txBody>
      </p:sp>
      <p:sp>
        <p:nvSpPr>
          <p:cNvPr id="99" name="Google Shape;99;p20"/>
          <p:cNvSpPr txBox="1">
            <a:spLocks noGrp="1"/>
          </p:cNvSpPr>
          <p:nvPr>
            <p:ph type="body" idx="1"/>
          </p:nvPr>
        </p:nvSpPr>
        <p:spPr>
          <a:xfrm>
            <a:off x="522375" y="1511950"/>
            <a:ext cx="4339800" cy="177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600">
                <a:solidFill>
                  <a:schemeClr val="dk1"/>
                </a:solidFill>
              </a:rPr>
              <a:t>We can estimate higher-order relationships in this data by adding </a:t>
            </a:r>
            <a:r>
              <a:rPr lang="vi" sz="1600" b="1">
                <a:solidFill>
                  <a:schemeClr val="dk1"/>
                </a:solidFill>
              </a:rPr>
              <a:t>polynomial features</a:t>
            </a:r>
            <a:r>
              <a:rPr lang="vi" sz="1600">
                <a:solidFill>
                  <a:schemeClr val="dk1"/>
                </a:solidFill>
              </a:rPr>
              <a:t>.</a:t>
            </a:r>
            <a:endParaRPr sz="1600">
              <a:solidFill>
                <a:schemeClr val="dk1"/>
              </a:solidFill>
            </a:endParaRPr>
          </a:p>
          <a:p>
            <a:pPr marL="0" lvl="0" indent="0" algn="l" rtl="0">
              <a:spcBef>
                <a:spcPts val="500"/>
              </a:spcBef>
              <a:spcAft>
                <a:spcPts val="0"/>
              </a:spcAft>
              <a:buNone/>
            </a:pPr>
            <a:endParaRPr sz="100">
              <a:solidFill>
                <a:schemeClr val="dk1"/>
              </a:solidFill>
            </a:endParaRPr>
          </a:p>
          <a:p>
            <a:pPr marL="0" lvl="0" indent="0" algn="l" rtl="0">
              <a:spcBef>
                <a:spcPts val="500"/>
              </a:spcBef>
              <a:spcAft>
                <a:spcPts val="500"/>
              </a:spcAft>
              <a:buClr>
                <a:schemeClr val="dk1"/>
              </a:buClr>
              <a:buSzPts val="1100"/>
              <a:buFont typeface="Arial"/>
              <a:buNone/>
            </a:pPr>
            <a:r>
              <a:rPr lang="vi" sz="1600">
                <a:solidFill>
                  <a:schemeClr val="dk1"/>
                </a:solidFill>
              </a:rPr>
              <a:t>This allows us to use the same 'linear' model.</a:t>
            </a:r>
            <a:endParaRPr sz="1600">
              <a:solidFill>
                <a:schemeClr val="dk1"/>
              </a:solidFill>
            </a:endParaRPr>
          </a:p>
        </p:txBody>
      </p:sp>
      <p:pic>
        <p:nvPicPr>
          <p:cNvPr id="100" name="Google Shape;100;p20"/>
          <p:cNvPicPr preferRelativeResize="0"/>
          <p:nvPr/>
        </p:nvPicPr>
        <p:blipFill rotWithShape="1">
          <a:blip r:embed="rId3">
            <a:alphaModFix/>
          </a:blip>
          <a:srcRect l="61834" t="38669" r="9179" b="12387"/>
          <a:stretch/>
        </p:blipFill>
        <p:spPr>
          <a:xfrm>
            <a:off x="4948875" y="1437600"/>
            <a:ext cx="4035047" cy="36315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9</a:t>
            </a:fld>
            <a:endParaRPr lang="vi"/>
          </a:p>
        </p:txBody>
      </p:sp>
    </p:spTree>
  </p:cSld>
  <p:clrMapOvr>
    <a:masterClrMapping/>
  </p:clrMapOvr>
  <p:extLst>
    <p:ext uri="{6950BFC3-D8DA-4A85-94F7-54DA5524770B}">
      <p188:commentRel xmlns="" xmlns:p188="http://schemas.microsoft.com/office/powerpoint/2018/8/main" r:id="rId4"/>
    </p:ext>
  </p:extLs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TotalTime>
  <Words>985</Words>
  <Application>Microsoft Office PowerPoint</Application>
  <PresentationFormat>On-screen Show (16:9)</PresentationFormat>
  <Paragraphs>200</Paragraphs>
  <Slides>29</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Consolas</vt:lpstr>
      <vt:lpstr>Simple Light</vt:lpstr>
      <vt:lpstr>Feature Engineering and Variable and Transformation</vt:lpstr>
      <vt:lpstr>Learning Goals</vt:lpstr>
      <vt:lpstr>Transforming Data: Background</vt:lpstr>
      <vt:lpstr>Transforming Data: Background</vt:lpstr>
      <vt:lpstr>Transformation of Data Distributions</vt:lpstr>
      <vt:lpstr>Transformation of Data Distributions</vt:lpstr>
      <vt:lpstr>Log Transformation Example</vt:lpstr>
      <vt:lpstr>Transformations: Log Features</vt:lpstr>
      <vt:lpstr>Transformations: Polynomial Features</vt:lpstr>
      <vt:lpstr>Polynomial Features: Syntax</vt:lpstr>
      <vt:lpstr>Transformations: Polynomial Features</vt:lpstr>
      <vt:lpstr>Variable Selection: Background</vt:lpstr>
      <vt:lpstr>Feature Encoding: Types of Features</vt:lpstr>
      <vt:lpstr>Feature Encoding: Approaches</vt:lpstr>
      <vt:lpstr>Feature Scaling: Background</vt:lpstr>
      <vt:lpstr>Feature Scaling: Example</vt:lpstr>
      <vt:lpstr>Feature Scaling: Example</vt:lpstr>
      <vt:lpstr>Feature Scaling: Approaches</vt:lpstr>
      <vt:lpstr>Common Variable Transformations</vt:lpstr>
      <vt:lpstr>Example of Standard and Min-Max </vt:lpstr>
      <vt:lpstr>Example of Standard and Min-Max </vt:lpstr>
      <vt:lpstr>Example of Standard and Min-Max </vt:lpstr>
      <vt:lpstr>Example of Standard and Min-Max </vt:lpstr>
      <vt:lpstr>Common Variable Transformations</vt:lpstr>
      <vt:lpstr>Common Variable Transformations</vt:lpstr>
      <vt:lpstr>Common Variable Transformations</vt:lpstr>
      <vt:lpstr>Example of Encoding </vt:lpstr>
      <vt:lpstr>Summary</vt:lpstr>
      <vt:lpstr>Learning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Goals</dc:title>
  <cp:lastModifiedBy>Ngô Đăng Hà An</cp:lastModifiedBy>
  <cp:revision>27</cp:revision>
  <dcterms:modified xsi:type="dcterms:W3CDTF">2022-12-25T01:18:49Z</dcterms:modified>
</cp:coreProperties>
</file>