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97" r:id="rId2"/>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83" r:id="rId26"/>
    <p:sldId id="284" r:id="rId27"/>
    <p:sldId id="285" r:id="rId28"/>
    <p:sldId id="288" r:id="rId29"/>
    <p:sldId id="289" r:id="rId30"/>
    <p:sldId id="290" r:id="rId31"/>
    <p:sldId id="291" r:id="rId32"/>
    <p:sldId id="292" r:id="rId33"/>
    <p:sldId id="293" r:id="rId34"/>
    <p:sldId id="294" r:id="rId35"/>
    <p:sldId id="295" r:id="rId36"/>
    <p:sldId id="302" r:id="rId37"/>
    <p:sldId id="303" r:id="rId38"/>
    <p:sldId id="286"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69E7EC-06AF-7617-68CD-3EF89333AE6A}" name="Void" initials="V" userId="Void" providerId="None"/>
  <p188:author id="{F2615FEF-C003-BDE4-A30D-DBA9560B8F91}" name="Phan Thi Thu Hong (FE FPTU DN)" initials="PD" userId="S::hongptt11@fe.edu.vn::4d36b424-e1a9-4834-b8a6-b266a7cdd1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6DEFF-DBB1-0126-9D7F-A7D70B2ABAAE}" v="2" dt="2022-11-12T08:47:53.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 Id="rId5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DD56DEFF-DBB1-0126-9D7F-A7D70B2ABAAE}"/>
    <pc:docChg chg="mod">
      <pc:chgData name="Phan Thi Thu Hong (FE FPTU DN)" userId="S::hongptt11@fe.edu.vn::4d36b424-e1a9-4834-b8a6-b266a7cdd1c0" providerId="AD" clId="Web-{DD56DEFF-DBB1-0126-9D7F-A7D70B2ABAAE}" dt="2022-11-12T08:47:53.676" v="1"/>
      <pc:docMkLst>
        <pc:docMk/>
      </pc:docMkLst>
      <pc:sldChg chg="addCm">
        <pc:chgData name="Phan Thi Thu Hong (FE FPTU DN)" userId="S::hongptt11@fe.edu.vn::4d36b424-e1a9-4834-b8a6-b266a7cdd1c0" providerId="AD" clId="Web-{DD56DEFF-DBB1-0126-9D7F-A7D70B2ABAAE}" dt="2022-11-12T08:47:53.676" v="1"/>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d943e4b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d943e4b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d943e4b6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6d943e4b6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d943e4b6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d943e4b6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d943e4b6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d943e4b6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d943e4b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d943e4b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d943e4b6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d943e4b6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d943e4b68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d943e4b68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d943e4b6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d943e4b6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6d943e4b6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6d943e4b6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d943e4b6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6d943e4b6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d943e4b6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6d943e4b6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d943e4b6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d943e4b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6d943e4b6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6d943e4b6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d943e4b6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d943e4b6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d943e4b6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6d943e4b6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6d943e4b6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6d943e4b6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6d943e4b6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6d943e4b6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6d943e4b68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6d943e4b6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6d943e4b6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6d943e4b6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6d943e4b6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6d943e4b6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6d943e4b68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6d943e4b68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6d943e4b68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6d943e4b6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6d943e4b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6d943e4b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6d943e4b68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6d943e4b6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6d943e4b6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6d943e4b6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d943e4b6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d943e4b6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6d943e4b68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6d943e4b6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6d943e4b68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6d943e4b68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6d943e4b6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6d943e4b68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d943e4b6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d943e4b6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d943e4b6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d943e4b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d943e4b6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d943e4b6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d943e4b6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d943e4b6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d943e4b6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d943e4b6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d943e4b6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d943e4b6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Hypothesis </a:t>
            </a:r>
            <a:r>
              <a:rPr lang="en-US" sz="4400" b="1" dirty="0"/>
              <a:t>Testing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extLst>
      <p:ext uri="{BB962C8B-B14F-4D97-AF65-F5344CB8AC3E}">
        <p14:creationId xmlns:p14="http://schemas.microsoft.com/office/powerpoint/2010/main" val="32501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Bayesian Interpretation</a:t>
            </a:r>
            <a:endParaRPr sz="3000" b="1" dirty="0"/>
          </a:p>
        </p:txBody>
      </p:sp>
      <p:sp>
        <p:nvSpPr>
          <p:cNvPr id="107" name="Google Shape;107;p21"/>
          <p:cNvSpPr txBox="1">
            <a:spLocks noGrp="1"/>
          </p:cNvSpPr>
          <p:nvPr>
            <p:ph type="body" idx="1"/>
          </p:nvPr>
        </p:nvSpPr>
        <p:spPr>
          <a:xfrm>
            <a:off x="768425" y="1264175"/>
            <a:ext cx="8063700" cy="942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vi" sz="2000">
                <a:solidFill>
                  <a:schemeClr val="dk1"/>
                </a:solidFill>
              </a:rPr>
              <a:t>Priors: P(H</a:t>
            </a:r>
            <a:r>
              <a:rPr lang="vi" sz="2000" baseline="-25000">
                <a:solidFill>
                  <a:schemeClr val="dk1"/>
                </a:solidFill>
              </a:rPr>
              <a:t>1</a:t>
            </a:r>
            <a:r>
              <a:rPr lang="vi" sz="2000">
                <a:solidFill>
                  <a:schemeClr val="dk1"/>
                </a:solidFill>
              </a:rPr>
              <a:t>) = 1/2 = P(H</a:t>
            </a:r>
            <a:r>
              <a:rPr lang="vi" sz="2000" baseline="-25000">
                <a:solidFill>
                  <a:schemeClr val="dk1"/>
                </a:solidFill>
              </a:rPr>
              <a:t>2</a:t>
            </a:r>
            <a:r>
              <a:rPr lang="vi" sz="2000">
                <a:solidFill>
                  <a:schemeClr val="dk1"/>
                </a:solidFill>
              </a:rPr>
              <a:t>) = 1/2 </a:t>
            </a:r>
            <a:endParaRPr sz="2000">
              <a:solidFill>
                <a:schemeClr val="dk1"/>
              </a:solidFill>
            </a:endParaRPr>
          </a:p>
          <a:p>
            <a:pPr marL="0" lvl="0" indent="0" algn="l" rtl="0">
              <a:spcBef>
                <a:spcPts val="500"/>
              </a:spcBef>
              <a:spcAft>
                <a:spcPts val="500"/>
              </a:spcAft>
              <a:buNone/>
            </a:pPr>
            <a:r>
              <a:rPr lang="vi" sz="2000">
                <a:solidFill>
                  <a:schemeClr val="dk1"/>
                </a:solidFill>
              </a:rPr>
              <a:t>Updating priors after seeing the data 3 heads (Bayes' Rule):</a:t>
            </a:r>
            <a:endParaRPr sz="2000">
              <a:solidFill>
                <a:schemeClr val="dk1"/>
              </a:solidFill>
            </a:endParaRPr>
          </a:p>
        </p:txBody>
      </p:sp>
      <p:pic>
        <p:nvPicPr>
          <p:cNvPr id="108" name="Google Shape;108;p21"/>
          <p:cNvPicPr preferRelativeResize="0"/>
          <p:nvPr/>
        </p:nvPicPr>
        <p:blipFill rotWithShape="1">
          <a:blip r:embed="rId3">
            <a:alphaModFix/>
          </a:blip>
          <a:srcRect l="1934" t="44701" r="52010" b="8879"/>
          <a:stretch/>
        </p:blipFill>
        <p:spPr>
          <a:xfrm>
            <a:off x="858875" y="2131800"/>
            <a:ext cx="4916596" cy="2784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Hypothesis Testing: Bayesian Interpretation</a:t>
            </a:r>
            <a:endParaRPr sz="3000" b="1" dirty="0"/>
          </a:p>
        </p:txBody>
      </p:sp>
      <p:sp>
        <p:nvSpPr>
          <p:cNvPr id="114" name="Google Shape;114;p22"/>
          <p:cNvSpPr txBox="1">
            <a:spLocks noGrp="1"/>
          </p:cNvSpPr>
          <p:nvPr>
            <p:ph type="body" idx="1"/>
          </p:nvPr>
        </p:nvSpPr>
        <p:spPr>
          <a:xfrm>
            <a:off x="991525" y="1586425"/>
            <a:ext cx="7362000" cy="30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The priors are multiplied by the likelihood ratio, which does not depend on the priors.</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2000">
                <a:solidFill>
                  <a:schemeClr val="dk1"/>
                </a:solidFill>
              </a:rPr>
              <a:t>The likelihood ratio tells us how we should update the priors in reaction to seeing a given set of data!</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Neyman-Pearson Interpretation</a:t>
            </a:r>
            <a:endParaRPr sz="3000" b="1" dirty="0"/>
          </a:p>
        </p:txBody>
      </p:sp>
      <p:sp>
        <p:nvSpPr>
          <p:cNvPr id="132" name="Google Shape;132;p25"/>
          <p:cNvSpPr txBox="1">
            <a:spLocks noGrp="1"/>
          </p:cNvSpPr>
          <p:nvPr>
            <p:ph type="body" idx="1"/>
          </p:nvPr>
        </p:nvSpPr>
        <p:spPr>
          <a:xfrm>
            <a:off x="832250" y="1388125"/>
            <a:ext cx="7248600" cy="130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vi" sz="2000">
                <a:solidFill>
                  <a:schemeClr val="dk1"/>
                </a:solidFill>
              </a:rPr>
              <a:t>The </a:t>
            </a:r>
            <a:r>
              <a:rPr lang="vi" sz="2000" b="1">
                <a:solidFill>
                  <a:schemeClr val="dk1"/>
                </a:solidFill>
              </a:rPr>
              <a:t>Neyman-Pearson paradigm</a:t>
            </a:r>
            <a:r>
              <a:rPr lang="vi" sz="2000">
                <a:solidFill>
                  <a:schemeClr val="dk1"/>
                </a:solidFill>
              </a:rPr>
              <a:t> (1933) is non-Bayesian.</a:t>
            </a:r>
            <a:endParaRPr sz="2000">
              <a:solidFill>
                <a:schemeClr val="dk1"/>
              </a:solidFill>
            </a:endParaRPr>
          </a:p>
          <a:p>
            <a:pPr marL="0" lvl="0" indent="0" algn="l" rtl="0">
              <a:spcBef>
                <a:spcPts val="500"/>
              </a:spcBef>
              <a:spcAft>
                <a:spcPts val="500"/>
              </a:spcAft>
              <a:buNone/>
            </a:pPr>
            <a:r>
              <a:rPr lang="vi" sz="2000">
                <a:solidFill>
                  <a:schemeClr val="dk1"/>
                </a:solidFill>
              </a:rPr>
              <a:t>This gives an up or down vote on H</a:t>
            </a:r>
            <a:r>
              <a:rPr lang="vi" sz="2000" baseline="-25000">
                <a:solidFill>
                  <a:schemeClr val="dk1"/>
                </a:solidFill>
              </a:rPr>
              <a:t>0</a:t>
            </a:r>
            <a:r>
              <a:rPr lang="vi" sz="2000">
                <a:solidFill>
                  <a:schemeClr val="dk1"/>
                </a:solidFill>
              </a:rPr>
              <a:t> vs H</a:t>
            </a:r>
            <a:r>
              <a:rPr lang="vi" sz="2000" baseline="-25000">
                <a:solidFill>
                  <a:schemeClr val="dk1"/>
                </a:solidFill>
              </a:rPr>
              <a:t>1</a:t>
            </a:r>
            <a:endParaRPr sz="2000" baseline="-25000">
              <a:solidFill>
                <a:schemeClr val="dk1"/>
              </a:solidFill>
            </a:endParaRPr>
          </a:p>
        </p:txBody>
      </p:sp>
      <p:pic>
        <p:nvPicPr>
          <p:cNvPr id="133" name="Google Shape;133;p25"/>
          <p:cNvPicPr preferRelativeResize="0"/>
          <p:nvPr/>
        </p:nvPicPr>
        <p:blipFill rotWithShape="1">
          <a:blip r:embed="rId3">
            <a:alphaModFix/>
          </a:blip>
          <a:srcRect l="1449" t="40975" r="46216" b="7734"/>
          <a:stretch/>
        </p:blipFill>
        <p:spPr>
          <a:xfrm>
            <a:off x="896050" y="2308975"/>
            <a:ext cx="4867150" cy="26806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Example: Customer Churn</a:t>
            </a:r>
            <a:endParaRPr sz="3000" b="1" dirty="0"/>
          </a:p>
        </p:txBody>
      </p:sp>
      <p:sp>
        <p:nvSpPr>
          <p:cNvPr id="139" name="Google Shape;139;p26"/>
          <p:cNvSpPr txBox="1">
            <a:spLocks noGrp="1"/>
          </p:cNvSpPr>
          <p:nvPr>
            <p:ph type="body" idx="1"/>
          </p:nvPr>
        </p:nvSpPr>
        <p:spPr>
          <a:xfrm>
            <a:off x="311700" y="1152475"/>
            <a:ext cx="5662200" cy="368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Customer </a:t>
            </a:r>
            <a:r>
              <a:rPr lang="vi" sz="1600" b="1">
                <a:solidFill>
                  <a:schemeClr val="dk1"/>
                </a:solidFill>
              </a:rPr>
              <a:t>churn</a:t>
            </a:r>
            <a:r>
              <a:rPr lang="vi" sz="1600">
                <a:solidFill>
                  <a:schemeClr val="dk1"/>
                </a:solidFill>
              </a:rPr>
              <a:t> occurs when a customer leaves a company</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Data related to churn may include a target variable for whether or not the customer left</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Features could include:</a:t>
            </a:r>
            <a:endParaRPr sz="1600">
              <a:solidFill>
                <a:schemeClr val="dk1"/>
              </a:solidFill>
            </a:endParaRPr>
          </a:p>
          <a:p>
            <a:pPr marL="0" lvl="0" indent="0" algn="l" rtl="0">
              <a:spcBef>
                <a:spcPts val="500"/>
              </a:spcBef>
              <a:spcAft>
                <a:spcPts val="0"/>
              </a:spcAft>
              <a:buNone/>
            </a:pPr>
            <a:r>
              <a:rPr lang="vi" sz="1600">
                <a:solidFill>
                  <a:schemeClr val="dk1"/>
                </a:solidFill>
              </a:rPr>
              <a:t>-The length of time as a customer</a:t>
            </a:r>
            <a:endParaRPr sz="1600">
              <a:solidFill>
                <a:schemeClr val="dk1"/>
              </a:solidFill>
            </a:endParaRPr>
          </a:p>
          <a:p>
            <a:pPr marL="0" lvl="0" indent="0" algn="l" rtl="0">
              <a:spcBef>
                <a:spcPts val="500"/>
              </a:spcBef>
              <a:spcAft>
                <a:spcPts val="0"/>
              </a:spcAft>
              <a:buNone/>
            </a:pPr>
            <a:r>
              <a:rPr lang="vi" sz="1600">
                <a:solidFill>
                  <a:schemeClr val="dk1"/>
                </a:solidFill>
              </a:rPr>
              <a:t>- The type and amount purchased</a:t>
            </a:r>
            <a:endParaRPr sz="1600">
              <a:solidFill>
                <a:schemeClr val="dk1"/>
              </a:solidFill>
            </a:endParaRPr>
          </a:p>
          <a:p>
            <a:pPr marL="0" lvl="0" indent="0" algn="l" rtl="0">
              <a:spcBef>
                <a:spcPts val="500"/>
              </a:spcBef>
              <a:spcAft>
                <a:spcPts val="0"/>
              </a:spcAft>
              <a:buNone/>
            </a:pPr>
            <a:r>
              <a:rPr lang="vi" sz="1600">
                <a:solidFill>
                  <a:schemeClr val="dk1"/>
                </a:solidFill>
              </a:rPr>
              <a:t>- Other customer characteristics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Churn prediction is often approached by predicting a score for individuals that estimates the probability the customer will leave.</a:t>
            </a:r>
            <a:endParaRPr sz="1600">
              <a:solidFill>
                <a:schemeClr val="dk1"/>
              </a:solidFill>
            </a:endParaRPr>
          </a:p>
        </p:txBody>
      </p:sp>
      <p:pic>
        <p:nvPicPr>
          <p:cNvPr id="140" name="Google Shape;140;p26"/>
          <p:cNvPicPr preferRelativeResize="0"/>
          <p:nvPr/>
        </p:nvPicPr>
        <p:blipFill rotWithShape="1">
          <a:blip r:embed="rId3">
            <a:alphaModFix/>
          </a:blip>
          <a:srcRect l="63767" t="24926" r="4671" b="28368"/>
          <a:stretch/>
        </p:blipFill>
        <p:spPr>
          <a:xfrm>
            <a:off x="5888975" y="1492375"/>
            <a:ext cx="3017700" cy="2509618"/>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Customer Churn: Type I vs. Type II Error</a:t>
            </a:r>
            <a:endParaRPr sz="3000" b="1" dirty="0"/>
          </a:p>
        </p:txBody>
      </p:sp>
      <p:sp>
        <p:nvSpPr>
          <p:cNvPr id="146" name="Google Shape;146;p27"/>
          <p:cNvSpPr txBox="1">
            <a:spLocks noGrp="1"/>
          </p:cNvSpPr>
          <p:nvPr>
            <p:ph type="body" idx="1"/>
          </p:nvPr>
        </p:nvSpPr>
        <p:spPr>
          <a:xfrm>
            <a:off x="448025" y="1251775"/>
            <a:ext cx="5540100" cy="366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Suppose we use data on customer characteristics to predict who will churn over the next year.</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In our data, customers who have been with the company for longer are less likely to churn.</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This could be due to an underlying effect, or due to chance: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A </a:t>
            </a:r>
            <a:r>
              <a:rPr lang="vi" sz="1600" b="1">
                <a:solidFill>
                  <a:schemeClr val="dk1"/>
                </a:solidFill>
              </a:rPr>
              <a:t>Type 1 Error</a:t>
            </a:r>
            <a:r>
              <a:rPr lang="vi" sz="1600">
                <a:solidFill>
                  <a:schemeClr val="dk1"/>
                </a:solidFill>
              </a:rPr>
              <a:t> occurs when this effect is due to</a:t>
            </a:r>
            <a:endParaRPr sz="1600">
              <a:solidFill>
                <a:schemeClr val="dk1"/>
              </a:solidFill>
            </a:endParaRPr>
          </a:p>
          <a:p>
            <a:pPr marL="0" lvl="0" indent="0" algn="l" rtl="0">
              <a:spcBef>
                <a:spcPts val="500"/>
              </a:spcBef>
              <a:spcAft>
                <a:spcPts val="0"/>
              </a:spcAft>
              <a:buNone/>
            </a:pPr>
            <a:r>
              <a:rPr lang="vi" sz="1600">
                <a:solidFill>
                  <a:schemeClr val="dk1"/>
                </a:solidFill>
              </a:rPr>
              <a:t>chance, but we find it to be significant in the model.</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A </a:t>
            </a:r>
            <a:r>
              <a:rPr lang="vi" sz="1600" b="1">
                <a:solidFill>
                  <a:schemeClr val="dk1"/>
                </a:solidFill>
              </a:rPr>
              <a:t>Type II Error</a:t>
            </a:r>
            <a:r>
              <a:rPr lang="vi" sz="1600">
                <a:solidFill>
                  <a:schemeClr val="dk1"/>
                </a:solidFill>
              </a:rPr>
              <a:t> occurs when we ascribe the effect</a:t>
            </a:r>
            <a:endParaRPr sz="1600">
              <a:solidFill>
                <a:schemeClr val="dk1"/>
              </a:solidFill>
            </a:endParaRPr>
          </a:p>
          <a:p>
            <a:pPr marL="0" lvl="0" indent="0" algn="l" rtl="0">
              <a:spcBef>
                <a:spcPts val="500"/>
              </a:spcBef>
              <a:spcAft>
                <a:spcPts val="500"/>
              </a:spcAft>
              <a:buNone/>
            </a:pPr>
            <a:r>
              <a:rPr lang="vi" sz="1600">
                <a:solidFill>
                  <a:schemeClr val="dk1"/>
                </a:solidFill>
              </a:rPr>
              <a:t>to chance, but the effect is non-coincidental.</a:t>
            </a:r>
            <a:endParaRPr sz="1600">
              <a:solidFill>
                <a:schemeClr val="dk1"/>
              </a:solidFill>
            </a:endParaRPr>
          </a:p>
        </p:txBody>
      </p:sp>
      <p:pic>
        <p:nvPicPr>
          <p:cNvPr id="147" name="Google Shape;147;p27"/>
          <p:cNvPicPr preferRelativeResize="0"/>
          <p:nvPr/>
        </p:nvPicPr>
        <p:blipFill rotWithShape="1">
          <a:blip r:embed="rId3">
            <a:alphaModFix/>
          </a:blip>
          <a:srcRect l="58614" t="26076" r="4993" b="30083"/>
          <a:stretch/>
        </p:blipFill>
        <p:spPr>
          <a:xfrm>
            <a:off x="5988125" y="1975725"/>
            <a:ext cx="3031525" cy="20523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Terminology</a:t>
            </a:r>
            <a:endParaRPr sz="3000" b="1" dirty="0"/>
          </a:p>
        </p:txBody>
      </p:sp>
      <p:sp>
        <p:nvSpPr>
          <p:cNvPr id="153" name="Google Shape;153;p28"/>
          <p:cNvSpPr txBox="1">
            <a:spLocks noGrp="1"/>
          </p:cNvSpPr>
          <p:nvPr>
            <p:ph type="body" idx="1"/>
          </p:nvPr>
        </p:nvSpPr>
        <p:spPr>
          <a:xfrm>
            <a:off x="768425" y="1363325"/>
            <a:ext cx="7572600" cy="320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The likelihood ratio is called a </a:t>
            </a:r>
            <a:r>
              <a:rPr lang="vi" b="1">
                <a:solidFill>
                  <a:schemeClr val="dk1"/>
                </a:solidFill>
              </a:rPr>
              <a:t>test statistic</a:t>
            </a:r>
            <a:r>
              <a:rPr lang="vi">
                <a:solidFill>
                  <a:schemeClr val="dk1"/>
                </a:solidFill>
              </a:rPr>
              <a:t>: we use it to decide whether to accept/reject H</a:t>
            </a:r>
            <a:r>
              <a:rPr lang="vi" baseline="-25000">
                <a:solidFill>
                  <a:schemeClr val="dk1"/>
                </a:solidFill>
              </a:rPr>
              <a:t>0</a:t>
            </a:r>
            <a:r>
              <a:rPr lang="vi">
                <a:solidFill>
                  <a:schemeClr val="dk1"/>
                </a:solidFill>
              </a:rPr>
              <a:t>.</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The </a:t>
            </a:r>
            <a:r>
              <a:rPr lang="vi" b="1">
                <a:solidFill>
                  <a:schemeClr val="dk1"/>
                </a:solidFill>
              </a:rPr>
              <a:t>rejection region</a:t>
            </a:r>
            <a:r>
              <a:rPr lang="vi">
                <a:solidFill>
                  <a:schemeClr val="dk1"/>
                </a:solidFill>
              </a:rPr>
              <a:t>: is the set of values of the test statistic that lead to rejection of H</a:t>
            </a:r>
            <a:r>
              <a:rPr lang="vi" baseline="-25000">
                <a:solidFill>
                  <a:schemeClr val="dk1"/>
                </a:solidFill>
              </a:rPr>
              <a:t>0</a:t>
            </a:r>
            <a:r>
              <a:rPr lang="vi">
                <a:solidFill>
                  <a:schemeClr val="dk1"/>
                </a:solidFill>
              </a:rPr>
              <a:t>.</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The </a:t>
            </a:r>
            <a:r>
              <a:rPr lang="vi" b="1">
                <a:solidFill>
                  <a:schemeClr val="dk1"/>
                </a:solidFill>
              </a:rPr>
              <a:t>acceptance region</a:t>
            </a:r>
            <a:r>
              <a:rPr lang="vi">
                <a:solidFill>
                  <a:schemeClr val="dk1"/>
                </a:solidFill>
              </a:rPr>
              <a:t>: is the set of values of the test statistic that lead to acceptance of H</a:t>
            </a:r>
            <a:r>
              <a:rPr lang="vi" baseline="-25000">
                <a:solidFill>
                  <a:schemeClr val="dk1"/>
                </a:solidFill>
              </a:rPr>
              <a:t>0</a:t>
            </a:r>
            <a:r>
              <a:rPr lang="vi">
                <a:solidFill>
                  <a:schemeClr val="dk1"/>
                </a:solidFill>
              </a:rPr>
              <a:t>.</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a:solidFill>
                  <a:schemeClr val="dk1"/>
                </a:solidFill>
              </a:rPr>
              <a:t>The </a:t>
            </a:r>
            <a:r>
              <a:rPr lang="vi" b="1">
                <a:solidFill>
                  <a:schemeClr val="dk1"/>
                </a:solidFill>
              </a:rPr>
              <a:t>null distribution</a:t>
            </a:r>
            <a:r>
              <a:rPr lang="vi">
                <a:solidFill>
                  <a:schemeClr val="dk1"/>
                </a:solidFill>
              </a:rPr>
              <a:t>: is test statistic's distribution when the null is true.</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solidFill>
                  <a:srgbClr val="070600"/>
                </a:solidFill>
                <a:highlight>
                  <a:schemeClr val="lt1"/>
                </a:highlight>
              </a:rPr>
              <a:t>Hypothesis Testing: Marketing Intervention</a:t>
            </a:r>
            <a:endParaRPr sz="3000" b="1" dirty="0">
              <a:highlight>
                <a:schemeClr val="lt1"/>
              </a:highlight>
            </a:endParaRPr>
          </a:p>
        </p:txBody>
      </p:sp>
      <p:sp>
        <p:nvSpPr>
          <p:cNvPr id="159" name="Google Shape;159;p29"/>
          <p:cNvSpPr txBox="1">
            <a:spLocks noGrp="1"/>
          </p:cNvSpPr>
          <p:nvPr>
            <p:ph type="body" idx="1"/>
          </p:nvPr>
        </p:nvSpPr>
        <p:spPr>
          <a:xfrm>
            <a:off x="954325" y="1499675"/>
            <a:ext cx="7609800" cy="30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Testing marketing intervention effectiveness: </a:t>
            </a:r>
            <a:endParaRPr>
              <a:solidFill>
                <a:schemeClr val="dk1"/>
              </a:solidFill>
            </a:endParaRPr>
          </a:p>
          <a:p>
            <a:pPr marL="0" lvl="0" indent="0" algn="l" rtl="0">
              <a:spcBef>
                <a:spcPts val="500"/>
              </a:spcBef>
              <a:spcAft>
                <a:spcPts val="0"/>
              </a:spcAft>
              <a:buNone/>
            </a:pPr>
            <a:r>
              <a:rPr lang="vi">
                <a:solidFill>
                  <a:schemeClr val="dk1"/>
                </a:solidFill>
              </a:rPr>
              <a:t>- For a new direct mail marketing campaign to existing customers, the null hypothesis (H</a:t>
            </a:r>
            <a:r>
              <a:rPr lang="vi" baseline="-25000">
                <a:solidFill>
                  <a:schemeClr val="dk1"/>
                </a:solidFill>
              </a:rPr>
              <a:t>0</a:t>
            </a:r>
            <a:r>
              <a:rPr lang="vi">
                <a:solidFill>
                  <a:schemeClr val="dk1"/>
                </a:solidFill>
              </a:rPr>
              <a:t>), suggests the campaign does not impact purchasing. </a:t>
            </a:r>
            <a:endParaRPr>
              <a:solidFill>
                <a:schemeClr val="dk1"/>
              </a:solidFill>
            </a:endParaRPr>
          </a:p>
          <a:p>
            <a:pPr marL="0" lvl="0" indent="0" algn="l" rtl="0">
              <a:spcBef>
                <a:spcPts val="500"/>
              </a:spcBef>
              <a:spcAft>
                <a:spcPts val="500"/>
              </a:spcAft>
              <a:buNone/>
            </a:pPr>
            <a:r>
              <a:rPr lang="vi">
                <a:solidFill>
                  <a:schemeClr val="dk1"/>
                </a:solidFill>
              </a:rPr>
              <a:t>- The alternative hypothesis (H</a:t>
            </a:r>
            <a:r>
              <a:rPr lang="vi" baseline="-25000">
                <a:solidFill>
                  <a:schemeClr val="dk1"/>
                </a:solidFill>
              </a:rPr>
              <a:t>1</a:t>
            </a:r>
            <a:r>
              <a:rPr lang="vi">
                <a:solidFill>
                  <a:schemeClr val="dk1"/>
                </a:solidFill>
              </a:rPr>
              <a:t>), suggests it has an impact.</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3333"/>
              <a:buFont typeface="Arial"/>
              <a:buNone/>
            </a:pPr>
            <a:r>
              <a:rPr lang="vi" sz="3300" b="1" dirty="0"/>
              <a:t>Hypothesis Testing: Website Layout</a:t>
            </a:r>
            <a:endParaRPr sz="3300" b="1" dirty="0"/>
          </a:p>
          <a:p>
            <a:pPr marL="0" lvl="0" indent="0" algn="l" rtl="0">
              <a:spcBef>
                <a:spcPts val="500"/>
              </a:spcBef>
              <a:spcAft>
                <a:spcPts val="0"/>
              </a:spcAft>
              <a:buNone/>
            </a:pPr>
            <a:endParaRPr dirty="0"/>
          </a:p>
        </p:txBody>
      </p:sp>
      <p:sp>
        <p:nvSpPr>
          <p:cNvPr id="165" name="Google Shape;165;p30"/>
          <p:cNvSpPr txBox="1">
            <a:spLocks noGrp="1"/>
          </p:cNvSpPr>
          <p:nvPr>
            <p:ph type="body" idx="1"/>
          </p:nvPr>
        </p:nvSpPr>
        <p:spPr>
          <a:xfrm>
            <a:off x="954325" y="1474875"/>
            <a:ext cx="7238100" cy="309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Testing a change in website layout: </a:t>
            </a:r>
            <a:endParaRPr>
              <a:solidFill>
                <a:schemeClr val="dk1"/>
              </a:solidFill>
            </a:endParaRPr>
          </a:p>
          <a:p>
            <a:pPr marL="0" lvl="0" indent="0" algn="l" rtl="0">
              <a:spcBef>
                <a:spcPts val="500"/>
              </a:spcBef>
              <a:spcAft>
                <a:spcPts val="0"/>
              </a:spcAft>
              <a:buNone/>
            </a:pPr>
            <a:r>
              <a:rPr lang="vi">
                <a:solidFill>
                  <a:schemeClr val="dk1"/>
                </a:solidFill>
              </a:rPr>
              <a:t>- For a proposed change to a web layout, we may test a null hypothesis (H</a:t>
            </a:r>
            <a:r>
              <a:rPr lang="vi" baseline="-25000">
                <a:solidFill>
                  <a:schemeClr val="dk1"/>
                </a:solidFill>
              </a:rPr>
              <a:t>0</a:t>
            </a:r>
            <a:r>
              <a:rPr lang="vi">
                <a:solidFill>
                  <a:schemeClr val="dk1"/>
                </a:solidFill>
              </a:rPr>
              <a:t>) that the change has no impact on traffic.</a:t>
            </a:r>
            <a:endParaRPr>
              <a:solidFill>
                <a:schemeClr val="dk1"/>
              </a:solidFill>
            </a:endParaRPr>
          </a:p>
          <a:p>
            <a:pPr marL="0" lvl="0" indent="0" algn="l" rtl="0">
              <a:spcBef>
                <a:spcPts val="500"/>
              </a:spcBef>
              <a:spcAft>
                <a:spcPts val="0"/>
              </a:spcAft>
              <a:buClr>
                <a:schemeClr val="dk1"/>
              </a:buClr>
              <a:buSzPts val="1100"/>
              <a:buFont typeface="Arial"/>
              <a:buNone/>
            </a:pPr>
            <a:r>
              <a:rPr lang="vi">
                <a:solidFill>
                  <a:schemeClr val="dk1"/>
                </a:solidFill>
              </a:rPr>
              <a:t> - Here, we would look for evidence to reject the null in favor of an alternative hypothesis (H</a:t>
            </a:r>
            <a:r>
              <a:rPr lang="vi" baseline="-25000">
                <a:solidFill>
                  <a:schemeClr val="dk1"/>
                </a:solidFill>
              </a:rPr>
              <a:t>1</a:t>
            </a:r>
            <a:r>
              <a:rPr lang="vi">
                <a:solidFill>
                  <a:schemeClr val="dk1"/>
                </a:solidFill>
              </a:rPr>
              <a:t>, that there is an impact on traffic).</a:t>
            </a:r>
            <a:endParaRPr>
              <a:solidFill>
                <a:schemeClr val="dk1"/>
              </a:solidFill>
            </a:endParaRPr>
          </a:p>
          <a:p>
            <a:pPr marL="0" lvl="0" indent="0" algn="l" rtl="0">
              <a:spcBef>
                <a:spcPts val="5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Product Quality/Size</a:t>
            </a:r>
            <a:endParaRPr sz="3000" b="1" dirty="0"/>
          </a:p>
        </p:txBody>
      </p:sp>
      <p:sp>
        <p:nvSpPr>
          <p:cNvPr id="171" name="Google Shape;171;p31"/>
          <p:cNvSpPr txBox="1">
            <a:spLocks noGrp="1"/>
          </p:cNvSpPr>
          <p:nvPr>
            <p:ph type="body" idx="1"/>
          </p:nvPr>
        </p:nvSpPr>
        <p:spPr>
          <a:xfrm>
            <a:off x="904750" y="1326150"/>
            <a:ext cx="7337400" cy="364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Testing whether a product meets expected size threshold: </a:t>
            </a:r>
            <a:endParaRPr sz="16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Suppose a product is produced in various factories, with expected size S</a:t>
            </a:r>
            <a:endParaRPr sz="1600">
              <a:solidFill>
                <a:schemeClr val="dk1"/>
              </a:solidFill>
            </a:endParaRPr>
          </a:p>
          <a:p>
            <a:pPr marL="0" lvl="0" indent="0" algn="l" rtl="0">
              <a:spcBef>
                <a:spcPts val="500"/>
              </a:spcBef>
              <a:spcAft>
                <a:spcPts val="0"/>
              </a:spcAft>
              <a:buNone/>
            </a:pPr>
            <a:r>
              <a:rPr lang="vi" sz="1600">
                <a:solidFill>
                  <a:schemeClr val="dk1"/>
                </a:solidFill>
              </a:rPr>
              <a:t>- To confirm that the product size meets the standard within a margin of error, </a:t>
            </a:r>
            <a:endParaRPr sz="1600">
              <a:solidFill>
                <a:schemeClr val="dk1"/>
              </a:solidFill>
            </a:endParaRPr>
          </a:p>
          <a:p>
            <a:pPr marL="0" lvl="0" indent="0" algn="l" rtl="0">
              <a:spcBef>
                <a:spcPts val="500"/>
              </a:spcBef>
              <a:spcAft>
                <a:spcPts val="0"/>
              </a:spcAft>
              <a:buNone/>
            </a:pPr>
            <a:r>
              <a:rPr lang="vi" sz="1600">
                <a:solidFill>
                  <a:schemeClr val="dk1"/>
                </a:solidFill>
              </a:rPr>
              <a:t>   the company might: </a:t>
            </a:r>
            <a:endParaRPr sz="1600">
              <a:solidFill>
                <a:schemeClr val="dk1"/>
              </a:solidFill>
            </a:endParaRPr>
          </a:p>
          <a:p>
            <a:pPr marL="457200" lvl="0" indent="0" algn="l" rtl="0">
              <a:spcBef>
                <a:spcPts val="500"/>
              </a:spcBef>
              <a:spcAft>
                <a:spcPts val="0"/>
              </a:spcAft>
              <a:buNone/>
            </a:pPr>
            <a:r>
              <a:rPr lang="vi" sz="1600">
                <a:solidFill>
                  <a:schemeClr val="dk1"/>
                </a:solidFill>
              </a:rPr>
              <a:t>• randomly sample from each production source, </a:t>
            </a:r>
            <a:endParaRPr sz="1600">
              <a:solidFill>
                <a:schemeClr val="dk1"/>
              </a:solidFill>
            </a:endParaRPr>
          </a:p>
          <a:p>
            <a:pPr marL="457200" lvl="0" indent="0" algn="l" rtl="0">
              <a:spcBef>
                <a:spcPts val="500"/>
              </a:spcBef>
              <a:spcAft>
                <a:spcPts val="0"/>
              </a:spcAft>
              <a:buNone/>
            </a:pPr>
            <a:r>
              <a:rPr lang="vi" sz="1600">
                <a:solidFill>
                  <a:schemeClr val="dk1"/>
                </a:solidFill>
              </a:rPr>
              <a:t>• establish H</a:t>
            </a:r>
            <a:r>
              <a:rPr lang="vi" sz="1600" baseline="-25000">
                <a:solidFill>
                  <a:schemeClr val="dk1"/>
                </a:solidFill>
              </a:rPr>
              <a:t>0</a:t>
            </a:r>
            <a:r>
              <a:rPr lang="vi" sz="1600">
                <a:solidFill>
                  <a:schemeClr val="dk1"/>
                </a:solidFill>
              </a:rPr>
              <a:t> (product size is not significantly different from S),</a:t>
            </a:r>
            <a:endParaRPr sz="1600">
              <a:solidFill>
                <a:schemeClr val="dk1"/>
              </a:solidFill>
            </a:endParaRPr>
          </a:p>
          <a:p>
            <a:pPr marL="457200" lvl="0" indent="0" algn="l" rtl="0">
              <a:spcBef>
                <a:spcPts val="500"/>
              </a:spcBef>
              <a:spcAft>
                <a:spcPts val="0"/>
              </a:spcAft>
              <a:buNone/>
            </a:pPr>
            <a:r>
              <a:rPr lang="vi" sz="1600">
                <a:solidFill>
                  <a:schemeClr val="dk1"/>
                </a:solidFill>
              </a:rPr>
              <a:t>• and H</a:t>
            </a:r>
            <a:r>
              <a:rPr lang="vi" sz="1600" baseline="-25000">
                <a:solidFill>
                  <a:schemeClr val="dk1"/>
                </a:solidFill>
              </a:rPr>
              <a:t>1</a:t>
            </a:r>
            <a:r>
              <a:rPr lang="vi" sz="1600">
                <a:solidFill>
                  <a:schemeClr val="dk1"/>
                </a:solidFill>
              </a:rPr>
              <a:t> (there is a significant deviation in product size), </a:t>
            </a:r>
            <a:endParaRPr sz="1600">
              <a:solidFill>
                <a:schemeClr val="dk1"/>
              </a:solidFill>
            </a:endParaRPr>
          </a:p>
          <a:p>
            <a:pPr marL="457200" lvl="0" indent="0" algn="l" rtl="0">
              <a:spcBef>
                <a:spcPts val="500"/>
              </a:spcBef>
              <a:spcAft>
                <a:spcPts val="0"/>
              </a:spcAft>
              <a:buNone/>
            </a:pPr>
            <a:r>
              <a:rPr lang="vi" sz="1600">
                <a:solidFill>
                  <a:schemeClr val="dk1"/>
                </a:solidFill>
              </a:rPr>
              <a:t>• test whether H</a:t>
            </a:r>
            <a:r>
              <a:rPr lang="vi" sz="1600" baseline="-25000">
                <a:solidFill>
                  <a:schemeClr val="dk1"/>
                </a:solidFill>
              </a:rPr>
              <a:t>0</a:t>
            </a:r>
            <a:r>
              <a:rPr lang="vi" sz="1600">
                <a:solidFill>
                  <a:schemeClr val="dk1"/>
                </a:solidFill>
              </a:rPr>
              <a:t> can be rejected in favor of H</a:t>
            </a:r>
            <a:r>
              <a:rPr lang="vi" sz="1600" baseline="-25000">
                <a:solidFill>
                  <a:schemeClr val="dk1"/>
                </a:solidFill>
              </a:rPr>
              <a:t>1</a:t>
            </a:r>
            <a:r>
              <a:rPr lang="vi" sz="1600">
                <a:solidFill>
                  <a:schemeClr val="dk1"/>
                </a:solidFill>
              </a:rPr>
              <a:t>, based on the observed   </a:t>
            </a:r>
            <a:endParaRPr sz="1600">
              <a:solidFill>
                <a:schemeClr val="dk1"/>
              </a:solidFill>
            </a:endParaRPr>
          </a:p>
          <a:p>
            <a:pPr marL="457200" lvl="0" indent="0" algn="l" rtl="0">
              <a:spcBef>
                <a:spcPts val="500"/>
              </a:spcBef>
              <a:spcAft>
                <a:spcPts val="500"/>
              </a:spcAft>
              <a:buNone/>
            </a:pPr>
            <a:r>
              <a:rPr lang="vi" sz="1600">
                <a:solidFill>
                  <a:schemeClr val="dk1"/>
                </a:solidFill>
              </a:rPr>
              <a:t>  mean and standard deviation.</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Significance Level and P-Values</a:t>
            </a:r>
            <a:endParaRPr sz="3000" b="1" dirty="0"/>
          </a:p>
        </p:txBody>
      </p:sp>
      <p:sp>
        <p:nvSpPr>
          <p:cNvPr id="189" name="Google Shape;189;p34"/>
          <p:cNvSpPr txBox="1">
            <a:spLocks noGrp="1"/>
          </p:cNvSpPr>
          <p:nvPr>
            <p:ph type="body" idx="1"/>
          </p:nvPr>
        </p:nvSpPr>
        <p:spPr>
          <a:xfrm>
            <a:off x="880200" y="1388100"/>
            <a:ext cx="6754500" cy="32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We know the distribution of the null hypothesis.</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To get a rejection region, we calculate the test statistic.</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a:solidFill>
                  <a:schemeClr val="dk1"/>
                </a:solidFill>
              </a:rPr>
              <a:t>We will choose, before testing the data, the level at which we will reject the null hypothesis.</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Goals</a:t>
            </a:r>
            <a:endParaRPr sz="3000" b="1" dirty="0"/>
          </a:p>
        </p:txBody>
      </p:sp>
      <p:sp>
        <p:nvSpPr>
          <p:cNvPr id="55" name="Google Shape;55;p13"/>
          <p:cNvSpPr txBox="1">
            <a:spLocks noGrp="1"/>
          </p:cNvSpPr>
          <p:nvPr>
            <p:ph type="body" idx="1"/>
          </p:nvPr>
        </p:nvSpPr>
        <p:spPr>
          <a:xfrm>
            <a:off x="656875" y="1425299"/>
            <a:ext cx="8175300" cy="3631517"/>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vi" sz="2000" dirty="0">
                <a:solidFill>
                  <a:schemeClr val="dk1"/>
                </a:solidFill>
              </a:rPr>
              <a:t>In this section, we will cover:</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0"/>
              </a:spcAft>
              <a:buNone/>
            </a:pPr>
            <a:r>
              <a:rPr lang="vi" sz="2000" dirty="0">
                <a:solidFill>
                  <a:schemeClr val="dk1"/>
                </a:solidFill>
              </a:rPr>
              <a:t>- Overview of hypothesis testing</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0"/>
              </a:spcAft>
              <a:buNone/>
            </a:pPr>
            <a:r>
              <a:rPr lang="vi" sz="2000" dirty="0">
                <a:solidFill>
                  <a:schemeClr val="dk1"/>
                </a:solidFill>
              </a:rPr>
              <a:t>- Bayesian approach to hypothesis testing</a:t>
            </a:r>
            <a:endParaRPr sz="2000" dirty="0">
              <a:solidFill>
                <a:schemeClr val="dk1"/>
              </a:solidFill>
            </a:endParaRPr>
          </a:p>
          <a:p>
            <a:pPr marL="0" lvl="0" indent="0" algn="l" rtl="0">
              <a:spcBef>
                <a:spcPts val="500"/>
              </a:spcBef>
              <a:spcAft>
                <a:spcPts val="0"/>
              </a:spcAft>
              <a:buClr>
                <a:schemeClr val="dk1"/>
              </a:buClr>
              <a:buSzPts val="1100"/>
              <a:buFont typeface="Arial"/>
              <a:buNone/>
            </a:pPr>
            <a:endParaRPr sz="100" dirty="0">
              <a:solidFill>
                <a:schemeClr val="dk1"/>
              </a:solidFill>
            </a:endParaRPr>
          </a:p>
          <a:p>
            <a:pPr marL="0" lvl="0" indent="0" algn="l" rtl="0">
              <a:spcBef>
                <a:spcPts val="500"/>
              </a:spcBef>
              <a:spcAft>
                <a:spcPts val="500"/>
              </a:spcAft>
              <a:buClr>
                <a:schemeClr val="dk1"/>
              </a:buClr>
              <a:buSzPts val="1100"/>
              <a:buNone/>
            </a:pPr>
            <a:r>
              <a:rPr lang="en-US" sz="2000" dirty="0" smtClean="0">
                <a:solidFill>
                  <a:schemeClr val="dk1"/>
                </a:solidFill>
              </a:rPr>
              <a:t>- </a:t>
            </a:r>
            <a:r>
              <a:rPr lang="vi" sz="2000" dirty="0" smtClean="0">
                <a:solidFill>
                  <a:schemeClr val="dk1"/>
                </a:solidFill>
              </a:rPr>
              <a:t>An </a:t>
            </a:r>
            <a:r>
              <a:rPr lang="vi" sz="2000" dirty="0">
                <a:solidFill>
                  <a:schemeClr val="dk1"/>
                </a:solidFill>
              </a:rPr>
              <a:t>example of hypothesis testing involving </a:t>
            </a:r>
            <a:r>
              <a:rPr lang="vi" sz="2000" dirty="0" smtClean="0">
                <a:solidFill>
                  <a:schemeClr val="dk1"/>
                </a:solidFill>
              </a:rPr>
              <a:t>coin-tossing</a:t>
            </a:r>
            <a:endParaRPr lang="en-US" sz="2000" dirty="0" smtClean="0">
              <a:solidFill>
                <a:schemeClr val="dk1"/>
              </a:solidFill>
            </a:endParaRPr>
          </a:p>
          <a:p>
            <a:pPr marL="0" lvl="0" indent="0">
              <a:spcBef>
                <a:spcPts val="500"/>
              </a:spcBef>
              <a:buClr>
                <a:schemeClr val="dk1"/>
              </a:buClr>
              <a:buSzPts val="1100"/>
              <a:buNone/>
            </a:pPr>
            <a:r>
              <a:rPr lang="en-US" sz="2000" dirty="0">
                <a:solidFill>
                  <a:schemeClr val="dk1"/>
                </a:solidFill>
              </a:rPr>
              <a:t>- Hypothesis testing terminology including Type I and Type II errors</a:t>
            </a:r>
          </a:p>
          <a:p>
            <a:pPr marL="0" lvl="0" indent="0">
              <a:spcBef>
                <a:spcPts val="500"/>
              </a:spcBef>
              <a:buClr>
                <a:schemeClr val="dk1"/>
              </a:buClr>
              <a:buSzPts val="1100"/>
              <a:buNone/>
            </a:pPr>
            <a:r>
              <a:rPr lang="en-US" sz="2000" dirty="0" smtClean="0">
                <a:solidFill>
                  <a:schemeClr val="dk1"/>
                </a:solidFill>
              </a:rPr>
              <a:t>- Examples </a:t>
            </a:r>
            <a:r>
              <a:rPr lang="en-US" sz="2000" dirty="0">
                <a:solidFill>
                  <a:schemeClr val="dk1"/>
                </a:solidFill>
              </a:rPr>
              <a:t>of Hypothesis tests in </a:t>
            </a:r>
            <a:r>
              <a:rPr lang="en-US" sz="2000" dirty="0" smtClean="0">
                <a:solidFill>
                  <a:schemeClr val="dk1"/>
                </a:solidFill>
              </a:rPr>
              <a:t>practice</a:t>
            </a:r>
          </a:p>
          <a:p>
            <a:pPr marL="0" lvl="0" indent="0">
              <a:spcBef>
                <a:spcPts val="500"/>
              </a:spcBef>
              <a:buClr>
                <a:schemeClr val="dk1"/>
              </a:buClr>
              <a:buSzPts val="1100"/>
              <a:buNone/>
            </a:pPr>
            <a:r>
              <a:rPr lang="en-US" sz="2000" dirty="0">
                <a:solidFill>
                  <a:schemeClr val="dk1"/>
                </a:solidFill>
              </a:rPr>
              <a:t>- Hypothesis testing: significance level and p-values</a:t>
            </a:r>
          </a:p>
          <a:p>
            <a:pPr marL="0" lvl="0" indent="0">
              <a:spcBef>
                <a:spcPts val="500"/>
              </a:spcBef>
              <a:buClr>
                <a:schemeClr val="dk1"/>
              </a:buClr>
              <a:buSzPts val="1100"/>
              <a:buNone/>
            </a:pPr>
            <a:r>
              <a:rPr lang="en-US" sz="2000" dirty="0" smtClean="0">
                <a:solidFill>
                  <a:schemeClr val="dk1"/>
                </a:solidFill>
              </a:rPr>
              <a:t>- Power </a:t>
            </a:r>
            <a:r>
              <a:rPr lang="en-US" sz="2000" dirty="0">
                <a:solidFill>
                  <a:schemeClr val="dk1"/>
                </a:solidFill>
              </a:rPr>
              <a:t>and sample size </a:t>
            </a:r>
            <a:r>
              <a:rPr lang="en-US" sz="2000" dirty="0" smtClean="0">
                <a:solidFill>
                  <a:schemeClr val="dk1"/>
                </a:solidFill>
              </a:rPr>
              <a:t>considerations</a:t>
            </a:r>
          </a:p>
          <a:p>
            <a:pPr marL="0" lvl="0" indent="0">
              <a:spcBef>
                <a:spcPts val="500"/>
              </a:spcBef>
              <a:buClr>
                <a:schemeClr val="dk1"/>
              </a:buClr>
              <a:buSzPts val="1100"/>
              <a:buNone/>
            </a:pPr>
            <a:r>
              <a:rPr lang="en-US" sz="2000" dirty="0">
                <a:solidFill>
                  <a:schemeClr val="dk1"/>
                </a:solidFill>
              </a:rPr>
              <a:t>- Correlation vs. causation</a:t>
            </a:r>
          </a:p>
          <a:p>
            <a:pPr marL="0" lvl="0" indent="0">
              <a:spcBef>
                <a:spcPts val="500"/>
              </a:spcBef>
              <a:buClr>
                <a:schemeClr val="dk1"/>
              </a:buClr>
              <a:buSzPts val="1100"/>
              <a:buNone/>
            </a:pPr>
            <a:r>
              <a:rPr lang="en-US" sz="2000" dirty="0">
                <a:solidFill>
                  <a:schemeClr val="dk1"/>
                </a:solidFill>
              </a:rPr>
              <a:t>- Confounding variables</a:t>
            </a:r>
          </a:p>
          <a:p>
            <a:pPr marL="0" lvl="0" indent="0">
              <a:spcBef>
                <a:spcPts val="500"/>
              </a:spcBef>
              <a:spcAft>
                <a:spcPts val="500"/>
              </a:spcAft>
              <a:buClr>
                <a:schemeClr val="dk1"/>
              </a:buClr>
              <a:buSzPts val="1100"/>
              <a:buNone/>
            </a:pPr>
            <a:r>
              <a:rPr lang="en-US" sz="2000" dirty="0">
                <a:solidFill>
                  <a:schemeClr val="dk1"/>
                </a:solidFill>
              </a:rPr>
              <a:t>- Examples of spurious </a:t>
            </a:r>
            <a:r>
              <a:rPr lang="en-US" sz="2000" dirty="0" smtClean="0">
                <a:solidFill>
                  <a:schemeClr val="dk1"/>
                </a:solidFill>
              </a:rPr>
              <a:t>correlations</a:t>
            </a:r>
            <a:endParaRPr lang="en-US" sz="2000" dirty="0">
              <a:solidFill>
                <a:schemeClr val="dk1"/>
              </a:solidFill>
            </a:endParaRPr>
          </a:p>
          <a:p>
            <a:pPr marL="342900" lvl="0">
              <a:spcBef>
                <a:spcPts val="500"/>
              </a:spcBef>
              <a:buClr>
                <a:schemeClr val="dk1"/>
              </a:buClr>
              <a:buSzPts val="1100"/>
              <a:buFontTx/>
              <a:buChar char="-"/>
            </a:pPr>
            <a:endParaRPr lang="en-US" sz="2000" dirty="0">
              <a:solidFill>
                <a:schemeClr val="dk1"/>
              </a:solidFill>
            </a:endParaRPr>
          </a:p>
          <a:p>
            <a:pPr marL="342900" lvl="0" algn="l" rtl="0">
              <a:spcBef>
                <a:spcPts val="500"/>
              </a:spcBef>
              <a:spcAft>
                <a:spcPts val="500"/>
              </a:spcAft>
              <a:buClr>
                <a:schemeClr val="dk1"/>
              </a:buClr>
              <a:buSzPts val="1100"/>
              <a:buFontTx/>
              <a:buChar char="-"/>
            </a:pPr>
            <a:endParaRPr sz="2000" dirty="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Significance Level and P-Values</a:t>
            </a:r>
            <a:endParaRPr sz="3000" b="1" dirty="0"/>
          </a:p>
        </p:txBody>
      </p:sp>
      <p:sp>
        <p:nvSpPr>
          <p:cNvPr id="195" name="Google Shape;195;p35"/>
          <p:cNvSpPr txBox="1">
            <a:spLocks noGrp="1"/>
          </p:cNvSpPr>
          <p:nvPr>
            <p:ph type="body" idx="1"/>
          </p:nvPr>
        </p:nvSpPr>
        <p:spPr>
          <a:xfrm>
            <a:off x="867575" y="1412925"/>
            <a:ext cx="7287600" cy="31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A </a:t>
            </a:r>
            <a:r>
              <a:rPr lang="vi" b="1">
                <a:solidFill>
                  <a:schemeClr val="dk1"/>
                </a:solidFill>
              </a:rPr>
              <a:t>significance level (</a:t>
            </a:r>
            <a:r>
              <a:rPr lang="vi" sz="2000" b="1">
                <a:solidFill>
                  <a:srgbClr val="202122"/>
                </a:solidFill>
                <a:highlight>
                  <a:srgbClr val="FFFFFF"/>
                </a:highlight>
              </a:rPr>
              <a:t>α</a:t>
            </a:r>
            <a:r>
              <a:rPr lang="vi" b="1">
                <a:solidFill>
                  <a:schemeClr val="dk1"/>
                </a:solidFill>
              </a:rPr>
              <a:t>)</a:t>
            </a:r>
            <a:r>
              <a:rPr lang="vi">
                <a:solidFill>
                  <a:schemeClr val="dk1"/>
                </a:solidFill>
              </a:rPr>
              <a:t> is a probability threshold below which the null hypothesis will be rejected.</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We must choose an a before computing the test statistic! If we don't, we might be accused of </a:t>
            </a:r>
            <a:r>
              <a:rPr lang="vi" b="1">
                <a:solidFill>
                  <a:schemeClr val="dk1"/>
                </a:solidFill>
              </a:rPr>
              <a:t>p-hacking</a:t>
            </a:r>
            <a:r>
              <a:rPr lang="vi">
                <a:solidFill>
                  <a:schemeClr val="dk1"/>
                </a:solidFill>
              </a:rPr>
              <a:t>.</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a:solidFill>
                  <a:schemeClr val="dk1"/>
                </a:solidFill>
              </a:rPr>
              <a:t>Choosing </a:t>
            </a:r>
            <a:r>
              <a:rPr lang="vi" sz="2000" b="1">
                <a:solidFill>
                  <a:srgbClr val="202122"/>
                </a:solidFill>
                <a:highlight>
                  <a:srgbClr val="FFFFFF"/>
                </a:highlight>
              </a:rPr>
              <a:t>α</a:t>
            </a:r>
            <a:r>
              <a:rPr lang="vi">
                <a:solidFill>
                  <a:schemeClr val="dk1"/>
                </a:solidFill>
              </a:rPr>
              <a:t> is somewhat arbitrary, but often .01 or .05.</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Significance Level and P-Values</a:t>
            </a:r>
            <a:endParaRPr sz="3000" b="1" dirty="0"/>
          </a:p>
        </p:txBody>
      </p:sp>
      <p:sp>
        <p:nvSpPr>
          <p:cNvPr id="201" name="Google Shape;201;p36"/>
          <p:cNvSpPr txBox="1">
            <a:spLocks noGrp="1"/>
          </p:cNvSpPr>
          <p:nvPr>
            <p:ph type="body" idx="1"/>
          </p:nvPr>
        </p:nvSpPr>
        <p:spPr>
          <a:xfrm>
            <a:off x="842800" y="1425300"/>
            <a:ext cx="7300200" cy="314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Important terminology:</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The </a:t>
            </a:r>
            <a:r>
              <a:rPr lang="vi" sz="2000" b="1">
                <a:solidFill>
                  <a:schemeClr val="dk1"/>
                </a:solidFill>
              </a:rPr>
              <a:t>p-value</a:t>
            </a:r>
            <a:r>
              <a:rPr lang="vi" sz="2000">
                <a:solidFill>
                  <a:schemeClr val="dk1"/>
                </a:solidFill>
              </a:rPr>
              <a:t>: smallest significance level at which the null hypothesis would be rejected.</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2000">
                <a:solidFill>
                  <a:schemeClr val="dk1"/>
                </a:solidFill>
              </a:rPr>
              <a:t>The </a:t>
            </a:r>
            <a:r>
              <a:rPr lang="vi" sz="2000" b="1">
                <a:solidFill>
                  <a:schemeClr val="dk1"/>
                </a:solidFill>
              </a:rPr>
              <a:t>confidence interval</a:t>
            </a:r>
            <a:r>
              <a:rPr lang="vi" sz="2000">
                <a:solidFill>
                  <a:schemeClr val="dk1"/>
                </a:solidFill>
              </a:rPr>
              <a:t>: the values of the statistic for which we accept the null.</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21</a:t>
            </a:fld>
            <a:endParaRPr lang="vi"/>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32107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Significance Level and P-Values</a:t>
            </a:r>
            <a:endParaRPr sz="3000" b="1" dirty="0"/>
          </a:p>
        </p:txBody>
      </p:sp>
      <p:pic>
        <p:nvPicPr>
          <p:cNvPr id="207" name="Google Shape;207;p37"/>
          <p:cNvPicPr preferRelativeResize="0"/>
          <p:nvPr/>
        </p:nvPicPr>
        <p:blipFill rotWithShape="1">
          <a:blip r:embed="rId3">
            <a:alphaModFix/>
          </a:blip>
          <a:srcRect l="4992" t="14616" r="16747" b="1427"/>
          <a:stretch/>
        </p:blipFill>
        <p:spPr>
          <a:xfrm>
            <a:off x="1243025" y="893775"/>
            <a:ext cx="6937000" cy="4182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22</a:t>
            </a:fld>
            <a:endParaRPr lang="vi"/>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Coin Tossing Example: p-value</a:t>
            </a:r>
            <a:endParaRPr sz="3000" b="1" dirty="0"/>
          </a:p>
        </p:txBody>
      </p:sp>
      <p:sp>
        <p:nvSpPr>
          <p:cNvPr id="213" name="Google Shape;213;p38"/>
          <p:cNvSpPr txBox="1">
            <a:spLocks noGrp="1"/>
          </p:cNvSpPr>
          <p:nvPr>
            <p:ph type="body" idx="1"/>
          </p:nvPr>
        </p:nvSpPr>
        <p:spPr>
          <a:xfrm>
            <a:off x="380775" y="2751450"/>
            <a:ext cx="8520600" cy="16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chemeClr val="dk1"/>
                </a:solidFill>
              </a:rPr>
              <a:t>Suppose we saw three heads in 10 rolls:</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a:solidFill>
                  <a:schemeClr val="dk1"/>
                </a:solidFill>
              </a:rPr>
              <a:t>- P(3 or less heads) = P(0 heads) + P(1 head) + P(2 heads) + P(3 heads) =~ 17% - Under the null hypothesis, a value this extreme occurs 17% of the time</a:t>
            </a:r>
            <a:endParaRPr>
              <a:solidFill>
                <a:schemeClr val="dk1"/>
              </a:solidFill>
            </a:endParaRPr>
          </a:p>
        </p:txBody>
      </p:sp>
      <p:pic>
        <p:nvPicPr>
          <p:cNvPr id="214" name="Google Shape;214;p38"/>
          <p:cNvPicPr preferRelativeResize="0"/>
          <p:nvPr/>
        </p:nvPicPr>
        <p:blipFill rotWithShape="1">
          <a:blip r:embed="rId3">
            <a:alphaModFix/>
          </a:blip>
          <a:srcRect l="3384" t="23495" r="3375" b="58452"/>
          <a:stretch/>
        </p:blipFill>
        <p:spPr>
          <a:xfrm>
            <a:off x="380775" y="1504775"/>
            <a:ext cx="8520600" cy="92710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23</a:t>
            </a:fld>
            <a:endParaRPr lang="vi"/>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Coin Tossing</a:t>
            </a:r>
            <a:endParaRPr sz="3000" b="1" dirty="0"/>
          </a:p>
        </p:txBody>
      </p:sp>
      <p:sp>
        <p:nvSpPr>
          <p:cNvPr id="220" name="Google Shape;220;p39"/>
          <p:cNvSpPr txBox="1">
            <a:spLocks noGrp="1"/>
          </p:cNvSpPr>
          <p:nvPr>
            <p:ph type="body" idx="1"/>
          </p:nvPr>
        </p:nvSpPr>
        <p:spPr>
          <a:xfrm>
            <a:off x="946800" y="1214600"/>
            <a:ext cx="7250400" cy="3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600">
                <a:solidFill>
                  <a:schemeClr val="dk1"/>
                </a:solidFill>
              </a:rPr>
              <a:t>In the coin tossing example: </a:t>
            </a:r>
            <a:endParaRPr sz="1600">
              <a:solidFill>
                <a:schemeClr val="dk1"/>
              </a:solidFill>
            </a:endParaRPr>
          </a:p>
          <a:p>
            <a:pPr marL="0" lvl="0" indent="0" algn="l" rtl="0">
              <a:spcBef>
                <a:spcPts val="500"/>
              </a:spcBef>
              <a:spcAft>
                <a:spcPts val="0"/>
              </a:spcAft>
              <a:buNone/>
            </a:pPr>
            <a:r>
              <a:rPr lang="vi" sz="1600">
                <a:solidFill>
                  <a:schemeClr val="dk1"/>
                </a:solidFill>
              </a:rPr>
              <a:t>- H</a:t>
            </a:r>
            <a:r>
              <a:rPr lang="vi" sz="1600" baseline="-25000">
                <a:solidFill>
                  <a:schemeClr val="dk1"/>
                </a:solidFill>
              </a:rPr>
              <a:t>0</a:t>
            </a:r>
            <a:r>
              <a:rPr lang="vi" sz="1600">
                <a:solidFill>
                  <a:schemeClr val="dk1"/>
                </a:solidFill>
              </a:rPr>
              <a:t>: the coin is fair and P(H) = .5 </a:t>
            </a:r>
            <a:endParaRPr sz="1600">
              <a:solidFill>
                <a:schemeClr val="dk1"/>
              </a:solidFill>
            </a:endParaRPr>
          </a:p>
          <a:p>
            <a:pPr marL="0" lvl="0" indent="0" algn="l" rtl="0">
              <a:spcBef>
                <a:spcPts val="500"/>
              </a:spcBef>
              <a:spcAft>
                <a:spcPts val="0"/>
              </a:spcAft>
              <a:buNone/>
            </a:pPr>
            <a:r>
              <a:rPr lang="vi" sz="1600">
                <a:solidFill>
                  <a:schemeClr val="dk1"/>
                </a:solidFill>
              </a:rPr>
              <a:t>- H</a:t>
            </a:r>
            <a:r>
              <a:rPr lang="vi" sz="1600" baseline="-25000">
                <a:solidFill>
                  <a:schemeClr val="dk1"/>
                </a:solidFill>
              </a:rPr>
              <a:t>1</a:t>
            </a:r>
            <a:r>
              <a:rPr lang="vi" sz="1600">
                <a:solidFill>
                  <a:schemeClr val="dk1"/>
                </a:solidFill>
              </a:rPr>
              <a:t>: the coin is unfair and P(H) &lt; .5</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How can we test the null hypothesis if we observe 3 heads in 10 flips?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Testing the null hypothesis: </a:t>
            </a:r>
            <a:endParaRPr sz="1600">
              <a:solidFill>
                <a:schemeClr val="dk1"/>
              </a:solidFill>
            </a:endParaRPr>
          </a:p>
          <a:p>
            <a:pPr marL="0" lvl="0" indent="0" algn="l" rtl="0">
              <a:spcBef>
                <a:spcPts val="500"/>
              </a:spcBef>
              <a:spcAft>
                <a:spcPts val="0"/>
              </a:spcAft>
              <a:buNone/>
            </a:pPr>
            <a:r>
              <a:rPr lang="vi" sz="1600">
                <a:solidFill>
                  <a:schemeClr val="dk1"/>
                </a:solidFill>
              </a:rPr>
              <a:t>- We know H</a:t>
            </a:r>
            <a:r>
              <a:rPr lang="vi" sz="1600" baseline="-25000">
                <a:solidFill>
                  <a:schemeClr val="dk1"/>
                </a:solidFill>
              </a:rPr>
              <a:t>0</a:t>
            </a:r>
            <a:r>
              <a:rPr lang="vi" sz="1600">
                <a:solidFill>
                  <a:schemeClr val="dk1"/>
                </a:solidFill>
              </a:rPr>
              <a:t> is distributed binom(10,.5). </a:t>
            </a:r>
            <a:endParaRPr sz="1600">
              <a:solidFill>
                <a:schemeClr val="dk1"/>
              </a:solidFill>
            </a:endParaRPr>
          </a:p>
          <a:p>
            <a:pPr marL="0" lvl="0" indent="0" algn="l" rtl="0">
              <a:spcBef>
                <a:spcPts val="500"/>
              </a:spcBef>
              <a:spcAft>
                <a:spcPts val="0"/>
              </a:spcAft>
              <a:buNone/>
            </a:pPr>
            <a:r>
              <a:rPr lang="vi" sz="1600">
                <a:solidFill>
                  <a:schemeClr val="dk1"/>
                </a:solidFill>
              </a:rPr>
              <a:t>- Choose a </a:t>
            </a:r>
            <a:r>
              <a:rPr lang="vi" sz="1600" b="1">
                <a:solidFill>
                  <a:schemeClr val="dk1"/>
                </a:solidFill>
              </a:rPr>
              <a:t>p-value cutoff</a:t>
            </a:r>
            <a:r>
              <a:rPr lang="vi" sz="1600">
                <a:solidFill>
                  <a:schemeClr val="dk1"/>
                </a:solidFill>
              </a:rPr>
              <a:t> (more on p-values soon), say 5%. </a:t>
            </a:r>
            <a:endParaRPr sz="1600">
              <a:solidFill>
                <a:schemeClr val="dk1"/>
              </a:solidFill>
            </a:endParaRPr>
          </a:p>
          <a:p>
            <a:pPr marL="0" lvl="0" indent="0" algn="l" rtl="0">
              <a:spcBef>
                <a:spcPts val="500"/>
              </a:spcBef>
              <a:spcAft>
                <a:spcPts val="0"/>
              </a:spcAft>
              <a:buClr>
                <a:schemeClr val="dk1"/>
              </a:buClr>
              <a:buSzPts val="1100"/>
              <a:buFont typeface="Arial"/>
              <a:buNone/>
            </a:pPr>
            <a:r>
              <a:rPr lang="vi" sz="1600">
                <a:solidFill>
                  <a:schemeClr val="dk1"/>
                </a:solidFill>
              </a:rPr>
              <a:t>- Calculate the </a:t>
            </a:r>
            <a:r>
              <a:rPr lang="vi" sz="1600" b="1">
                <a:solidFill>
                  <a:schemeClr val="dk1"/>
                </a:solidFill>
              </a:rPr>
              <a:t>CDF</a:t>
            </a:r>
            <a:r>
              <a:rPr lang="vi" sz="1600">
                <a:solidFill>
                  <a:schemeClr val="dk1"/>
                </a:solidFill>
              </a:rPr>
              <a:t> of 3 heads from a binom(10,.5).</a:t>
            </a:r>
            <a:endParaRPr sz="1600">
              <a:solidFill>
                <a:schemeClr val="dk1"/>
              </a:solidFill>
            </a:endParaRPr>
          </a:p>
          <a:p>
            <a:pPr marL="0" lvl="0" indent="0" algn="l" rtl="0">
              <a:spcBef>
                <a:spcPts val="500"/>
              </a:spcBef>
              <a:spcAft>
                <a:spcPts val="0"/>
              </a:spcAft>
              <a:buNone/>
            </a:pPr>
            <a:r>
              <a:rPr lang="vi" sz="1600">
                <a:solidFill>
                  <a:schemeClr val="dk1"/>
                </a:solidFill>
              </a:rPr>
              <a:t>- CDF = 17.1% (above our cutoff)</a:t>
            </a:r>
            <a:endParaRPr sz="1600">
              <a:solidFill>
                <a:schemeClr val="dk1"/>
              </a:solidFill>
            </a:endParaRPr>
          </a:p>
          <a:p>
            <a:pPr marL="0" lvl="0" indent="0" algn="l" rtl="0">
              <a:spcBef>
                <a:spcPts val="500"/>
              </a:spcBef>
              <a:spcAft>
                <a:spcPts val="500"/>
              </a:spcAft>
              <a:buNone/>
            </a:pPr>
            <a:r>
              <a:rPr lang="vi" sz="1600">
                <a:solidFill>
                  <a:schemeClr val="dk1"/>
                </a:solidFill>
              </a:rPr>
              <a:t>- This is &gt; 5%, so we don't reject H</a:t>
            </a:r>
            <a:r>
              <a:rPr lang="vi" sz="1600" baseline="-25000">
                <a:solidFill>
                  <a:schemeClr val="dk1"/>
                </a:solidFill>
              </a:rPr>
              <a:t>0</a:t>
            </a:r>
            <a:r>
              <a:rPr lang="vi" sz="1600">
                <a:solidFill>
                  <a:schemeClr val="dk1"/>
                </a:solidFill>
              </a:rPr>
              <a:t>.</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24</a:t>
            </a:fld>
            <a:endParaRPr lang="vi"/>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F-Statistic</a:t>
            </a:r>
            <a:endParaRPr sz="3000" b="1" dirty="0"/>
          </a:p>
        </p:txBody>
      </p:sp>
      <p:sp>
        <p:nvSpPr>
          <p:cNvPr id="226" name="Google Shape;226;p40"/>
          <p:cNvSpPr txBox="1">
            <a:spLocks noGrp="1"/>
          </p:cNvSpPr>
          <p:nvPr>
            <p:ph type="body" idx="1"/>
          </p:nvPr>
        </p:nvSpPr>
        <p:spPr>
          <a:xfrm>
            <a:off x="497600" y="1325950"/>
            <a:ext cx="3394200" cy="1487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vi">
                <a:solidFill>
                  <a:srgbClr val="100F00"/>
                </a:solidFill>
              </a:rPr>
              <a:t>H</a:t>
            </a:r>
            <a:r>
              <a:rPr lang="vi" baseline="-25000">
                <a:solidFill>
                  <a:srgbClr val="100F00"/>
                </a:solidFill>
              </a:rPr>
              <a:t>0</a:t>
            </a:r>
            <a:r>
              <a:rPr lang="vi">
                <a:solidFill>
                  <a:srgbClr val="100F00"/>
                </a:solidFill>
              </a:rPr>
              <a:t> : the data can be modeled by setting all betas to zero.</a:t>
            </a:r>
            <a:endParaRPr>
              <a:solidFill>
                <a:srgbClr val="100F00"/>
              </a:solidFill>
            </a:endParaRPr>
          </a:p>
          <a:p>
            <a:pPr marL="0" lvl="0" indent="0" algn="l" rtl="0">
              <a:spcBef>
                <a:spcPts val="500"/>
              </a:spcBef>
              <a:spcAft>
                <a:spcPts val="0"/>
              </a:spcAft>
              <a:buClr>
                <a:schemeClr val="dk1"/>
              </a:buClr>
              <a:buSzPts val="1100"/>
              <a:buFont typeface="Arial"/>
              <a:buNone/>
            </a:pPr>
            <a:endParaRPr sz="100">
              <a:solidFill>
                <a:srgbClr val="100F00"/>
              </a:solidFill>
            </a:endParaRPr>
          </a:p>
          <a:p>
            <a:pPr marL="0" lvl="0" indent="0" algn="l" rtl="0">
              <a:spcBef>
                <a:spcPts val="500"/>
              </a:spcBef>
              <a:spcAft>
                <a:spcPts val="500"/>
              </a:spcAft>
              <a:buClr>
                <a:schemeClr val="dk1"/>
              </a:buClr>
              <a:buSzPts val="1100"/>
              <a:buFont typeface="Arial"/>
              <a:buNone/>
            </a:pPr>
            <a:r>
              <a:rPr lang="vi">
                <a:solidFill>
                  <a:schemeClr val="dk1"/>
                </a:solidFill>
              </a:rPr>
              <a:t>Reject the null if the p-value is small enough.</a:t>
            </a:r>
            <a:endParaRPr/>
          </a:p>
        </p:txBody>
      </p:sp>
      <p:pic>
        <p:nvPicPr>
          <p:cNvPr id="227" name="Google Shape;227;p40"/>
          <p:cNvPicPr preferRelativeResize="0"/>
          <p:nvPr/>
        </p:nvPicPr>
        <p:blipFill rotWithShape="1">
          <a:blip r:embed="rId3">
            <a:alphaModFix/>
          </a:blip>
          <a:srcRect l="48308" t="24070" r="2093" b="14897"/>
          <a:stretch/>
        </p:blipFill>
        <p:spPr>
          <a:xfrm>
            <a:off x="3891800" y="1375550"/>
            <a:ext cx="4888300" cy="3380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25</a:t>
            </a:fld>
            <a:endParaRPr lang="vi"/>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Power and Sample Size</a:t>
            </a:r>
            <a:endParaRPr sz="3000" b="1" dirty="0"/>
          </a:p>
        </p:txBody>
      </p:sp>
      <p:sp>
        <p:nvSpPr>
          <p:cNvPr id="233" name="Google Shape;233;p41"/>
          <p:cNvSpPr txBox="1">
            <a:spLocks noGrp="1"/>
          </p:cNvSpPr>
          <p:nvPr>
            <p:ph type="body" idx="1"/>
          </p:nvPr>
        </p:nvSpPr>
        <p:spPr>
          <a:xfrm>
            <a:off x="509975" y="1269275"/>
            <a:ext cx="4150200" cy="336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If you do many 5% significance tests looking for a significant result, the chances of making at least one Type I error increase.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Probability of at least one type I error is approximately = 1 – (1 – 0.05)</a:t>
            </a:r>
            <a:r>
              <a:rPr lang="vi" sz="1600" baseline="30000">
                <a:solidFill>
                  <a:schemeClr val="dk1"/>
                </a:solidFill>
              </a:rPr>
              <a:t>#tests</a:t>
            </a:r>
            <a:endParaRPr sz="1600" baseline="30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This is roughly 0.05 x (# tests), if you have 10 or fewer tests.</a:t>
            </a:r>
            <a:endParaRPr sz="1600">
              <a:solidFill>
                <a:schemeClr val="dk1"/>
              </a:solidFill>
            </a:endParaRPr>
          </a:p>
        </p:txBody>
      </p:sp>
      <p:pic>
        <p:nvPicPr>
          <p:cNvPr id="234" name="Google Shape;234;p41"/>
          <p:cNvPicPr preferRelativeResize="0"/>
          <p:nvPr/>
        </p:nvPicPr>
        <p:blipFill rotWithShape="1">
          <a:blip r:embed="rId3">
            <a:alphaModFix/>
          </a:blip>
          <a:srcRect l="52334" t="23208" r="2416" b="18624"/>
          <a:stretch/>
        </p:blipFill>
        <p:spPr>
          <a:xfrm>
            <a:off x="5032575" y="1269275"/>
            <a:ext cx="3799725" cy="274499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26</a:t>
            </a:fld>
            <a:endParaRPr lang="vi"/>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Power: Bonferroni Correction</a:t>
            </a:r>
            <a:endParaRPr sz="3000" b="1" dirty="0"/>
          </a:p>
        </p:txBody>
      </p:sp>
      <p:sp>
        <p:nvSpPr>
          <p:cNvPr id="240" name="Google Shape;240;p42"/>
          <p:cNvSpPr txBox="1">
            <a:spLocks noGrp="1"/>
          </p:cNvSpPr>
          <p:nvPr>
            <p:ph type="body" idx="1"/>
          </p:nvPr>
        </p:nvSpPr>
        <p:spPr>
          <a:xfrm>
            <a:off x="879950" y="1264200"/>
            <a:ext cx="7163700" cy="364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The </a:t>
            </a:r>
            <a:r>
              <a:rPr lang="vi" sz="1600" b="1">
                <a:solidFill>
                  <a:schemeClr val="dk1"/>
                </a:solidFill>
              </a:rPr>
              <a:t>Bonferroni Correction</a:t>
            </a:r>
            <a:r>
              <a:rPr lang="vi" sz="1600">
                <a:solidFill>
                  <a:schemeClr val="dk1"/>
                </a:solidFill>
              </a:rPr>
              <a:t>: says "choose P</a:t>
            </a:r>
            <a:r>
              <a:rPr lang="vi" sz="1600" baseline="-25000">
                <a:solidFill>
                  <a:schemeClr val="dk1"/>
                </a:solidFill>
              </a:rPr>
              <a:t>threshold</a:t>
            </a:r>
            <a:r>
              <a:rPr lang="vi" sz="1600">
                <a:solidFill>
                  <a:schemeClr val="dk1"/>
                </a:solidFill>
              </a:rPr>
              <a:t> so that the probability of making a Type I error (assuming no effect) is 5%".</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Typically choose: P</a:t>
            </a:r>
            <a:r>
              <a:rPr lang="vi" sz="1600" baseline="-25000">
                <a:solidFill>
                  <a:schemeClr val="dk1"/>
                </a:solidFill>
              </a:rPr>
              <a:t>threshold</a:t>
            </a:r>
            <a:r>
              <a:rPr lang="vi" sz="1600">
                <a:solidFill>
                  <a:schemeClr val="dk1"/>
                </a:solidFill>
              </a:rPr>
              <a:t> = 0.05 / (# tests)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Bonferroni Correction allows the probability of a Type I error to be controlled, but at the cost of power.</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Effects either need to be larger or the tests need larger samples, to be detected.</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Best practice is to limit the number of comparisons done to a few well-motivated cases.</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27</a:t>
            </a:fld>
            <a:endParaRPr lang="vi"/>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Does It Rain More On Cooler Days?</a:t>
            </a:r>
            <a:endParaRPr sz="3000" b="1" dirty="0"/>
          </a:p>
        </p:txBody>
      </p:sp>
      <p:sp>
        <p:nvSpPr>
          <p:cNvPr id="258" name="Google Shape;258;p45"/>
          <p:cNvSpPr txBox="1">
            <a:spLocks noGrp="1"/>
          </p:cNvSpPr>
          <p:nvPr>
            <p:ph type="body" idx="1"/>
          </p:nvPr>
        </p:nvSpPr>
        <p:spPr>
          <a:xfrm>
            <a:off x="508150" y="1127850"/>
            <a:ext cx="8118000" cy="3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We associate rain with cold weather.</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rgbClr val="1C1B00"/>
                </a:solidFill>
              </a:rPr>
              <a:t>Does it actually rain more when days are cooler?</a:t>
            </a:r>
            <a:endParaRPr sz="1600">
              <a:solidFill>
                <a:srgbClr val="1C1B00"/>
              </a:solidFill>
            </a:endParaRPr>
          </a:p>
          <a:p>
            <a:pPr marL="0" lvl="0" indent="0" algn="l" rtl="0">
              <a:spcBef>
                <a:spcPts val="500"/>
              </a:spcBef>
              <a:spcAft>
                <a:spcPts val="0"/>
              </a:spcAft>
              <a:buClr>
                <a:schemeClr val="dk1"/>
              </a:buClr>
              <a:buSzPts val="1100"/>
              <a:buFont typeface="Arial"/>
              <a:buNone/>
            </a:pPr>
            <a:endParaRPr sz="100">
              <a:solidFill>
                <a:srgbClr val="1C1B00"/>
              </a:solidFill>
            </a:endParaRPr>
          </a:p>
          <a:p>
            <a:pPr marL="0" lvl="0" indent="0" algn="l" rtl="0">
              <a:spcBef>
                <a:spcPts val="500"/>
              </a:spcBef>
              <a:spcAft>
                <a:spcPts val="0"/>
              </a:spcAft>
              <a:buNone/>
            </a:pPr>
            <a:r>
              <a:rPr lang="vi" sz="1600">
                <a:solidFill>
                  <a:srgbClr val="0E0D00"/>
                </a:solidFill>
              </a:rPr>
              <a:t>Maybe it depends on where you are.</a:t>
            </a:r>
            <a:endParaRPr sz="1600">
              <a:solidFill>
                <a:srgbClr val="0E0D00"/>
              </a:solidFill>
            </a:endParaRPr>
          </a:p>
          <a:p>
            <a:pPr marL="0" lvl="0" indent="0" algn="l" rtl="0">
              <a:spcBef>
                <a:spcPts val="500"/>
              </a:spcBef>
              <a:spcAft>
                <a:spcPts val="0"/>
              </a:spcAft>
              <a:buClr>
                <a:schemeClr val="dk1"/>
              </a:buClr>
              <a:buSzPts val="1100"/>
              <a:buFont typeface="Arial"/>
              <a:buNone/>
            </a:pPr>
            <a:endParaRPr sz="100">
              <a:solidFill>
                <a:srgbClr val="0E0D00"/>
              </a:solidFill>
            </a:endParaRPr>
          </a:p>
          <a:p>
            <a:pPr marL="0" lvl="0" indent="0" algn="l" rtl="0">
              <a:spcBef>
                <a:spcPts val="500"/>
              </a:spcBef>
              <a:spcAft>
                <a:spcPts val="0"/>
              </a:spcAft>
              <a:buNone/>
            </a:pPr>
            <a:r>
              <a:rPr lang="vi" sz="1600">
                <a:solidFill>
                  <a:srgbClr val="0C0B00"/>
                </a:solidFill>
              </a:rPr>
              <a:t>Some places have summer monsoons, so maybe as it gets warmer there, it rains more.</a:t>
            </a:r>
            <a:endParaRPr sz="1600">
              <a:solidFill>
                <a:srgbClr val="0C0B00"/>
              </a:solidFill>
            </a:endParaRPr>
          </a:p>
          <a:p>
            <a:pPr marL="0" lvl="0" indent="0" algn="l" rtl="0">
              <a:spcBef>
                <a:spcPts val="500"/>
              </a:spcBef>
              <a:spcAft>
                <a:spcPts val="0"/>
              </a:spcAft>
              <a:buClr>
                <a:schemeClr val="dk1"/>
              </a:buClr>
              <a:buSzPts val="1100"/>
              <a:buFont typeface="Arial"/>
              <a:buNone/>
            </a:pPr>
            <a:endParaRPr sz="100">
              <a:solidFill>
                <a:srgbClr val="0C0B00"/>
              </a:solidFill>
            </a:endParaRPr>
          </a:p>
          <a:p>
            <a:pPr marL="0" lvl="0" indent="0" algn="l" rtl="0">
              <a:spcBef>
                <a:spcPts val="500"/>
              </a:spcBef>
              <a:spcAft>
                <a:spcPts val="0"/>
              </a:spcAft>
              <a:buNone/>
            </a:pPr>
            <a:r>
              <a:rPr lang="vi" sz="1600">
                <a:solidFill>
                  <a:schemeClr val="dk1"/>
                </a:solidFill>
              </a:rPr>
              <a:t>- Warmer weather increases evaporation, which can increase humidity. In warm weather, there is water in the air to form precipitation. This mechanism would suggest warmer weather → more rain.</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1600">
                <a:solidFill>
                  <a:srgbClr val="302F00"/>
                </a:solidFill>
              </a:rPr>
              <a:t>- Cooler weather decreases dew point (i.e. air can hold less water). </a:t>
            </a:r>
            <a:r>
              <a:rPr lang="vi" sz="1600">
                <a:solidFill>
                  <a:schemeClr val="dk1"/>
                </a:solidFill>
              </a:rPr>
              <a:t>This suggests if humid air enters the air and cools, it will turn into rain. This mechanism would suggest cooler weather → more rain.</a:t>
            </a:r>
            <a:endParaRPr sz="16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28</a:t>
            </a:fld>
            <a:endParaRPr lang="vi"/>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How Correlations are Important</a:t>
            </a:r>
            <a:endParaRPr sz="3000" b="1" dirty="0"/>
          </a:p>
        </p:txBody>
      </p:sp>
      <p:sp>
        <p:nvSpPr>
          <p:cNvPr id="264" name="Google Shape;264;p46"/>
          <p:cNvSpPr txBox="1">
            <a:spLocks noGrp="1"/>
          </p:cNvSpPr>
          <p:nvPr>
            <p:ph type="body" idx="1"/>
          </p:nvPr>
        </p:nvSpPr>
        <p:spPr>
          <a:xfrm>
            <a:off x="830400" y="1350950"/>
            <a:ext cx="7200900" cy="32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rgbClr val="0D0C00"/>
                </a:solidFill>
              </a:rPr>
              <a:t>If two variables X and Y are correlated, then X is useful for predicting Y.</a:t>
            </a:r>
            <a:endParaRPr sz="2000">
              <a:solidFill>
                <a:srgbClr val="0D0C00"/>
              </a:solidFill>
            </a:endParaRPr>
          </a:p>
          <a:p>
            <a:pPr marL="0" lvl="0" indent="0" algn="l" rtl="0">
              <a:spcBef>
                <a:spcPts val="500"/>
              </a:spcBef>
              <a:spcAft>
                <a:spcPts val="0"/>
              </a:spcAft>
              <a:buClr>
                <a:schemeClr val="dk1"/>
              </a:buClr>
              <a:buSzPts val="1100"/>
              <a:buFont typeface="Arial"/>
              <a:buNone/>
            </a:pPr>
            <a:endParaRPr sz="100">
              <a:solidFill>
                <a:srgbClr val="0D0C00"/>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If we are trying to model Y, and we find things that correlate with Y, we may improve the modeling.</a:t>
            </a:r>
            <a:endParaRPr sz="20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29</a:t>
            </a:fld>
            <a:endParaRPr lang="vi"/>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a:t>
            </a:r>
            <a:endParaRPr sz="3000" b="1" dirty="0"/>
          </a:p>
        </p:txBody>
      </p:sp>
      <p:sp>
        <p:nvSpPr>
          <p:cNvPr id="61" name="Google Shape;61;p14"/>
          <p:cNvSpPr txBox="1">
            <a:spLocks noGrp="1"/>
          </p:cNvSpPr>
          <p:nvPr>
            <p:ph type="body" idx="1"/>
          </p:nvPr>
        </p:nvSpPr>
        <p:spPr>
          <a:xfrm>
            <a:off x="718850" y="1350950"/>
            <a:ext cx="7014900" cy="32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A </a:t>
            </a:r>
            <a:r>
              <a:rPr lang="vi" sz="2000" b="1">
                <a:solidFill>
                  <a:schemeClr val="dk1"/>
                </a:solidFill>
              </a:rPr>
              <a:t>hypothesis</a:t>
            </a:r>
            <a:r>
              <a:rPr lang="vi" sz="2000">
                <a:solidFill>
                  <a:schemeClr val="dk1"/>
                </a:solidFill>
              </a:rPr>
              <a:t> is a statement about a population parameter.</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2000">
                <a:solidFill>
                  <a:schemeClr val="dk1"/>
                </a:solidFill>
              </a:rPr>
              <a:t>We create two hypotheses: </a:t>
            </a:r>
            <a:endParaRPr sz="2000">
              <a:solidFill>
                <a:schemeClr val="dk1"/>
              </a:solidFill>
            </a:endParaRPr>
          </a:p>
          <a:p>
            <a:pPr marL="0" lvl="0" indent="0" algn="l" rtl="0">
              <a:spcBef>
                <a:spcPts val="500"/>
              </a:spcBef>
              <a:spcAft>
                <a:spcPts val="0"/>
              </a:spcAft>
              <a:buNone/>
            </a:pPr>
            <a:r>
              <a:rPr lang="vi" sz="2000">
                <a:solidFill>
                  <a:schemeClr val="dk1"/>
                </a:solidFill>
              </a:rPr>
              <a:t>- The </a:t>
            </a:r>
            <a:r>
              <a:rPr lang="vi" sz="2000" b="1">
                <a:solidFill>
                  <a:schemeClr val="dk1"/>
                </a:solidFill>
              </a:rPr>
              <a:t>null hypothesis</a:t>
            </a:r>
            <a:r>
              <a:rPr lang="vi" sz="2000">
                <a:solidFill>
                  <a:schemeClr val="dk1"/>
                </a:solidFill>
              </a:rPr>
              <a:t> (H</a:t>
            </a:r>
            <a:r>
              <a:rPr lang="vi" sz="2000" baseline="-25000">
                <a:solidFill>
                  <a:schemeClr val="dk1"/>
                </a:solidFill>
              </a:rPr>
              <a:t>0</a:t>
            </a:r>
            <a:r>
              <a:rPr lang="vi" sz="2000">
                <a:solidFill>
                  <a:schemeClr val="dk1"/>
                </a:solidFill>
              </a:rPr>
              <a:t>) </a:t>
            </a:r>
            <a:endParaRPr sz="2000">
              <a:solidFill>
                <a:schemeClr val="dk1"/>
              </a:solidFill>
            </a:endParaRPr>
          </a:p>
          <a:p>
            <a:pPr marL="0" lvl="0" indent="0" algn="l" rtl="0">
              <a:spcBef>
                <a:spcPts val="500"/>
              </a:spcBef>
              <a:spcAft>
                <a:spcPts val="0"/>
              </a:spcAft>
              <a:buNone/>
            </a:pPr>
            <a:r>
              <a:rPr lang="vi" sz="2000">
                <a:solidFill>
                  <a:schemeClr val="dk1"/>
                </a:solidFill>
              </a:rPr>
              <a:t>- The </a:t>
            </a:r>
            <a:r>
              <a:rPr lang="vi" sz="2000" b="1">
                <a:solidFill>
                  <a:schemeClr val="dk1"/>
                </a:solidFill>
              </a:rPr>
              <a:t>alternative hypothesis</a:t>
            </a:r>
            <a:r>
              <a:rPr lang="vi" sz="2000">
                <a:solidFill>
                  <a:schemeClr val="dk1"/>
                </a:solidFill>
              </a:rPr>
              <a:t> (H</a:t>
            </a:r>
            <a:r>
              <a:rPr lang="vi" sz="2000" baseline="-25000">
                <a:solidFill>
                  <a:schemeClr val="dk1"/>
                </a:solidFill>
              </a:rPr>
              <a:t>1</a:t>
            </a:r>
            <a:r>
              <a:rPr lang="vi" sz="2000">
                <a:solidFill>
                  <a:schemeClr val="dk1"/>
                </a:solidFill>
              </a:rPr>
              <a:t> or H</a:t>
            </a:r>
            <a:r>
              <a:rPr lang="vi" sz="2000" baseline="-25000">
                <a:solidFill>
                  <a:schemeClr val="dk1"/>
                </a:solidFill>
              </a:rPr>
              <a:t>A</a:t>
            </a:r>
            <a:r>
              <a:rPr lang="vi" sz="2000">
                <a:solidFill>
                  <a:schemeClr val="dk1"/>
                </a:solidFill>
              </a:rPr>
              <a:t>)</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2000">
                <a:solidFill>
                  <a:schemeClr val="dk1"/>
                </a:solidFill>
              </a:rPr>
              <a:t>We decide which one to call the null depending on how the problem is set up.</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How Correlations are Important</a:t>
            </a:r>
            <a:endParaRPr sz="3000" b="1" dirty="0"/>
          </a:p>
        </p:txBody>
      </p:sp>
      <p:sp>
        <p:nvSpPr>
          <p:cNvPr id="270" name="Google Shape;270;p47"/>
          <p:cNvSpPr txBox="1">
            <a:spLocks noGrp="1"/>
          </p:cNvSpPr>
          <p:nvPr>
            <p:ph type="body" idx="1"/>
          </p:nvPr>
        </p:nvSpPr>
        <p:spPr>
          <a:xfrm>
            <a:off x="718850" y="1487275"/>
            <a:ext cx="7882500" cy="27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We should be careful about changing X with the hope of changing Y.</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Clr>
                <a:schemeClr val="dk1"/>
              </a:buClr>
              <a:buSzPts val="1100"/>
              <a:buFont typeface="Arial"/>
              <a:buNone/>
            </a:pPr>
            <a:r>
              <a:rPr lang="vi">
                <a:solidFill>
                  <a:schemeClr val="dk1"/>
                </a:solidFill>
              </a:rPr>
              <a:t>X and Y can be correlated for different reasons:</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vi">
                <a:solidFill>
                  <a:schemeClr val="dk1"/>
                </a:solidFill>
              </a:rPr>
              <a:t>- X causes Y (what we want).</a:t>
            </a:r>
            <a:endParaRPr>
              <a:solidFill>
                <a:schemeClr val="dk1"/>
              </a:solidFill>
            </a:endParaRPr>
          </a:p>
          <a:p>
            <a:pPr marL="0" lvl="0" indent="0" algn="l" rtl="0">
              <a:spcBef>
                <a:spcPts val="500"/>
              </a:spcBef>
              <a:spcAft>
                <a:spcPts val="0"/>
              </a:spcAft>
              <a:buClr>
                <a:schemeClr val="dk1"/>
              </a:buClr>
              <a:buSzPts val="1100"/>
              <a:buFont typeface="Arial"/>
              <a:buNone/>
            </a:pPr>
            <a:r>
              <a:rPr lang="vi">
                <a:solidFill>
                  <a:schemeClr val="dk1"/>
                </a:solidFill>
              </a:rPr>
              <a:t>- Y causes X (mixing up cause-and-effect).</a:t>
            </a:r>
            <a:endParaRPr>
              <a:solidFill>
                <a:schemeClr val="dk1"/>
              </a:solidFill>
            </a:endParaRPr>
          </a:p>
          <a:p>
            <a:pPr marL="0" lvl="0" indent="0" algn="l" rtl="0">
              <a:spcBef>
                <a:spcPts val="500"/>
              </a:spcBef>
              <a:spcAft>
                <a:spcPts val="0"/>
              </a:spcAft>
              <a:buClr>
                <a:schemeClr val="dk1"/>
              </a:buClr>
              <a:buSzPts val="1100"/>
              <a:buFont typeface="Arial"/>
              <a:buNone/>
            </a:pPr>
            <a:r>
              <a:rPr lang="vi">
                <a:solidFill>
                  <a:schemeClr val="dk1"/>
                </a:solidFill>
              </a:rPr>
              <a:t>- X and Y are both caused by something else (confounding).</a:t>
            </a:r>
            <a:endParaRPr>
              <a:solidFill>
                <a:schemeClr val="dk1"/>
              </a:solidFill>
            </a:endParaRPr>
          </a:p>
          <a:p>
            <a:pPr marL="0" lvl="0" indent="0" algn="l" rtl="0">
              <a:spcBef>
                <a:spcPts val="500"/>
              </a:spcBef>
              <a:spcAft>
                <a:spcPts val="500"/>
              </a:spcAft>
              <a:buNone/>
            </a:pPr>
            <a:r>
              <a:rPr lang="vi">
                <a:solidFill>
                  <a:schemeClr val="dk1"/>
                </a:solidFill>
              </a:rPr>
              <a:t>- X and Y aren't really related, we just got unlucky in the sample (spurious).</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30</a:t>
            </a:fld>
            <a:endParaRPr lang="vi"/>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Mixing Up Cause and Effect</a:t>
            </a:r>
            <a:endParaRPr sz="3000" b="1" dirty="0"/>
          </a:p>
        </p:txBody>
      </p:sp>
      <p:sp>
        <p:nvSpPr>
          <p:cNvPr id="276" name="Google Shape;276;p48"/>
          <p:cNvSpPr txBox="1">
            <a:spLocks noGrp="1"/>
          </p:cNvSpPr>
          <p:nvPr>
            <p:ph type="body" idx="1"/>
          </p:nvPr>
        </p:nvSpPr>
        <p:spPr>
          <a:xfrm>
            <a:off x="743650" y="1350950"/>
            <a:ext cx="7795800" cy="32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1. Student test scores are </a:t>
            </a:r>
            <a:r>
              <a:rPr lang="vi" sz="1600" b="1">
                <a:solidFill>
                  <a:schemeClr val="dk1"/>
                </a:solidFill>
              </a:rPr>
              <a:t>positively correlated</a:t>
            </a:r>
            <a:r>
              <a:rPr lang="vi" sz="1600">
                <a:solidFill>
                  <a:schemeClr val="dk1"/>
                </a:solidFill>
              </a:rPr>
              <a:t> with amount of time studied.</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This </a:t>
            </a:r>
            <a:r>
              <a:rPr lang="vi" sz="1600" b="1">
                <a:solidFill>
                  <a:schemeClr val="dk1"/>
                </a:solidFill>
              </a:rPr>
              <a:t>doesn't</a:t>
            </a:r>
            <a:r>
              <a:rPr lang="vi" sz="1600">
                <a:solidFill>
                  <a:schemeClr val="dk1"/>
                </a:solidFill>
              </a:rPr>
              <a:t> mean we should get students to study more by curving everyone's grades upward (this would likely have the opposite effect!). It is more likely that studying helps students learn material, so studying causes better performance.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2. Customer satisfaction is </a:t>
            </a:r>
            <a:r>
              <a:rPr lang="vi" sz="1600" b="1">
                <a:solidFill>
                  <a:schemeClr val="dk1"/>
                </a:solidFill>
              </a:rPr>
              <a:t>negatively correlated</a:t>
            </a:r>
            <a:r>
              <a:rPr lang="vi" sz="1600">
                <a:solidFill>
                  <a:schemeClr val="dk1"/>
                </a:solidFill>
              </a:rPr>
              <a:t> with customer service call volume.</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This </a:t>
            </a:r>
            <a:r>
              <a:rPr lang="vi" sz="1600" b="1">
                <a:solidFill>
                  <a:schemeClr val="dk1"/>
                </a:solidFill>
              </a:rPr>
              <a:t>doesn't</a:t>
            </a:r>
            <a:r>
              <a:rPr lang="vi" sz="1600">
                <a:solidFill>
                  <a:schemeClr val="dk1"/>
                </a:solidFill>
              </a:rPr>
              <a:t> mean that we should remove or hide the customer service numbers, with the hope of improving customer satisfaction.</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31</a:t>
            </a:fld>
            <a:endParaRPr lang="vi"/>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Confounding Variables</a:t>
            </a:r>
            <a:endParaRPr sz="3000" b="1" dirty="0"/>
          </a:p>
        </p:txBody>
      </p:sp>
      <p:sp>
        <p:nvSpPr>
          <p:cNvPr id="282" name="Google Shape;282;p49"/>
          <p:cNvSpPr txBox="1">
            <a:spLocks noGrp="1"/>
          </p:cNvSpPr>
          <p:nvPr>
            <p:ph type="body" idx="1"/>
          </p:nvPr>
        </p:nvSpPr>
        <p:spPr>
          <a:xfrm>
            <a:off x="1165025" y="1524450"/>
            <a:ext cx="6420000" cy="209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A </a:t>
            </a:r>
            <a:r>
              <a:rPr lang="vi" sz="2000" b="1">
                <a:solidFill>
                  <a:schemeClr val="dk1"/>
                </a:solidFill>
              </a:rPr>
              <a:t>confounding</a:t>
            </a:r>
            <a:r>
              <a:rPr lang="vi" sz="2000">
                <a:solidFill>
                  <a:schemeClr val="dk1"/>
                </a:solidFill>
              </a:rPr>
              <a:t> variable is something that causes both X and Y to change.</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sz="2000">
                <a:solidFill>
                  <a:schemeClr val="dk1"/>
                </a:solidFill>
              </a:rPr>
              <a:t>X and Y are correlated even though X doesn't cause Y, and Y doesn't cause X.</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32</a:t>
            </a:fld>
            <a:endParaRPr lang="vi"/>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Confounding Variables</a:t>
            </a:r>
            <a:endParaRPr sz="3000" b="1" dirty="0"/>
          </a:p>
        </p:txBody>
      </p:sp>
      <p:sp>
        <p:nvSpPr>
          <p:cNvPr id="288" name="Google Shape;288;p50"/>
          <p:cNvSpPr txBox="1">
            <a:spLocks noGrp="1"/>
          </p:cNvSpPr>
          <p:nvPr>
            <p:ph type="body" idx="1"/>
          </p:nvPr>
        </p:nvSpPr>
        <p:spPr>
          <a:xfrm>
            <a:off x="768425" y="1326150"/>
            <a:ext cx="7721400" cy="313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a:solidFill>
                  <a:schemeClr val="dk1"/>
                </a:solidFill>
              </a:rPr>
              <a:t>Examples of confounding variables:</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1. The number of annual car accidents and the number of people named John are positively correlated (both are correlated with the </a:t>
            </a:r>
            <a:r>
              <a:rPr lang="vi" sz="1600" b="1">
                <a:solidFill>
                  <a:schemeClr val="dk1"/>
                </a:solidFill>
              </a:rPr>
              <a:t>population size</a:t>
            </a:r>
            <a:r>
              <a:rPr lang="vi" sz="1600">
                <a:solidFill>
                  <a:schemeClr val="dk1"/>
                </a:solidFill>
              </a:rPr>
              <a:t>).</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sz="1600">
                <a:solidFill>
                  <a:schemeClr val="dk1"/>
                </a:solidFill>
              </a:rPr>
              <a:t>2. The amount of ice-cream sold and the number of drownings in a week are positively correlated (both are positively correlated with </a:t>
            </a:r>
            <a:r>
              <a:rPr lang="vi" sz="1600" b="1">
                <a:solidFill>
                  <a:schemeClr val="dk1"/>
                </a:solidFill>
              </a:rPr>
              <a:t>temperature</a:t>
            </a:r>
            <a:r>
              <a:rPr lang="vi" sz="1600">
                <a:solidFill>
                  <a:schemeClr val="dk1"/>
                </a:solidFill>
              </a:rPr>
              <a:t>).</a:t>
            </a:r>
            <a:endParaRPr sz="16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1600">
                <a:solidFill>
                  <a:schemeClr val="dk1"/>
                </a:solidFill>
              </a:rPr>
              <a:t>3. Number of factories a chip manufacturer owns and the number of chips sold are positively correlated (but both are driven by </a:t>
            </a:r>
            <a:r>
              <a:rPr lang="vi" sz="1600" b="1">
                <a:solidFill>
                  <a:schemeClr val="dk1"/>
                </a:solidFill>
              </a:rPr>
              <a:t>demand from the market</a:t>
            </a:r>
            <a:r>
              <a:rPr lang="vi" sz="1600">
                <a:solidFill>
                  <a:schemeClr val="dk1"/>
                </a:solidFill>
              </a:rPr>
              <a:t>).</a:t>
            </a:r>
            <a:endParaRPr sz="16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33</a:t>
            </a:fld>
            <a:endParaRPr lang="vi"/>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Spurious Correlations</a:t>
            </a:r>
            <a:endParaRPr sz="3000" b="1" dirty="0"/>
          </a:p>
        </p:txBody>
      </p:sp>
      <p:sp>
        <p:nvSpPr>
          <p:cNvPr id="294" name="Google Shape;294;p51"/>
          <p:cNvSpPr txBox="1">
            <a:spLocks noGrp="1"/>
          </p:cNvSpPr>
          <p:nvPr>
            <p:ph type="body" idx="1"/>
          </p:nvPr>
        </p:nvSpPr>
        <p:spPr>
          <a:xfrm>
            <a:off x="768450" y="1189825"/>
            <a:ext cx="7324800" cy="8553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None/>
            </a:pPr>
            <a:r>
              <a:rPr lang="vi" sz="1600" dirty="0">
                <a:solidFill>
                  <a:srgbClr val="191800"/>
                </a:solidFill>
              </a:rPr>
              <a:t>These are correlations that are just "coincidences" due to the particular sample, and would probably not hold on longer samples / different samples</a:t>
            </a:r>
            <a:endParaRPr sz="1600" dirty="0"/>
          </a:p>
        </p:txBody>
      </p:sp>
      <p:pic>
        <p:nvPicPr>
          <p:cNvPr id="295" name="Google Shape;295;p51"/>
          <p:cNvPicPr preferRelativeResize="0"/>
          <p:nvPr/>
        </p:nvPicPr>
        <p:blipFill rotWithShape="1">
          <a:blip r:embed="rId3">
            <a:alphaModFix/>
          </a:blip>
          <a:srcRect l="6763" t="38391" r="5960" b="1724"/>
          <a:stretch/>
        </p:blipFill>
        <p:spPr>
          <a:xfrm>
            <a:off x="522350" y="1945975"/>
            <a:ext cx="8099293" cy="31231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34</a:t>
            </a:fld>
            <a:endParaRPr lang="vi"/>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Spurious Correlations</a:t>
            </a:r>
            <a:endParaRPr sz="3000" b="1" dirty="0"/>
          </a:p>
        </p:txBody>
      </p:sp>
      <p:sp>
        <p:nvSpPr>
          <p:cNvPr id="301" name="Google Shape;301;p52"/>
          <p:cNvSpPr txBox="1">
            <a:spLocks noGrp="1"/>
          </p:cNvSpPr>
          <p:nvPr>
            <p:ph type="body" idx="1"/>
          </p:nvPr>
        </p:nvSpPr>
        <p:spPr>
          <a:xfrm>
            <a:off x="768450" y="1189825"/>
            <a:ext cx="7324800" cy="8553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None/>
            </a:pPr>
            <a:r>
              <a:rPr lang="vi" sz="1600">
                <a:solidFill>
                  <a:srgbClr val="191800"/>
                </a:solidFill>
              </a:rPr>
              <a:t>These are correlations that are just "coincidences" due to the particular sample, and would probably not hold on longer samples / different samples</a:t>
            </a:r>
            <a:endParaRPr sz="1600"/>
          </a:p>
        </p:txBody>
      </p:sp>
      <p:pic>
        <p:nvPicPr>
          <p:cNvPr id="302" name="Google Shape;302;p52"/>
          <p:cNvPicPr preferRelativeResize="0"/>
          <p:nvPr/>
        </p:nvPicPr>
        <p:blipFill rotWithShape="1">
          <a:blip r:embed="rId3">
            <a:alphaModFix/>
          </a:blip>
          <a:srcRect l="7571" t="37534" r="4182" b="1434"/>
          <a:stretch/>
        </p:blipFill>
        <p:spPr>
          <a:xfrm>
            <a:off x="451725" y="1871625"/>
            <a:ext cx="8417783" cy="32718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35</a:t>
            </a:fld>
            <a:endParaRPr lang="vi"/>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Summary</a:t>
            </a:r>
            <a:endParaRPr lang="en-US" b="1" dirty="0"/>
          </a:p>
        </p:txBody>
      </p:sp>
      <p:sp>
        <p:nvSpPr>
          <p:cNvPr id="3" name="Text Placeholder 2"/>
          <p:cNvSpPr>
            <a:spLocks noGrp="1"/>
          </p:cNvSpPr>
          <p:nvPr>
            <p:ph type="body" idx="1"/>
          </p:nvPr>
        </p:nvSpPr>
        <p:spPr/>
        <p:txBody>
          <a:bodyPr/>
          <a:lstStyle/>
          <a:p>
            <a:r>
              <a:rPr lang="en-US" b="1" dirty="0">
                <a:solidFill>
                  <a:schemeClr val="tx1"/>
                </a:solidFill>
              </a:rPr>
              <a:t>Hypothesis Testing</a:t>
            </a:r>
          </a:p>
          <a:p>
            <a:pPr lvl="1"/>
            <a:r>
              <a:rPr lang="en-US" dirty="0">
                <a:solidFill>
                  <a:schemeClr val="tx1"/>
                </a:solidFill>
              </a:rPr>
              <a:t>A hypothesis is a statement about a population parameter. You commonly have two hypothesis: the null hypothesis and the alternative hypothesis.</a:t>
            </a:r>
          </a:p>
          <a:p>
            <a:pPr lvl="1"/>
            <a:r>
              <a:rPr lang="en-US" dirty="0">
                <a:solidFill>
                  <a:schemeClr val="tx1"/>
                </a:solidFill>
              </a:rPr>
              <a:t>A hypothesis test gives you a rule to decide for which values of the test statistic you accept the null hypothesis and for which values you reject the null hypothesis and accept he alternative hypothesis.</a:t>
            </a:r>
          </a:p>
          <a:p>
            <a:pPr lvl="1"/>
            <a:r>
              <a:rPr lang="en-US" dirty="0">
                <a:solidFill>
                  <a:schemeClr val="tx1"/>
                </a:solidFill>
              </a:rPr>
              <a:t>A type 1 error occurs when an effect is due to chance, but we find it to be significant in the model.</a:t>
            </a:r>
          </a:p>
          <a:p>
            <a:pPr lvl="1"/>
            <a:r>
              <a:rPr lang="en-US" dirty="0">
                <a:solidFill>
                  <a:schemeClr val="tx1"/>
                </a:solidFill>
              </a:rPr>
              <a:t>A type 2 error occurs when we ascribe the effect to chance, but the effect is non-coincidental.</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36</a:t>
            </a:fld>
            <a:endParaRPr lang="vi"/>
          </a:p>
        </p:txBody>
      </p:sp>
    </p:spTree>
    <p:extLst>
      <p:ext uri="{BB962C8B-B14F-4D97-AF65-F5344CB8AC3E}">
        <p14:creationId xmlns:p14="http://schemas.microsoft.com/office/powerpoint/2010/main" val="3488132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Summary</a:t>
            </a:r>
            <a:endParaRPr lang="en-US" b="1" dirty="0"/>
          </a:p>
        </p:txBody>
      </p:sp>
      <p:sp>
        <p:nvSpPr>
          <p:cNvPr id="3" name="Text Placeholder 2"/>
          <p:cNvSpPr>
            <a:spLocks noGrp="1"/>
          </p:cNvSpPr>
          <p:nvPr>
            <p:ph type="body" idx="1"/>
          </p:nvPr>
        </p:nvSpPr>
        <p:spPr/>
        <p:txBody>
          <a:bodyPr>
            <a:normAutofit lnSpcReduction="10000"/>
          </a:bodyPr>
          <a:lstStyle/>
          <a:p>
            <a:r>
              <a:rPr lang="en-US" b="1" dirty="0">
                <a:solidFill>
                  <a:schemeClr val="tx1"/>
                </a:solidFill>
              </a:rPr>
              <a:t>Significance level and p-values</a:t>
            </a:r>
          </a:p>
          <a:p>
            <a:pPr lvl="1"/>
            <a:r>
              <a:rPr lang="en-US" dirty="0">
                <a:solidFill>
                  <a:schemeClr val="tx1"/>
                </a:solidFill>
              </a:rPr>
              <a:t>A significance level is a probability threshold below which the null hypothesis can be rejected. You must choose the significance level before computing the test statistic. It is usually .01 or .05.</a:t>
            </a:r>
          </a:p>
          <a:p>
            <a:pPr lvl="1"/>
            <a:r>
              <a:rPr lang="en-US" dirty="0">
                <a:solidFill>
                  <a:schemeClr val="tx1"/>
                </a:solidFill>
              </a:rPr>
              <a:t>A p-value is the smallest significance level at which the null hypothesis would be rejected. The confidence interval contains the values of the statistic for which we accept the null hypothesis.</a:t>
            </a:r>
          </a:p>
          <a:p>
            <a:pPr lvl="1"/>
            <a:r>
              <a:rPr lang="en-US" dirty="0">
                <a:solidFill>
                  <a:schemeClr val="tx1"/>
                </a:solidFill>
              </a:rPr>
              <a:t>Correlations are useful as effects can help predict an outcome, but correlation does not imply causation.</a:t>
            </a:r>
          </a:p>
          <a:p>
            <a:pPr lvl="1"/>
            <a:r>
              <a:rPr lang="en-US" dirty="0">
                <a:solidFill>
                  <a:schemeClr val="tx1"/>
                </a:solidFill>
              </a:rPr>
              <a:t>When making recommendations, one should take into consideration confounding variables and the fact that correlation across two variables do not imply that an increase or decrease in one of them will drive an increase or decrease of the other.</a:t>
            </a:r>
          </a:p>
          <a:p>
            <a:pPr lvl="1"/>
            <a:r>
              <a:rPr lang="en-US" dirty="0">
                <a:solidFill>
                  <a:schemeClr val="tx1"/>
                </a:solidFill>
              </a:rPr>
              <a:t>Spurious correlations happen in data. They are just coincidences given a particular data sample.</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37</a:t>
            </a:fld>
            <a:endParaRPr lang="vi"/>
          </a:p>
        </p:txBody>
      </p:sp>
    </p:spTree>
    <p:extLst>
      <p:ext uri="{BB962C8B-B14F-4D97-AF65-F5344CB8AC3E}">
        <p14:creationId xmlns:p14="http://schemas.microsoft.com/office/powerpoint/2010/main" val="334811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Recap</a:t>
            </a:r>
            <a:endParaRPr sz="3000" b="1" dirty="0"/>
          </a:p>
        </p:txBody>
      </p:sp>
      <p:sp>
        <p:nvSpPr>
          <p:cNvPr id="246" name="Google Shape;246;p43"/>
          <p:cNvSpPr txBox="1">
            <a:spLocks noGrp="1"/>
          </p:cNvSpPr>
          <p:nvPr>
            <p:ph type="body" idx="1"/>
          </p:nvPr>
        </p:nvSpPr>
        <p:spPr>
          <a:xfrm>
            <a:off x="954325" y="1338549"/>
            <a:ext cx="7878000" cy="3487079"/>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ts val="1100"/>
              <a:buFont typeface="Arial"/>
              <a:buNone/>
            </a:pPr>
            <a:r>
              <a:rPr lang="vi" dirty="0">
                <a:solidFill>
                  <a:schemeClr val="dk1"/>
                </a:solidFill>
              </a:rPr>
              <a:t>In this section, we discussed:</a:t>
            </a:r>
            <a:endParaRPr dirty="0">
              <a:solidFill>
                <a:schemeClr val="dk1"/>
              </a:solidFill>
            </a:endParaRPr>
          </a:p>
          <a:p>
            <a:pPr marL="0" lvl="0" indent="0">
              <a:spcBef>
                <a:spcPts val="500"/>
              </a:spcBef>
              <a:buNone/>
            </a:pPr>
            <a:r>
              <a:rPr lang="en-US" dirty="0">
                <a:solidFill>
                  <a:schemeClr val="dk1"/>
                </a:solidFill>
              </a:rPr>
              <a:t>- Overview of hypothesis testing</a:t>
            </a:r>
          </a:p>
          <a:p>
            <a:pPr marL="0" lvl="0" indent="0">
              <a:spcBef>
                <a:spcPts val="500"/>
              </a:spcBef>
              <a:buClr>
                <a:schemeClr val="dk1"/>
              </a:buClr>
              <a:buSzPts val="1100"/>
              <a:buNone/>
            </a:pPr>
            <a:endParaRPr lang="en-US" sz="100" dirty="0">
              <a:solidFill>
                <a:schemeClr val="dk1"/>
              </a:solidFill>
            </a:endParaRPr>
          </a:p>
          <a:p>
            <a:pPr marL="0" lvl="0" indent="0">
              <a:spcBef>
                <a:spcPts val="500"/>
              </a:spcBef>
              <a:buNone/>
            </a:pPr>
            <a:r>
              <a:rPr lang="en-US" dirty="0">
                <a:solidFill>
                  <a:schemeClr val="dk1"/>
                </a:solidFill>
              </a:rPr>
              <a:t>- Bayesian approach to hypothesis testing</a:t>
            </a:r>
          </a:p>
          <a:p>
            <a:pPr marL="0" lvl="0" indent="0">
              <a:spcBef>
                <a:spcPts val="500"/>
              </a:spcBef>
              <a:buClr>
                <a:schemeClr val="dk1"/>
              </a:buClr>
              <a:buSzPts val="1100"/>
              <a:buNone/>
            </a:pPr>
            <a:endParaRPr lang="en-US" sz="100" dirty="0">
              <a:solidFill>
                <a:schemeClr val="dk1"/>
              </a:solidFill>
            </a:endParaRPr>
          </a:p>
          <a:p>
            <a:pPr marL="0" lvl="0" indent="0">
              <a:spcBef>
                <a:spcPts val="500"/>
              </a:spcBef>
              <a:spcAft>
                <a:spcPts val="500"/>
              </a:spcAft>
              <a:buClr>
                <a:schemeClr val="dk1"/>
              </a:buClr>
              <a:buSzPts val="1100"/>
              <a:buNone/>
            </a:pPr>
            <a:r>
              <a:rPr lang="en-US" dirty="0">
                <a:solidFill>
                  <a:schemeClr val="dk1"/>
                </a:solidFill>
              </a:rPr>
              <a:t>- An example of hypothesis testing involving coin-tossing</a:t>
            </a:r>
          </a:p>
          <a:p>
            <a:pPr marL="0" lvl="0" indent="0">
              <a:spcBef>
                <a:spcPts val="500"/>
              </a:spcBef>
              <a:buClr>
                <a:schemeClr val="dk1"/>
              </a:buClr>
              <a:buSzPts val="1100"/>
              <a:buNone/>
            </a:pPr>
            <a:r>
              <a:rPr lang="en-US" dirty="0">
                <a:solidFill>
                  <a:schemeClr val="dk1"/>
                </a:solidFill>
              </a:rPr>
              <a:t>- Hypothesis testing terminology including Type I and Type II errors</a:t>
            </a:r>
          </a:p>
          <a:p>
            <a:pPr marL="0" lvl="0" indent="0">
              <a:spcBef>
                <a:spcPts val="500"/>
              </a:spcBef>
              <a:buClr>
                <a:schemeClr val="dk1"/>
              </a:buClr>
              <a:buSzPts val="1100"/>
              <a:buNone/>
            </a:pPr>
            <a:r>
              <a:rPr lang="en-US" dirty="0">
                <a:solidFill>
                  <a:schemeClr val="dk1"/>
                </a:solidFill>
              </a:rPr>
              <a:t>- Examples of Hypothesis tests in practice</a:t>
            </a:r>
          </a:p>
          <a:p>
            <a:pPr marL="0" lvl="0" indent="0">
              <a:spcBef>
                <a:spcPts val="500"/>
              </a:spcBef>
              <a:buClr>
                <a:schemeClr val="dk1"/>
              </a:buClr>
              <a:buSzPts val="1100"/>
              <a:buNone/>
            </a:pPr>
            <a:r>
              <a:rPr lang="en-US" dirty="0">
                <a:solidFill>
                  <a:schemeClr val="dk1"/>
                </a:solidFill>
              </a:rPr>
              <a:t>- Hypothesis testing: significance level and p-values</a:t>
            </a:r>
          </a:p>
          <a:p>
            <a:pPr marL="0" lvl="0" indent="0">
              <a:spcBef>
                <a:spcPts val="500"/>
              </a:spcBef>
              <a:buClr>
                <a:schemeClr val="dk1"/>
              </a:buClr>
              <a:buSzPts val="1100"/>
              <a:buNone/>
            </a:pPr>
            <a:r>
              <a:rPr lang="en-US" dirty="0" smtClean="0">
                <a:solidFill>
                  <a:schemeClr val="dk1"/>
                </a:solidFill>
              </a:rPr>
              <a:t>- Power </a:t>
            </a:r>
            <a:r>
              <a:rPr lang="en-US" dirty="0">
                <a:solidFill>
                  <a:schemeClr val="dk1"/>
                </a:solidFill>
              </a:rPr>
              <a:t>and sample size </a:t>
            </a:r>
            <a:r>
              <a:rPr lang="en-US" dirty="0" smtClean="0">
                <a:solidFill>
                  <a:schemeClr val="dk1"/>
                </a:solidFill>
              </a:rPr>
              <a:t>considerations</a:t>
            </a:r>
          </a:p>
          <a:p>
            <a:pPr marL="0" lvl="0" indent="0">
              <a:spcBef>
                <a:spcPts val="500"/>
              </a:spcBef>
              <a:buClr>
                <a:schemeClr val="dk1"/>
              </a:buClr>
              <a:buSzPts val="1100"/>
              <a:buNone/>
            </a:pPr>
            <a:r>
              <a:rPr lang="en-US" dirty="0">
                <a:solidFill>
                  <a:schemeClr val="dk1"/>
                </a:solidFill>
              </a:rPr>
              <a:t>- Correlation vs. causation</a:t>
            </a:r>
          </a:p>
          <a:p>
            <a:pPr marL="0" lvl="0" indent="0">
              <a:spcBef>
                <a:spcPts val="500"/>
              </a:spcBef>
              <a:buClr>
                <a:schemeClr val="dk1"/>
              </a:buClr>
              <a:buSzPts val="1100"/>
              <a:buNone/>
            </a:pPr>
            <a:r>
              <a:rPr lang="en-US" dirty="0">
                <a:solidFill>
                  <a:schemeClr val="dk1"/>
                </a:solidFill>
              </a:rPr>
              <a:t>- Confounding variables</a:t>
            </a:r>
          </a:p>
          <a:p>
            <a:pPr marL="0" lvl="0" indent="0">
              <a:spcBef>
                <a:spcPts val="500"/>
              </a:spcBef>
              <a:spcAft>
                <a:spcPts val="500"/>
              </a:spcAft>
              <a:buClr>
                <a:schemeClr val="dk1"/>
              </a:buClr>
              <a:buSzPts val="1100"/>
              <a:buNone/>
            </a:pPr>
            <a:r>
              <a:rPr lang="en-US" dirty="0">
                <a:solidFill>
                  <a:schemeClr val="dk1"/>
                </a:solidFill>
              </a:rPr>
              <a:t>- Examples of spurious </a:t>
            </a:r>
            <a:r>
              <a:rPr lang="en-US" dirty="0" smtClean="0">
                <a:solidFill>
                  <a:schemeClr val="dk1"/>
                </a:solidFill>
              </a:rPr>
              <a:t>correlations</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38</a:t>
            </a:fld>
            <a:endParaRPr lang="vi"/>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Decision Rules</a:t>
            </a:r>
            <a:endParaRPr sz="3000" b="1" dirty="0"/>
          </a:p>
        </p:txBody>
      </p:sp>
      <p:sp>
        <p:nvSpPr>
          <p:cNvPr id="67" name="Google Shape;67;p15"/>
          <p:cNvSpPr txBox="1">
            <a:spLocks noGrp="1"/>
          </p:cNvSpPr>
          <p:nvPr>
            <p:ph type="body" idx="1"/>
          </p:nvPr>
        </p:nvSpPr>
        <p:spPr>
          <a:xfrm>
            <a:off x="694075" y="1375725"/>
            <a:ext cx="7770900" cy="319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rgbClr val="1B1A00"/>
                </a:solidFill>
              </a:rPr>
              <a:t>A </a:t>
            </a:r>
            <a:r>
              <a:rPr lang="vi" b="1">
                <a:solidFill>
                  <a:srgbClr val="1B1A00"/>
                </a:solidFill>
              </a:rPr>
              <a:t>hypothesis testing procedure</a:t>
            </a:r>
            <a:r>
              <a:rPr lang="vi">
                <a:solidFill>
                  <a:srgbClr val="1B1A00"/>
                </a:solidFill>
              </a:rPr>
              <a:t> gives us a rule to decide: </a:t>
            </a:r>
            <a:endParaRPr>
              <a:solidFill>
                <a:srgbClr val="1B1A00"/>
              </a:solidFill>
            </a:endParaRPr>
          </a:p>
          <a:p>
            <a:pPr marL="0" lvl="0" indent="0" algn="l" rtl="0">
              <a:spcBef>
                <a:spcPts val="500"/>
              </a:spcBef>
              <a:spcAft>
                <a:spcPts val="0"/>
              </a:spcAft>
              <a:buNone/>
            </a:pPr>
            <a:r>
              <a:rPr lang="vi">
                <a:solidFill>
                  <a:srgbClr val="1B1A00"/>
                </a:solidFill>
              </a:rPr>
              <a:t>- For which values of the test statistic do we </a:t>
            </a:r>
            <a:r>
              <a:rPr lang="vi" b="1">
                <a:solidFill>
                  <a:srgbClr val="1B1A00"/>
                </a:solidFill>
              </a:rPr>
              <a:t>accept</a:t>
            </a:r>
            <a:r>
              <a:rPr lang="vi">
                <a:solidFill>
                  <a:srgbClr val="1B1A00"/>
                </a:solidFill>
              </a:rPr>
              <a:t> </a:t>
            </a:r>
            <a:r>
              <a:rPr lang="vi" sz="2000">
                <a:solidFill>
                  <a:schemeClr val="dk1"/>
                </a:solidFill>
              </a:rPr>
              <a:t>H</a:t>
            </a:r>
            <a:r>
              <a:rPr lang="vi" sz="2000" baseline="-25000">
                <a:solidFill>
                  <a:schemeClr val="dk1"/>
                </a:solidFill>
              </a:rPr>
              <a:t>0</a:t>
            </a:r>
            <a:r>
              <a:rPr lang="vi">
                <a:solidFill>
                  <a:srgbClr val="1B1A00"/>
                </a:solidFill>
              </a:rPr>
              <a:t>. </a:t>
            </a:r>
            <a:endParaRPr>
              <a:solidFill>
                <a:srgbClr val="1B1A00"/>
              </a:solidFill>
            </a:endParaRPr>
          </a:p>
          <a:p>
            <a:pPr marL="0" lvl="0" indent="0" algn="l" rtl="0">
              <a:spcBef>
                <a:spcPts val="500"/>
              </a:spcBef>
              <a:spcAft>
                <a:spcPts val="0"/>
              </a:spcAft>
              <a:buNone/>
            </a:pPr>
            <a:r>
              <a:rPr lang="vi">
                <a:solidFill>
                  <a:srgbClr val="1B1A00"/>
                </a:solidFill>
              </a:rPr>
              <a:t>- For which values of the test statistic do we </a:t>
            </a:r>
            <a:r>
              <a:rPr lang="vi" b="1">
                <a:solidFill>
                  <a:srgbClr val="1B1A00"/>
                </a:solidFill>
              </a:rPr>
              <a:t>reject</a:t>
            </a:r>
            <a:r>
              <a:rPr lang="vi">
                <a:solidFill>
                  <a:srgbClr val="1B1A00"/>
                </a:solidFill>
              </a:rPr>
              <a:t> </a:t>
            </a:r>
            <a:r>
              <a:rPr lang="vi" sz="2000">
                <a:solidFill>
                  <a:schemeClr val="dk1"/>
                </a:solidFill>
              </a:rPr>
              <a:t>H</a:t>
            </a:r>
            <a:r>
              <a:rPr lang="vi" sz="2000" baseline="-25000">
                <a:solidFill>
                  <a:schemeClr val="dk1"/>
                </a:solidFill>
              </a:rPr>
              <a:t>0</a:t>
            </a:r>
            <a:r>
              <a:rPr lang="vi">
                <a:solidFill>
                  <a:srgbClr val="1B1A00"/>
                </a:solidFill>
              </a:rPr>
              <a:t> and accept </a:t>
            </a:r>
            <a:r>
              <a:rPr lang="vi" sz="2000">
                <a:solidFill>
                  <a:schemeClr val="dk1"/>
                </a:solidFill>
              </a:rPr>
              <a:t>H</a:t>
            </a:r>
            <a:r>
              <a:rPr lang="vi" sz="2000" baseline="-25000">
                <a:solidFill>
                  <a:schemeClr val="dk1"/>
                </a:solidFill>
              </a:rPr>
              <a:t>1</a:t>
            </a:r>
            <a:r>
              <a:rPr lang="vi" sz="2000">
                <a:solidFill>
                  <a:schemeClr val="dk1"/>
                </a:solidFill>
              </a:rPr>
              <a:t> .</a:t>
            </a:r>
            <a:endParaRPr>
              <a:solidFill>
                <a:srgbClr val="1B1A00"/>
              </a:solidFill>
            </a:endParaRPr>
          </a:p>
          <a:p>
            <a:pPr marL="0" lvl="0" indent="0" algn="l" rtl="0">
              <a:spcBef>
                <a:spcPts val="500"/>
              </a:spcBef>
              <a:spcAft>
                <a:spcPts val="0"/>
              </a:spcAft>
              <a:buClr>
                <a:schemeClr val="dk1"/>
              </a:buClr>
              <a:buSzPts val="1100"/>
              <a:buFont typeface="Arial"/>
              <a:buNone/>
            </a:pPr>
            <a:endParaRPr sz="100">
              <a:solidFill>
                <a:srgbClr val="1B1A00"/>
              </a:solidFill>
            </a:endParaRPr>
          </a:p>
          <a:p>
            <a:pPr marL="0" lvl="0" indent="0" algn="l" rtl="0">
              <a:spcBef>
                <a:spcPts val="500"/>
              </a:spcBef>
              <a:spcAft>
                <a:spcPts val="0"/>
              </a:spcAft>
              <a:buNone/>
            </a:pPr>
            <a:r>
              <a:rPr lang="vi">
                <a:solidFill>
                  <a:srgbClr val="1E1D00"/>
                </a:solidFill>
              </a:rPr>
              <a:t>You may hear some people say that you can reject </a:t>
            </a:r>
            <a:r>
              <a:rPr lang="vi" sz="2000">
                <a:solidFill>
                  <a:schemeClr val="dk1"/>
                </a:solidFill>
              </a:rPr>
              <a:t>H</a:t>
            </a:r>
            <a:r>
              <a:rPr lang="vi" sz="2000" baseline="-25000">
                <a:solidFill>
                  <a:schemeClr val="dk1"/>
                </a:solidFill>
              </a:rPr>
              <a:t>0</a:t>
            </a:r>
            <a:r>
              <a:rPr lang="vi">
                <a:solidFill>
                  <a:srgbClr val="1E1D00"/>
                </a:solidFill>
              </a:rPr>
              <a:t>, but that you never accept </a:t>
            </a:r>
            <a:r>
              <a:rPr lang="vi" sz="2000">
                <a:solidFill>
                  <a:schemeClr val="dk1"/>
                </a:solidFill>
              </a:rPr>
              <a:t>H</a:t>
            </a:r>
            <a:r>
              <a:rPr lang="vi" sz="2000" baseline="-25000">
                <a:solidFill>
                  <a:schemeClr val="dk1"/>
                </a:solidFill>
              </a:rPr>
              <a:t>1</a:t>
            </a:r>
            <a:r>
              <a:rPr lang="vi" sz="2000">
                <a:solidFill>
                  <a:schemeClr val="dk1"/>
                </a:solidFill>
              </a:rPr>
              <a:t> </a:t>
            </a:r>
            <a:r>
              <a:rPr lang="vi">
                <a:solidFill>
                  <a:srgbClr val="1E1D00"/>
                </a:solidFill>
              </a:rPr>
              <a:t>.</a:t>
            </a:r>
            <a:endParaRPr>
              <a:solidFill>
                <a:srgbClr val="1E1D00"/>
              </a:solidFill>
            </a:endParaRPr>
          </a:p>
          <a:p>
            <a:pPr marL="0" lvl="0" indent="0" algn="l" rtl="0">
              <a:spcBef>
                <a:spcPts val="500"/>
              </a:spcBef>
              <a:spcAft>
                <a:spcPts val="0"/>
              </a:spcAft>
              <a:buClr>
                <a:schemeClr val="dk1"/>
              </a:buClr>
              <a:buSzPts val="1100"/>
              <a:buFont typeface="Arial"/>
              <a:buNone/>
            </a:pPr>
            <a:endParaRPr sz="100">
              <a:solidFill>
                <a:srgbClr val="1E1D00"/>
              </a:solidFill>
            </a:endParaRPr>
          </a:p>
          <a:p>
            <a:pPr marL="0" lvl="0" indent="0" algn="l" rtl="0">
              <a:spcBef>
                <a:spcPts val="500"/>
              </a:spcBef>
              <a:spcAft>
                <a:spcPts val="500"/>
              </a:spcAft>
              <a:buNone/>
            </a:pPr>
            <a:r>
              <a:rPr lang="vi">
                <a:solidFill>
                  <a:srgbClr val="242300"/>
                </a:solidFill>
              </a:rPr>
              <a:t>Here, this doesn't matter very much, since we're using hypothesis testing in order to decide which of two paths to take in the project.</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Hypothesis Testing: Bayesian Approach</a:t>
            </a:r>
            <a:endParaRPr sz="3000" b="1" dirty="0"/>
          </a:p>
        </p:txBody>
      </p:sp>
      <p:sp>
        <p:nvSpPr>
          <p:cNvPr id="73" name="Google Shape;73;p16"/>
          <p:cNvSpPr txBox="1">
            <a:spLocks noGrp="1"/>
          </p:cNvSpPr>
          <p:nvPr>
            <p:ph type="body" idx="1"/>
          </p:nvPr>
        </p:nvSpPr>
        <p:spPr>
          <a:xfrm>
            <a:off x="743650" y="1363325"/>
            <a:ext cx="7770900" cy="320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In the </a:t>
            </a:r>
            <a:r>
              <a:rPr lang="vi" sz="2000" b="1">
                <a:solidFill>
                  <a:schemeClr val="dk1"/>
                </a:solidFill>
              </a:rPr>
              <a:t>Bayesian interpretation</a:t>
            </a:r>
            <a:r>
              <a:rPr lang="vi" sz="2000">
                <a:solidFill>
                  <a:schemeClr val="dk1"/>
                </a:solidFill>
              </a:rPr>
              <a:t> (example to follow), we don't get a decision boundary.</a:t>
            </a:r>
            <a:endParaRPr sz="2000">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Instead, we get updated (posterior) probabilities.</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Coin Tossing Example</a:t>
            </a:r>
            <a:endParaRPr sz="3000" b="1" dirty="0"/>
          </a:p>
        </p:txBody>
      </p:sp>
      <p:sp>
        <p:nvSpPr>
          <p:cNvPr id="79" name="Google Shape;79;p17"/>
          <p:cNvSpPr txBox="1">
            <a:spLocks noGrp="1"/>
          </p:cNvSpPr>
          <p:nvPr>
            <p:ph type="body" idx="1"/>
          </p:nvPr>
        </p:nvSpPr>
        <p:spPr>
          <a:xfrm>
            <a:off x="793225" y="1338550"/>
            <a:ext cx="7733700" cy="323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You have two coins: </a:t>
            </a:r>
            <a:endParaRPr>
              <a:solidFill>
                <a:schemeClr val="dk1"/>
              </a:solidFill>
            </a:endParaRPr>
          </a:p>
          <a:p>
            <a:pPr marL="0" lvl="0" indent="0" algn="l" rtl="0">
              <a:spcBef>
                <a:spcPts val="500"/>
              </a:spcBef>
              <a:spcAft>
                <a:spcPts val="0"/>
              </a:spcAft>
              <a:buNone/>
            </a:pPr>
            <a:r>
              <a:rPr lang="vi">
                <a:solidFill>
                  <a:schemeClr val="dk1"/>
                </a:solidFill>
              </a:rPr>
              <a:t>- Coin 1 has a 70% probability of coming up heads.</a:t>
            </a:r>
            <a:endParaRPr>
              <a:solidFill>
                <a:schemeClr val="dk1"/>
              </a:solidFill>
            </a:endParaRPr>
          </a:p>
          <a:p>
            <a:pPr marL="0" lvl="0" indent="0" algn="l" rtl="0">
              <a:spcBef>
                <a:spcPts val="500"/>
              </a:spcBef>
              <a:spcAft>
                <a:spcPts val="0"/>
              </a:spcAft>
              <a:buNone/>
            </a:pPr>
            <a:r>
              <a:rPr lang="vi">
                <a:solidFill>
                  <a:schemeClr val="dk1"/>
                </a:solidFill>
              </a:rPr>
              <a:t>- Coin 2 has a 50% probability of coming up heads.</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Pick one coin without looking.</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0"/>
              </a:spcAft>
              <a:buNone/>
            </a:pPr>
            <a:r>
              <a:rPr lang="vi">
                <a:solidFill>
                  <a:schemeClr val="dk1"/>
                </a:solidFill>
              </a:rPr>
              <a:t>Toss the coin 10 times and record the number of heads.</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a:solidFill>
                  <a:schemeClr val="dk1"/>
                </a:solidFill>
              </a:rPr>
              <a:t>Given the number of heads you see, which of the two coins did you toss?</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Coin Tossing Example: Likelihood Ratio</a:t>
            </a:r>
            <a:endParaRPr sz="3000" b="1" dirty="0"/>
          </a:p>
        </p:txBody>
      </p:sp>
      <p:sp>
        <p:nvSpPr>
          <p:cNvPr id="85" name="Google Shape;85;p18"/>
          <p:cNvSpPr txBox="1">
            <a:spLocks noGrp="1"/>
          </p:cNvSpPr>
          <p:nvPr>
            <p:ph type="body" idx="1"/>
          </p:nvPr>
        </p:nvSpPr>
        <p:spPr>
          <a:xfrm>
            <a:off x="872400" y="1286075"/>
            <a:ext cx="7399200" cy="9792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Clr>
                <a:schemeClr val="dk1"/>
              </a:buClr>
              <a:buSzPts val="1100"/>
              <a:buFont typeface="Arial"/>
              <a:buNone/>
            </a:pPr>
            <a:r>
              <a:rPr lang="vi">
                <a:solidFill>
                  <a:schemeClr val="dk1"/>
                </a:solidFill>
              </a:rPr>
              <a:t>Given what we know about coins 1 and 2, we can make a table of the probability of seeing x heads out of 10 tosses.</a:t>
            </a:r>
            <a:endParaRPr>
              <a:solidFill>
                <a:schemeClr val="dk1"/>
              </a:solidFill>
            </a:endParaRPr>
          </a:p>
        </p:txBody>
      </p:sp>
      <p:pic>
        <p:nvPicPr>
          <p:cNvPr id="86" name="Google Shape;86;p18"/>
          <p:cNvPicPr preferRelativeResize="0"/>
          <p:nvPr/>
        </p:nvPicPr>
        <p:blipFill rotWithShape="1">
          <a:blip r:embed="rId3">
            <a:alphaModFix/>
          </a:blip>
          <a:srcRect l="3381" t="37821" r="3707" b="34098"/>
          <a:stretch/>
        </p:blipFill>
        <p:spPr>
          <a:xfrm>
            <a:off x="458225" y="2265275"/>
            <a:ext cx="8374075" cy="1422300"/>
          </a:xfrm>
          <a:prstGeom prst="rect">
            <a:avLst/>
          </a:prstGeom>
          <a:noFill/>
          <a:ln>
            <a:noFill/>
          </a:ln>
        </p:spPr>
      </p:pic>
      <p:sp>
        <p:nvSpPr>
          <p:cNvPr id="87" name="Google Shape;87;p18"/>
          <p:cNvSpPr txBox="1"/>
          <p:nvPr/>
        </p:nvSpPr>
        <p:spPr>
          <a:xfrm>
            <a:off x="1008750" y="3746650"/>
            <a:ext cx="71265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500"/>
              </a:spcAft>
              <a:buNone/>
            </a:pPr>
            <a:r>
              <a:rPr lang="vi" sz="1800">
                <a:solidFill>
                  <a:schemeClr val="dk1"/>
                </a:solidFill>
              </a:rPr>
              <a:t>We can now calculate a likelihood ratio, based on the number of heads we saw when tossing the unidentified coin.</a:t>
            </a:r>
            <a:endParaRPr sz="18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Coin Tossing Example: Likelihood Ratio</a:t>
            </a:r>
            <a:endParaRPr sz="3000" b="1" dirty="0"/>
          </a:p>
        </p:txBody>
      </p:sp>
      <p:pic>
        <p:nvPicPr>
          <p:cNvPr id="93" name="Google Shape;93;p19"/>
          <p:cNvPicPr preferRelativeResize="0"/>
          <p:nvPr/>
        </p:nvPicPr>
        <p:blipFill rotWithShape="1">
          <a:blip r:embed="rId3">
            <a:alphaModFix/>
          </a:blip>
          <a:srcRect l="3381" t="37821" r="3707" b="34098"/>
          <a:stretch/>
        </p:blipFill>
        <p:spPr>
          <a:xfrm>
            <a:off x="458225" y="1320075"/>
            <a:ext cx="8374075" cy="1422300"/>
          </a:xfrm>
          <a:prstGeom prst="rect">
            <a:avLst/>
          </a:prstGeom>
          <a:noFill/>
          <a:ln>
            <a:noFill/>
          </a:ln>
        </p:spPr>
      </p:pic>
      <p:sp>
        <p:nvSpPr>
          <p:cNvPr id="94" name="Google Shape;94;p19"/>
          <p:cNvSpPr/>
          <p:nvPr/>
        </p:nvSpPr>
        <p:spPr>
          <a:xfrm>
            <a:off x="3718200" y="1385325"/>
            <a:ext cx="644400" cy="12918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txBox="1"/>
          <p:nvPr/>
        </p:nvSpPr>
        <p:spPr>
          <a:xfrm>
            <a:off x="660513" y="2924975"/>
            <a:ext cx="7969500" cy="171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1800">
                <a:solidFill>
                  <a:schemeClr val="dk1"/>
                </a:solidFill>
              </a:rPr>
              <a:t>Suppose we saw three heads:</a:t>
            </a:r>
            <a:endParaRPr sz="1800">
              <a:solidFill>
                <a:schemeClr val="dk1"/>
              </a:solidFill>
            </a:endParaRPr>
          </a:p>
          <a:p>
            <a:pPr marL="0" lvl="0" indent="0" algn="l" rtl="0">
              <a:lnSpc>
                <a:spcPct val="115000"/>
              </a:lnSpc>
              <a:spcBef>
                <a:spcPts val="500"/>
              </a:spcBef>
              <a:spcAft>
                <a:spcPts val="0"/>
              </a:spcAft>
              <a:buNone/>
            </a:pPr>
            <a:endParaRPr sz="100">
              <a:solidFill>
                <a:schemeClr val="dk1"/>
              </a:solidFill>
            </a:endParaRPr>
          </a:p>
          <a:p>
            <a:pPr marL="0" lvl="0" indent="0" algn="l" rtl="0">
              <a:lnSpc>
                <a:spcPct val="115000"/>
              </a:lnSpc>
              <a:spcBef>
                <a:spcPts val="500"/>
              </a:spcBef>
              <a:spcAft>
                <a:spcPts val="0"/>
              </a:spcAft>
              <a:buNone/>
            </a:pPr>
            <a:r>
              <a:rPr lang="vi" sz="1800">
                <a:solidFill>
                  <a:schemeClr val="dk1"/>
                </a:solidFill>
              </a:rPr>
              <a:t>- P1(3)/P2(3) = 0.117/0.009 = 13</a:t>
            </a:r>
            <a:endParaRPr sz="1800">
              <a:solidFill>
                <a:schemeClr val="dk1"/>
              </a:solidFill>
            </a:endParaRPr>
          </a:p>
          <a:p>
            <a:pPr marL="0" lvl="0" indent="0" algn="l" rtl="0">
              <a:lnSpc>
                <a:spcPct val="115000"/>
              </a:lnSpc>
              <a:spcBef>
                <a:spcPts val="500"/>
              </a:spcBef>
              <a:spcAft>
                <a:spcPts val="0"/>
              </a:spcAft>
              <a:buNone/>
            </a:pPr>
            <a:r>
              <a:rPr lang="vi" sz="1800">
                <a:solidFill>
                  <a:schemeClr val="dk1"/>
                </a:solidFill>
              </a:rPr>
              <a:t>- Coin 1 was 13 times more likely to give us the output (3 heads) than coin 2. </a:t>
            </a:r>
            <a:endParaRPr sz="1800">
              <a:solidFill>
                <a:schemeClr val="dk1"/>
              </a:solidFill>
            </a:endParaRPr>
          </a:p>
          <a:p>
            <a:pPr marL="0" lvl="0" indent="0" algn="l" rtl="0">
              <a:lnSpc>
                <a:spcPct val="115000"/>
              </a:lnSpc>
              <a:spcBef>
                <a:spcPts val="500"/>
              </a:spcBef>
              <a:spcAft>
                <a:spcPts val="500"/>
              </a:spcAft>
              <a:buNone/>
            </a:pPr>
            <a:r>
              <a:rPr lang="vi" sz="1800">
                <a:solidFill>
                  <a:schemeClr val="dk1"/>
                </a:solidFill>
              </a:rPr>
              <a:t>- We call this the </a:t>
            </a:r>
            <a:r>
              <a:rPr lang="vi" sz="1800" b="1">
                <a:solidFill>
                  <a:schemeClr val="dk1"/>
                </a:solidFill>
              </a:rPr>
              <a:t>likelihood ratio</a:t>
            </a:r>
            <a:r>
              <a:rPr lang="vi" sz="1800">
                <a:solidFill>
                  <a:schemeClr val="dk1"/>
                </a:solidFill>
              </a:rPr>
              <a:t>.</a:t>
            </a:r>
            <a:endParaRPr sz="18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Hypothesis Testing: Bayesian Interpretation</a:t>
            </a:r>
            <a:endParaRPr sz="3000" b="1" dirty="0"/>
          </a:p>
        </p:txBody>
      </p:sp>
      <p:sp>
        <p:nvSpPr>
          <p:cNvPr id="101" name="Google Shape;101;p20"/>
          <p:cNvSpPr txBox="1">
            <a:spLocks noGrp="1"/>
          </p:cNvSpPr>
          <p:nvPr>
            <p:ph type="body" idx="1"/>
          </p:nvPr>
        </p:nvSpPr>
        <p:spPr>
          <a:xfrm>
            <a:off x="855175" y="1388125"/>
            <a:ext cx="7535700" cy="31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solidFill>
                  <a:schemeClr val="dk1"/>
                </a:solidFill>
              </a:rPr>
              <a:t>In the Bayesian interpretation, we need </a:t>
            </a:r>
            <a:r>
              <a:rPr lang="vi" b="1">
                <a:solidFill>
                  <a:schemeClr val="dk1"/>
                </a:solidFill>
              </a:rPr>
              <a:t>priors</a:t>
            </a:r>
            <a:r>
              <a:rPr lang="vi">
                <a:solidFill>
                  <a:schemeClr val="dk1"/>
                </a:solidFill>
              </a:rPr>
              <a:t> for each hypothesis: </a:t>
            </a:r>
            <a:endParaRPr>
              <a:solidFill>
                <a:schemeClr val="dk1"/>
              </a:solidFill>
            </a:endParaRPr>
          </a:p>
          <a:p>
            <a:pPr marL="0" lvl="0" indent="0" algn="l" rtl="0">
              <a:spcBef>
                <a:spcPts val="500"/>
              </a:spcBef>
              <a:spcAft>
                <a:spcPts val="0"/>
              </a:spcAft>
              <a:buNone/>
            </a:pPr>
            <a:r>
              <a:rPr lang="vi">
                <a:solidFill>
                  <a:schemeClr val="dk1"/>
                </a:solidFill>
              </a:rPr>
              <a:t>- In this case, we randomly chose the coin to flip </a:t>
            </a:r>
            <a:endParaRPr>
              <a:solidFill>
                <a:schemeClr val="dk1"/>
              </a:solidFill>
            </a:endParaRPr>
          </a:p>
          <a:p>
            <a:pPr marL="0" lvl="0" indent="0" algn="l" rtl="0">
              <a:spcBef>
                <a:spcPts val="500"/>
              </a:spcBef>
              <a:spcAft>
                <a:spcPts val="0"/>
              </a:spcAft>
              <a:buNone/>
            </a:pPr>
            <a:r>
              <a:rPr lang="vi">
                <a:solidFill>
                  <a:schemeClr val="dk1"/>
                </a:solidFill>
              </a:rPr>
              <a:t>- P(H</a:t>
            </a:r>
            <a:r>
              <a:rPr lang="vi" baseline="-25000">
                <a:solidFill>
                  <a:schemeClr val="dk1"/>
                </a:solidFill>
              </a:rPr>
              <a:t>1</a:t>
            </a:r>
            <a:r>
              <a:rPr lang="vi">
                <a:solidFill>
                  <a:schemeClr val="dk1"/>
                </a:solidFill>
              </a:rPr>
              <a:t> = we chose coin 1) = 1/2 and </a:t>
            </a:r>
            <a:endParaRPr>
              <a:solidFill>
                <a:schemeClr val="dk1"/>
              </a:solidFill>
            </a:endParaRPr>
          </a:p>
          <a:p>
            <a:pPr marL="0" lvl="0" indent="0" algn="l" rtl="0">
              <a:spcBef>
                <a:spcPts val="500"/>
              </a:spcBef>
              <a:spcAft>
                <a:spcPts val="0"/>
              </a:spcAft>
              <a:buNone/>
            </a:pPr>
            <a:r>
              <a:rPr lang="vi">
                <a:solidFill>
                  <a:schemeClr val="dk1"/>
                </a:solidFill>
              </a:rPr>
              <a:t>- P(H</a:t>
            </a:r>
            <a:r>
              <a:rPr lang="vi" baseline="-25000">
                <a:solidFill>
                  <a:schemeClr val="dk1"/>
                </a:solidFill>
              </a:rPr>
              <a:t>2</a:t>
            </a:r>
            <a:r>
              <a:rPr lang="vi">
                <a:solidFill>
                  <a:schemeClr val="dk1"/>
                </a:solidFill>
              </a:rPr>
              <a:t> = we chose coin 2) = 1/2</a:t>
            </a:r>
            <a:endParaRPr>
              <a:solidFill>
                <a:schemeClr val="dk1"/>
              </a:solidFill>
            </a:endParaRPr>
          </a:p>
          <a:p>
            <a:pPr marL="0" lvl="0" indent="0" algn="l" rtl="0">
              <a:spcBef>
                <a:spcPts val="500"/>
              </a:spcBef>
              <a:spcAft>
                <a:spcPts val="0"/>
              </a:spcAft>
              <a:buClr>
                <a:schemeClr val="dk1"/>
              </a:buClr>
              <a:buSzPts val="1100"/>
              <a:buFont typeface="Arial"/>
              <a:buNone/>
            </a:pPr>
            <a:endParaRPr sz="100">
              <a:solidFill>
                <a:schemeClr val="dk1"/>
              </a:solidFill>
            </a:endParaRPr>
          </a:p>
          <a:p>
            <a:pPr marL="0" lvl="0" indent="0" algn="l" rtl="0">
              <a:spcBef>
                <a:spcPts val="500"/>
              </a:spcBef>
              <a:spcAft>
                <a:spcPts val="500"/>
              </a:spcAft>
              <a:buNone/>
            </a:pPr>
            <a:r>
              <a:rPr lang="vi">
                <a:solidFill>
                  <a:schemeClr val="dk1"/>
                </a:solidFill>
              </a:rPr>
              <a:t>Since we have no way, before seeing the data, to determine the coin that was chosen, we just assign 1/2 to each.</a:t>
            </a:r>
            <a:endParaRPr>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2461</Words>
  <Application>Microsoft Office PowerPoint</Application>
  <PresentationFormat>On-screen Show (16:9)</PresentationFormat>
  <Paragraphs>291</Paragraphs>
  <Slides>38</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Times New Roman</vt:lpstr>
      <vt:lpstr>Simple Light</vt:lpstr>
      <vt:lpstr>Hypothesis Testing</vt:lpstr>
      <vt:lpstr>Learning Goals</vt:lpstr>
      <vt:lpstr>Hypothesis Testing</vt:lpstr>
      <vt:lpstr>Hypothesis Testing: Decision Rules</vt:lpstr>
      <vt:lpstr>Hypothesis Testing: Bayesian Approach</vt:lpstr>
      <vt:lpstr>Coin Tossing Example</vt:lpstr>
      <vt:lpstr>Coin Tossing Example: Likelihood Ratio</vt:lpstr>
      <vt:lpstr>Coin Tossing Example: Likelihood Ratio</vt:lpstr>
      <vt:lpstr>Hypothesis Testing: Bayesian Interpretation</vt:lpstr>
      <vt:lpstr>Hypothesis Testing: Bayesian Interpretation</vt:lpstr>
      <vt:lpstr>Hypothesis Testing: Bayesian Interpretation</vt:lpstr>
      <vt:lpstr>Neyman-Pearson Interpretation</vt:lpstr>
      <vt:lpstr>Example: Customer Churn</vt:lpstr>
      <vt:lpstr>Customer Churn: Type I vs. Type II Error</vt:lpstr>
      <vt:lpstr>Hypothesis Testing: Terminology</vt:lpstr>
      <vt:lpstr>Hypothesis Testing: Marketing Intervention</vt:lpstr>
      <vt:lpstr>Hypothesis Testing: Website Layout </vt:lpstr>
      <vt:lpstr>Hypothesis Testing: Product Quality/Size</vt:lpstr>
      <vt:lpstr>Significance Level and P-Values</vt:lpstr>
      <vt:lpstr>Significance Level and P-Values</vt:lpstr>
      <vt:lpstr>Significance Level and P-Values</vt:lpstr>
      <vt:lpstr>Significance Level and P-Values</vt:lpstr>
      <vt:lpstr>Coin Tossing Example: p-value</vt:lpstr>
      <vt:lpstr>Hypothesis Testing: Coin Tossing</vt:lpstr>
      <vt:lpstr>F-Statistic</vt:lpstr>
      <vt:lpstr>Power and Sample Size</vt:lpstr>
      <vt:lpstr>Power: Bonferroni Correction</vt:lpstr>
      <vt:lpstr>Does It Rain More On Cooler Days?</vt:lpstr>
      <vt:lpstr>How Correlations are Important</vt:lpstr>
      <vt:lpstr>How Correlations are Important</vt:lpstr>
      <vt:lpstr>Mixing Up Cause and Effect</vt:lpstr>
      <vt:lpstr>Confounding Variables</vt:lpstr>
      <vt:lpstr>Confounding Variables</vt:lpstr>
      <vt:lpstr>Spurious Correlations</vt:lpstr>
      <vt:lpstr>Spurious Correlations</vt:lpstr>
      <vt:lpstr>Summary</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dc:title>
  <cp:lastModifiedBy>Ngô Đăng Hà An</cp:lastModifiedBy>
  <cp:revision>12</cp:revision>
  <dcterms:modified xsi:type="dcterms:W3CDTF">2022-12-15T13:06:39Z</dcterms:modified>
</cp:coreProperties>
</file>