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9" r:id="rId13"/>
    <p:sldId id="281" r:id="rId14"/>
    <p:sldId id="280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06f35a6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06f35a6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06f35a6f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06f35a6f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06f35a6f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06f35a6f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06f35a6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06f35a6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06f35a6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06f35a6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06f35a6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06f35a6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06f35a6f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06f35a6f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06f35a6f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06f35a6f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06f35a6f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06f35a6f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06f35a6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06f35a6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06f35a6f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06f35a6f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" y="9897"/>
            <a:ext cx="903262" cy="45548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Linear </a:t>
            </a:r>
            <a:r>
              <a:rPr lang="en-US" sz="4400" b="1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67711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Other Measures of Error</a:t>
            </a:r>
            <a:endParaRPr sz="3000" b="1" dirty="0"/>
          </a:p>
        </p:txBody>
      </p:sp>
      <p:grpSp>
        <p:nvGrpSpPr>
          <p:cNvPr id="105" name="Google Shape;105;p21"/>
          <p:cNvGrpSpPr/>
          <p:nvPr/>
        </p:nvGrpSpPr>
        <p:grpSpPr>
          <a:xfrm>
            <a:off x="772150" y="936950"/>
            <a:ext cx="6750900" cy="4072800"/>
            <a:chOff x="772150" y="936950"/>
            <a:chExt cx="6750900" cy="4072800"/>
          </a:xfrm>
        </p:grpSpPr>
        <p:pic>
          <p:nvPicPr>
            <p:cNvPr id="106" name="Google Shape;106;p21"/>
            <p:cNvPicPr preferRelativeResize="0"/>
            <p:nvPr/>
          </p:nvPicPr>
          <p:blipFill rotWithShape="1">
            <a:blip r:embed="rId3">
              <a:alphaModFix/>
            </a:blip>
            <a:srcRect l="2253" t="21777" r="25282"/>
            <a:stretch/>
          </p:blipFill>
          <p:spPr>
            <a:xfrm>
              <a:off x="772150" y="936950"/>
              <a:ext cx="6668325" cy="404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21"/>
            <p:cNvSpPr/>
            <p:nvPr/>
          </p:nvSpPr>
          <p:spPr>
            <a:xfrm>
              <a:off x="7076950" y="4437050"/>
              <a:ext cx="446100" cy="57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Linear Regression: The Syntax</a:t>
            </a:r>
            <a:endParaRPr sz="3000" b="1" dirty="0"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l="1288" t="23492" r="34299" b="16623"/>
          <a:stretch/>
        </p:blipFill>
        <p:spPr>
          <a:xfrm>
            <a:off x="722500" y="1145325"/>
            <a:ext cx="7184850" cy="37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31666"/>
            <a:ext cx="8520600" cy="629572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/>
              <a:t>Review</a:t>
            </a:r>
            <a:endParaRPr lang="en-US" sz="3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11297"/>
            <a:ext cx="8709458" cy="33038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Linear Regression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 linear regression models the relationship between a continuous variable and one or more scaled variables</a:t>
            </a:r>
            <a:r>
              <a:rPr lang="en-US" sz="2000" dirty="0" smtClean="0">
                <a:solidFill>
                  <a:schemeClr val="tx1"/>
                </a:solidFill>
              </a:rPr>
              <a:t>. It </a:t>
            </a:r>
            <a:r>
              <a:rPr lang="en-US" sz="2000" dirty="0">
                <a:solidFill>
                  <a:schemeClr val="tx1"/>
                </a:solidFill>
              </a:rPr>
              <a:t>is usually represented as a dependent function equal to the sum of a coefficient plus scaling factors times the independent variables. 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Residuals are defined as the difference between an actual value and a predicted value.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28542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24993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/>
              <a:t>Review</a:t>
            </a:r>
            <a:endParaRPr lang="en-US" sz="3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21296"/>
            <a:ext cx="8709458" cy="36509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Linear Regression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modeling best practice for linear regression is: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Use cost function to fit the linear regression model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Develop multiple models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Compare the results and choose the one that fits your data and whether you are using your model for prediction or interpretation.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Three common measures of error for linear regressions are: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Sum of squared Error (SSE)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Total Sum of Squares (TSS)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Coefficient of Determination (R2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53657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64958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/>
              <a:t>Summary</a:t>
            </a:r>
            <a:endParaRPr lang="en-US" sz="3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66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Linear Regression Syntax </a:t>
            </a:r>
          </a:p>
          <a:p>
            <a:pPr marL="5969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 most simple syntax to train a linear regression using </a:t>
            </a:r>
            <a:r>
              <a:rPr lang="en-US" sz="2000" dirty="0" err="1" smtClean="0">
                <a:solidFill>
                  <a:schemeClr val="tx1"/>
                </a:solidFill>
              </a:rPr>
              <a:t>scikit</a:t>
            </a:r>
            <a:r>
              <a:rPr lang="en-US" sz="2000" dirty="0" smtClean="0">
                <a:solidFill>
                  <a:schemeClr val="tx1"/>
                </a:solidFill>
              </a:rPr>
              <a:t> learn is: </a:t>
            </a:r>
          </a:p>
          <a:p>
            <a:pPr marL="5969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rom </a:t>
            </a:r>
            <a:r>
              <a:rPr lang="en-US" sz="2000" dirty="0" err="1">
                <a:solidFill>
                  <a:schemeClr val="tx1"/>
                </a:solidFill>
              </a:rPr>
              <a:t>sklearn.linear_model</a:t>
            </a:r>
            <a:r>
              <a:rPr lang="en-US" sz="2000" dirty="0">
                <a:solidFill>
                  <a:schemeClr val="tx1"/>
                </a:solidFill>
              </a:rPr>
              <a:t> import </a:t>
            </a:r>
            <a:r>
              <a:rPr lang="en-US" sz="2000" b="1" i="1" dirty="0" err="1">
                <a:solidFill>
                  <a:schemeClr val="tx1"/>
                </a:solidFill>
              </a:rPr>
              <a:t>LinearRegression</a:t>
            </a:r>
            <a:endParaRPr lang="en-US" sz="2000" b="1" i="1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LR = </a:t>
            </a:r>
            <a:r>
              <a:rPr lang="en-US" sz="2000" dirty="0" err="1">
                <a:solidFill>
                  <a:schemeClr val="tx1"/>
                </a:solidFill>
              </a:rPr>
              <a:t>LinearRegression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LR = </a:t>
            </a:r>
            <a:r>
              <a:rPr lang="en-US" sz="2000" dirty="0" err="1">
                <a:solidFill>
                  <a:schemeClr val="tx1"/>
                </a:solidFill>
              </a:rPr>
              <a:t>LR.fit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X_train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y_train</a:t>
            </a:r>
            <a:r>
              <a:rPr lang="en-US" sz="2000" dirty="0">
                <a:solidFill>
                  <a:schemeClr val="tx1"/>
                </a:solidFill>
              </a:rPr>
              <a:t>) </a:t>
            </a:r>
          </a:p>
          <a:p>
            <a:pPr marL="5969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To score a data frame </a:t>
            </a:r>
            <a:r>
              <a:rPr lang="en-US" sz="2000" dirty="0" err="1">
                <a:solidFill>
                  <a:schemeClr val="tx1"/>
                </a:solidFill>
              </a:rPr>
              <a:t>X_test</a:t>
            </a:r>
            <a:r>
              <a:rPr lang="en-US" sz="2000" dirty="0">
                <a:solidFill>
                  <a:schemeClr val="tx1"/>
                </a:solidFill>
              </a:rPr>
              <a:t> you would use this syntax: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y_predict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LR.predict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X_test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35591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Learning Recap</a:t>
            </a:r>
            <a:endParaRPr sz="3000" b="1"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1437700" y="1450100"/>
            <a:ext cx="4114800" cy="28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In this section, we discussed: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Linear Regression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Modeling Best Practice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Measuring Errors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endParaRPr lang="v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Learning Goals</a:t>
            </a:r>
            <a:endParaRPr sz="30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437700" y="1450100"/>
            <a:ext cx="4114800" cy="28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In this section, we will cover: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Linear Regression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Modeling Best Practice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- Measuring Errors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</a:t>
            </a:fld>
            <a:endParaRPr lang="v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Introduction to Linear Regression</a:t>
            </a:r>
            <a:endParaRPr sz="3000" b="1" dirty="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2573" t="22064" r="8695" b="20342"/>
          <a:stretch/>
        </p:blipFill>
        <p:spPr>
          <a:xfrm>
            <a:off x="402350" y="1430400"/>
            <a:ext cx="8339300" cy="30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Introduction to Linear Regression</a:t>
            </a:r>
            <a:endParaRPr sz="3000" b="1" dirty="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2412" t="23206" r="3708" b="19774"/>
          <a:stretch/>
        </p:blipFill>
        <p:spPr>
          <a:xfrm>
            <a:off x="311700" y="1492350"/>
            <a:ext cx="8445350" cy="28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Introduction to Linear Regression</a:t>
            </a:r>
            <a:endParaRPr sz="3000" b="1" dirty="0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2094" t="23780" r="3538" b="20344"/>
          <a:stretch/>
        </p:blipFill>
        <p:spPr>
          <a:xfrm>
            <a:off x="375500" y="1703050"/>
            <a:ext cx="8520600" cy="28353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Calculating the Residuals</a:t>
            </a:r>
            <a:endParaRPr sz="3000" b="1" dirty="0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1931" t="19198" r="55717" b="20917"/>
          <a:stretch/>
        </p:blipFill>
        <p:spPr>
          <a:xfrm>
            <a:off x="449875" y="1266725"/>
            <a:ext cx="4348150" cy="34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l="57004" t="18051" r="8535" b="60458"/>
          <a:stretch/>
        </p:blipFill>
        <p:spPr>
          <a:xfrm>
            <a:off x="5131125" y="1591525"/>
            <a:ext cx="3579450" cy="12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vi" sz="3000" b="1" dirty="0"/>
              <a:t>Calculating the Residuals</a:t>
            </a:r>
            <a:endParaRPr sz="3000" b="1" dirty="0"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l="1931" t="19198" r="55717" b="20917"/>
          <a:stretch/>
        </p:blipFill>
        <p:spPr>
          <a:xfrm>
            <a:off x="449875" y="1266725"/>
            <a:ext cx="4348150" cy="34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l="53302" t="20341" r="5474" b="31806"/>
          <a:stretch/>
        </p:blipFill>
        <p:spPr>
          <a:xfrm>
            <a:off x="4798025" y="1309975"/>
            <a:ext cx="3868425" cy="25235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Minimizing the Error Function</a:t>
            </a:r>
            <a:endParaRPr sz="3000" b="1" dirty="0"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l="2737" t="24356" r="14815" b="48709"/>
          <a:stretch/>
        </p:blipFill>
        <p:spPr>
          <a:xfrm>
            <a:off x="501663" y="1824463"/>
            <a:ext cx="814067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Modeling Best Practice</a:t>
            </a:r>
            <a:endParaRPr sz="3000" b="1"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090675" y="1462500"/>
            <a:ext cx="5639400" cy="3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E0D00"/>
                </a:solidFill>
              </a:rPr>
              <a:t>- </a:t>
            </a:r>
            <a:r>
              <a:rPr lang="vi" sz="2000" dirty="0" smtClean="0">
                <a:solidFill>
                  <a:srgbClr val="0E0D00"/>
                </a:solidFill>
              </a:rPr>
              <a:t>Use </a:t>
            </a:r>
            <a:r>
              <a:rPr lang="vi" sz="2000" dirty="0">
                <a:solidFill>
                  <a:srgbClr val="0E0D00"/>
                </a:solidFill>
              </a:rPr>
              <a:t>cost function to fit model</a:t>
            </a:r>
            <a:endParaRPr sz="2000" dirty="0">
              <a:solidFill>
                <a:srgbClr val="0E0D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E0D00"/>
                </a:solidFill>
              </a:rPr>
              <a:t>- </a:t>
            </a:r>
            <a:r>
              <a:rPr lang="vi" sz="2000" dirty="0" smtClean="0">
                <a:solidFill>
                  <a:srgbClr val="0E0D00"/>
                </a:solidFill>
              </a:rPr>
              <a:t>Develop </a:t>
            </a:r>
            <a:r>
              <a:rPr lang="vi" sz="2000" dirty="0">
                <a:solidFill>
                  <a:srgbClr val="0E0D00"/>
                </a:solidFill>
              </a:rPr>
              <a:t>multiple models</a:t>
            </a:r>
            <a:endParaRPr sz="2000" dirty="0">
              <a:solidFill>
                <a:srgbClr val="0E0D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rgbClr val="121100"/>
                </a:solidFill>
              </a:rPr>
              <a:t>- </a:t>
            </a:r>
            <a:r>
              <a:rPr lang="vi" sz="2000" dirty="0" smtClean="0">
                <a:solidFill>
                  <a:srgbClr val="121100"/>
                </a:solidFill>
              </a:rPr>
              <a:t>Compare </a:t>
            </a:r>
            <a:r>
              <a:rPr lang="vi" sz="2000" dirty="0">
                <a:solidFill>
                  <a:srgbClr val="121100"/>
                </a:solidFill>
              </a:rPr>
              <a:t>results and choose best one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230</Words>
  <Application>Microsoft Office PowerPoint</Application>
  <PresentationFormat>On-screen Show (16:9)</PresentationFormat>
  <Paragraphs>66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Linear Regression</vt:lpstr>
      <vt:lpstr>Learning Goals</vt:lpstr>
      <vt:lpstr>Introduction to Linear Regression</vt:lpstr>
      <vt:lpstr>Introduction to Linear Regression</vt:lpstr>
      <vt:lpstr>Introduction to Linear Regression</vt:lpstr>
      <vt:lpstr>Calculating the Residuals</vt:lpstr>
      <vt:lpstr>Calculating the Residuals</vt:lpstr>
      <vt:lpstr>Minimizing the Error Function</vt:lpstr>
      <vt:lpstr>Modeling Best Practice</vt:lpstr>
      <vt:lpstr>Other Measures of Error</vt:lpstr>
      <vt:lpstr>Linear Regression: The Syntax</vt:lpstr>
      <vt:lpstr>Review</vt:lpstr>
      <vt:lpstr>Review</vt:lpstr>
      <vt:lpstr>Summary</vt:lpstr>
      <vt:lpstr>Learning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Goals</dc:title>
  <cp:lastModifiedBy>Ngô Đăng Hà An</cp:lastModifiedBy>
  <cp:revision>26</cp:revision>
  <dcterms:modified xsi:type="dcterms:W3CDTF">2022-12-25T04:31:36Z</dcterms:modified>
</cp:coreProperties>
</file>