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68" r:id="rId2"/>
    <p:sldId id="269" r:id="rId3"/>
    <p:sldId id="270" r:id="rId4"/>
    <p:sldId id="271" r:id="rId5"/>
    <p:sldId id="272" r:id="rId6"/>
    <p:sldId id="273" r:id="rId7"/>
    <p:sldId id="274" r:id="rId8"/>
    <p:sldId id="282" r:id="rId9"/>
    <p:sldId id="275" r:id="rId10"/>
    <p:sldId id="283" r:id="rId11"/>
    <p:sldId id="284" r:id="rId12"/>
    <p:sldId id="285" r:id="rId13"/>
    <p:sldId id="286" r:id="rId14"/>
    <p:sldId id="276" r:id="rId15"/>
    <p:sldId id="278" r:id="rId16"/>
    <p:sldId id="27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70706398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70706398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939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70706398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70706398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19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70706398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70706398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269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70706398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70706398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69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707063987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707063987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196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707063987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707063987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754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0706398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0706398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88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707063987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707063987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51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707063987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707063987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790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70706398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70706398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40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707063987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707063987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65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707063987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707063987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893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70706398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70706398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23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70706398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70706398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78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99914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376332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724164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411930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28103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403613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41219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59825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07299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325692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62512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000" b="0" i="0" u="none" strike="noStrike" kern="0" cap="none" spc="0" normalizeH="0" baseline="0" noProof="0">
              <a:ln>
                <a:noFill/>
              </a:ln>
              <a:solidFill>
                <a:srgbClr val="595959"/>
              </a:solidFill>
              <a:effectLst/>
              <a:uLnTx/>
              <a:uFillTx/>
              <a:latin typeface="Arial"/>
              <a:cs typeface="Arial"/>
              <a:sym typeface="Arial"/>
            </a:endParaRPr>
          </a:p>
        </p:txBody>
      </p:sp>
      <p:pic>
        <p:nvPicPr>
          <p:cNvPr id="5" name="Picture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895" y="9897"/>
            <a:ext cx="903262" cy="455484"/>
          </a:xfrm>
          <a:prstGeom prst="rect">
            <a:avLst/>
          </a:prstGeom>
        </p:spPr>
      </p:pic>
    </p:spTree>
    <p:extLst>
      <p:ext uri="{BB962C8B-B14F-4D97-AF65-F5344CB8AC3E}">
        <p14:creationId xmlns:p14="http://schemas.microsoft.com/office/powerpoint/2010/main" val="372124478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smtClean="0"/>
              <a:t>Polynomial </a:t>
            </a:r>
            <a:r>
              <a:rPr lang="en-US" sz="4400" b="1" dirty="0"/>
              <a:t>Regression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37235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Extending the Linear Model</a:t>
            </a:r>
            <a:endParaRPr sz="3000" b="1" dirty="0"/>
          </a:p>
        </p:txBody>
      </p:sp>
      <p:sp>
        <p:nvSpPr>
          <p:cNvPr id="95" name="Google Shape;95;p19"/>
          <p:cNvSpPr txBox="1">
            <a:spLocks noGrp="1"/>
          </p:cNvSpPr>
          <p:nvPr>
            <p:ph type="body" idx="1"/>
          </p:nvPr>
        </p:nvSpPr>
        <p:spPr>
          <a:xfrm>
            <a:off x="743650" y="1189825"/>
            <a:ext cx="8088650" cy="3854400"/>
          </a:xfrm>
          <a:prstGeom prst="rect">
            <a:avLst/>
          </a:prstGeom>
        </p:spPr>
        <p:txBody>
          <a:bodyPr spcFirstLastPara="1" wrap="square" lIns="91425" tIns="91425" rIns="91425" bIns="91425" anchor="t" anchorCtr="0">
            <a:normAutofit fontScale="92500" lnSpcReduction="10000"/>
          </a:bodyPr>
          <a:lstStyle/>
          <a:p>
            <a:pPr marL="285750" indent="-285750"/>
            <a:r>
              <a:rPr lang="vi" sz="2000" dirty="0" smtClean="0">
                <a:solidFill>
                  <a:schemeClr val="dk1"/>
                </a:solidFill>
              </a:rPr>
              <a:t>Logistic Regression</a:t>
            </a:r>
            <a:r>
              <a:rPr lang="en-US" sz="2000" dirty="0">
                <a:solidFill>
                  <a:schemeClr val="dk1"/>
                </a:solidFill>
              </a:rPr>
              <a:t>: This type of statistical model (also known as logit model) is often used for classification and predictive analytics. Logistic regression estimates the probability of an event occurring, such as voted or didn’t vote, based on a given dataset of independent variables.</a:t>
            </a:r>
            <a:endParaRPr sz="2000" dirty="0">
              <a:solidFill>
                <a:schemeClr val="dk1"/>
              </a:solidFill>
            </a:endParaRPr>
          </a:p>
          <a:p>
            <a:pPr marL="285750" indent="-285750">
              <a:spcBef>
                <a:spcPts val="500"/>
              </a:spcBef>
            </a:pPr>
            <a:r>
              <a:rPr lang="vi" sz="2000" dirty="0" smtClean="0">
                <a:solidFill>
                  <a:schemeClr val="dk1"/>
                </a:solidFill>
              </a:rPr>
              <a:t>K-Nearest Neighbors</a:t>
            </a:r>
            <a:r>
              <a:rPr lang="en-US" sz="2000" dirty="0">
                <a:solidFill>
                  <a:schemeClr val="dk1"/>
                </a:solidFill>
              </a:rPr>
              <a:t>: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r>
              <a:rPr lang="en-US" sz="2000" dirty="0" smtClean="0">
                <a:solidFill>
                  <a:schemeClr val="dk1"/>
                </a:solidFill>
              </a:rPr>
              <a:t>.</a:t>
            </a:r>
            <a:endParaRPr sz="2000"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3172603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Extending the Linear Model</a:t>
            </a:r>
            <a:endParaRPr sz="3000" b="1" dirty="0"/>
          </a:p>
        </p:txBody>
      </p:sp>
      <p:sp>
        <p:nvSpPr>
          <p:cNvPr id="95" name="Google Shape;95;p19"/>
          <p:cNvSpPr txBox="1">
            <a:spLocks noGrp="1"/>
          </p:cNvSpPr>
          <p:nvPr>
            <p:ph type="body" idx="1"/>
          </p:nvPr>
        </p:nvSpPr>
        <p:spPr>
          <a:xfrm>
            <a:off x="743650" y="1189825"/>
            <a:ext cx="8088650" cy="3854400"/>
          </a:xfrm>
          <a:prstGeom prst="rect">
            <a:avLst/>
          </a:prstGeom>
        </p:spPr>
        <p:txBody>
          <a:bodyPr spcFirstLastPara="1" wrap="square" lIns="91425" tIns="91425" rIns="91425" bIns="91425" anchor="t" anchorCtr="0">
            <a:normAutofit/>
          </a:bodyPr>
          <a:lstStyle/>
          <a:p>
            <a:pPr marL="285750" indent="-285750">
              <a:spcBef>
                <a:spcPts val="500"/>
              </a:spcBef>
            </a:pPr>
            <a:r>
              <a:rPr lang="vi" sz="2000" dirty="0" smtClean="0">
                <a:solidFill>
                  <a:schemeClr val="dk1"/>
                </a:solidFill>
              </a:rPr>
              <a:t>Decision Trees</a:t>
            </a:r>
            <a:r>
              <a:rPr lang="en-US" sz="2000" dirty="0">
                <a:solidFill>
                  <a:schemeClr val="dk1"/>
                </a:solidFill>
              </a:rPr>
              <a:t>: </a:t>
            </a:r>
            <a:r>
              <a:rPr lang="en-US" sz="2000" dirty="0" smtClean="0">
                <a:solidFill>
                  <a:schemeClr val="dk1"/>
                </a:solidFill>
              </a:rPr>
              <a:t>a </a:t>
            </a:r>
            <a:r>
              <a:rPr lang="en-US" sz="2000" dirty="0">
                <a:solidFill>
                  <a:schemeClr val="dk1"/>
                </a:solidFill>
              </a:rPr>
              <a:t>non-parametric supervised learning algorithm, which is utilized for both classification and regression tasks. It has a hierarchical, tree structure, which consists of a root node, branches, internal nodes and leaf nodes.</a:t>
            </a:r>
            <a:endParaRPr sz="2000"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pic>
        <p:nvPicPr>
          <p:cNvPr id="1026" name="Picture 2" descr="Model of a decision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787" y="2678525"/>
            <a:ext cx="4990425" cy="280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28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Extending the Linear Model</a:t>
            </a:r>
            <a:endParaRPr sz="3000" b="1" dirty="0"/>
          </a:p>
        </p:txBody>
      </p:sp>
      <p:sp>
        <p:nvSpPr>
          <p:cNvPr id="95" name="Google Shape;95;p19"/>
          <p:cNvSpPr txBox="1">
            <a:spLocks noGrp="1"/>
          </p:cNvSpPr>
          <p:nvPr>
            <p:ph type="body" idx="1"/>
          </p:nvPr>
        </p:nvSpPr>
        <p:spPr>
          <a:xfrm>
            <a:off x="743650" y="1189825"/>
            <a:ext cx="8088650" cy="3854400"/>
          </a:xfrm>
          <a:prstGeom prst="rect">
            <a:avLst/>
          </a:prstGeom>
        </p:spPr>
        <p:txBody>
          <a:bodyPr spcFirstLastPara="1" wrap="square" lIns="91425" tIns="91425" rIns="91425" bIns="91425" anchor="t" anchorCtr="0">
            <a:normAutofit fontScale="92500" lnSpcReduction="20000"/>
          </a:bodyPr>
          <a:lstStyle/>
          <a:p>
            <a:pPr marL="285750" indent="-285750">
              <a:spcBef>
                <a:spcPts val="500"/>
              </a:spcBef>
            </a:pPr>
            <a:r>
              <a:rPr lang="vi" sz="2000" dirty="0" smtClean="0">
                <a:solidFill>
                  <a:schemeClr val="dk1"/>
                </a:solidFill>
              </a:rPr>
              <a:t>Support </a:t>
            </a:r>
            <a:r>
              <a:rPr lang="vi" sz="2000" dirty="0">
                <a:solidFill>
                  <a:schemeClr val="dk1"/>
                </a:solidFill>
              </a:rPr>
              <a:t>Vector </a:t>
            </a:r>
            <a:r>
              <a:rPr lang="vi" sz="2000" dirty="0" smtClean="0">
                <a:solidFill>
                  <a:schemeClr val="dk1"/>
                </a:solidFill>
              </a:rPr>
              <a:t>Machines</a:t>
            </a:r>
            <a:r>
              <a:rPr lang="en-US" sz="2000" dirty="0">
                <a:solidFill>
                  <a:schemeClr val="dk1"/>
                </a:solidFill>
              </a:rPr>
              <a:t>: </a:t>
            </a:r>
            <a:endParaRPr lang="en-US" sz="2000" dirty="0" smtClean="0">
              <a:solidFill>
                <a:schemeClr val="dk1"/>
              </a:solidFill>
            </a:endParaRPr>
          </a:p>
          <a:p>
            <a:pPr marL="457200" lvl="1" indent="0">
              <a:spcBef>
                <a:spcPts val="500"/>
              </a:spcBef>
              <a:buNone/>
            </a:pPr>
            <a:r>
              <a:rPr lang="en-US" sz="1600" dirty="0">
                <a:solidFill>
                  <a:schemeClr val="dk1"/>
                </a:solidFill>
              </a:rPr>
              <a:t>A</a:t>
            </a:r>
            <a:r>
              <a:rPr lang="en-US" sz="1600" dirty="0" smtClean="0">
                <a:solidFill>
                  <a:schemeClr val="dk1"/>
                </a:solidFill>
              </a:rPr>
              <a:t> </a:t>
            </a:r>
            <a:r>
              <a:rPr lang="en-US" sz="1600" dirty="0">
                <a:solidFill>
                  <a:schemeClr val="dk1"/>
                </a:solidFill>
              </a:rPr>
              <a:t>robust classification and regression technique that maximizes the predictive accuracy of a model without overfitting the training data. SVM is particularly suited to analyzing data with very large numbers (for example, thousands) of predictor fields</a:t>
            </a:r>
            <a:r>
              <a:rPr lang="en-US" sz="1600" dirty="0" smtClean="0">
                <a:solidFill>
                  <a:schemeClr val="dk1"/>
                </a:solidFill>
              </a:rPr>
              <a:t>.</a:t>
            </a:r>
            <a:endParaRPr lang="en-US" sz="1600" dirty="0">
              <a:solidFill>
                <a:schemeClr val="dk1"/>
              </a:solidFill>
            </a:endParaRPr>
          </a:p>
          <a:p>
            <a:pPr marL="457200" lvl="1" indent="0">
              <a:spcBef>
                <a:spcPts val="500"/>
              </a:spcBef>
              <a:buNone/>
            </a:pPr>
            <a:r>
              <a:rPr lang="en-US" sz="1600" dirty="0" smtClean="0">
                <a:solidFill>
                  <a:schemeClr val="dk1"/>
                </a:solidFill>
              </a:rPr>
              <a:t>SVM </a:t>
            </a:r>
            <a:r>
              <a:rPr lang="en-US" sz="1600" dirty="0">
                <a:solidFill>
                  <a:schemeClr val="dk1"/>
                </a:solidFill>
              </a:rPr>
              <a:t>has applications in many disciplines, including customer relationship management (CRM), facial and other image recognition, bioinformatics, text mining concept extraction, intrusion detection, protein structure prediction, and voice and speech recognition.</a:t>
            </a:r>
            <a:endParaRPr sz="1600" dirty="0">
              <a:solidFill>
                <a:schemeClr val="dk1"/>
              </a:solidFill>
            </a:endParaRPr>
          </a:p>
          <a:p>
            <a:pPr marL="285750" indent="-285750">
              <a:spcBef>
                <a:spcPts val="500"/>
              </a:spcBef>
            </a:pPr>
            <a:r>
              <a:rPr lang="vi" sz="2000" dirty="0" smtClean="0">
                <a:solidFill>
                  <a:schemeClr val="dk1"/>
                </a:solidFill>
              </a:rPr>
              <a:t>Random Forests</a:t>
            </a:r>
            <a:r>
              <a:rPr lang="en-US" sz="2000" dirty="0">
                <a:solidFill>
                  <a:schemeClr val="dk1"/>
                </a:solidFill>
              </a:rPr>
              <a:t>: a commonly-used machine learning algorithm trademarked by Leo </a:t>
            </a:r>
            <a:r>
              <a:rPr lang="en-US" sz="2000" dirty="0" err="1">
                <a:solidFill>
                  <a:schemeClr val="dk1"/>
                </a:solidFill>
              </a:rPr>
              <a:t>Breiman</a:t>
            </a:r>
            <a:r>
              <a:rPr lang="en-US" sz="2000" dirty="0">
                <a:solidFill>
                  <a:schemeClr val="dk1"/>
                </a:solidFill>
              </a:rPr>
              <a:t> and Adele Cutler, which combines the output of multiple decision trees to reach a single result. Its ease of use and flexibility have fueled its adoption, as it handles both classification and regression problems.</a:t>
            </a:r>
            <a:endParaRPr sz="2000"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514361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Extending the Linear Model</a:t>
            </a:r>
            <a:endParaRPr sz="3000" b="1" dirty="0"/>
          </a:p>
        </p:txBody>
      </p:sp>
      <p:sp>
        <p:nvSpPr>
          <p:cNvPr id="95" name="Google Shape;95;p19"/>
          <p:cNvSpPr txBox="1">
            <a:spLocks noGrp="1"/>
          </p:cNvSpPr>
          <p:nvPr>
            <p:ph type="body" idx="1"/>
          </p:nvPr>
        </p:nvSpPr>
        <p:spPr>
          <a:xfrm>
            <a:off x="743650" y="1189825"/>
            <a:ext cx="8088650" cy="3854400"/>
          </a:xfrm>
          <a:prstGeom prst="rect">
            <a:avLst/>
          </a:prstGeom>
        </p:spPr>
        <p:txBody>
          <a:bodyPr spcFirstLastPara="1" wrap="square" lIns="91425" tIns="91425" rIns="91425" bIns="91425" anchor="t" anchorCtr="0">
            <a:normAutofit lnSpcReduction="10000"/>
          </a:bodyPr>
          <a:lstStyle/>
          <a:p>
            <a:pPr marL="285750" indent="-285750">
              <a:spcBef>
                <a:spcPts val="500"/>
              </a:spcBef>
            </a:pPr>
            <a:r>
              <a:rPr lang="vi" sz="2000" dirty="0" smtClean="0">
                <a:solidFill>
                  <a:schemeClr val="dk1"/>
                </a:solidFill>
              </a:rPr>
              <a:t>Ensemble Methods</a:t>
            </a:r>
            <a:r>
              <a:rPr lang="en-US" sz="2000" dirty="0">
                <a:solidFill>
                  <a:schemeClr val="dk1"/>
                </a:solidFill>
              </a:rPr>
              <a:t>: combine the predictions of several base estimators built with a given learning algorithm in order to improve generalizability / robustness over a single estimator</a:t>
            </a:r>
            <a:endParaRPr sz="2000" dirty="0">
              <a:solidFill>
                <a:schemeClr val="dk1"/>
              </a:solidFill>
            </a:endParaRPr>
          </a:p>
          <a:p>
            <a:pPr marL="285750" indent="-285750">
              <a:spcBef>
                <a:spcPts val="500"/>
              </a:spcBef>
              <a:spcAft>
                <a:spcPts val="500"/>
              </a:spcAft>
              <a:buClr>
                <a:schemeClr val="dk1"/>
              </a:buClr>
              <a:buSzPts val="1100"/>
            </a:pPr>
            <a:r>
              <a:rPr lang="vi" sz="2000" dirty="0" smtClean="0">
                <a:solidFill>
                  <a:schemeClr val="dk1"/>
                </a:solidFill>
              </a:rPr>
              <a:t>Deep </a:t>
            </a:r>
            <a:r>
              <a:rPr lang="vi" sz="2000" dirty="0">
                <a:solidFill>
                  <a:schemeClr val="dk1"/>
                </a:solidFill>
              </a:rPr>
              <a:t>Learning </a:t>
            </a:r>
            <a:r>
              <a:rPr lang="vi" sz="2000" dirty="0" smtClean="0">
                <a:solidFill>
                  <a:schemeClr val="dk1"/>
                </a:solidFill>
              </a:rPr>
              <a:t>Approaches</a:t>
            </a:r>
            <a:r>
              <a:rPr lang="en-US" sz="2000" dirty="0">
                <a:solidFill>
                  <a:schemeClr val="dk1"/>
                </a:solidFill>
              </a:rPr>
              <a:t>: a subset of machine learning, which is essentially a neural network with three or more layers. These neural networks attempt to simulate the behavior of the human brain—albeit far from matching its ability—allowing it to “learn” from large amounts of data. While a neural network with a single layer can still make approximate predictions, additional hidden layers can help to optimize and refine for accuracy.</a:t>
            </a:r>
            <a:endParaRPr sz="2000"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876575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Polynomial Features: The Syntax</a:t>
            </a:r>
            <a:endParaRPr sz="3000" b="1" dirty="0"/>
          </a:p>
        </p:txBody>
      </p:sp>
      <p:pic>
        <p:nvPicPr>
          <p:cNvPr id="101" name="Google Shape;101;p20"/>
          <p:cNvPicPr preferRelativeResize="0"/>
          <p:nvPr/>
        </p:nvPicPr>
        <p:blipFill rotWithShape="1">
          <a:blip r:embed="rId3">
            <a:alphaModFix/>
          </a:blip>
          <a:srcRect l="1447" t="22633" r="34785" b="16620"/>
          <a:stretch/>
        </p:blipFill>
        <p:spPr>
          <a:xfrm>
            <a:off x="1303195" y="1297907"/>
            <a:ext cx="6752870" cy="3634513"/>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380519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000" b="1" dirty="0" smtClean="0"/>
              <a:t>Summary</a:t>
            </a:r>
            <a:endParaRPr lang="en-US" sz="3000" b="1" dirty="0"/>
          </a:p>
        </p:txBody>
      </p:sp>
      <p:sp>
        <p:nvSpPr>
          <p:cNvPr id="3" name="Text Placeholder 2"/>
          <p:cNvSpPr>
            <a:spLocks noGrp="1"/>
          </p:cNvSpPr>
          <p:nvPr>
            <p:ph type="body" idx="1"/>
          </p:nvPr>
        </p:nvSpPr>
        <p:spPr>
          <a:xfrm>
            <a:off x="311700" y="1152475"/>
            <a:ext cx="8520600" cy="3846690"/>
          </a:xfrm>
        </p:spPr>
        <p:txBody>
          <a:bodyPr/>
          <a:lstStyle/>
          <a:p>
            <a:r>
              <a:rPr lang="en-US" sz="2400" b="1" dirty="0">
                <a:solidFill>
                  <a:schemeClr val="tx1"/>
                </a:solidFill>
              </a:rPr>
              <a:t>Polynomial Regression </a:t>
            </a:r>
          </a:p>
          <a:p>
            <a:pPr marL="596900" lvl="1" indent="0">
              <a:buNone/>
            </a:pPr>
            <a:r>
              <a:rPr lang="en-US" sz="1800" dirty="0">
                <a:solidFill>
                  <a:schemeClr val="tx1"/>
                </a:solidFill>
              </a:rPr>
              <a:t>Polynomial terms help you capture nonlinear effects of your features. </a:t>
            </a:r>
          </a:p>
          <a:p>
            <a:pPr marL="596900" lvl="1" indent="0">
              <a:buNone/>
            </a:pPr>
            <a:r>
              <a:rPr lang="en-US" sz="1800" dirty="0">
                <a:solidFill>
                  <a:schemeClr val="tx1"/>
                </a:solidFill>
              </a:rPr>
              <a:t>Other algorithms that help you extend your linear models are:</a:t>
            </a:r>
          </a:p>
          <a:p>
            <a:pPr lvl="1"/>
            <a:r>
              <a:rPr lang="en-US" sz="1800" dirty="0">
                <a:solidFill>
                  <a:schemeClr val="tx1"/>
                </a:solidFill>
              </a:rPr>
              <a:t>Logistic Regression</a:t>
            </a:r>
          </a:p>
          <a:p>
            <a:pPr lvl="1"/>
            <a:r>
              <a:rPr lang="en-US" sz="1800" dirty="0">
                <a:solidFill>
                  <a:schemeClr val="tx1"/>
                </a:solidFill>
              </a:rPr>
              <a:t>K-Nearest Neighbors</a:t>
            </a:r>
          </a:p>
          <a:p>
            <a:pPr lvl="1"/>
            <a:r>
              <a:rPr lang="en-US" sz="1800" dirty="0">
                <a:solidFill>
                  <a:schemeClr val="tx1"/>
                </a:solidFill>
              </a:rPr>
              <a:t>Decision Trees</a:t>
            </a:r>
          </a:p>
          <a:p>
            <a:pPr lvl="1"/>
            <a:r>
              <a:rPr lang="en-US" sz="1800" dirty="0">
                <a:solidFill>
                  <a:schemeClr val="tx1"/>
                </a:solidFill>
              </a:rPr>
              <a:t>Support Vector Machines</a:t>
            </a:r>
          </a:p>
          <a:p>
            <a:pPr lvl="1"/>
            <a:r>
              <a:rPr lang="en-US" sz="1800" dirty="0">
                <a:solidFill>
                  <a:schemeClr val="tx1"/>
                </a:solidFill>
              </a:rPr>
              <a:t>Random Forests</a:t>
            </a:r>
          </a:p>
          <a:p>
            <a:pPr lvl="1"/>
            <a:r>
              <a:rPr lang="en-US" sz="1800" dirty="0">
                <a:solidFill>
                  <a:schemeClr val="tx1"/>
                </a:solidFill>
              </a:rPr>
              <a:t>Ensemble Methods</a:t>
            </a:r>
          </a:p>
          <a:p>
            <a:pPr lvl="1"/>
            <a:r>
              <a:rPr lang="en-US" sz="1800" dirty="0">
                <a:solidFill>
                  <a:schemeClr val="tx1"/>
                </a:solidFill>
              </a:rPr>
              <a:t>Deep Learning Approaches</a:t>
            </a:r>
          </a:p>
          <a:p>
            <a:endParaRPr lang="en-US" dirty="0">
              <a:solidFill>
                <a:schemeClr val="tx1"/>
              </a:solidFill>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37013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Learning Recap</a:t>
            </a:r>
            <a:endParaRPr sz="3000" b="1" dirty="0"/>
          </a:p>
        </p:txBody>
      </p:sp>
      <p:sp>
        <p:nvSpPr>
          <p:cNvPr id="107" name="Google Shape;107;p21"/>
          <p:cNvSpPr txBox="1">
            <a:spLocks noGrp="1"/>
          </p:cNvSpPr>
          <p:nvPr>
            <p:ph type="body" idx="1"/>
          </p:nvPr>
        </p:nvSpPr>
        <p:spPr>
          <a:xfrm>
            <a:off x="1041100" y="1474875"/>
            <a:ext cx="7791300" cy="309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2000">
                <a:solidFill>
                  <a:srgbClr val="050400"/>
                </a:solidFill>
              </a:rPr>
              <a:t>In this section, we discussed:</a:t>
            </a:r>
            <a:endParaRPr sz="2000">
              <a:solidFill>
                <a:srgbClr val="050400"/>
              </a:solidFill>
            </a:endParaRPr>
          </a:p>
          <a:p>
            <a:pPr marL="0" lvl="0" indent="0" algn="l" rtl="0">
              <a:spcBef>
                <a:spcPts val="500"/>
              </a:spcBef>
              <a:spcAft>
                <a:spcPts val="0"/>
              </a:spcAft>
              <a:buClr>
                <a:schemeClr val="dk1"/>
              </a:buClr>
              <a:buSzPts val="1100"/>
              <a:buFont typeface="Arial"/>
              <a:buNone/>
            </a:pPr>
            <a:endParaRPr sz="100">
              <a:solidFill>
                <a:srgbClr val="050400"/>
              </a:solidFill>
            </a:endParaRPr>
          </a:p>
          <a:p>
            <a:pPr marL="0" lvl="0" indent="0" algn="l" rtl="0">
              <a:spcBef>
                <a:spcPts val="500"/>
              </a:spcBef>
              <a:spcAft>
                <a:spcPts val="0"/>
              </a:spcAft>
              <a:buNone/>
            </a:pPr>
            <a:r>
              <a:rPr lang="vi" sz="2000">
                <a:solidFill>
                  <a:srgbClr val="040300"/>
                </a:solidFill>
              </a:rPr>
              <a:t>- Extending linear regression</a:t>
            </a:r>
            <a:endParaRPr sz="2000">
              <a:solidFill>
                <a:srgbClr val="040300"/>
              </a:solidFill>
            </a:endParaRPr>
          </a:p>
          <a:p>
            <a:pPr marL="0" lvl="0" indent="0" algn="l" rtl="0">
              <a:spcBef>
                <a:spcPts val="500"/>
              </a:spcBef>
              <a:spcAft>
                <a:spcPts val="0"/>
              </a:spcAft>
              <a:buClr>
                <a:schemeClr val="dk1"/>
              </a:buClr>
              <a:buSzPts val="1100"/>
              <a:buFont typeface="Arial"/>
              <a:buNone/>
            </a:pPr>
            <a:endParaRPr sz="100">
              <a:solidFill>
                <a:srgbClr val="040300"/>
              </a:solidFill>
            </a:endParaRPr>
          </a:p>
          <a:p>
            <a:pPr marL="0" lvl="0" indent="0" algn="l" rtl="0">
              <a:spcBef>
                <a:spcPts val="500"/>
              </a:spcBef>
              <a:spcAft>
                <a:spcPts val="0"/>
              </a:spcAft>
              <a:buNone/>
            </a:pPr>
            <a:r>
              <a:rPr lang="vi" sz="2000">
                <a:solidFill>
                  <a:srgbClr val="020100"/>
                </a:solidFill>
              </a:rPr>
              <a:t>- Using polynomial features to capture nonlinear effects</a:t>
            </a:r>
            <a:endParaRPr sz="2000">
              <a:solidFill>
                <a:srgbClr val="020100"/>
              </a:solidFill>
            </a:endParaRPr>
          </a:p>
          <a:p>
            <a:pPr marL="0" lvl="0" indent="0" algn="l" rtl="0">
              <a:spcBef>
                <a:spcPts val="500"/>
              </a:spcBef>
              <a:spcAft>
                <a:spcPts val="0"/>
              </a:spcAft>
              <a:buClr>
                <a:schemeClr val="dk1"/>
              </a:buClr>
              <a:buSzPts val="1100"/>
              <a:buFont typeface="Arial"/>
              <a:buNone/>
            </a:pPr>
            <a:endParaRPr sz="100">
              <a:solidFill>
                <a:srgbClr val="020100"/>
              </a:solidFill>
            </a:endParaRPr>
          </a:p>
          <a:p>
            <a:pPr marL="0" lvl="0" indent="0" algn="l" rtl="0">
              <a:spcBef>
                <a:spcPts val="500"/>
              </a:spcBef>
              <a:spcAft>
                <a:spcPts val="500"/>
              </a:spcAft>
              <a:buClr>
                <a:schemeClr val="dk1"/>
              </a:buClr>
              <a:buSzPts val="1100"/>
              <a:buFont typeface="Arial"/>
              <a:buNone/>
            </a:pPr>
            <a:r>
              <a:rPr lang="vi" sz="2000">
                <a:solidFill>
                  <a:srgbClr val="0A0900"/>
                </a:solidFill>
              </a:rPr>
              <a:t>- Other models that can be used for regression and classification</a:t>
            </a:r>
            <a:endParaRPr sz="2000"/>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975334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Learning Goals</a:t>
            </a:r>
            <a:endParaRPr sz="3000" b="1" dirty="0"/>
          </a:p>
        </p:txBody>
      </p:sp>
      <p:sp>
        <p:nvSpPr>
          <p:cNvPr id="55" name="Google Shape;55;p13"/>
          <p:cNvSpPr txBox="1">
            <a:spLocks noGrp="1"/>
          </p:cNvSpPr>
          <p:nvPr>
            <p:ph type="body" idx="1"/>
          </p:nvPr>
        </p:nvSpPr>
        <p:spPr>
          <a:xfrm>
            <a:off x="941950" y="1598825"/>
            <a:ext cx="7890300" cy="239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sz="2000">
                <a:solidFill>
                  <a:srgbClr val="070600"/>
                </a:solidFill>
              </a:rPr>
              <a:t>In this section, we will cover:</a:t>
            </a:r>
            <a:endParaRPr sz="2000">
              <a:solidFill>
                <a:srgbClr val="070600"/>
              </a:solidFill>
            </a:endParaRPr>
          </a:p>
          <a:p>
            <a:pPr marL="0" lvl="0" indent="0" algn="l" rtl="0">
              <a:spcBef>
                <a:spcPts val="500"/>
              </a:spcBef>
              <a:spcAft>
                <a:spcPts val="0"/>
              </a:spcAft>
              <a:buClr>
                <a:schemeClr val="dk1"/>
              </a:buClr>
              <a:buSzPts val="1100"/>
              <a:buFont typeface="Arial"/>
              <a:buNone/>
            </a:pPr>
            <a:endParaRPr sz="100">
              <a:solidFill>
                <a:srgbClr val="070600"/>
              </a:solidFill>
            </a:endParaRPr>
          </a:p>
          <a:p>
            <a:pPr marL="0" lvl="0" indent="0" algn="l" rtl="0">
              <a:spcBef>
                <a:spcPts val="500"/>
              </a:spcBef>
              <a:spcAft>
                <a:spcPts val="0"/>
              </a:spcAft>
              <a:buNone/>
            </a:pPr>
            <a:r>
              <a:rPr lang="vi" sz="2000">
                <a:solidFill>
                  <a:srgbClr val="020100"/>
                </a:solidFill>
              </a:rPr>
              <a:t>- Extending linear regression</a:t>
            </a:r>
            <a:endParaRPr sz="2000">
              <a:solidFill>
                <a:srgbClr val="020100"/>
              </a:solidFill>
            </a:endParaRPr>
          </a:p>
          <a:p>
            <a:pPr marL="0" lvl="0" indent="0" algn="l" rtl="0">
              <a:spcBef>
                <a:spcPts val="500"/>
              </a:spcBef>
              <a:spcAft>
                <a:spcPts val="0"/>
              </a:spcAft>
              <a:buClr>
                <a:schemeClr val="dk1"/>
              </a:buClr>
              <a:buSzPts val="1100"/>
              <a:buFont typeface="Arial"/>
              <a:buNone/>
            </a:pPr>
            <a:endParaRPr sz="100">
              <a:solidFill>
                <a:srgbClr val="020100"/>
              </a:solidFill>
            </a:endParaRPr>
          </a:p>
          <a:p>
            <a:pPr marL="0" lvl="0" indent="0" algn="l" rtl="0">
              <a:spcBef>
                <a:spcPts val="500"/>
              </a:spcBef>
              <a:spcAft>
                <a:spcPts val="0"/>
              </a:spcAft>
              <a:buNone/>
            </a:pPr>
            <a:r>
              <a:rPr lang="vi" sz="2000">
                <a:solidFill>
                  <a:srgbClr val="020100"/>
                </a:solidFill>
              </a:rPr>
              <a:t>- Using polynomial features to capture nonlinear effects</a:t>
            </a:r>
            <a:endParaRPr sz="2000">
              <a:solidFill>
                <a:srgbClr val="020100"/>
              </a:solidFill>
            </a:endParaRPr>
          </a:p>
          <a:p>
            <a:pPr marL="0" lvl="0" indent="0" algn="l" rtl="0">
              <a:spcBef>
                <a:spcPts val="500"/>
              </a:spcBef>
              <a:spcAft>
                <a:spcPts val="0"/>
              </a:spcAft>
              <a:buClr>
                <a:schemeClr val="dk1"/>
              </a:buClr>
              <a:buSzPts val="1100"/>
              <a:buFont typeface="Arial"/>
              <a:buNone/>
            </a:pPr>
            <a:endParaRPr sz="100">
              <a:solidFill>
                <a:srgbClr val="020100"/>
              </a:solidFill>
            </a:endParaRPr>
          </a:p>
          <a:p>
            <a:pPr marL="0" lvl="0" indent="0" algn="l" rtl="0">
              <a:spcBef>
                <a:spcPts val="500"/>
              </a:spcBef>
              <a:spcAft>
                <a:spcPts val="500"/>
              </a:spcAft>
              <a:buClr>
                <a:schemeClr val="dk1"/>
              </a:buClr>
              <a:buSzPts val="1100"/>
              <a:buFont typeface="Arial"/>
              <a:buNone/>
            </a:pPr>
            <a:r>
              <a:rPr lang="vi" sz="2000">
                <a:solidFill>
                  <a:srgbClr val="0A0900"/>
                </a:solidFill>
              </a:rPr>
              <a:t>- Other models that can be used for regression and classification</a:t>
            </a:r>
            <a:endParaRPr sz="2000"/>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03683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Addition of Polynomial Features</a:t>
            </a:r>
            <a:endParaRPr sz="3000" b="1" dirty="0"/>
          </a:p>
        </p:txBody>
      </p:sp>
      <p:sp>
        <p:nvSpPr>
          <p:cNvPr id="61" name="Google Shape;61;p14"/>
          <p:cNvSpPr txBox="1">
            <a:spLocks noGrp="1"/>
          </p:cNvSpPr>
          <p:nvPr>
            <p:ph type="body" idx="1"/>
          </p:nvPr>
        </p:nvSpPr>
        <p:spPr>
          <a:xfrm>
            <a:off x="547200" y="1710375"/>
            <a:ext cx="3163796" cy="17475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Clr>
                <a:schemeClr val="dk1"/>
              </a:buClr>
              <a:buSzPts val="1100"/>
              <a:buFont typeface="Arial"/>
              <a:buNone/>
            </a:pPr>
            <a:r>
              <a:rPr lang="vi" sz="2000" dirty="0">
                <a:solidFill>
                  <a:schemeClr val="tx1"/>
                </a:solidFill>
              </a:rPr>
              <a:t>Capture higher order features of data by adding polynomial features</a:t>
            </a:r>
            <a:r>
              <a:rPr lang="vi" sz="2000" dirty="0">
                <a:solidFill>
                  <a:srgbClr val="2C2E00"/>
                </a:solidFill>
              </a:rPr>
              <a:t>.</a:t>
            </a:r>
            <a:endParaRPr sz="2000" dirty="0"/>
          </a:p>
        </p:txBody>
      </p:sp>
      <p:pic>
        <p:nvPicPr>
          <p:cNvPr id="62" name="Google Shape;62;p14"/>
          <p:cNvPicPr preferRelativeResize="0"/>
          <p:nvPr/>
        </p:nvPicPr>
        <p:blipFill rotWithShape="1">
          <a:blip r:embed="rId3">
            <a:alphaModFix/>
          </a:blip>
          <a:srcRect l="48307" t="31518" r="4027" b="9169"/>
          <a:stretch/>
        </p:blipFill>
        <p:spPr>
          <a:xfrm>
            <a:off x="4052825" y="1380825"/>
            <a:ext cx="4604050" cy="321972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5844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Addition of Polynomial Features</a:t>
            </a:r>
            <a:endParaRPr sz="3000" b="1" dirty="0"/>
          </a:p>
        </p:txBody>
      </p:sp>
      <p:sp>
        <p:nvSpPr>
          <p:cNvPr id="68" name="Google Shape;68;p15"/>
          <p:cNvSpPr txBox="1">
            <a:spLocks noGrp="1"/>
          </p:cNvSpPr>
          <p:nvPr>
            <p:ph type="body" idx="1"/>
          </p:nvPr>
        </p:nvSpPr>
        <p:spPr>
          <a:xfrm>
            <a:off x="547200" y="1710375"/>
            <a:ext cx="3691500" cy="280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2000" dirty="0">
                <a:solidFill>
                  <a:srgbClr val="2C2E00"/>
                </a:solidFill>
              </a:rPr>
              <a:t>Capture higher order features of data by adding polynomial features</a:t>
            </a:r>
            <a:r>
              <a:rPr lang="vi" sz="2000" dirty="0" smtClean="0">
                <a:solidFill>
                  <a:srgbClr val="2C2E00"/>
                </a:solidFill>
              </a:rPr>
              <a:t>.</a:t>
            </a:r>
            <a:endParaRPr sz="2000" dirty="0">
              <a:solidFill>
                <a:srgbClr val="2C2E00"/>
              </a:solidFill>
            </a:endParaRPr>
          </a:p>
          <a:p>
            <a:pPr marL="0" lvl="0" indent="0" algn="l" rtl="0">
              <a:spcBef>
                <a:spcPts val="500"/>
              </a:spcBef>
              <a:spcAft>
                <a:spcPts val="500"/>
              </a:spcAft>
              <a:buNone/>
            </a:pPr>
            <a:r>
              <a:rPr lang="vi" sz="2000" dirty="0">
                <a:solidFill>
                  <a:schemeClr val="dk1"/>
                </a:solidFill>
              </a:rPr>
              <a:t> "</a:t>
            </a:r>
            <a:r>
              <a:rPr lang="vi" sz="2000" b="1" dirty="0">
                <a:solidFill>
                  <a:schemeClr val="dk1"/>
                </a:solidFill>
              </a:rPr>
              <a:t>Linear regression</a:t>
            </a:r>
            <a:r>
              <a:rPr lang="vi" sz="2000" dirty="0">
                <a:solidFill>
                  <a:schemeClr val="dk1"/>
                </a:solidFill>
              </a:rPr>
              <a:t>" means linear combinations of features</a:t>
            </a:r>
            <a:endParaRPr sz="2000" dirty="0">
              <a:solidFill>
                <a:schemeClr val="dk1"/>
              </a:solidFill>
            </a:endParaRPr>
          </a:p>
        </p:txBody>
      </p:sp>
      <p:pic>
        <p:nvPicPr>
          <p:cNvPr id="69" name="Google Shape;69;p15"/>
          <p:cNvPicPr preferRelativeResize="0"/>
          <p:nvPr/>
        </p:nvPicPr>
        <p:blipFill rotWithShape="1">
          <a:blip r:embed="rId3">
            <a:alphaModFix/>
          </a:blip>
          <a:srcRect l="48468" t="23493" r="3222" b="9171"/>
          <a:stretch/>
        </p:blipFill>
        <p:spPr>
          <a:xfrm>
            <a:off x="4477850" y="1281675"/>
            <a:ext cx="4265553" cy="3341350"/>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287045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None/>
            </a:pPr>
            <a:r>
              <a:rPr lang="vi" sz="3000" b="1" dirty="0"/>
              <a:t>Addition of Polynomial Features</a:t>
            </a:r>
            <a:endParaRPr sz="3000" b="1" dirty="0"/>
          </a:p>
        </p:txBody>
      </p:sp>
      <p:sp>
        <p:nvSpPr>
          <p:cNvPr id="75" name="Google Shape;75;p16"/>
          <p:cNvSpPr txBox="1">
            <a:spLocks noGrp="1"/>
          </p:cNvSpPr>
          <p:nvPr>
            <p:ph type="body" idx="1"/>
          </p:nvPr>
        </p:nvSpPr>
        <p:spPr>
          <a:xfrm>
            <a:off x="527175" y="1966721"/>
            <a:ext cx="3303167" cy="1747500"/>
          </a:xfrm>
          <a:prstGeom prst="rect">
            <a:avLst/>
          </a:prstGeom>
        </p:spPr>
        <p:txBody>
          <a:bodyPr spcFirstLastPara="1" wrap="square" lIns="91425" tIns="91425" rIns="91425" bIns="91425" anchor="t" anchorCtr="0">
            <a:normAutofit/>
          </a:bodyPr>
          <a:lstStyle/>
          <a:p>
            <a:pPr marL="0" lvl="0" indent="0" algn="l" rtl="0">
              <a:spcBef>
                <a:spcPts val="0"/>
              </a:spcBef>
              <a:spcAft>
                <a:spcPts val="500"/>
              </a:spcAft>
              <a:buNone/>
            </a:pPr>
            <a:r>
              <a:rPr lang="vi" sz="2000" dirty="0">
                <a:solidFill>
                  <a:srgbClr val="2C2E00"/>
                </a:solidFill>
              </a:rPr>
              <a:t>Capture higher order features of data by adding polynomial features.</a:t>
            </a:r>
            <a:endParaRPr sz="2000" dirty="0"/>
          </a:p>
        </p:txBody>
      </p:sp>
      <p:pic>
        <p:nvPicPr>
          <p:cNvPr id="76" name="Google Shape;76;p16"/>
          <p:cNvPicPr preferRelativeResize="0"/>
          <p:nvPr/>
        </p:nvPicPr>
        <p:blipFill rotWithShape="1">
          <a:blip r:embed="rId3">
            <a:alphaModFix/>
          </a:blip>
          <a:srcRect l="48309" t="24642" r="4346" b="8881"/>
          <a:stretch/>
        </p:blipFill>
        <p:spPr>
          <a:xfrm>
            <a:off x="4188100" y="1256875"/>
            <a:ext cx="4475300" cy="3531525"/>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410679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Addition of Polynomial Features</a:t>
            </a:r>
            <a:endParaRPr sz="3000" b="1" dirty="0"/>
          </a:p>
        </p:txBody>
      </p:sp>
      <p:sp>
        <p:nvSpPr>
          <p:cNvPr id="82" name="Google Shape;82;p17"/>
          <p:cNvSpPr txBox="1">
            <a:spLocks noGrp="1"/>
          </p:cNvSpPr>
          <p:nvPr>
            <p:ph type="body" idx="1"/>
          </p:nvPr>
        </p:nvSpPr>
        <p:spPr>
          <a:xfrm>
            <a:off x="582900" y="3473975"/>
            <a:ext cx="8150700" cy="122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vi" sz="2000">
                <a:solidFill>
                  <a:schemeClr val="dk1"/>
                </a:solidFill>
              </a:rPr>
              <a:t>How is the correct functional form chosen?</a:t>
            </a:r>
            <a:endParaRPr sz="2000">
              <a:solidFill>
                <a:schemeClr val="dk1"/>
              </a:solidFill>
            </a:endParaRPr>
          </a:p>
          <a:p>
            <a:pPr marL="0" lvl="0" indent="457200" algn="l" rtl="0">
              <a:spcBef>
                <a:spcPts val="500"/>
              </a:spcBef>
              <a:spcAft>
                <a:spcPts val="500"/>
              </a:spcAft>
              <a:buClr>
                <a:schemeClr val="dk1"/>
              </a:buClr>
              <a:buSzPts val="1100"/>
              <a:buFont typeface="Arial"/>
              <a:buNone/>
            </a:pPr>
            <a:r>
              <a:rPr lang="vi" sz="2000">
                <a:solidFill>
                  <a:schemeClr val="dk1"/>
                </a:solidFill>
              </a:rPr>
              <a:t>- Check relationship of each variable or with outcome.</a:t>
            </a:r>
            <a:endParaRPr sz="2000">
              <a:solidFill>
                <a:schemeClr val="dk1"/>
              </a:solidFill>
            </a:endParaRPr>
          </a:p>
        </p:txBody>
      </p:sp>
      <p:pic>
        <p:nvPicPr>
          <p:cNvPr id="83" name="Google Shape;83;p17"/>
          <p:cNvPicPr preferRelativeResize="0"/>
          <p:nvPr/>
        </p:nvPicPr>
        <p:blipFill rotWithShape="1">
          <a:blip r:embed="rId3">
            <a:alphaModFix/>
          </a:blip>
          <a:srcRect l="2256" t="23782" r="35747" b="55586"/>
          <a:stretch/>
        </p:blipFill>
        <p:spPr>
          <a:xfrm>
            <a:off x="410388" y="1665875"/>
            <a:ext cx="8323225" cy="1556550"/>
          </a:xfrm>
          <a:prstGeom prst="rect">
            <a:avLst/>
          </a:prstGeom>
          <a:noFill/>
          <a:ln>
            <a:noFill/>
          </a:ln>
        </p:spPr>
      </p:pic>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346972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Enhancing the Linear Model</a:t>
            </a:r>
            <a:endParaRPr sz="3000" b="1" dirty="0"/>
          </a:p>
        </p:txBody>
      </p:sp>
      <p:sp>
        <p:nvSpPr>
          <p:cNvPr id="89" name="Google Shape;89;p18"/>
          <p:cNvSpPr txBox="1">
            <a:spLocks noGrp="1"/>
          </p:cNvSpPr>
          <p:nvPr>
            <p:ph type="body" idx="1"/>
          </p:nvPr>
        </p:nvSpPr>
        <p:spPr>
          <a:xfrm>
            <a:off x="433800" y="1375725"/>
            <a:ext cx="8398500" cy="319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solidFill>
                  <a:schemeClr val="dk1"/>
                </a:solidFill>
              </a:rPr>
              <a:t>Adjusting the standard linear approach to regression by adding polynomial features is one of many approaches to dealing with the </a:t>
            </a:r>
            <a:r>
              <a:rPr lang="vi" b="1" dirty="0">
                <a:solidFill>
                  <a:schemeClr val="dk1"/>
                </a:solidFill>
              </a:rPr>
              <a:t>fundamental problems</a:t>
            </a:r>
            <a:r>
              <a:rPr lang="vi" dirty="0">
                <a:solidFill>
                  <a:schemeClr val="dk1"/>
                </a:solidFill>
              </a:rPr>
              <a:t>:</a:t>
            </a:r>
            <a:endParaRPr dirty="0">
              <a:solidFill>
                <a:schemeClr val="dk1"/>
              </a:solidFill>
            </a:endParaRPr>
          </a:p>
          <a:p>
            <a:pPr marL="0" lvl="0" indent="0" algn="l" rtl="0">
              <a:spcBef>
                <a:spcPts val="500"/>
              </a:spcBef>
              <a:spcAft>
                <a:spcPts val="0"/>
              </a:spcAft>
              <a:buNone/>
            </a:pPr>
            <a:endParaRPr sz="100" dirty="0">
              <a:solidFill>
                <a:schemeClr val="dk1"/>
              </a:solidFill>
            </a:endParaRPr>
          </a:p>
          <a:p>
            <a:pPr marL="0" lvl="0" indent="0" algn="l" rtl="0">
              <a:spcBef>
                <a:spcPts val="500"/>
              </a:spcBef>
              <a:spcAft>
                <a:spcPts val="0"/>
              </a:spcAft>
              <a:buClr>
                <a:schemeClr val="dk1"/>
              </a:buClr>
              <a:buSzPts val="1100"/>
              <a:buFont typeface="Arial"/>
              <a:buNone/>
            </a:pPr>
            <a:r>
              <a:rPr lang="en-US" dirty="0" smtClean="0">
                <a:solidFill>
                  <a:schemeClr val="dk1"/>
                </a:solidFill>
              </a:rPr>
              <a:t>	</a:t>
            </a:r>
            <a:r>
              <a:rPr lang="vi" dirty="0" smtClean="0">
                <a:solidFill>
                  <a:schemeClr val="dk1"/>
                </a:solidFill>
              </a:rPr>
              <a:t>- prediction</a:t>
            </a:r>
            <a:endParaRPr dirty="0">
              <a:solidFill>
                <a:schemeClr val="dk1"/>
              </a:solidFill>
            </a:endParaRPr>
          </a:p>
          <a:p>
            <a:pPr marL="0" lvl="0" indent="0" algn="l" rtl="0">
              <a:spcBef>
                <a:spcPts val="500"/>
              </a:spcBef>
              <a:spcAft>
                <a:spcPts val="0"/>
              </a:spcAft>
              <a:buNone/>
            </a:pPr>
            <a:r>
              <a:rPr lang="en-US" dirty="0" smtClean="0">
                <a:solidFill>
                  <a:schemeClr val="dk1"/>
                </a:solidFill>
              </a:rPr>
              <a:t>	</a:t>
            </a:r>
            <a:r>
              <a:rPr lang="vi" dirty="0" smtClean="0">
                <a:solidFill>
                  <a:schemeClr val="dk1"/>
                </a:solidFill>
              </a:rPr>
              <a:t>- </a:t>
            </a:r>
            <a:r>
              <a:rPr lang="vi" dirty="0">
                <a:solidFill>
                  <a:schemeClr val="dk1"/>
                </a:solidFill>
              </a:rPr>
              <a:t>interpretation </a:t>
            </a:r>
            <a:endParaRPr dirty="0">
              <a:solidFill>
                <a:schemeClr val="dk1"/>
              </a:solidFill>
            </a:endParaRPr>
          </a:p>
          <a:p>
            <a:pPr marL="0" lvl="0" indent="0" algn="l" rtl="0">
              <a:spcBef>
                <a:spcPts val="500"/>
              </a:spcBef>
              <a:spcAft>
                <a:spcPts val="0"/>
              </a:spcAft>
              <a:buNone/>
            </a:pPr>
            <a:endParaRPr sz="100" dirty="0">
              <a:solidFill>
                <a:schemeClr val="dk1"/>
              </a:solidFill>
            </a:endParaRPr>
          </a:p>
          <a:p>
            <a:pPr marL="0" lvl="0" indent="0" algn="l" rtl="0">
              <a:spcBef>
                <a:spcPts val="500"/>
              </a:spcBef>
              <a:spcAft>
                <a:spcPts val="500"/>
              </a:spcAft>
              <a:buClr>
                <a:schemeClr val="dk1"/>
              </a:buClr>
              <a:buSzPts val="1100"/>
              <a:buFont typeface="Arial"/>
              <a:buNone/>
            </a:pPr>
            <a:r>
              <a:rPr lang="vi" dirty="0">
                <a:solidFill>
                  <a:schemeClr val="dk1"/>
                </a:solidFill>
              </a:rPr>
              <a:t>As we move into model evaluation, keep in mind that the same tools are useful for evaluating a wide variety of regression and classification problems.</a:t>
            </a:r>
            <a:endParaRPr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54690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Enhancing the Linear Model</a:t>
            </a:r>
            <a:endParaRPr sz="3000" b="1" dirty="0"/>
          </a:p>
        </p:txBody>
      </p:sp>
      <p:sp>
        <p:nvSpPr>
          <p:cNvPr id="89" name="Google Shape;89;p18"/>
          <p:cNvSpPr txBox="1">
            <a:spLocks noGrp="1"/>
          </p:cNvSpPr>
          <p:nvPr>
            <p:ph type="body" idx="1"/>
          </p:nvPr>
        </p:nvSpPr>
        <p:spPr>
          <a:xfrm>
            <a:off x="433800" y="1375725"/>
            <a:ext cx="8587358" cy="36810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smtClean="0">
                <a:solidFill>
                  <a:schemeClr val="dk1"/>
                </a:solidFill>
              </a:rPr>
              <a:t>Prediction</a:t>
            </a:r>
            <a:r>
              <a:rPr lang="en-US" dirty="0" smtClean="0">
                <a:solidFill>
                  <a:schemeClr val="dk1"/>
                </a:solidFill>
              </a:rPr>
              <a:t>:</a:t>
            </a:r>
          </a:p>
          <a:p>
            <a:pPr marL="285750" lvl="0" indent="-285750">
              <a:buFontTx/>
              <a:buChar char="-"/>
            </a:pPr>
            <a:r>
              <a:rPr lang="en-US" dirty="0" smtClean="0">
                <a:solidFill>
                  <a:schemeClr val="dk1"/>
                </a:solidFill>
              </a:rPr>
              <a:t>Model </a:t>
            </a:r>
            <a:r>
              <a:rPr lang="en-US" dirty="0">
                <a:solidFill>
                  <a:schemeClr val="dk1"/>
                </a:solidFill>
              </a:rPr>
              <a:t>performance is estimated in terms of its accuracy to predict the occurrence of an event on unseen data. A more accurate model is seen as a more valuable model</a:t>
            </a:r>
            <a:r>
              <a:rPr lang="en-US" dirty="0" smtClean="0">
                <a:solidFill>
                  <a:schemeClr val="dk1"/>
                </a:solidFill>
              </a:rPr>
              <a:t>.</a:t>
            </a:r>
            <a:endParaRPr lang="en-US" dirty="0">
              <a:solidFill>
                <a:schemeClr val="dk1"/>
              </a:solidFill>
            </a:endParaRPr>
          </a:p>
          <a:p>
            <a:pPr marL="0" lvl="0" indent="0">
              <a:buNone/>
            </a:pPr>
            <a:r>
              <a:rPr lang="en-US" b="1" dirty="0" smtClean="0">
                <a:solidFill>
                  <a:schemeClr val="dk1"/>
                </a:solidFill>
              </a:rPr>
              <a:t>I</a:t>
            </a:r>
            <a:r>
              <a:rPr lang="vi" b="1" dirty="0" smtClean="0">
                <a:solidFill>
                  <a:schemeClr val="dk1"/>
                </a:solidFill>
              </a:rPr>
              <a:t>nterpretation</a:t>
            </a:r>
            <a:r>
              <a:rPr lang="en-US" dirty="0" smtClean="0">
                <a:solidFill>
                  <a:schemeClr val="dk1"/>
                </a:solidFill>
              </a:rPr>
              <a:t>:</a:t>
            </a:r>
          </a:p>
          <a:p>
            <a:pPr marL="285750" lvl="0" indent="-285750">
              <a:buFontTx/>
              <a:buChar char="-"/>
            </a:pPr>
            <a:r>
              <a:rPr lang="en-US" dirty="0" smtClean="0">
                <a:solidFill>
                  <a:schemeClr val="dk1"/>
                </a:solidFill>
              </a:rPr>
              <a:t>Model </a:t>
            </a:r>
            <a:r>
              <a:rPr lang="en-US" dirty="0">
                <a:solidFill>
                  <a:schemeClr val="dk1"/>
                </a:solidFill>
              </a:rPr>
              <a:t>interpretability provides insight into the relationship between in the inputs and the output. An interpreted model can answer questions as to why the </a:t>
            </a:r>
            <a:r>
              <a:rPr lang="en-US" dirty="0" smtClean="0">
                <a:solidFill>
                  <a:schemeClr val="dk1"/>
                </a:solidFill>
              </a:rPr>
              <a:t>independent </a:t>
            </a:r>
            <a:r>
              <a:rPr lang="en-US" dirty="0">
                <a:solidFill>
                  <a:schemeClr val="dk1"/>
                </a:solidFill>
              </a:rPr>
              <a:t>features predict the </a:t>
            </a:r>
            <a:r>
              <a:rPr lang="en-US" dirty="0" smtClean="0">
                <a:solidFill>
                  <a:schemeClr val="dk1"/>
                </a:solidFill>
              </a:rPr>
              <a:t>dependent </a:t>
            </a:r>
            <a:r>
              <a:rPr lang="en-US" dirty="0">
                <a:solidFill>
                  <a:schemeClr val="dk1"/>
                </a:solidFill>
              </a:rPr>
              <a:t>attribute</a:t>
            </a:r>
            <a:r>
              <a:rPr lang="en-US" dirty="0" smtClean="0">
                <a:solidFill>
                  <a:schemeClr val="dk1"/>
                </a:solidFill>
              </a:rPr>
              <a:t>.</a:t>
            </a:r>
          </a:p>
          <a:p>
            <a:pPr marL="0" lvl="0" indent="0">
              <a:buNone/>
            </a:pPr>
            <a:r>
              <a:rPr lang="en-US" i="1" dirty="0" smtClean="0">
                <a:solidFill>
                  <a:schemeClr val="dk1"/>
                </a:solidFill>
              </a:rPr>
              <a:t>The </a:t>
            </a:r>
            <a:r>
              <a:rPr lang="en-US" i="1" dirty="0">
                <a:solidFill>
                  <a:schemeClr val="dk1"/>
                </a:solidFill>
              </a:rPr>
              <a:t>predictive models that are most powerful are usually the least interpretable</a:t>
            </a:r>
            <a:r>
              <a:rPr lang="en-US" dirty="0">
                <a:solidFill>
                  <a:schemeClr val="dk1"/>
                </a:solidFill>
              </a:rPr>
              <a:t>.</a:t>
            </a:r>
            <a:endParaRPr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191660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500"/>
              </a:spcAft>
              <a:buClr>
                <a:schemeClr val="dk1"/>
              </a:buClr>
              <a:buSzPts val="1100"/>
              <a:buFont typeface="Arial"/>
              <a:buNone/>
            </a:pPr>
            <a:r>
              <a:rPr lang="vi" sz="3000" b="1" dirty="0"/>
              <a:t>Extending the Linear Model</a:t>
            </a:r>
            <a:endParaRPr sz="3000" b="1" dirty="0"/>
          </a:p>
        </p:txBody>
      </p:sp>
      <p:sp>
        <p:nvSpPr>
          <p:cNvPr id="95" name="Google Shape;95;p19"/>
          <p:cNvSpPr txBox="1">
            <a:spLocks noGrp="1"/>
          </p:cNvSpPr>
          <p:nvPr>
            <p:ph type="body" idx="1"/>
          </p:nvPr>
        </p:nvSpPr>
        <p:spPr>
          <a:xfrm>
            <a:off x="743650" y="1189825"/>
            <a:ext cx="8088650" cy="3854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Tx/>
              <a:buChar char="-"/>
            </a:pPr>
            <a:r>
              <a:rPr lang="vi" dirty="0" smtClean="0">
                <a:solidFill>
                  <a:schemeClr val="dk1"/>
                </a:solidFill>
              </a:rPr>
              <a:t>In </a:t>
            </a:r>
            <a:r>
              <a:rPr lang="vi" dirty="0">
                <a:solidFill>
                  <a:schemeClr val="dk1"/>
                </a:solidFill>
              </a:rPr>
              <a:t>addition to Polynomial features, we will also examine several additional variants of standard models, using many for both regression and classification. </a:t>
            </a:r>
            <a:endParaRPr lang="en-US" dirty="0">
              <a:solidFill>
                <a:schemeClr val="dk1"/>
              </a:solidFill>
            </a:endParaRPr>
          </a:p>
          <a:p>
            <a:pPr marL="285750" lvl="0" indent="-285750" algn="l" rtl="0">
              <a:spcBef>
                <a:spcPts val="0"/>
              </a:spcBef>
              <a:spcAft>
                <a:spcPts val="0"/>
              </a:spcAft>
              <a:buFontTx/>
              <a:buChar char="-"/>
            </a:pPr>
            <a:r>
              <a:rPr lang="vi" dirty="0" smtClean="0">
                <a:solidFill>
                  <a:schemeClr val="dk1"/>
                </a:solidFill>
              </a:rPr>
              <a:t>Some </a:t>
            </a:r>
            <a:r>
              <a:rPr lang="vi" dirty="0">
                <a:solidFill>
                  <a:schemeClr val="dk1"/>
                </a:solidFill>
              </a:rPr>
              <a:t>examples </a:t>
            </a:r>
            <a:r>
              <a:rPr lang="vi" dirty="0" smtClean="0">
                <a:solidFill>
                  <a:schemeClr val="dk1"/>
                </a:solidFill>
              </a:rPr>
              <a:t>include:</a:t>
            </a:r>
            <a:endParaRPr lang="en-US" dirty="0">
              <a:solidFill>
                <a:schemeClr val="dk1"/>
              </a:solidFill>
            </a:endParaRPr>
          </a:p>
          <a:p>
            <a:pPr marL="742950" lvl="1" indent="-285750"/>
            <a:r>
              <a:rPr lang="vi" sz="1600" dirty="0" smtClean="0">
                <a:solidFill>
                  <a:schemeClr val="dk1"/>
                </a:solidFill>
              </a:rPr>
              <a:t>Logistic </a:t>
            </a:r>
            <a:r>
              <a:rPr lang="vi" sz="1600" dirty="0">
                <a:solidFill>
                  <a:schemeClr val="dk1"/>
                </a:solidFill>
              </a:rPr>
              <a:t>Regression </a:t>
            </a:r>
            <a:endParaRPr sz="1600" dirty="0">
              <a:solidFill>
                <a:schemeClr val="dk1"/>
              </a:solidFill>
            </a:endParaRPr>
          </a:p>
          <a:p>
            <a:pPr marL="742950" lvl="1" indent="-285750">
              <a:spcBef>
                <a:spcPts val="500"/>
              </a:spcBef>
            </a:pPr>
            <a:r>
              <a:rPr lang="vi" sz="1600" dirty="0" smtClean="0">
                <a:solidFill>
                  <a:schemeClr val="dk1"/>
                </a:solidFill>
              </a:rPr>
              <a:t>K-Nearest </a:t>
            </a:r>
            <a:r>
              <a:rPr lang="vi" sz="1600" dirty="0">
                <a:solidFill>
                  <a:schemeClr val="dk1"/>
                </a:solidFill>
              </a:rPr>
              <a:t>Neighbors </a:t>
            </a:r>
            <a:endParaRPr sz="1600" dirty="0">
              <a:solidFill>
                <a:schemeClr val="dk1"/>
              </a:solidFill>
            </a:endParaRPr>
          </a:p>
          <a:p>
            <a:pPr marL="742950" lvl="1" indent="-285750">
              <a:spcBef>
                <a:spcPts val="500"/>
              </a:spcBef>
            </a:pPr>
            <a:r>
              <a:rPr lang="vi" sz="1600" dirty="0" smtClean="0">
                <a:solidFill>
                  <a:schemeClr val="dk1"/>
                </a:solidFill>
              </a:rPr>
              <a:t>Decision </a:t>
            </a:r>
            <a:r>
              <a:rPr lang="vi" sz="1600" dirty="0">
                <a:solidFill>
                  <a:schemeClr val="dk1"/>
                </a:solidFill>
              </a:rPr>
              <a:t>Trees </a:t>
            </a:r>
            <a:endParaRPr sz="1600" dirty="0">
              <a:solidFill>
                <a:schemeClr val="dk1"/>
              </a:solidFill>
            </a:endParaRPr>
          </a:p>
          <a:p>
            <a:pPr marL="742950" lvl="1" indent="-285750">
              <a:spcBef>
                <a:spcPts val="500"/>
              </a:spcBef>
            </a:pPr>
            <a:r>
              <a:rPr lang="vi" sz="1600" dirty="0" smtClean="0">
                <a:solidFill>
                  <a:schemeClr val="dk1"/>
                </a:solidFill>
              </a:rPr>
              <a:t>Support </a:t>
            </a:r>
            <a:r>
              <a:rPr lang="vi" sz="1600" dirty="0">
                <a:solidFill>
                  <a:schemeClr val="dk1"/>
                </a:solidFill>
              </a:rPr>
              <a:t>Vector Machines </a:t>
            </a:r>
            <a:endParaRPr sz="1600" dirty="0">
              <a:solidFill>
                <a:schemeClr val="dk1"/>
              </a:solidFill>
            </a:endParaRPr>
          </a:p>
          <a:p>
            <a:pPr marL="742950" lvl="1" indent="-285750">
              <a:spcBef>
                <a:spcPts val="500"/>
              </a:spcBef>
            </a:pPr>
            <a:r>
              <a:rPr lang="vi" sz="1600" dirty="0" smtClean="0">
                <a:solidFill>
                  <a:schemeClr val="dk1"/>
                </a:solidFill>
              </a:rPr>
              <a:t>Random </a:t>
            </a:r>
            <a:r>
              <a:rPr lang="vi" sz="1600" dirty="0">
                <a:solidFill>
                  <a:schemeClr val="dk1"/>
                </a:solidFill>
              </a:rPr>
              <a:t>Forests </a:t>
            </a:r>
            <a:endParaRPr sz="1600" dirty="0">
              <a:solidFill>
                <a:schemeClr val="dk1"/>
              </a:solidFill>
            </a:endParaRPr>
          </a:p>
          <a:p>
            <a:pPr marL="742950" lvl="1" indent="-285750">
              <a:spcBef>
                <a:spcPts val="500"/>
              </a:spcBef>
            </a:pPr>
            <a:r>
              <a:rPr lang="vi" sz="1600" dirty="0" smtClean="0">
                <a:solidFill>
                  <a:schemeClr val="dk1"/>
                </a:solidFill>
              </a:rPr>
              <a:t>Ensemble </a:t>
            </a:r>
            <a:r>
              <a:rPr lang="vi" sz="1600" dirty="0">
                <a:solidFill>
                  <a:schemeClr val="dk1"/>
                </a:solidFill>
              </a:rPr>
              <a:t>Methods </a:t>
            </a:r>
            <a:endParaRPr sz="1600" dirty="0">
              <a:solidFill>
                <a:schemeClr val="dk1"/>
              </a:solidFill>
            </a:endParaRPr>
          </a:p>
          <a:p>
            <a:pPr marL="742950" lvl="1" indent="-285750">
              <a:spcBef>
                <a:spcPts val="500"/>
              </a:spcBef>
              <a:spcAft>
                <a:spcPts val="500"/>
              </a:spcAft>
              <a:buClr>
                <a:schemeClr val="dk1"/>
              </a:buClr>
              <a:buSzPts val="1100"/>
            </a:pPr>
            <a:r>
              <a:rPr lang="vi" sz="1600" dirty="0" smtClean="0">
                <a:solidFill>
                  <a:schemeClr val="dk1"/>
                </a:solidFill>
              </a:rPr>
              <a:t>Deep </a:t>
            </a:r>
            <a:r>
              <a:rPr lang="vi" sz="1600" dirty="0">
                <a:solidFill>
                  <a:schemeClr val="dk1"/>
                </a:solidFill>
              </a:rPr>
              <a:t>Learning Approaches</a:t>
            </a:r>
            <a:endParaRPr sz="1600" dirty="0">
              <a:solidFill>
                <a:schemeClr val="dk1"/>
              </a:solidFill>
            </a:endParaRPr>
          </a:p>
        </p:txBody>
      </p:sp>
      <p:sp>
        <p:nvSpPr>
          <p:cNvPr id="2" name="Slide Number Placeholder 1"/>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vi" sz="1000" b="0" i="0" u="none" strike="noStrike" kern="0" cap="none" spc="0" normalizeH="0" baseline="0" noProof="0" smtClean="0">
                <a:ln>
                  <a:noFill/>
                </a:ln>
                <a:solidFill>
                  <a:srgbClr val="595959"/>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vi" sz="1000" b="0" i="0" u="none" strike="noStrike" kern="0" cap="none" spc="0" normalizeH="0" baseline="0" noProof="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46741780"/>
      </p:ext>
    </p:extLst>
  </p:cSld>
  <p:clrMapOvr>
    <a:masterClrMapping/>
  </p:clrMapOvr>
</p:sld>
</file>

<file path=ppt/theme/theme1.xml><?xml version="1.0" encoding="utf-8"?>
<a:theme xmlns:a="http://schemas.openxmlformats.org/drawingml/2006/main" name="3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757</Words>
  <Application>Microsoft Office PowerPoint</Application>
  <PresentationFormat>On-screen Show (16:9)</PresentationFormat>
  <Paragraphs>91</Paragraphs>
  <Slides>16</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3_Simple Light</vt:lpstr>
      <vt:lpstr>Polynomial Regression</vt:lpstr>
      <vt:lpstr>Learning Goals</vt:lpstr>
      <vt:lpstr>Addition of Polynomial Features</vt:lpstr>
      <vt:lpstr>Addition of Polynomial Features</vt:lpstr>
      <vt:lpstr>Addition of Polynomial Features</vt:lpstr>
      <vt:lpstr>Addition of Polynomial Features</vt:lpstr>
      <vt:lpstr>Enhancing the Linear Model</vt:lpstr>
      <vt:lpstr>Enhancing the Linear Model</vt:lpstr>
      <vt:lpstr>Extending the Linear Model</vt:lpstr>
      <vt:lpstr>Extending the Linear Model</vt:lpstr>
      <vt:lpstr>Extending the Linear Model</vt:lpstr>
      <vt:lpstr>Extending the Linear Model</vt:lpstr>
      <vt:lpstr>Extending the Linear Model</vt:lpstr>
      <vt:lpstr>Polynomial Features: The Syntax</vt:lpstr>
      <vt:lpstr>Summary</vt:lpstr>
      <vt:lpstr>Learning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Goals</dc:title>
  <cp:lastModifiedBy>Ngô Đăng Hà An</cp:lastModifiedBy>
  <cp:revision>26</cp:revision>
  <dcterms:modified xsi:type="dcterms:W3CDTF">2022-12-25T04:31:57Z</dcterms:modified>
</cp:coreProperties>
</file>