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1" r:id="rId15"/>
    <p:sldId id="270" r:id="rId16"/>
    <p:sldId id="26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127649c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127649c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127649ce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127649ce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27649ce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127649ce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127649ce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127649ce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127649c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127649c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127649c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127649c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27649c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127649c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27649c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127649c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127649c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127649c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127649c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127649c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127649c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127649c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127649c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127649c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" y="9897"/>
            <a:ext cx="903262" cy="45548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Details </a:t>
            </a:r>
            <a:r>
              <a:rPr lang="en-US" sz="4400" b="1" dirty="0"/>
              <a:t>of Regularization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07279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Regularization Recap</a:t>
            </a:r>
            <a:endParaRPr sz="3000" b="1" dirty="0"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805600" y="1512075"/>
            <a:ext cx="7721400" cy="30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200" b="1">
                <a:solidFill>
                  <a:schemeClr val="dk1"/>
                </a:solidFill>
                <a:highlight>
                  <a:srgbClr val="6FA8DC"/>
                </a:highlight>
              </a:rPr>
              <a:t>Complexity Tradeoff</a:t>
            </a:r>
            <a:endParaRPr sz="2200" b="1">
              <a:solidFill>
                <a:schemeClr val="dk1"/>
              </a:solidFill>
              <a:highlight>
                <a:srgbClr val="6FA8DC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00" b="1">
              <a:solidFill>
                <a:schemeClr val="dk1"/>
              </a:solidFill>
              <a:highlight>
                <a:srgbClr val="6FA8DC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Reduce complexity by penalizing it in cost function.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Increases bias, but reduces variance (may be worth the trade-off).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>
                <a:solidFill>
                  <a:schemeClr val="dk1"/>
                </a:solidFill>
              </a:rPr>
              <a:t>Options: L2, L1, can validate the choice and strength.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10</a:t>
            </a:fld>
            <a:endParaRPr lang="vi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Regularization Recap</a:t>
            </a:r>
            <a:endParaRPr sz="3000" b="1" dirty="0"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1107900" y="1499700"/>
            <a:ext cx="69282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200" b="1" dirty="0">
                <a:solidFill>
                  <a:schemeClr val="dk1"/>
                </a:solidFill>
                <a:highlight>
                  <a:srgbClr val="6D9EEB"/>
                </a:highlight>
              </a:rPr>
              <a:t>Regularization</a:t>
            </a:r>
            <a:endParaRPr sz="2200" b="1" dirty="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" b="1" dirty="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 dirty="0">
                <a:solidFill>
                  <a:schemeClr val="dk1"/>
                </a:solidFill>
              </a:rPr>
              <a:t>Optimizing predictive models is about finding the right bias/variance tradeoff.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 dirty="0">
                <a:solidFill>
                  <a:schemeClr val="dk1"/>
                </a:solidFill>
              </a:rPr>
              <a:t>We need models that are sufficiently complex to capture patterns in data, but not so complex that they overfit.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11</a:t>
            </a:fld>
            <a:endParaRPr lang="vi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Regularization Recap</a:t>
            </a:r>
            <a:endParaRPr sz="3000" b="1" dirty="0"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1349550" y="1598825"/>
            <a:ext cx="6444900" cy="23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200" b="1">
                <a:solidFill>
                  <a:schemeClr val="dk1"/>
                </a:solidFill>
                <a:highlight>
                  <a:srgbClr val="6D9EEB"/>
                </a:highlight>
              </a:rPr>
              <a:t>How it Works</a:t>
            </a:r>
            <a:endParaRPr sz="2200" b="1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" b="1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 b="1">
                <a:solidFill>
                  <a:schemeClr val="dk1"/>
                </a:solidFill>
              </a:rPr>
              <a:t>Analytically</a:t>
            </a:r>
            <a:r>
              <a:rPr lang="vi" sz="2000">
                <a:solidFill>
                  <a:schemeClr val="dk1"/>
                </a:solidFill>
              </a:rPr>
              <a:t>: penalty constrains the coefficient range.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 b="1">
                <a:solidFill>
                  <a:schemeClr val="dk1"/>
                </a:solidFill>
              </a:rPr>
              <a:t>Geometrically</a:t>
            </a:r>
            <a:r>
              <a:rPr lang="vi" sz="2000">
                <a:solidFill>
                  <a:schemeClr val="dk1"/>
                </a:solidFill>
              </a:rPr>
              <a:t>: L1/L2 imposes bounded regions.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 b="1">
                <a:solidFill>
                  <a:schemeClr val="dk1"/>
                </a:solidFill>
              </a:rPr>
              <a:t>Probabilistically</a:t>
            </a:r>
            <a:r>
              <a:rPr lang="vi" sz="2000">
                <a:solidFill>
                  <a:schemeClr val="dk1"/>
                </a:solidFill>
              </a:rPr>
              <a:t>: imposes prior on coefficients.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12</a:t>
            </a:fld>
            <a:endParaRPr lang="vi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0434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Regularization Techniques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Three sources of error for your model are: bias, variance, and, irreducible error.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Regularization is a way to achieve building simple models with relatively low error. It helps you avoid overfitting by penalizing high-valued coefficients. It reduces parameters and shrinks the model.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Regularization adds an adjustable regularization strength parameter directly into the cost function.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Regularization performs feature selection by shrinking the contribution of features, which can prevent overfitting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13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79399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0434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Regularization </a:t>
            </a:r>
            <a:r>
              <a:rPr lang="en-US" b="1" dirty="0" smtClean="0">
                <a:solidFill>
                  <a:schemeClr val="tx1"/>
                </a:solidFill>
              </a:rPr>
              <a:t>Techniques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Ridge Regression, the complexity penalty λ is applied proportionally to squared coefficient values.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penalty term has the effect of “shrinking” coefficients toward 0.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imposes bias on the model, but also reduces variance.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>
                <a:solidFill>
                  <a:schemeClr val="tx1"/>
                </a:solidFill>
              </a:rPr>
              <a:t>can select the best regularization strength lambda via cross-validation.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chemeClr val="tx1"/>
                </a:solidFill>
              </a:rPr>
              <a:t>a best practice to scale features (i.e. using </a:t>
            </a:r>
            <a:r>
              <a:rPr lang="en-US" dirty="0" err="1">
                <a:solidFill>
                  <a:schemeClr val="tx1"/>
                </a:solidFill>
              </a:rPr>
              <a:t>StandardScaler</a:t>
            </a:r>
            <a:r>
              <a:rPr lang="en-US" dirty="0">
                <a:solidFill>
                  <a:schemeClr val="tx1"/>
                </a:solidFill>
              </a:rPr>
              <a:t>) so penalties aren’t impacted by variable scale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LASSO regression: the complexity penalty λ (lambda) is proportional to the absolute value of coefficients. LASSO stands for : Least Absolute Shrinkage and Selection Operator.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Similar effect to Ridge in terms of complexity tradeoff: increasing lambda raises bias but lowers variance.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LASSO is more likely than Ridge to perform feature selection, in that for a fixed λ, LASSO is more likely to result in coefficients being set to zero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14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61934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0434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Regularization </a:t>
            </a:r>
            <a:r>
              <a:rPr lang="en-US" b="1" dirty="0" smtClean="0">
                <a:solidFill>
                  <a:schemeClr val="tx1"/>
                </a:solidFill>
              </a:rPr>
              <a:t>Techniques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Elastic </a:t>
            </a:r>
            <a:r>
              <a:rPr lang="en-US" dirty="0">
                <a:solidFill>
                  <a:schemeClr val="tx1"/>
                </a:solidFill>
              </a:rPr>
              <a:t>Net combines penalties from both Ridge and LASSO regression. It requires tuning of an additional parameter that determines emphasis  of L1 vs. L2 regularization penalties.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LASSO’s feature selection property yields an interpretability advantage, but may underperform if the target truly depends on many of the features.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Elastic Net, an alternative hybrid approach, introduces a new parameter α (alpha) that determines a weighted average of L1 and L2 penalties.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Regularization techniques have an analytical, a geometric, and a probabilistic interpretation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15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49475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/>
              <a:t>Learning Recap</a:t>
            </a:r>
            <a:endParaRPr sz="3000" b="1"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1326150" y="1524475"/>
            <a:ext cx="6965400" cy="16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>
                <a:solidFill>
                  <a:schemeClr val="dk1"/>
                </a:solidFill>
              </a:rPr>
              <a:t>In this section, we discussed: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>
                <a:solidFill>
                  <a:schemeClr val="dk1"/>
                </a:solidFill>
              </a:rPr>
              <a:t>- Details of regularization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>
                <a:solidFill>
                  <a:schemeClr val="dk1"/>
                </a:solidFill>
              </a:rPr>
              <a:t>- Approaches to understanding how regularization works</a:t>
            </a:r>
            <a:endParaRPr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16</a:t>
            </a:fld>
            <a:endParaRPr lang="vi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Learning Goals</a:t>
            </a:r>
            <a:endParaRPr sz="30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152625" y="1474875"/>
            <a:ext cx="7151400" cy="25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In this section, we will cover: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</a:rPr>
              <a:t>- Details of regularization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>
                <a:solidFill>
                  <a:schemeClr val="dk1"/>
                </a:solidFill>
              </a:rPr>
              <a:t>- Approaches to understanding how regularization works</a:t>
            </a:r>
            <a:endParaRPr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</a:t>
            </a:fld>
            <a:endParaRPr lang="vi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Understanding how Regularization Works</a:t>
            </a:r>
            <a:endParaRPr sz="3000"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35200" y="1313775"/>
            <a:ext cx="7473600" cy="32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Having worked through some Regularization examples, let's examine intuitively how these techniques (Ridge, LASSO, Elastic Net) interact with modeling.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There are several approaches to this interpretation: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- The </a:t>
            </a:r>
            <a:r>
              <a:rPr lang="vi" b="1">
                <a:solidFill>
                  <a:schemeClr val="dk1"/>
                </a:solidFill>
              </a:rPr>
              <a:t>Analytic</a:t>
            </a:r>
            <a:r>
              <a:rPr lang="vi">
                <a:solidFill>
                  <a:schemeClr val="dk1"/>
                </a:solidFill>
              </a:rPr>
              <a:t> View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- The </a:t>
            </a:r>
            <a:r>
              <a:rPr lang="vi" b="1">
                <a:solidFill>
                  <a:schemeClr val="dk1"/>
                </a:solidFill>
              </a:rPr>
              <a:t>Geometric</a:t>
            </a:r>
            <a:r>
              <a:rPr lang="vi">
                <a:solidFill>
                  <a:schemeClr val="dk1"/>
                </a:solidFill>
              </a:rPr>
              <a:t> View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- The </a:t>
            </a:r>
            <a:r>
              <a:rPr lang="vi" b="1">
                <a:solidFill>
                  <a:schemeClr val="dk1"/>
                </a:solidFill>
              </a:rPr>
              <a:t>Probabilistic</a:t>
            </a:r>
            <a:r>
              <a:rPr lang="vi">
                <a:solidFill>
                  <a:schemeClr val="dk1"/>
                </a:solidFill>
              </a:rPr>
              <a:t> View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</a:t>
            </a:fld>
            <a:endParaRPr lang="vi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The Analytic View</a:t>
            </a:r>
            <a:endParaRPr sz="3000" b="1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83375" y="1177425"/>
            <a:ext cx="8349000" cy="13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Increasing L2/L1 penalties force coefficients to be smaller, restricting their plausible range.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600">
                <a:solidFill>
                  <a:schemeClr val="dk1"/>
                </a:solidFill>
              </a:rPr>
              <a:t>A smaller range for coefficients must be simpler/lower variance than a model with an infinite possible coefficient range.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7246" t="45557" r="9176"/>
          <a:stretch/>
        </p:blipFill>
        <p:spPr>
          <a:xfrm>
            <a:off x="635750" y="2283975"/>
            <a:ext cx="7607863" cy="27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</a:t>
            </a:fld>
            <a:endParaRPr lang="vi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The Geometric View</a:t>
            </a:r>
            <a:endParaRPr sz="3000" b="1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681675" y="1189825"/>
            <a:ext cx="47841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600">
                <a:solidFill>
                  <a:schemeClr val="dk1"/>
                </a:solidFill>
              </a:rPr>
              <a:t>Below are mathematically equivalent formulations of the optimization objectives of Ridge/LASSO</a:t>
            </a:r>
            <a:endParaRPr sz="1600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l="3539" t="39252" r="4994" b="5732"/>
          <a:stretch/>
        </p:blipFill>
        <p:spPr>
          <a:xfrm>
            <a:off x="470975" y="1986775"/>
            <a:ext cx="8202051" cy="27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5</a:t>
            </a:fld>
            <a:endParaRPr lang="vi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The Geometric View</a:t>
            </a:r>
            <a:endParaRPr sz="3000" b="1"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25300" y="1127850"/>
            <a:ext cx="8093400" cy="16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Under this geometric formulation, the cost function minimum is found at the intersection of the penalty boundary and a contour of the traditional OLS cost function surface.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The geometry reveals the selection effect of LASSO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600">
                <a:solidFill>
                  <a:schemeClr val="dk1"/>
                </a:solidFill>
              </a:rPr>
              <a:t>(intersection at a corner/axis zeroes out coefficients).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18521" t="48710" r="19803"/>
          <a:stretch/>
        </p:blipFill>
        <p:spPr>
          <a:xfrm>
            <a:off x="1689275" y="2571750"/>
            <a:ext cx="550268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6</a:t>
            </a:fld>
            <a:endParaRPr lang="vi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The Probabilistic View</a:t>
            </a:r>
            <a:endParaRPr sz="3000" b="1" dirty="0"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l="4667" t="22638" r="2902" b="15183"/>
          <a:stretch/>
        </p:blipFill>
        <p:spPr>
          <a:xfrm>
            <a:off x="490025" y="1380825"/>
            <a:ext cx="8163950" cy="30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7</a:t>
            </a:fld>
            <a:endParaRPr lang="vi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The Probabilistic View</a:t>
            </a:r>
            <a:endParaRPr sz="3000" b="1"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896550" y="1375700"/>
            <a:ext cx="7549200" cy="28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Letting f be the likelihood (probability of target given parameter vector 𝛃), and p(𝛃) the prior distribution of 𝛃, we can calculate the posterior of 𝛃.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p(𝛃) is derived from independent draws of a prior coefficient density function </a:t>
            </a:r>
            <a:r>
              <a:rPr lang="vi" b="1">
                <a:solidFill>
                  <a:schemeClr val="dk1"/>
                </a:solidFill>
              </a:rPr>
              <a:t>g</a:t>
            </a:r>
            <a:r>
              <a:rPr lang="vi">
                <a:solidFill>
                  <a:schemeClr val="dk1"/>
                </a:solidFill>
              </a:rPr>
              <a:t> that we choose when regularizing.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L2 (ridge) regularization imposes a </a:t>
            </a:r>
            <a:r>
              <a:rPr lang="vi" b="1">
                <a:solidFill>
                  <a:schemeClr val="dk1"/>
                </a:solidFill>
              </a:rPr>
              <a:t>Gaussian prior</a:t>
            </a:r>
            <a:r>
              <a:rPr lang="vi">
                <a:solidFill>
                  <a:schemeClr val="dk1"/>
                </a:solidFill>
              </a:rPr>
              <a:t> on the coefficients, while L1 (lasso) regularization imposes a </a:t>
            </a:r>
            <a:r>
              <a:rPr lang="vi" b="1">
                <a:solidFill>
                  <a:schemeClr val="dk1"/>
                </a:solidFill>
              </a:rPr>
              <a:t>Laplacian prior</a:t>
            </a:r>
            <a:r>
              <a:rPr lang="vi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8</a:t>
            </a:fld>
            <a:endParaRPr lang="vi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 b="1" dirty="0"/>
              <a:t>The Probabilistic View</a:t>
            </a:r>
            <a:endParaRPr sz="3000" b="1"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718850" y="1214600"/>
            <a:ext cx="782070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600">
                <a:solidFill>
                  <a:schemeClr val="dk1"/>
                </a:solidFill>
              </a:rPr>
              <a:t>Visualizing these prior distributions again reveals the difference in behavior between Ridge and LASSO: the Laplacian distribution has peaked density at 0, explaining its tendency to zero out some coefficients.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l="10471" t="38391" r="7399" b="1724"/>
          <a:stretch/>
        </p:blipFill>
        <p:spPr>
          <a:xfrm>
            <a:off x="908425" y="2160150"/>
            <a:ext cx="7128704" cy="29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9</a:t>
            </a:fld>
            <a:endParaRPr lang="vi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693</Words>
  <Application>Microsoft Office PowerPoint</Application>
  <PresentationFormat>On-screen Show (16:9)</PresentationFormat>
  <Paragraphs>94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Details of Regularization</vt:lpstr>
      <vt:lpstr>Learning Goals</vt:lpstr>
      <vt:lpstr>Understanding how Regularization Works</vt:lpstr>
      <vt:lpstr>The Analytic View</vt:lpstr>
      <vt:lpstr>The Geometric View</vt:lpstr>
      <vt:lpstr>The Geometric View</vt:lpstr>
      <vt:lpstr>The Probabilistic View</vt:lpstr>
      <vt:lpstr>The Probabilistic View</vt:lpstr>
      <vt:lpstr>The Probabilistic View</vt:lpstr>
      <vt:lpstr>Regularization Recap</vt:lpstr>
      <vt:lpstr>Regularization Recap</vt:lpstr>
      <vt:lpstr>Regularization Recap</vt:lpstr>
      <vt:lpstr>Summary</vt:lpstr>
      <vt:lpstr>Summary</vt:lpstr>
      <vt:lpstr>Summary</vt:lpstr>
      <vt:lpstr>Learning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Goals</dc:title>
  <cp:lastModifiedBy>Ngô Đăng Hà An</cp:lastModifiedBy>
  <cp:revision>9</cp:revision>
  <dcterms:modified xsi:type="dcterms:W3CDTF">2022-12-14T08:03:51Z</dcterms:modified>
</cp:coreProperties>
</file>