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22CD0-4B2B-4CF3-BBFC-1F127BD29123}" type="datetimeFigureOut">
              <a:rPr lang="en-US" smtClean="0"/>
              <a:t>12/25/2022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09943-02FB-469F-9A58-5A015E3ACFB5}" type="slidenum">
              <a:rPr lang="en-US" smtClean="0"/>
              <a:t>‹#›</a:t>
            </a:fld>
            <a:endParaRPr lang="en-US"/>
          </a:p>
        </p:txBody>
      </p:sp>
    </p:spTree>
    <p:extLst>
      <p:ext uri="{BB962C8B-B14F-4D97-AF65-F5344CB8AC3E}">
        <p14:creationId xmlns:p14="http://schemas.microsoft.com/office/powerpoint/2010/main" val="1245033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7183a261f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7183a261f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803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7183a261fc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7183a261fc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266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7183a261fc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7183a261f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107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7183a261fc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7183a261fc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473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7183a261fc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7183a261fc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701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7183a261fc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7183a261fc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321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7183a261fc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7183a261fc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592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7183a261fc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7183a261fc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451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5405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9753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7183a261fc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7183a261fc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60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7183a261fc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7183a261f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279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7183a261fc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7183a261f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12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7183a261f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7183a261f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128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7183a261fc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7183a261fc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49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7183a261fc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7183a261f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753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7183a261f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7183a261f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918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7183a261f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7183a261f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334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7183a261f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7183a261f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508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B55DD6-E25F-4940-AFAA-A2D914F2761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82017-C7D7-440A-9FBE-9A2C22504D9D}" type="slidenum">
              <a:rPr lang="en-US" smtClean="0"/>
              <a:t>‹#›</a:t>
            </a:fld>
            <a:endParaRPr lang="en-US"/>
          </a:p>
        </p:txBody>
      </p:sp>
    </p:spTree>
    <p:extLst>
      <p:ext uri="{BB962C8B-B14F-4D97-AF65-F5344CB8AC3E}">
        <p14:creationId xmlns:p14="http://schemas.microsoft.com/office/powerpoint/2010/main" val="317803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B55DD6-E25F-4940-AFAA-A2D914F2761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82017-C7D7-440A-9FBE-9A2C22504D9D}" type="slidenum">
              <a:rPr lang="en-US" smtClean="0"/>
              <a:t>‹#›</a:t>
            </a:fld>
            <a:endParaRPr lang="en-US"/>
          </a:p>
        </p:txBody>
      </p:sp>
    </p:spTree>
    <p:extLst>
      <p:ext uri="{BB962C8B-B14F-4D97-AF65-F5344CB8AC3E}">
        <p14:creationId xmlns:p14="http://schemas.microsoft.com/office/powerpoint/2010/main" val="247702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B55DD6-E25F-4940-AFAA-A2D914F2761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82017-C7D7-440A-9FBE-9A2C22504D9D}" type="slidenum">
              <a:rPr lang="en-US" smtClean="0"/>
              <a:t>‹#›</a:t>
            </a:fld>
            <a:endParaRPr lang="en-US"/>
          </a:p>
        </p:txBody>
      </p:sp>
    </p:spTree>
    <p:extLst>
      <p:ext uri="{BB962C8B-B14F-4D97-AF65-F5344CB8AC3E}">
        <p14:creationId xmlns:p14="http://schemas.microsoft.com/office/powerpoint/2010/main" val="3290204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249849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B55DD6-E25F-4940-AFAA-A2D914F2761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82017-C7D7-440A-9FBE-9A2C22504D9D}" type="slidenum">
              <a:rPr lang="en-US" smtClean="0"/>
              <a:t>‹#›</a:t>
            </a:fld>
            <a:endParaRPr lang="en-US"/>
          </a:p>
        </p:txBody>
      </p:sp>
    </p:spTree>
    <p:extLst>
      <p:ext uri="{BB962C8B-B14F-4D97-AF65-F5344CB8AC3E}">
        <p14:creationId xmlns:p14="http://schemas.microsoft.com/office/powerpoint/2010/main" val="412353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B55DD6-E25F-4940-AFAA-A2D914F2761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82017-C7D7-440A-9FBE-9A2C22504D9D}" type="slidenum">
              <a:rPr lang="en-US" smtClean="0"/>
              <a:t>‹#›</a:t>
            </a:fld>
            <a:endParaRPr lang="en-US"/>
          </a:p>
        </p:txBody>
      </p:sp>
    </p:spTree>
    <p:extLst>
      <p:ext uri="{BB962C8B-B14F-4D97-AF65-F5344CB8AC3E}">
        <p14:creationId xmlns:p14="http://schemas.microsoft.com/office/powerpoint/2010/main" val="204010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B55DD6-E25F-4940-AFAA-A2D914F27616}"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82017-C7D7-440A-9FBE-9A2C22504D9D}" type="slidenum">
              <a:rPr lang="en-US" smtClean="0"/>
              <a:t>‹#›</a:t>
            </a:fld>
            <a:endParaRPr lang="en-US"/>
          </a:p>
        </p:txBody>
      </p:sp>
    </p:spTree>
    <p:extLst>
      <p:ext uri="{BB962C8B-B14F-4D97-AF65-F5344CB8AC3E}">
        <p14:creationId xmlns:p14="http://schemas.microsoft.com/office/powerpoint/2010/main" val="134393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B55DD6-E25F-4940-AFAA-A2D914F27616}" type="datetimeFigureOut">
              <a:rPr lang="en-US" smtClean="0"/>
              <a:t>12/25/2022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A82017-C7D7-440A-9FBE-9A2C22504D9D}" type="slidenum">
              <a:rPr lang="en-US" smtClean="0"/>
              <a:t>‹#›</a:t>
            </a:fld>
            <a:endParaRPr lang="en-US"/>
          </a:p>
        </p:txBody>
      </p:sp>
    </p:spTree>
    <p:extLst>
      <p:ext uri="{BB962C8B-B14F-4D97-AF65-F5344CB8AC3E}">
        <p14:creationId xmlns:p14="http://schemas.microsoft.com/office/powerpoint/2010/main" val="87103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B55DD6-E25F-4940-AFAA-A2D914F27616}" type="datetimeFigureOut">
              <a:rPr lang="en-US" smtClean="0"/>
              <a:t>12/25/2022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82017-C7D7-440A-9FBE-9A2C22504D9D}" type="slidenum">
              <a:rPr lang="en-US" smtClean="0"/>
              <a:t>‹#›</a:t>
            </a:fld>
            <a:endParaRPr lang="en-US"/>
          </a:p>
        </p:txBody>
      </p:sp>
    </p:spTree>
    <p:extLst>
      <p:ext uri="{BB962C8B-B14F-4D97-AF65-F5344CB8AC3E}">
        <p14:creationId xmlns:p14="http://schemas.microsoft.com/office/powerpoint/2010/main" val="95102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55DD6-E25F-4940-AFAA-A2D914F27616}" type="datetimeFigureOut">
              <a:rPr lang="en-US" smtClean="0"/>
              <a:t>12/25/2022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A82017-C7D7-440A-9FBE-9A2C22504D9D}" type="slidenum">
              <a:rPr lang="en-US" smtClean="0"/>
              <a:t>‹#›</a:t>
            </a:fld>
            <a:endParaRPr lang="en-US"/>
          </a:p>
        </p:txBody>
      </p:sp>
    </p:spTree>
    <p:extLst>
      <p:ext uri="{BB962C8B-B14F-4D97-AF65-F5344CB8AC3E}">
        <p14:creationId xmlns:p14="http://schemas.microsoft.com/office/powerpoint/2010/main" val="38878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B55DD6-E25F-4940-AFAA-A2D914F27616}"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82017-C7D7-440A-9FBE-9A2C22504D9D}" type="slidenum">
              <a:rPr lang="en-US" smtClean="0"/>
              <a:t>‹#›</a:t>
            </a:fld>
            <a:endParaRPr lang="en-US"/>
          </a:p>
        </p:txBody>
      </p:sp>
    </p:spTree>
    <p:extLst>
      <p:ext uri="{BB962C8B-B14F-4D97-AF65-F5344CB8AC3E}">
        <p14:creationId xmlns:p14="http://schemas.microsoft.com/office/powerpoint/2010/main" val="57991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B55DD6-E25F-4940-AFAA-A2D914F27616}"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82017-C7D7-440A-9FBE-9A2C22504D9D}" type="slidenum">
              <a:rPr lang="en-US" smtClean="0"/>
              <a:t>‹#›</a:t>
            </a:fld>
            <a:endParaRPr lang="en-US"/>
          </a:p>
        </p:txBody>
      </p:sp>
    </p:spTree>
    <p:extLst>
      <p:ext uri="{BB962C8B-B14F-4D97-AF65-F5344CB8AC3E}">
        <p14:creationId xmlns:p14="http://schemas.microsoft.com/office/powerpoint/2010/main" val="392306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55DD6-E25F-4940-AFAA-A2D914F27616}" type="datetimeFigureOut">
              <a:rPr lang="en-US" smtClean="0"/>
              <a:t>12/25/2022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82017-C7D7-440A-9FBE-9A2C22504D9D}" type="slidenum">
              <a:rPr lang="en-US" smtClean="0"/>
              <a:t>‹#›</a:t>
            </a:fld>
            <a:endParaRPr lang="en-US"/>
          </a:p>
        </p:txBody>
      </p:sp>
    </p:spTree>
    <p:extLst>
      <p:ext uri="{BB962C8B-B14F-4D97-AF65-F5344CB8AC3E}">
        <p14:creationId xmlns:p14="http://schemas.microsoft.com/office/powerpoint/2010/main" val="3867382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10" y="2635260"/>
            <a:ext cx="11360800" cy="1030730"/>
          </a:xfrm>
        </p:spPr>
        <p:txBody>
          <a:bodyPr>
            <a:normAutofit/>
          </a:bodyPr>
          <a:lstStyle/>
          <a:p>
            <a:pPr algn="ctr"/>
            <a:r>
              <a:rPr lang="en-US" b="1" dirty="0" smtClean="0">
                <a:solidFill>
                  <a:srgbClr val="1F1F1F"/>
                </a:solidFill>
                <a:latin typeface="Arial" panose="020B0604020202020204" pitchFamily="34" charset="0"/>
                <a:cs typeface="Arial" panose="020B0604020202020204" pitchFamily="34" charset="0"/>
              </a:rPr>
              <a:t>Error Metrics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fld id="{00000000-1234-1234-1234-123412341234}" type="slidenum">
              <a:rPr lang="vi" smtClean="0"/>
              <a:pPr/>
              <a:t>1</a:t>
            </a:fld>
            <a:endParaRPr lang="vi"/>
          </a:p>
        </p:txBody>
      </p:sp>
    </p:spTree>
    <p:extLst>
      <p:ext uri="{BB962C8B-B14F-4D97-AF65-F5344CB8AC3E}">
        <p14:creationId xmlns:p14="http://schemas.microsoft.com/office/powerpoint/2010/main" val="67507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Receiver Operating Characteristic (ROC)</a:t>
            </a:r>
            <a:endParaRPr sz="4000" b="1" dirty="0">
              <a:latin typeface="Arial" panose="020B0604020202020204" pitchFamily="34" charset="0"/>
              <a:cs typeface="Arial" panose="020B0604020202020204" pitchFamily="34" charset="0"/>
            </a:endParaRPr>
          </a:p>
        </p:txBody>
      </p:sp>
      <p:pic>
        <p:nvPicPr>
          <p:cNvPr id="294" name="Google Shape;294;p51"/>
          <p:cNvPicPr preferRelativeResize="0"/>
          <p:nvPr/>
        </p:nvPicPr>
        <p:blipFill rotWithShape="1">
          <a:blip r:embed="rId3">
            <a:alphaModFix/>
          </a:blip>
          <a:srcRect l="22224" t="20917" r="20125"/>
          <a:stretch/>
        </p:blipFill>
        <p:spPr>
          <a:xfrm>
            <a:off x="2384534" y="1356968"/>
            <a:ext cx="6963933" cy="5368833"/>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vi" smtClean="0"/>
              <a:pPr/>
              <a:t>10</a:t>
            </a:fld>
            <a:endParaRPr lang="vi"/>
          </a:p>
        </p:txBody>
      </p:sp>
    </p:spTree>
    <p:extLst>
      <p:ext uri="{BB962C8B-B14F-4D97-AF65-F5344CB8AC3E}">
        <p14:creationId xmlns:p14="http://schemas.microsoft.com/office/powerpoint/2010/main" val="225971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Receiver Operating Characteristic (ROC)</a:t>
            </a:r>
            <a:endParaRPr sz="4000" b="1" dirty="0">
              <a:latin typeface="Arial" panose="020B0604020202020204" pitchFamily="34" charset="0"/>
              <a:cs typeface="Arial" panose="020B0604020202020204" pitchFamily="34" charset="0"/>
            </a:endParaRPr>
          </a:p>
        </p:txBody>
      </p:sp>
      <p:pic>
        <p:nvPicPr>
          <p:cNvPr id="300" name="Google Shape;300;p52"/>
          <p:cNvPicPr preferRelativeResize="0"/>
          <p:nvPr/>
        </p:nvPicPr>
        <p:blipFill rotWithShape="1">
          <a:blip r:embed="rId3">
            <a:alphaModFix/>
          </a:blip>
          <a:srcRect l="21414" t="17763" r="18683"/>
          <a:stretch/>
        </p:blipFill>
        <p:spPr>
          <a:xfrm>
            <a:off x="1905301" y="1356967"/>
            <a:ext cx="7018367" cy="5414700"/>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vi" smtClean="0"/>
              <a:pPr/>
              <a:t>11</a:t>
            </a:fld>
            <a:endParaRPr lang="vi"/>
          </a:p>
        </p:txBody>
      </p:sp>
    </p:spTree>
    <p:extLst>
      <p:ext uri="{BB962C8B-B14F-4D97-AF65-F5344CB8AC3E}">
        <p14:creationId xmlns:p14="http://schemas.microsoft.com/office/powerpoint/2010/main" val="3171987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Receiver Operating Characteristic (ROC)</a:t>
            </a:r>
            <a:endParaRPr sz="4000" b="1" dirty="0">
              <a:latin typeface="Arial" panose="020B0604020202020204" pitchFamily="34" charset="0"/>
              <a:cs typeface="Arial" panose="020B0604020202020204" pitchFamily="34" charset="0"/>
            </a:endParaRPr>
          </a:p>
        </p:txBody>
      </p:sp>
      <p:pic>
        <p:nvPicPr>
          <p:cNvPr id="306" name="Google Shape;306;p53"/>
          <p:cNvPicPr preferRelativeResize="0"/>
          <p:nvPr/>
        </p:nvPicPr>
        <p:blipFill rotWithShape="1">
          <a:blip r:embed="rId3">
            <a:alphaModFix/>
          </a:blip>
          <a:srcRect l="21901" t="20344" r="25117"/>
          <a:stretch/>
        </p:blipFill>
        <p:spPr>
          <a:xfrm>
            <a:off x="2417600" y="1356967"/>
            <a:ext cx="6390400" cy="5399800"/>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vi" smtClean="0"/>
              <a:pPr/>
              <a:t>12</a:t>
            </a:fld>
            <a:endParaRPr lang="vi"/>
          </a:p>
        </p:txBody>
      </p:sp>
    </p:spTree>
    <p:extLst>
      <p:ext uri="{BB962C8B-B14F-4D97-AF65-F5344CB8AC3E}">
        <p14:creationId xmlns:p14="http://schemas.microsoft.com/office/powerpoint/2010/main" val="293318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Receiver Operating Characteristic (ROC)</a:t>
            </a:r>
            <a:endParaRPr sz="4000" b="1" dirty="0">
              <a:latin typeface="Arial" panose="020B0604020202020204" pitchFamily="34" charset="0"/>
              <a:cs typeface="Arial" panose="020B0604020202020204" pitchFamily="34" charset="0"/>
            </a:endParaRPr>
          </a:p>
        </p:txBody>
      </p:sp>
      <p:pic>
        <p:nvPicPr>
          <p:cNvPr id="312" name="Google Shape;312;p54"/>
          <p:cNvPicPr preferRelativeResize="0"/>
          <p:nvPr/>
        </p:nvPicPr>
        <p:blipFill rotWithShape="1">
          <a:blip r:embed="rId3">
            <a:alphaModFix/>
          </a:blip>
          <a:srcRect l="21415" t="17763" r="24477"/>
          <a:stretch/>
        </p:blipFill>
        <p:spPr>
          <a:xfrm>
            <a:off x="2070567" y="1356967"/>
            <a:ext cx="6307767" cy="5387900"/>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vi" smtClean="0"/>
              <a:pPr/>
              <a:t>13</a:t>
            </a:fld>
            <a:endParaRPr lang="vi"/>
          </a:p>
        </p:txBody>
      </p:sp>
    </p:spTree>
    <p:extLst>
      <p:ext uri="{BB962C8B-B14F-4D97-AF65-F5344CB8AC3E}">
        <p14:creationId xmlns:p14="http://schemas.microsoft.com/office/powerpoint/2010/main" val="30220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Precision-Recall</a:t>
            </a:r>
            <a:r>
              <a:rPr lang="vi" sz="4000" b="1" dirty="0"/>
              <a:t> </a:t>
            </a:r>
            <a:r>
              <a:rPr lang="vi" sz="4000" b="1" dirty="0">
                <a:latin typeface="Arial" panose="020B0604020202020204" pitchFamily="34" charset="0"/>
                <a:cs typeface="Arial" panose="020B0604020202020204" pitchFamily="34" charset="0"/>
              </a:rPr>
              <a:t>Curve</a:t>
            </a:r>
            <a:endParaRPr sz="4000" b="1" dirty="0">
              <a:latin typeface="Arial" panose="020B0604020202020204" pitchFamily="34" charset="0"/>
              <a:cs typeface="Arial" panose="020B0604020202020204" pitchFamily="34" charset="0"/>
            </a:endParaRPr>
          </a:p>
        </p:txBody>
      </p:sp>
      <p:pic>
        <p:nvPicPr>
          <p:cNvPr id="318" name="Google Shape;318;p55"/>
          <p:cNvPicPr preferRelativeResize="0"/>
          <p:nvPr/>
        </p:nvPicPr>
        <p:blipFill rotWithShape="1">
          <a:blip r:embed="rId3">
            <a:alphaModFix/>
          </a:blip>
          <a:srcRect l="24637" t="20917" r="19163"/>
          <a:stretch/>
        </p:blipFill>
        <p:spPr>
          <a:xfrm>
            <a:off x="2483733" y="1356967"/>
            <a:ext cx="6787000" cy="5367367"/>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vi" smtClean="0"/>
              <a:pPr/>
              <a:t>14</a:t>
            </a:fld>
            <a:endParaRPr lang="vi"/>
          </a:p>
        </p:txBody>
      </p:sp>
    </p:spTree>
    <p:extLst>
      <p:ext uri="{BB962C8B-B14F-4D97-AF65-F5344CB8AC3E}">
        <p14:creationId xmlns:p14="http://schemas.microsoft.com/office/powerpoint/2010/main" val="835405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Choosing the Right Approach</a:t>
            </a:r>
            <a:endParaRPr sz="4000" b="1" dirty="0">
              <a:latin typeface="Arial" panose="020B0604020202020204" pitchFamily="34" charset="0"/>
              <a:cs typeface="Arial" panose="020B0604020202020204" pitchFamily="34" charset="0"/>
            </a:endParaRPr>
          </a:p>
        </p:txBody>
      </p:sp>
      <p:sp>
        <p:nvSpPr>
          <p:cNvPr id="324" name="Google Shape;324;p56"/>
          <p:cNvSpPr txBox="1">
            <a:spLocks noGrp="1"/>
          </p:cNvSpPr>
          <p:nvPr>
            <p:ph type="body" idx="1"/>
          </p:nvPr>
        </p:nvSpPr>
        <p:spPr>
          <a:xfrm>
            <a:off x="1652733" y="1569899"/>
            <a:ext cx="9039200" cy="5107737"/>
          </a:xfrm>
          <a:prstGeom prst="rect">
            <a:avLst/>
          </a:prstGeom>
        </p:spPr>
        <p:txBody>
          <a:bodyPr spcFirstLastPara="1" vert="horz" wrap="square" lIns="121900" tIns="121900" rIns="121900" bIns="121900" rtlCol="0" anchor="t" anchorCtr="0">
            <a:normAutofit/>
          </a:bodyPr>
          <a:lstStyle/>
          <a:p>
            <a:pPr marL="0" indent="0">
              <a:buNone/>
            </a:pPr>
            <a:r>
              <a:rPr lang="vi" sz="2400" dirty="0">
                <a:solidFill>
                  <a:schemeClr val="dk1"/>
                </a:solidFill>
                <a:latin typeface="Arial" panose="020B0604020202020204" pitchFamily="34" charset="0"/>
                <a:cs typeface="Arial" panose="020B0604020202020204" pitchFamily="34" charset="0"/>
              </a:rPr>
              <a:t>Which approach works best for choosing a classifier</a:t>
            </a:r>
            <a:r>
              <a:rPr lang="vi" sz="2400" dirty="0" smtClean="0">
                <a:solidFill>
                  <a:schemeClr val="dk1"/>
                </a:solidFill>
                <a:latin typeface="Arial" panose="020B0604020202020204" pitchFamily="34" charset="0"/>
                <a:cs typeface="Arial" panose="020B0604020202020204" pitchFamily="34" charset="0"/>
              </a:rPr>
              <a:t>?</a:t>
            </a:r>
            <a:endParaRPr sz="2400" dirty="0">
              <a:solidFill>
                <a:schemeClr val="dk1"/>
              </a:solidFill>
              <a:latin typeface="Arial" panose="020B0604020202020204" pitchFamily="34" charset="0"/>
              <a:cs typeface="Arial" panose="020B0604020202020204" pitchFamily="34" charset="0"/>
            </a:endParaRPr>
          </a:p>
          <a:p>
            <a:pPr marL="0" indent="0">
              <a:spcBef>
                <a:spcPts val="667"/>
              </a:spcBef>
              <a:buClr>
                <a:schemeClr val="dk1"/>
              </a:buClr>
              <a:buSzPts val="1100"/>
              <a:buNone/>
            </a:pPr>
            <a:r>
              <a:rPr lang="vi" sz="2400" b="1" dirty="0">
                <a:solidFill>
                  <a:schemeClr val="dk1"/>
                </a:solidFill>
                <a:latin typeface="Arial" panose="020B0604020202020204" pitchFamily="34" charset="0"/>
                <a:cs typeface="Arial" panose="020B0604020202020204" pitchFamily="34" charset="0"/>
              </a:rPr>
              <a:t>ROC Curve</a:t>
            </a:r>
            <a:r>
              <a:rPr lang="vi" sz="2400" dirty="0">
                <a:solidFill>
                  <a:schemeClr val="dk1"/>
                </a:solidFill>
                <a:latin typeface="Arial" panose="020B0604020202020204" pitchFamily="34" charset="0"/>
                <a:cs typeface="Arial" panose="020B0604020202020204" pitchFamily="34" charset="0"/>
              </a:rPr>
              <a:t>:</a:t>
            </a:r>
            <a:endParaRPr sz="2400" dirty="0">
              <a:solidFill>
                <a:schemeClr val="dk1"/>
              </a:solidFill>
              <a:latin typeface="Arial" panose="020B0604020202020204" pitchFamily="34" charset="0"/>
              <a:cs typeface="Arial" panose="020B0604020202020204" pitchFamily="34" charset="0"/>
            </a:endParaRPr>
          </a:p>
          <a:p>
            <a:pPr marL="0" indent="0">
              <a:spcBef>
                <a:spcPts val="667"/>
              </a:spcBef>
              <a:buNone/>
            </a:pPr>
            <a:r>
              <a:rPr lang="vi" sz="2400" dirty="0">
                <a:solidFill>
                  <a:schemeClr val="dk1"/>
                </a:solidFill>
                <a:latin typeface="Arial" panose="020B0604020202020204" pitchFamily="34" charset="0"/>
                <a:cs typeface="Arial" panose="020B0604020202020204" pitchFamily="34" charset="0"/>
              </a:rPr>
              <a:t>- Generally better for data with balanced classes</a:t>
            </a:r>
            <a:r>
              <a:rPr lang="vi" sz="2400" dirty="0" smtClean="0">
                <a:solidFill>
                  <a:schemeClr val="dk1"/>
                </a:solidFill>
                <a:latin typeface="Arial" panose="020B0604020202020204" pitchFamily="34" charset="0"/>
                <a:cs typeface="Arial" panose="020B0604020202020204" pitchFamily="34" charset="0"/>
              </a:rPr>
              <a:t>.</a:t>
            </a:r>
            <a:endParaRPr sz="2400" dirty="0">
              <a:solidFill>
                <a:schemeClr val="dk1"/>
              </a:solidFill>
              <a:latin typeface="Arial" panose="020B0604020202020204" pitchFamily="34" charset="0"/>
              <a:cs typeface="Arial" panose="020B0604020202020204" pitchFamily="34" charset="0"/>
            </a:endParaRPr>
          </a:p>
          <a:p>
            <a:pPr marL="0" indent="0">
              <a:spcBef>
                <a:spcPts val="667"/>
              </a:spcBef>
              <a:buClr>
                <a:schemeClr val="dk1"/>
              </a:buClr>
              <a:buSzPts val="1100"/>
              <a:buNone/>
            </a:pPr>
            <a:r>
              <a:rPr lang="vi" sz="2400" b="1" dirty="0">
                <a:solidFill>
                  <a:schemeClr val="dk1"/>
                </a:solidFill>
                <a:latin typeface="Arial" panose="020B0604020202020204" pitchFamily="34" charset="0"/>
                <a:cs typeface="Arial" panose="020B0604020202020204" pitchFamily="34" charset="0"/>
              </a:rPr>
              <a:t>Precision-Recall Curve</a:t>
            </a:r>
            <a:r>
              <a:rPr lang="vi" sz="2400" dirty="0">
                <a:solidFill>
                  <a:schemeClr val="dk1"/>
                </a:solidFill>
                <a:latin typeface="Arial" panose="020B0604020202020204" pitchFamily="34" charset="0"/>
                <a:cs typeface="Arial" panose="020B0604020202020204" pitchFamily="34" charset="0"/>
              </a:rPr>
              <a:t>:</a:t>
            </a:r>
            <a:endParaRPr sz="2400" dirty="0">
              <a:solidFill>
                <a:schemeClr val="dk1"/>
              </a:solidFill>
              <a:latin typeface="Arial" panose="020B0604020202020204" pitchFamily="34" charset="0"/>
              <a:cs typeface="Arial" panose="020B0604020202020204" pitchFamily="34" charset="0"/>
            </a:endParaRPr>
          </a:p>
          <a:p>
            <a:pPr marL="0" indent="0">
              <a:spcBef>
                <a:spcPts val="667"/>
              </a:spcBef>
              <a:buNone/>
            </a:pPr>
            <a:r>
              <a:rPr lang="vi" sz="2400" dirty="0">
                <a:solidFill>
                  <a:schemeClr val="dk1"/>
                </a:solidFill>
                <a:latin typeface="Arial" panose="020B0604020202020204" pitchFamily="34" charset="0"/>
                <a:cs typeface="Arial" panose="020B0604020202020204" pitchFamily="34" charset="0"/>
              </a:rPr>
              <a:t>- Generally better for data with imbalanced classes</a:t>
            </a:r>
            <a:r>
              <a:rPr lang="vi" sz="2400" dirty="0" smtClean="0">
                <a:solidFill>
                  <a:schemeClr val="dk1"/>
                </a:solidFill>
                <a:latin typeface="Arial" panose="020B0604020202020204" pitchFamily="34" charset="0"/>
                <a:cs typeface="Arial" panose="020B0604020202020204" pitchFamily="34" charset="0"/>
              </a:rPr>
              <a:t>.</a:t>
            </a:r>
            <a:endParaRPr sz="2400" dirty="0">
              <a:solidFill>
                <a:schemeClr val="dk1"/>
              </a:solidFill>
              <a:latin typeface="Arial" panose="020B0604020202020204" pitchFamily="34" charset="0"/>
              <a:cs typeface="Arial" panose="020B0604020202020204" pitchFamily="34" charset="0"/>
            </a:endParaRPr>
          </a:p>
          <a:p>
            <a:pPr marL="0" indent="0">
              <a:spcBef>
                <a:spcPts val="667"/>
              </a:spcBef>
              <a:buNone/>
            </a:pPr>
            <a:r>
              <a:rPr lang="vi" sz="2400" dirty="0">
                <a:solidFill>
                  <a:schemeClr val="dk1"/>
                </a:solidFill>
                <a:latin typeface="Arial" panose="020B0604020202020204" pitchFamily="34" charset="0"/>
                <a:cs typeface="Arial" panose="020B0604020202020204" pitchFamily="34" charset="0"/>
              </a:rPr>
              <a:t>The right curve depends on tying results (true positives, true negatives, etc.) to outcomes (relative cost of false positive or false negative</a:t>
            </a:r>
            <a:r>
              <a:rPr lang="vi" sz="2400" dirty="0" smtClean="0">
                <a:solidFill>
                  <a:schemeClr val="dk1"/>
                </a:solidFill>
                <a:latin typeface="Arial" panose="020B0604020202020204" pitchFamily="34" charset="0"/>
                <a:cs typeface="Arial" panose="020B0604020202020204" pitchFamily="34" charset="0"/>
              </a:rPr>
              <a:t>).</a:t>
            </a:r>
            <a:endParaRPr sz="2400" dirty="0">
              <a:solidFill>
                <a:schemeClr val="dk1"/>
              </a:solidFill>
              <a:latin typeface="Arial" panose="020B0604020202020204" pitchFamily="34" charset="0"/>
              <a:cs typeface="Arial" panose="020B0604020202020204" pitchFamily="34" charset="0"/>
            </a:endParaRPr>
          </a:p>
          <a:p>
            <a:pPr marL="0" indent="0">
              <a:spcBef>
                <a:spcPts val="667"/>
              </a:spcBef>
              <a:spcAft>
                <a:spcPts val="667"/>
              </a:spcAft>
              <a:buClr>
                <a:schemeClr val="dk1"/>
              </a:buClr>
              <a:buSzPts val="1100"/>
              <a:buNone/>
            </a:pPr>
            <a:r>
              <a:rPr lang="vi" sz="2400" dirty="0">
                <a:solidFill>
                  <a:schemeClr val="dk1"/>
                </a:solidFill>
                <a:latin typeface="Arial" panose="020B0604020202020204" pitchFamily="34" charset="0"/>
                <a:cs typeface="Arial" panose="020B0604020202020204" pitchFamily="34" charset="0"/>
              </a:rPr>
              <a:t>The curves compare classifiers generally (across possible decision thresholds), which may be less relevant to business objectives.</a:t>
            </a:r>
            <a:endParaRPr sz="2400" dirty="0">
              <a:solidFill>
                <a:schemeClr val="dk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idx="12"/>
          </p:nvPr>
        </p:nvSpPr>
        <p:spPr/>
        <p:txBody>
          <a:bodyPr/>
          <a:lstStyle/>
          <a:p>
            <a:fld id="{00000000-1234-1234-1234-123412341234}" type="slidenum">
              <a:rPr lang="vi" smtClean="0"/>
              <a:pPr/>
              <a:t>15</a:t>
            </a:fld>
            <a:endParaRPr lang="vi"/>
          </a:p>
        </p:txBody>
      </p:sp>
    </p:spTree>
    <p:extLst>
      <p:ext uri="{BB962C8B-B14F-4D97-AF65-F5344CB8AC3E}">
        <p14:creationId xmlns:p14="http://schemas.microsoft.com/office/powerpoint/2010/main" val="2569467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Multiple Class Error Metrics</a:t>
            </a:r>
            <a:endParaRPr sz="4000" b="1" dirty="0">
              <a:latin typeface="Arial" panose="020B0604020202020204" pitchFamily="34" charset="0"/>
              <a:cs typeface="Arial" panose="020B0604020202020204" pitchFamily="34" charset="0"/>
            </a:endParaRPr>
          </a:p>
        </p:txBody>
      </p:sp>
      <p:sp>
        <p:nvSpPr>
          <p:cNvPr id="330" name="Google Shape;330;p57"/>
          <p:cNvSpPr txBox="1">
            <a:spLocks noGrp="1"/>
          </p:cNvSpPr>
          <p:nvPr>
            <p:ph type="body" idx="1"/>
          </p:nvPr>
        </p:nvSpPr>
        <p:spPr>
          <a:xfrm>
            <a:off x="561833" y="1446800"/>
            <a:ext cx="6577200" cy="991600"/>
          </a:xfrm>
          <a:prstGeom prst="rect">
            <a:avLst/>
          </a:prstGeom>
        </p:spPr>
        <p:txBody>
          <a:bodyPr spcFirstLastPara="1" vert="horz" wrap="square" lIns="121900" tIns="121900" rIns="121900" bIns="121900" rtlCol="0" anchor="t" anchorCtr="0">
            <a:noAutofit/>
          </a:bodyPr>
          <a:lstStyle/>
          <a:p>
            <a:pPr marL="0" indent="0">
              <a:spcAft>
                <a:spcPts val="667"/>
              </a:spcAft>
              <a:buClr>
                <a:schemeClr val="dk1"/>
              </a:buClr>
              <a:buSzPts val="1100"/>
              <a:buNone/>
            </a:pPr>
            <a:r>
              <a:rPr lang="vi" sz="2133">
                <a:solidFill>
                  <a:schemeClr val="dk1"/>
                </a:solidFill>
              </a:rPr>
              <a:t>Most </a:t>
            </a:r>
            <a:r>
              <a:rPr lang="vi" sz="2133" b="1">
                <a:solidFill>
                  <a:schemeClr val="dk1"/>
                </a:solidFill>
              </a:rPr>
              <a:t>multi-class error metrics</a:t>
            </a:r>
            <a:r>
              <a:rPr lang="vi" sz="2133">
                <a:solidFill>
                  <a:schemeClr val="dk1"/>
                </a:solidFill>
              </a:rPr>
              <a:t> are similar to binary versions, they just expand elements as a sum.</a:t>
            </a:r>
            <a:endParaRPr sz="2133">
              <a:solidFill>
                <a:schemeClr val="dk1"/>
              </a:solidFill>
            </a:endParaRPr>
          </a:p>
        </p:txBody>
      </p:sp>
      <p:pic>
        <p:nvPicPr>
          <p:cNvPr id="331" name="Google Shape;331;p57"/>
          <p:cNvPicPr preferRelativeResize="0"/>
          <p:nvPr/>
        </p:nvPicPr>
        <p:blipFill rotWithShape="1">
          <a:blip r:embed="rId3">
            <a:alphaModFix/>
          </a:blip>
          <a:srcRect l="1606" t="33809" r="1616"/>
          <a:stretch/>
        </p:blipFill>
        <p:spPr>
          <a:xfrm>
            <a:off x="958567" y="2438401"/>
            <a:ext cx="10638700" cy="4089100"/>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vi" smtClean="0"/>
              <a:pPr/>
              <a:t>16</a:t>
            </a:fld>
            <a:endParaRPr lang="vi"/>
          </a:p>
        </p:txBody>
      </p:sp>
    </p:spTree>
    <p:extLst>
      <p:ext uri="{BB962C8B-B14F-4D97-AF65-F5344CB8AC3E}">
        <p14:creationId xmlns:p14="http://schemas.microsoft.com/office/powerpoint/2010/main" val="2259816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Classification Error Metrics: The Syntax</a:t>
            </a:r>
            <a:endParaRPr sz="4000" b="1" dirty="0">
              <a:latin typeface="Arial" panose="020B0604020202020204" pitchFamily="34" charset="0"/>
              <a:cs typeface="Arial" panose="020B0604020202020204" pitchFamily="34" charset="0"/>
            </a:endParaRPr>
          </a:p>
        </p:txBody>
      </p:sp>
      <p:pic>
        <p:nvPicPr>
          <p:cNvPr id="337" name="Google Shape;337;p58"/>
          <p:cNvPicPr preferRelativeResize="0"/>
          <p:nvPr/>
        </p:nvPicPr>
        <p:blipFill rotWithShape="1">
          <a:blip r:embed="rId3">
            <a:alphaModFix/>
          </a:blip>
          <a:srcRect t="21774" r="28258" b="16905"/>
          <a:stretch/>
        </p:blipFill>
        <p:spPr>
          <a:xfrm>
            <a:off x="550267" y="1560167"/>
            <a:ext cx="10455800" cy="5016900"/>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vi" smtClean="0"/>
              <a:pPr/>
              <a:t>17</a:t>
            </a:fld>
            <a:endParaRPr lang="vi"/>
          </a:p>
        </p:txBody>
      </p:sp>
    </p:spTree>
    <p:extLst>
      <p:ext uri="{BB962C8B-B14F-4D97-AF65-F5344CB8AC3E}">
        <p14:creationId xmlns:p14="http://schemas.microsoft.com/office/powerpoint/2010/main" val="2012687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Arial" panose="020B0604020202020204" pitchFamily="34" charset="0"/>
                <a:cs typeface="Arial" panose="020B0604020202020204" pitchFamily="34" charset="0"/>
              </a:rPr>
              <a:t>Summary</a:t>
            </a:r>
            <a:endParaRPr lang="en-US"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415600" y="1536633"/>
            <a:ext cx="11509421" cy="5137819"/>
          </a:xfrm>
        </p:spPr>
        <p:txBody>
          <a:bodyPr>
            <a:normAutofit lnSpcReduction="10000"/>
          </a:bodyPr>
          <a:lstStyle/>
          <a:p>
            <a:pPr marL="152396" indent="0">
              <a:buNone/>
            </a:pPr>
            <a:r>
              <a:rPr lang="en-US" b="1" dirty="0" smtClean="0">
                <a:solidFill>
                  <a:schemeClr val="tx1"/>
                </a:solidFill>
              </a:rPr>
              <a:t>Classification </a:t>
            </a:r>
            <a:r>
              <a:rPr lang="en-US" b="1" dirty="0">
                <a:solidFill>
                  <a:schemeClr val="tx1"/>
                </a:solidFill>
              </a:rPr>
              <a:t>Error Metrics</a:t>
            </a:r>
          </a:p>
          <a:p>
            <a:r>
              <a:rPr lang="en-US" dirty="0">
                <a:solidFill>
                  <a:schemeClr val="tx1"/>
                </a:solidFill>
              </a:rPr>
              <a:t>A confusion matrix tabulates true positives, false negatives, false positives and true negatives. Remember that the false positive rate is also known as a type I error. The false negatives are also known as a type II error.</a:t>
            </a:r>
          </a:p>
          <a:p>
            <a:r>
              <a:rPr lang="en-US" dirty="0">
                <a:solidFill>
                  <a:schemeClr val="tx1"/>
                </a:solidFill>
              </a:rPr>
              <a:t>Accuracy is defined as the ratio of true </a:t>
            </a:r>
            <a:r>
              <a:rPr lang="en-US" dirty="0" err="1">
                <a:solidFill>
                  <a:schemeClr val="tx1"/>
                </a:solidFill>
              </a:rPr>
              <a:t>postives</a:t>
            </a:r>
            <a:r>
              <a:rPr lang="en-US" dirty="0">
                <a:solidFill>
                  <a:schemeClr val="tx1"/>
                </a:solidFill>
              </a:rPr>
              <a:t> and true negatives divided by the total number of observations. It is a measure related to predicting correctly positive and negative instances.</a:t>
            </a:r>
          </a:p>
          <a:p>
            <a:r>
              <a:rPr lang="en-US" dirty="0">
                <a:solidFill>
                  <a:schemeClr val="tx1"/>
                </a:solidFill>
              </a:rPr>
              <a:t>Recall or sensitivity identifies the ratio of true positives divided by the total number of actual positives. It quantifies the percentage of positive instances correctly identified.</a:t>
            </a:r>
          </a:p>
          <a:p>
            <a:r>
              <a:rPr lang="en-US" dirty="0">
                <a:solidFill>
                  <a:schemeClr val="tx1"/>
                </a:solidFill>
              </a:rPr>
              <a:t>Precision is the ratio of true positive divided by total of predicted positives. The closer this value is to 1.0, the better job this model does at identifying only positive instances</a:t>
            </a:r>
          </a:p>
          <a:p>
            <a:pPr marL="152396" indent="0">
              <a:buNone/>
            </a:pPr>
            <a:endParaRPr lang="en-US" dirty="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vi" smtClean="0"/>
              <a:pPr/>
              <a:t>18</a:t>
            </a:fld>
            <a:endParaRPr lang="vi"/>
          </a:p>
        </p:txBody>
      </p:sp>
    </p:spTree>
    <p:extLst>
      <p:ext uri="{BB962C8B-B14F-4D97-AF65-F5344CB8AC3E}">
        <p14:creationId xmlns:p14="http://schemas.microsoft.com/office/powerpoint/2010/main" val="3241968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Arial" panose="020B0604020202020204" pitchFamily="34" charset="0"/>
                <a:cs typeface="Arial" panose="020B0604020202020204" pitchFamily="34" charset="0"/>
              </a:rPr>
              <a:t>Summary</a:t>
            </a:r>
            <a:endParaRPr lang="en-US" b="1" dirty="0"/>
          </a:p>
        </p:txBody>
      </p:sp>
      <p:sp>
        <p:nvSpPr>
          <p:cNvPr id="3" name="Text Placeholder 2"/>
          <p:cNvSpPr>
            <a:spLocks noGrp="1"/>
          </p:cNvSpPr>
          <p:nvPr>
            <p:ph type="body" idx="1"/>
          </p:nvPr>
        </p:nvSpPr>
        <p:spPr>
          <a:xfrm>
            <a:off x="415600" y="1536633"/>
            <a:ext cx="11509421" cy="5137819"/>
          </a:xfrm>
        </p:spPr>
        <p:txBody>
          <a:bodyPr>
            <a:normAutofit lnSpcReduction="10000"/>
          </a:bodyPr>
          <a:lstStyle/>
          <a:p>
            <a:pPr marL="152396" indent="0">
              <a:buNone/>
            </a:pPr>
            <a:r>
              <a:rPr lang="en-US" b="1" dirty="0" smtClean="0">
                <a:solidFill>
                  <a:schemeClr val="tx1"/>
                </a:solidFill>
              </a:rPr>
              <a:t>Classification </a:t>
            </a:r>
            <a:r>
              <a:rPr lang="en-US" b="1" dirty="0">
                <a:solidFill>
                  <a:schemeClr val="tx1"/>
                </a:solidFill>
              </a:rPr>
              <a:t>Error Metrics</a:t>
            </a:r>
          </a:p>
          <a:p>
            <a:r>
              <a:rPr lang="en-US" dirty="0">
                <a:solidFill>
                  <a:schemeClr val="tx1"/>
                </a:solidFill>
              </a:rPr>
              <a:t>Specificity is the ratio of true negatives divided by the total number of actual negatives. The closer this value is to 1.0, the better job this model does at avoiding false alarms.</a:t>
            </a:r>
          </a:p>
          <a:p>
            <a:r>
              <a:rPr lang="en-US" dirty="0">
                <a:solidFill>
                  <a:schemeClr val="tx1"/>
                </a:solidFill>
              </a:rPr>
              <a:t>The receiver operating characteristic (ROC) plots the true positive rate (sensitivity) of a model vs. its false positive rate (1-sensitivity).</a:t>
            </a:r>
          </a:p>
          <a:p>
            <a:r>
              <a:rPr lang="en-US" dirty="0">
                <a:solidFill>
                  <a:schemeClr val="tx1"/>
                </a:solidFill>
              </a:rPr>
              <a:t>The area under the curve of a ROC plot is a very common method of selecting a classification methods</a:t>
            </a:r>
            <a:r>
              <a:rPr lang="en-US" dirty="0" smtClean="0">
                <a:solidFill>
                  <a:schemeClr val="tx1"/>
                </a:solidFill>
              </a:rPr>
              <a:t>.</a:t>
            </a:r>
            <a:endParaRPr lang="en-US" dirty="0">
              <a:solidFill>
                <a:schemeClr val="tx1"/>
              </a:solidFill>
            </a:endParaRPr>
          </a:p>
          <a:p>
            <a:r>
              <a:rPr lang="en-US" dirty="0" smtClean="0">
                <a:solidFill>
                  <a:schemeClr val="tx1"/>
                </a:solidFill>
              </a:rPr>
              <a:t>The </a:t>
            </a:r>
            <a:r>
              <a:rPr lang="en-US" dirty="0">
                <a:solidFill>
                  <a:schemeClr val="tx1"/>
                </a:solidFill>
              </a:rPr>
              <a:t>precision-recall curve measures the trade-off between precision and recall.</a:t>
            </a:r>
          </a:p>
          <a:p>
            <a:r>
              <a:rPr lang="en-US" dirty="0">
                <a:solidFill>
                  <a:schemeClr val="tx1"/>
                </a:solidFill>
              </a:rPr>
              <a:t>The ROC curve generally works better for data with balanced classes, while the precision-recall curve generally works better for data with unbalanced classes</a:t>
            </a:r>
            <a:r>
              <a:rPr lang="en-US" dirty="0" smtClean="0">
                <a:solidFill>
                  <a:schemeClr val="tx1"/>
                </a:solidFill>
              </a:rPr>
              <a:t>.</a:t>
            </a:r>
            <a:endParaRPr lang="en-US" dirty="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vi" smtClean="0"/>
              <a:pPr/>
              <a:t>19</a:t>
            </a:fld>
            <a:endParaRPr lang="vi"/>
          </a:p>
        </p:txBody>
      </p:sp>
    </p:spTree>
    <p:extLst>
      <p:ext uri="{BB962C8B-B14F-4D97-AF65-F5344CB8AC3E}">
        <p14:creationId xmlns:p14="http://schemas.microsoft.com/office/powerpoint/2010/main" val="7387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1309462" y="801342"/>
            <a:ext cx="9569303" cy="826122"/>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SzPts val="1100"/>
            </a:pPr>
            <a:r>
              <a:rPr lang="vi" b="1" dirty="0">
                <a:latin typeface="Arial" panose="020B0604020202020204" pitchFamily="34" charset="0"/>
                <a:cs typeface="Arial" panose="020B0604020202020204" pitchFamily="34" charset="0"/>
              </a:rPr>
              <a:t>Learning Goals</a:t>
            </a:r>
            <a:endParaRPr b="1" dirty="0">
              <a:latin typeface="Arial" panose="020B0604020202020204" pitchFamily="34" charset="0"/>
              <a:cs typeface="Arial" panose="020B0604020202020204" pitchFamily="34" charset="0"/>
            </a:endParaRPr>
          </a:p>
        </p:txBody>
      </p:sp>
      <p:sp>
        <p:nvSpPr>
          <p:cNvPr id="242" name="Google Shape;242;p43"/>
          <p:cNvSpPr txBox="1">
            <a:spLocks noGrp="1"/>
          </p:cNvSpPr>
          <p:nvPr>
            <p:ph type="body" idx="1"/>
          </p:nvPr>
        </p:nvSpPr>
        <p:spPr>
          <a:xfrm>
            <a:off x="1076974" y="2263467"/>
            <a:ext cx="10338800" cy="2962940"/>
          </a:xfrm>
          <a:prstGeom prst="rect">
            <a:avLst/>
          </a:prstGeom>
        </p:spPr>
        <p:txBody>
          <a:bodyPr spcFirstLastPara="1" vert="horz" wrap="square" lIns="121900" tIns="121900" rIns="121900" bIns="121900" rtlCol="0" anchor="t" anchorCtr="0">
            <a:normAutofit/>
          </a:bodyPr>
          <a:lstStyle/>
          <a:p>
            <a:pPr marL="0" indent="0">
              <a:buNone/>
            </a:pPr>
            <a:r>
              <a:rPr lang="vi" sz="2667" dirty="0">
                <a:solidFill>
                  <a:schemeClr val="dk1"/>
                </a:solidFill>
              </a:rPr>
              <a:t>In this section, we will cover:</a:t>
            </a:r>
            <a:endParaRPr sz="2667" dirty="0">
              <a:solidFill>
                <a:schemeClr val="dk1"/>
              </a:solidFill>
            </a:endParaRPr>
          </a:p>
          <a:p>
            <a:pPr marL="0" indent="0">
              <a:spcBef>
                <a:spcPts val="667"/>
              </a:spcBef>
              <a:buClr>
                <a:schemeClr val="dk1"/>
              </a:buClr>
              <a:buSzPts val="1100"/>
              <a:buNone/>
            </a:pPr>
            <a:endParaRPr sz="133" dirty="0">
              <a:solidFill>
                <a:schemeClr val="dk1"/>
              </a:solidFill>
            </a:endParaRPr>
          </a:p>
          <a:p>
            <a:pPr marL="0" indent="0">
              <a:spcBef>
                <a:spcPts val="667"/>
              </a:spcBef>
              <a:buNone/>
            </a:pPr>
            <a:r>
              <a:rPr lang="vi" sz="2667" dirty="0">
                <a:solidFill>
                  <a:schemeClr val="dk1"/>
                </a:solidFill>
              </a:rPr>
              <a:t>- Types of errors made in Classification problems</a:t>
            </a:r>
            <a:endParaRPr sz="2667" dirty="0">
              <a:solidFill>
                <a:schemeClr val="dk1"/>
              </a:solidFill>
            </a:endParaRPr>
          </a:p>
          <a:p>
            <a:pPr marL="0" indent="0">
              <a:spcBef>
                <a:spcPts val="667"/>
              </a:spcBef>
              <a:buClr>
                <a:schemeClr val="dk1"/>
              </a:buClr>
              <a:buSzPts val="1100"/>
              <a:buNone/>
            </a:pPr>
            <a:endParaRPr sz="133" dirty="0">
              <a:solidFill>
                <a:schemeClr val="dk1"/>
              </a:solidFill>
            </a:endParaRPr>
          </a:p>
          <a:p>
            <a:pPr marL="0" indent="0">
              <a:spcBef>
                <a:spcPts val="667"/>
              </a:spcBef>
              <a:buNone/>
            </a:pPr>
            <a:r>
              <a:rPr lang="vi" sz="2667" dirty="0">
                <a:solidFill>
                  <a:schemeClr val="dk1"/>
                </a:solidFill>
              </a:rPr>
              <a:t>- Approaches to measuring Classification outcomes</a:t>
            </a:r>
            <a:endParaRPr sz="2667" dirty="0">
              <a:solidFill>
                <a:schemeClr val="dk1"/>
              </a:solidFill>
            </a:endParaRPr>
          </a:p>
          <a:p>
            <a:pPr marL="0" indent="0">
              <a:spcBef>
                <a:spcPts val="667"/>
              </a:spcBef>
              <a:buClr>
                <a:schemeClr val="dk1"/>
              </a:buClr>
              <a:buSzPts val="1100"/>
              <a:buNone/>
            </a:pPr>
            <a:endParaRPr sz="133" dirty="0">
              <a:solidFill>
                <a:schemeClr val="dk1"/>
              </a:solidFill>
            </a:endParaRPr>
          </a:p>
          <a:p>
            <a:pPr marL="0" indent="0">
              <a:spcBef>
                <a:spcPts val="667"/>
              </a:spcBef>
              <a:spcAft>
                <a:spcPts val="667"/>
              </a:spcAft>
              <a:buClr>
                <a:schemeClr val="dk1"/>
              </a:buClr>
              <a:buSzPts val="1100"/>
              <a:buNone/>
            </a:pPr>
            <a:r>
              <a:rPr lang="vi" sz="2667" dirty="0">
                <a:solidFill>
                  <a:schemeClr val="dk1"/>
                </a:solidFill>
              </a:rPr>
              <a:t>- Using Classification error metrics to choose between models</a:t>
            </a:r>
            <a:endParaRPr sz="2667" dirty="0">
              <a:solidFill>
                <a:schemeClr val="dk1"/>
              </a:solidFill>
            </a:endParaRPr>
          </a:p>
        </p:txBody>
      </p:sp>
      <p:sp>
        <p:nvSpPr>
          <p:cNvPr id="2" name="Slide Number Placeholder 1"/>
          <p:cNvSpPr>
            <a:spLocks noGrp="1"/>
          </p:cNvSpPr>
          <p:nvPr>
            <p:ph type="sldNum" idx="12"/>
          </p:nvPr>
        </p:nvSpPr>
        <p:spPr/>
        <p:txBody>
          <a:bodyPr/>
          <a:lstStyle/>
          <a:p>
            <a:fld id="{00000000-1234-1234-1234-123412341234}" type="slidenum">
              <a:rPr lang="vi" smtClean="0"/>
              <a:pPr/>
              <a:t>2</a:t>
            </a:fld>
            <a:endParaRPr lang="vi"/>
          </a:p>
        </p:txBody>
      </p:sp>
    </p:spTree>
    <p:extLst>
      <p:ext uri="{BB962C8B-B14F-4D97-AF65-F5344CB8AC3E}">
        <p14:creationId xmlns:p14="http://schemas.microsoft.com/office/powerpoint/2010/main" val="2842455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Learning Recap</a:t>
            </a:r>
            <a:endParaRPr sz="4000" b="1" dirty="0">
              <a:latin typeface="Arial" panose="020B0604020202020204" pitchFamily="34" charset="0"/>
              <a:cs typeface="Arial" panose="020B0604020202020204" pitchFamily="34" charset="0"/>
            </a:endParaRPr>
          </a:p>
        </p:txBody>
      </p:sp>
      <p:sp>
        <p:nvSpPr>
          <p:cNvPr id="343" name="Google Shape;343;p59"/>
          <p:cNvSpPr txBox="1">
            <a:spLocks noGrp="1"/>
          </p:cNvSpPr>
          <p:nvPr>
            <p:ph type="body" idx="1"/>
          </p:nvPr>
        </p:nvSpPr>
        <p:spPr>
          <a:xfrm>
            <a:off x="1669067" y="1983033"/>
            <a:ext cx="10107600" cy="4108800"/>
          </a:xfrm>
          <a:prstGeom prst="rect">
            <a:avLst/>
          </a:prstGeom>
        </p:spPr>
        <p:txBody>
          <a:bodyPr spcFirstLastPara="1" vert="horz" wrap="square" lIns="121900" tIns="121900" rIns="121900" bIns="121900" rtlCol="0" anchor="t" anchorCtr="0">
            <a:normAutofit/>
          </a:bodyPr>
          <a:lstStyle/>
          <a:p>
            <a:pPr marL="0" indent="0">
              <a:buNone/>
            </a:pPr>
            <a:r>
              <a:rPr lang="vi" sz="2667" dirty="0">
                <a:solidFill>
                  <a:schemeClr val="dk1"/>
                </a:solidFill>
              </a:rPr>
              <a:t>In this section, we discussed:</a:t>
            </a:r>
            <a:endParaRPr sz="2667" dirty="0">
              <a:solidFill>
                <a:schemeClr val="dk1"/>
              </a:solidFill>
            </a:endParaRPr>
          </a:p>
          <a:p>
            <a:pPr marL="0" indent="0">
              <a:spcBef>
                <a:spcPts val="667"/>
              </a:spcBef>
              <a:buClr>
                <a:schemeClr val="dk1"/>
              </a:buClr>
              <a:buSzPts val="1100"/>
              <a:buNone/>
            </a:pPr>
            <a:endParaRPr sz="133" dirty="0">
              <a:solidFill>
                <a:schemeClr val="dk1"/>
              </a:solidFill>
            </a:endParaRPr>
          </a:p>
          <a:p>
            <a:pPr marL="0" indent="0">
              <a:spcBef>
                <a:spcPts val="667"/>
              </a:spcBef>
              <a:buNone/>
            </a:pPr>
            <a:r>
              <a:rPr lang="vi" sz="2667" dirty="0">
                <a:solidFill>
                  <a:schemeClr val="dk1"/>
                </a:solidFill>
              </a:rPr>
              <a:t>- Types of errors a made in Classification problems</a:t>
            </a:r>
            <a:endParaRPr sz="2667" dirty="0">
              <a:solidFill>
                <a:schemeClr val="dk1"/>
              </a:solidFill>
            </a:endParaRPr>
          </a:p>
          <a:p>
            <a:pPr marL="0" indent="0">
              <a:spcBef>
                <a:spcPts val="667"/>
              </a:spcBef>
              <a:buClr>
                <a:schemeClr val="dk1"/>
              </a:buClr>
              <a:buSzPts val="1100"/>
              <a:buNone/>
            </a:pPr>
            <a:endParaRPr sz="133" dirty="0">
              <a:solidFill>
                <a:schemeClr val="dk1"/>
              </a:solidFill>
            </a:endParaRPr>
          </a:p>
          <a:p>
            <a:pPr marL="0" indent="0">
              <a:spcBef>
                <a:spcPts val="667"/>
              </a:spcBef>
              <a:buNone/>
            </a:pPr>
            <a:r>
              <a:rPr lang="vi" sz="2667" dirty="0">
                <a:solidFill>
                  <a:schemeClr val="dk1"/>
                </a:solidFill>
              </a:rPr>
              <a:t>- Approaches to measuring Classification outcomes</a:t>
            </a:r>
            <a:endParaRPr sz="2667" dirty="0">
              <a:solidFill>
                <a:schemeClr val="dk1"/>
              </a:solidFill>
            </a:endParaRPr>
          </a:p>
          <a:p>
            <a:pPr marL="0" indent="0">
              <a:spcBef>
                <a:spcPts val="667"/>
              </a:spcBef>
              <a:buClr>
                <a:schemeClr val="dk1"/>
              </a:buClr>
              <a:buSzPts val="1100"/>
              <a:buNone/>
            </a:pPr>
            <a:endParaRPr sz="133" dirty="0">
              <a:solidFill>
                <a:schemeClr val="dk1"/>
              </a:solidFill>
            </a:endParaRPr>
          </a:p>
          <a:p>
            <a:pPr marL="0" indent="0">
              <a:spcBef>
                <a:spcPts val="667"/>
              </a:spcBef>
              <a:spcAft>
                <a:spcPts val="667"/>
              </a:spcAft>
              <a:buClr>
                <a:schemeClr val="dk1"/>
              </a:buClr>
              <a:buSzPts val="1100"/>
              <a:buNone/>
            </a:pPr>
            <a:r>
              <a:rPr lang="vi" sz="2667">
                <a:solidFill>
                  <a:schemeClr val="dk1"/>
                </a:solidFill>
              </a:rPr>
              <a:t>- Using Classification error metrics to choose between models</a:t>
            </a:r>
            <a:endParaRPr sz="2667" dirty="0">
              <a:solidFill>
                <a:schemeClr val="dk1"/>
              </a:solidFill>
            </a:endParaRPr>
          </a:p>
        </p:txBody>
      </p:sp>
      <p:sp>
        <p:nvSpPr>
          <p:cNvPr id="2" name="Slide Number Placeholder 1"/>
          <p:cNvSpPr>
            <a:spLocks noGrp="1"/>
          </p:cNvSpPr>
          <p:nvPr>
            <p:ph type="sldNum" idx="12"/>
          </p:nvPr>
        </p:nvSpPr>
        <p:spPr/>
        <p:txBody>
          <a:bodyPr/>
          <a:lstStyle/>
          <a:p>
            <a:fld id="{00000000-1234-1234-1234-123412341234}" type="slidenum">
              <a:rPr lang="vi" smtClean="0"/>
              <a:pPr/>
              <a:t>20</a:t>
            </a:fld>
            <a:endParaRPr lang="vi"/>
          </a:p>
        </p:txBody>
      </p:sp>
    </p:spTree>
    <p:extLst>
      <p:ext uri="{BB962C8B-B14F-4D97-AF65-F5344CB8AC3E}">
        <p14:creationId xmlns:p14="http://schemas.microsoft.com/office/powerpoint/2010/main" val="10692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t>Choosing the Right Error Measurement</a:t>
            </a:r>
            <a:endParaRPr sz="4000" b="1" dirty="0"/>
          </a:p>
        </p:txBody>
      </p:sp>
      <p:sp>
        <p:nvSpPr>
          <p:cNvPr id="248" name="Google Shape;248;p44"/>
          <p:cNvSpPr txBox="1">
            <a:spLocks noGrp="1"/>
          </p:cNvSpPr>
          <p:nvPr>
            <p:ph type="body" idx="1"/>
          </p:nvPr>
        </p:nvSpPr>
        <p:spPr>
          <a:xfrm>
            <a:off x="1604167" y="1669067"/>
            <a:ext cx="7501200" cy="4792400"/>
          </a:xfrm>
          <a:prstGeom prst="rect">
            <a:avLst/>
          </a:prstGeom>
        </p:spPr>
        <p:txBody>
          <a:bodyPr spcFirstLastPara="1" vert="horz" wrap="square" lIns="121900" tIns="121900" rIns="121900" bIns="121900" rtlCol="0" anchor="t" anchorCtr="0">
            <a:normAutofit/>
          </a:bodyPr>
          <a:lstStyle/>
          <a:p>
            <a:pPr marL="0" indent="0">
              <a:buNone/>
            </a:pPr>
            <a:r>
              <a:rPr lang="vi" dirty="0">
                <a:solidFill>
                  <a:schemeClr val="dk1"/>
                </a:solidFill>
              </a:rPr>
              <a:t>You are asked to build a classifier to predict whether individuals have leukemia.</a:t>
            </a:r>
            <a:endParaRPr dirty="0">
              <a:solidFill>
                <a:schemeClr val="dk1"/>
              </a:solidFill>
            </a:endParaRPr>
          </a:p>
          <a:p>
            <a:pPr marL="0" indent="0">
              <a:spcBef>
                <a:spcPts val="667"/>
              </a:spcBef>
              <a:buClr>
                <a:schemeClr val="dk1"/>
              </a:buClr>
              <a:buSzPts val="1100"/>
              <a:buNone/>
            </a:pPr>
            <a:endParaRPr sz="133" dirty="0">
              <a:solidFill>
                <a:schemeClr val="dk1"/>
              </a:solidFill>
            </a:endParaRPr>
          </a:p>
          <a:p>
            <a:pPr marL="0" indent="0">
              <a:spcBef>
                <a:spcPts val="667"/>
              </a:spcBef>
              <a:buNone/>
            </a:pPr>
            <a:r>
              <a:rPr lang="vi" b="1" dirty="0">
                <a:solidFill>
                  <a:schemeClr val="dk1"/>
                </a:solidFill>
              </a:rPr>
              <a:t>Training data</a:t>
            </a:r>
            <a:r>
              <a:rPr lang="vi" dirty="0">
                <a:solidFill>
                  <a:schemeClr val="dk1"/>
                </a:solidFill>
              </a:rPr>
              <a:t>: </a:t>
            </a:r>
            <a:endParaRPr dirty="0">
              <a:solidFill>
                <a:schemeClr val="dk1"/>
              </a:solidFill>
            </a:endParaRPr>
          </a:p>
          <a:p>
            <a:pPr marL="0" indent="0">
              <a:spcBef>
                <a:spcPts val="667"/>
              </a:spcBef>
              <a:buNone/>
            </a:pPr>
            <a:r>
              <a:rPr lang="vi" dirty="0">
                <a:solidFill>
                  <a:schemeClr val="dk1"/>
                </a:solidFill>
              </a:rPr>
              <a:t>- 1% patients have leukemia, 99% are healthy.</a:t>
            </a:r>
            <a:endParaRPr dirty="0">
              <a:solidFill>
                <a:schemeClr val="dk1"/>
              </a:solidFill>
            </a:endParaRPr>
          </a:p>
          <a:p>
            <a:pPr marL="0" indent="0">
              <a:spcBef>
                <a:spcPts val="667"/>
              </a:spcBef>
              <a:buClr>
                <a:schemeClr val="dk1"/>
              </a:buClr>
              <a:buSzPts val="1100"/>
              <a:buNone/>
            </a:pPr>
            <a:endParaRPr sz="133" dirty="0">
              <a:solidFill>
                <a:schemeClr val="dk1"/>
              </a:solidFill>
            </a:endParaRPr>
          </a:p>
          <a:p>
            <a:pPr marL="0" indent="0">
              <a:spcBef>
                <a:spcPts val="667"/>
              </a:spcBef>
              <a:buNone/>
            </a:pPr>
            <a:r>
              <a:rPr lang="vi" b="1" dirty="0">
                <a:solidFill>
                  <a:schemeClr val="dk1"/>
                </a:solidFill>
              </a:rPr>
              <a:t>Measure accuracy</a:t>
            </a:r>
            <a:r>
              <a:rPr lang="vi" dirty="0">
                <a:solidFill>
                  <a:schemeClr val="dk1"/>
                </a:solidFill>
              </a:rPr>
              <a:t>: </a:t>
            </a:r>
            <a:endParaRPr dirty="0">
              <a:solidFill>
                <a:schemeClr val="dk1"/>
              </a:solidFill>
            </a:endParaRPr>
          </a:p>
          <a:p>
            <a:pPr marL="0" indent="0">
              <a:spcBef>
                <a:spcPts val="667"/>
              </a:spcBef>
              <a:buNone/>
            </a:pPr>
            <a:r>
              <a:rPr lang="vi" dirty="0">
                <a:solidFill>
                  <a:schemeClr val="dk1"/>
                </a:solidFill>
              </a:rPr>
              <a:t>- total % of predictions that are correct.</a:t>
            </a:r>
            <a:endParaRPr dirty="0">
              <a:solidFill>
                <a:schemeClr val="dk1"/>
              </a:solidFill>
            </a:endParaRPr>
          </a:p>
          <a:p>
            <a:pPr marL="0" indent="0">
              <a:spcBef>
                <a:spcPts val="667"/>
              </a:spcBef>
              <a:buClr>
                <a:schemeClr val="dk1"/>
              </a:buClr>
              <a:buSzPts val="1100"/>
              <a:buNone/>
            </a:pPr>
            <a:endParaRPr sz="133" dirty="0">
              <a:solidFill>
                <a:schemeClr val="dk1"/>
              </a:solidFill>
            </a:endParaRPr>
          </a:p>
          <a:p>
            <a:pPr marL="0" indent="0">
              <a:spcBef>
                <a:spcPts val="667"/>
              </a:spcBef>
              <a:buNone/>
            </a:pPr>
            <a:r>
              <a:rPr lang="vi" dirty="0">
                <a:solidFill>
                  <a:schemeClr val="dk1"/>
                </a:solidFill>
              </a:rPr>
              <a:t>Build a simple model that always predicts "healthy".</a:t>
            </a:r>
            <a:endParaRPr dirty="0">
              <a:solidFill>
                <a:schemeClr val="dk1"/>
              </a:solidFill>
            </a:endParaRPr>
          </a:p>
          <a:p>
            <a:pPr marL="0" indent="0">
              <a:spcBef>
                <a:spcPts val="667"/>
              </a:spcBef>
              <a:buClr>
                <a:schemeClr val="dk1"/>
              </a:buClr>
              <a:buSzPts val="1100"/>
              <a:buNone/>
            </a:pPr>
            <a:endParaRPr sz="133" dirty="0">
              <a:solidFill>
                <a:schemeClr val="dk1"/>
              </a:solidFill>
            </a:endParaRPr>
          </a:p>
          <a:p>
            <a:pPr marL="0" indent="0">
              <a:spcBef>
                <a:spcPts val="667"/>
              </a:spcBef>
              <a:spcAft>
                <a:spcPts val="667"/>
              </a:spcAft>
              <a:buClr>
                <a:schemeClr val="dk1"/>
              </a:buClr>
              <a:buSzPts val="1100"/>
              <a:buNone/>
            </a:pPr>
            <a:r>
              <a:rPr lang="vi" dirty="0">
                <a:solidFill>
                  <a:schemeClr val="dk1"/>
                </a:solidFill>
              </a:rPr>
              <a:t>Accuracy will be ... 99%.</a:t>
            </a:r>
            <a:endParaRPr dirty="0">
              <a:solidFill>
                <a:schemeClr val="dk1"/>
              </a:solidFill>
            </a:endParaRPr>
          </a:p>
        </p:txBody>
      </p:sp>
      <p:sp>
        <p:nvSpPr>
          <p:cNvPr id="2" name="Slide Number Placeholder 1"/>
          <p:cNvSpPr>
            <a:spLocks noGrp="1"/>
          </p:cNvSpPr>
          <p:nvPr>
            <p:ph type="sldNum" idx="12"/>
          </p:nvPr>
        </p:nvSpPr>
        <p:spPr/>
        <p:txBody>
          <a:bodyPr/>
          <a:lstStyle/>
          <a:p>
            <a:fld id="{00000000-1234-1234-1234-123412341234}" type="slidenum">
              <a:rPr lang="vi" smtClean="0"/>
              <a:pPr/>
              <a:t>3</a:t>
            </a:fld>
            <a:endParaRPr lang="vi"/>
          </a:p>
        </p:txBody>
      </p:sp>
    </p:spTree>
    <p:extLst>
      <p:ext uri="{BB962C8B-B14F-4D97-AF65-F5344CB8AC3E}">
        <p14:creationId xmlns:p14="http://schemas.microsoft.com/office/powerpoint/2010/main" val="289111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Confusion Matrix</a:t>
            </a:r>
            <a:endParaRPr sz="4000" b="1" dirty="0">
              <a:latin typeface="Arial" panose="020B0604020202020204" pitchFamily="34" charset="0"/>
              <a:cs typeface="Arial" panose="020B0604020202020204" pitchFamily="34" charset="0"/>
            </a:endParaRPr>
          </a:p>
        </p:txBody>
      </p:sp>
      <p:grpSp>
        <p:nvGrpSpPr>
          <p:cNvPr id="254" name="Google Shape;254;p45"/>
          <p:cNvGrpSpPr/>
          <p:nvPr/>
        </p:nvGrpSpPr>
        <p:grpSpPr>
          <a:xfrm>
            <a:off x="580702" y="1576667"/>
            <a:ext cx="11030601" cy="5099533"/>
            <a:chOff x="435526" y="1182500"/>
            <a:chExt cx="8272951" cy="3824650"/>
          </a:xfrm>
        </p:grpSpPr>
        <p:pic>
          <p:nvPicPr>
            <p:cNvPr id="255" name="Google Shape;255;p45"/>
            <p:cNvPicPr preferRelativeResize="0"/>
            <p:nvPr/>
          </p:nvPicPr>
          <p:blipFill rotWithShape="1">
            <a:blip r:embed="rId3">
              <a:alphaModFix/>
            </a:blip>
            <a:srcRect l="10949" t="21203" r="13851" b="18337"/>
            <a:stretch/>
          </p:blipFill>
          <p:spPr>
            <a:xfrm>
              <a:off x="435526" y="1182500"/>
              <a:ext cx="8272951" cy="3737900"/>
            </a:xfrm>
            <a:prstGeom prst="rect">
              <a:avLst/>
            </a:prstGeom>
            <a:noFill/>
            <a:ln>
              <a:noFill/>
            </a:ln>
          </p:spPr>
        </p:pic>
        <p:sp>
          <p:nvSpPr>
            <p:cNvPr id="256" name="Google Shape;256;p45"/>
            <p:cNvSpPr/>
            <p:nvPr/>
          </p:nvSpPr>
          <p:spPr>
            <a:xfrm>
              <a:off x="7200900" y="4015650"/>
              <a:ext cx="1276500" cy="991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 name="Slide Number Placeholder 1"/>
          <p:cNvSpPr>
            <a:spLocks noGrp="1"/>
          </p:cNvSpPr>
          <p:nvPr>
            <p:ph type="sldNum" idx="12"/>
          </p:nvPr>
        </p:nvSpPr>
        <p:spPr/>
        <p:txBody>
          <a:bodyPr/>
          <a:lstStyle/>
          <a:p>
            <a:fld id="{00000000-1234-1234-1234-123412341234}" type="slidenum">
              <a:rPr lang="vi" smtClean="0"/>
              <a:pPr/>
              <a:t>4</a:t>
            </a:fld>
            <a:endParaRPr lang="vi"/>
          </a:p>
        </p:txBody>
      </p:sp>
    </p:spTree>
    <p:extLst>
      <p:ext uri="{BB962C8B-B14F-4D97-AF65-F5344CB8AC3E}">
        <p14:creationId xmlns:p14="http://schemas.microsoft.com/office/powerpoint/2010/main" val="2221407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Accuracy: Predicting Correctly</a:t>
            </a:r>
            <a:endParaRPr sz="4000" b="1" dirty="0">
              <a:latin typeface="Arial" panose="020B0604020202020204" pitchFamily="34" charset="0"/>
              <a:cs typeface="Arial" panose="020B0604020202020204" pitchFamily="34" charset="0"/>
            </a:endParaRPr>
          </a:p>
        </p:txBody>
      </p:sp>
      <p:pic>
        <p:nvPicPr>
          <p:cNvPr id="262" name="Google Shape;262;p46"/>
          <p:cNvPicPr preferRelativeResize="0"/>
          <p:nvPr/>
        </p:nvPicPr>
        <p:blipFill rotWithShape="1">
          <a:blip r:embed="rId3">
            <a:alphaModFix/>
          </a:blip>
          <a:srcRect l="10466" t="21206" r="35750" b="18047"/>
          <a:stretch/>
        </p:blipFill>
        <p:spPr>
          <a:xfrm>
            <a:off x="1426101" y="1356967"/>
            <a:ext cx="8505633" cy="5398800"/>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vi" smtClean="0"/>
              <a:pPr/>
              <a:t>5</a:t>
            </a:fld>
            <a:endParaRPr lang="vi"/>
          </a:p>
        </p:txBody>
      </p:sp>
    </p:spTree>
    <p:extLst>
      <p:ext uri="{BB962C8B-B14F-4D97-AF65-F5344CB8AC3E}">
        <p14:creationId xmlns:p14="http://schemas.microsoft.com/office/powerpoint/2010/main" val="102410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Recall: Identifying All Positive Instances</a:t>
            </a:r>
            <a:endParaRPr sz="4000" b="1" dirty="0">
              <a:latin typeface="Arial" panose="020B0604020202020204" pitchFamily="34" charset="0"/>
              <a:cs typeface="Arial" panose="020B0604020202020204" pitchFamily="34" charset="0"/>
            </a:endParaRPr>
          </a:p>
        </p:txBody>
      </p:sp>
      <p:pic>
        <p:nvPicPr>
          <p:cNvPr id="268" name="Google Shape;268;p47"/>
          <p:cNvPicPr preferRelativeResize="0"/>
          <p:nvPr/>
        </p:nvPicPr>
        <p:blipFill rotWithShape="1">
          <a:blip r:embed="rId3">
            <a:alphaModFix/>
          </a:blip>
          <a:srcRect l="10142" t="20344" r="35589" b="17478"/>
          <a:stretch/>
        </p:blipFill>
        <p:spPr>
          <a:xfrm>
            <a:off x="1558301" y="1356968"/>
            <a:ext cx="8227484" cy="5297833"/>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vi" smtClean="0"/>
              <a:pPr/>
              <a:t>6</a:t>
            </a:fld>
            <a:endParaRPr lang="vi"/>
          </a:p>
        </p:txBody>
      </p:sp>
    </p:spTree>
    <p:extLst>
      <p:ext uri="{BB962C8B-B14F-4D97-AF65-F5344CB8AC3E}">
        <p14:creationId xmlns:p14="http://schemas.microsoft.com/office/powerpoint/2010/main" val="425713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Precision: Identifying Only Positive Instances</a:t>
            </a:r>
            <a:endParaRPr sz="4000" b="1" dirty="0">
              <a:latin typeface="Arial" panose="020B0604020202020204" pitchFamily="34" charset="0"/>
              <a:cs typeface="Arial" panose="020B0604020202020204" pitchFamily="34" charset="0"/>
            </a:endParaRPr>
          </a:p>
        </p:txBody>
      </p:sp>
      <p:pic>
        <p:nvPicPr>
          <p:cNvPr id="274" name="Google Shape;274;p48"/>
          <p:cNvPicPr preferRelativeResize="0"/>
          <p:nvPr/>
        </p:nvPicPr>
        <p:blipFill rotWithShape="1">
          <a:blip r:embed="rId3">
            <a:alphaModFix/>
          </a:blip>
          <a:srcRect l="10466" t="20918" r="34621" b="18621"/>
          <a:stretch/>
        </p:blipFill>
        <p:spPr>
          <a:xfrm>
            <a:off x="1293867" y="1356967"/>
            <a:ext cx="8703933" cy="5385733"/>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vi" smtClean="0"/>
              <a:pPr/>
              <a:t>7</a:t>
            </a:fld>
            <a:endParaRPr lang="vi"/>
          </a:p>
        </p:txBody>
      </p:sp>
    </p:spTree>
    <p:extLst>
      <p:ext uri="{BB962C8B-B14F-4D97-AF65-F5344CB8AC3E}">
        <p14:creationId xmlns:p14="http://schemas.microsoft.com/office/powerpoint/2010/main" val="3537142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Specificity: Avoiding False Alarms</a:t>
            </a:r>
            <a:endParaRPr sz="4000" b="1" dirty="0">
              <a:latin typeface="Arial" panose="020B0604020202020204" pitchFamily="34" charset="0"/>
              <a:cs typeface="Arial" panose="020B0604020202020204" pitchFamily="34" charset="0"/>
            </a:endParaRPr>
          </a:p>
        </p:txBody>
      </p:sp>
      <p:pic>
        <p:nvPicPr>
          <p:cNvPr id="280" name="Google Shape;280;p49"/>
          <p:cNvPicPr preferRelativeResize="0"/>
          <p:nvPr/>
        </p:nvPicPr>
        <p:blipFill rotWithShape="1">
          <a:blip r:embed="rId3">
            <a:alphaModFix/>
          </a:blip>
          <a:srcRect l="10628" t="21202" r="36069" b="17766"/>
          <a:stretch/>
        </p:blipFill>
        <p:spPr>
          <a:xfrm>
            <a:off x="1293867" y="1356967"/>
            <a:ext cx="8412512" cy="5413500"/>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vi" smtClean="0"/>
              <a:pPr/>
              <a:t>8</a:t>
            </a:fld>
            <a:endParaRPr lang="vi"/>
          </a:p>
        </p:txBody>
      </p:sp>
    </p:spTree>
    <p:extLst>
      <p:ext uri="{BB962C8B-B14F-4D97-AF65-F5344CB8AC3E}">
        <p14:creationId xmlns:p14="http://schemas.microsoft.com/office/powerpoint/2010/main" val="40781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lnSpc>
                <a:spcPct val="115000"/>
              </a:lnSpc>
              <a:spcAft>
                <a:spcPts val="667"/>
              </a:spcAft>
              <a:buClr>
                <a:schemeClr val="dk1"/>
              </a:buClr>
              <a:buSzPts val="1100"/>
            </a:pPr>
            <a:r>
              <a:rPr lang="vi" sz="4000" b="1" dirty="0">
                <a:latin typeface="Arial" panose="020B0604020202020204" pitchFamily="34" charset="0"/>
                <a:cs typeface="Arial" panose="020B0604020202020204" pitchFamily="34" charset="0"/>
              </a:rPr>
              <a:t>Error Measurements</a:t>
            </a:r>
            <a:endParaRPr sz="4000" b="1" dirty="0">
              <a:latin typeface="Arial" panose="020B0604020202020204" pitchFamily="34" charset="0"/>
              <a:cs typeface="Arial" panose="020B0604020202020204" pitchFamily="34" charset="0"/>
            </a:endParaRPr>
          </a:p>
        </p:txBody>
      </p:sp>
      <p:grpSp>
        <p:nvGrpSpPr>
          <p:cNvPr id="286" name="Google Shape;286;p50"/>
          <p:cNvGrpSpPr/>
          <p:nvPr/>
        </p:nvGrpSpPr>
        <p:grpSpPr>
          <a:xfrm>
            <a:off x="517201" y="1477534"/>
            <a:ext cx="11480199" cy="5198767"/>
            <a:chOff x="387900" y="1108150"/>
            <a:chExt cx="8610149" cy="3899075"/>
          </a:xfrm>
        </p:grpSpPr>
        <p:pic>
          <p:nvPicPr>
            <p:cNvPr id="287" name="Google Shape;287;p50"/>
            <p:cNvPicPr preferRelativeResize="0"/>
            <p:nvPr/>
          </p:nvPicPr>
          <p:blipFill rotWithShape="1">
            <a:blip r:embed="rId3">
              <a:alphaModFix/>
            </a:blip>
            <a:srcRect l="1290" t="21488" r="967"/>
            <a:stretch/>
          </p:blipFill>
          <p:spPr>
            <a:xfrm>
              <a:off x="387900" y="1108150"/>
              <a:ext cx="8610149" cy="3886625"/>
            </a:xfrm>
            <a:prstGeom prst="rect">
              <a:avLst/>
            </a:prstGeom>
            <a:noFill/>
            <a:ln>
              <a:noFill/>
            </a:ln>
          </p:spPr>
        </p:pic>
        <p:sp>
          <p:nvSpPr>
            <p:cNvPr id="288" name="Google Shape;288;p50"/>
            <p:cNvSpPr/>
            <p:nvPr/>
          </p:nvSpPr>
          <p:spPr>
            <a:xfrm>
              <a:off x="6382900" y="3433125"/>
              <a:ext cx="2528400" cy="157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 name="Slide Number Placeholder 1"/>
          <p:cNvSpPr>
            <a:spLocks noGrp="1"/>
          </p:cNvSpPr>
          <p:nvPr>
            <p:ph type="sldNum" idx="12"/>
          </p:nvPr>
        </p:nvSpPr>
        <p:spPr/>
        <p:txBody>
          <a:bodyPr/>
          <a:lstStyle/>
          <a:p>
            <a:fld id="{00000000-1234-1234-1234-123412341234}" type="slidenum">
              <a:rPr lang="vi" smtClean="0"/>
              <a:pPr/>
              <a:t>9</a:t>
            </a:fld>
            <a:endParaRPr lang="vi"/>
          </a:p>
        </p:txBody>
      </p:sp>
    </p:spTree>
    <p:extLst>
      <p:ext uri="{BB962C8B-B14F-4D97-AF65-F5344CB8AC3E}">
        <p14:creationId xmlns:p14="http://schemas.microsoft.com/office/powerpoint/2010/main" val="4039423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577</Words>
  <Application>Microsoft Office PowerPoint</Application>
  <PresentationFormat>Widescreen</PresentationFormat>
  <Paragraphs>84</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Error Metrics</vt:lpstr>
      <vt:lpstr>Learning Goals</vt:lpstr>
      <vt:lpstr>Choosing the Right Error Measurement</vt:lpstr>
      <vt:lpstr>Confusion Matrix</vt:lpstr>
      <vt:lpstr>Accuracy: Predicting Correctly</vt:lpstr>
      <vt:lpstr>Recall: Identifying All Positive Instances</vt:lpstr>
      <vt:lpstr>Precision: Identifying Only Positive Instances</vt:lpstr>
      <vt:lpstr>Specificity: Avoiding False Alarms</vt:lpstr>
      <vt:lpstr>Error Measurements</vt:lpstr>
      <vt:lpstr>Receiver Operating Characteristic (ROC)</vt:lpstr>
      <vt:lpstr>Receiver Operating Characteristic (ROC)</vt:lpstr>
      <vt:lpstr>Receiver Operating Characteristic (ROC)</vt:lpstr>
      <vt:lpstr>Receiver Operating Characteristic (ROC)</vt:lpstr>
      <vt:lpstr>Precision-Recall Curve</vt:lpstr>
      <vt:lpstr>Choosing the Right Approach</vt:lpstr>
      <vt:lpstr>Multiple Class Error Metrics</vt:lpstr>
      <vt:lpstr>Classification Error Metrics: The Syntax</vt:lpstr>
      <vt:lpstr>Summary</vt:lpstr>
      <vt:lpstr>Summary</vt:lpstr>
      <vt:lpstr>Learning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Metrics</dc:title>
  <dc:creator>Ngô Đăng Hà An</dc:creator>
  <cp:lastModifiedBy>Ngô Đăng Hà An</cp:lastModifiedBy>
  <cp:revision>6</cp:revision>
  <dcterms:created xsi:type="dcterms:W3CDTF">2022-12-15T03:56:40Z</dcterms:created>
  <dcterms:modified xsi:type="dcterms:W3CDTF">2022-12-25T14:55:20Z</dcterms:modified>
</cp:coreProperties>
</file>