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71" r:id="rId2"/>
    <p:sldId id="256" r:id="rId3"/>
    <p:sldId id="257" r:id="rId4"/>
    <p:sldId id="289" r:id="rId5"/>
    <p:sldId id="294" r:id="rId6"/>
    <p:sldId id="292" r:id="rId7"/>
    <p:sldId id="260" r:id="rId8"/>
    <p:sldId id="261" r:id="rId9"/>
    <p:sldId id="262" r:id="rId10"/>
    <p:sldId id="263" r:id="rId11"/>
    <p:sldId id="264" r:id="rId12"/>
    <p:sldId id="265" r:id="rId13"/>
    <p:sldId id="266" r:id="rId14"/>
    <p:sldId id="267" r:id="rId15"/>
    <p:sldId id="282" r:id="rId16"/>
    <p:sldId id="283" r:id="rId17"/>
    <p:sldId id="269" r:id="rId18"/>
    <p:sldId id="274" r:id="rId19"/>
    <p:sldId id="275" r:id="rId20"/>
    <p:sldId id="276" r:id="rId21"/>
    <p:sldId id="277" r:id="rId22"/>
    <p:sldId id="278" r:id="rId23"/>
    <p:sldId id="279" r:id="rId24"/>
    <p:sldId id="284" r:id="rId25"/>
    <p:sldId id="280" r:id="rId26"/>
    <p:sldId id="286" r:id="rId27"/>
    <p:sldId id="285" r:id="rId28"/>
    <p:sldId id="290" r:id="rId29"/>
    <p:sldId id="291" r:id="rId30"/>
    <p:sldId id="281"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615FEF-C003-BDE4-A30D-DBA9560B8F91}" name="Phan Thi Thu Hong (FE FPTU DN)" initials="PD" userId="S::hongptt11@fe.edu.vn::4d36b424-e1a9-4834-b8a6-b266a7cdd1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5CC651-825C-4499-CFF4-3401175C87A6}" v="4" dt="2022-12-26T12:08:59.027"/>
    <p1510:client id="{A66726A8-CCB4-4358-A5A0-62748C6B94E0}" v="5" dt="2022-11-15T03:00:43.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143" d="100"/>
          <a:sy n="143" d="100"/>
        </p:scale>
        <p:origin x="61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9D5CC651-825C-4499-CFF4-3401175C87A6}"/>
    <pc:docChg chg="delSld">
      <pc:chgData name="Phan Thi Thu Hong (FE FPTU DN)" userId="S::hongptt11@fe.edu.vn::4d36b424-e1a9-4834-b8a6-b266a7cdd1c0" providerId="AD" clId="Web-{9D5CC651-825C-4499-CFF4-3401175C87A6}" dt="2022-12-26T12:08:59.027" v="3"/>
      <pc:docMkLst>
        <pc:docMk/>
      </pc:docMkLst>
      <pc:sldChg chg="delCm">
        <pc:chgData name="Phan Thi Thu Hong (FE FPTU DN)" userId="S::hongptt11@fe.edu.vn::4d36b424-e1a9-4834-b8a6-b266a7cdd1c0" providerId="AD" clId="Web-{9D5CC651-825C-4499-CFF4-3401175C87A6}" dt="2022-12-26T12:08:51.699" v="2"/>
        <pc:sldMkLst>
          <pc:docMk/>
          <pc:sldMk cId="2858395328" sldId="282"/>
        </pc:sldMkLst>
      </pc:sldChg>
      <pc:sldChg chg="delCm">
        <pc:chgData name="Phan Thi Thu Hong (FE FPTU DN)" userId="S::hongptt11@fe.edu.vn::4d36b424-e1a9-4834-b8a6-b266a7cdd1c0" providerId="AD" clId="Web-{9D5CC651-825C-4499-CFF4-3401175C87A6}" dt="2022-12-26T12:08:59.027" v="3"/>
        <pc:sldMkLst>
          <pc:docMk/>
          <pc:sldMk cId="4096175609" sldId="283"/>
        </pc:sldMkLst>
      </pc:sldChg>
      <pc:sldChg chg="del">
        <pc:chgData name="Phan Thi Thu Hong (FE FPTU DN)" userId="S::hongptt11@fe.edu.vn::4d36b424-e1a9-4834-b8a6-b266a7cdd1c0" providerId="AD" clId="Web-{9D5CC651-825C-4499-CFF4-3401175C87A6}" dt="2022-12-26T12:08:35.792" v="0"/>
        <pc:sldMkLst>
          <pc:docMk/>
          <pc:sldMk cId="1660700486" sldId="288"/>
        </pc:sldMkLst>
      </pc:sldChg>
      <pc:sldChg chg="delCm">
        <pc:chgData name="Phan Thi Thu Hong (FE FPTU DN)" userId="S::hongptt11@fe.edu.vn::4d36b424-e1a9-4834-b8a6-b266a7cdd1c0" providerId="AD" clId="Web-{9D5CC651-825C-4499-CFF4-3401175C87A6}" dt="2022-12-26T12:08:39.917" v="1"/>
        <pc:sldMkLst>
          <pc:docMk/>
          <pc:sldMk cId="3526165499" sldId="294"/>
        </pc:sldMkLst>
      </pc:sldChg>
    </pc:docChg>
  </pc:docChgLst>
  <pc:docChgLst>
    <pc:chgData name="Phan Thi Thu Hong (FE FPTU DN)" userId="S::hongptt11@fe.edu.vn::4d36b424-e1a9-4834-b8a6-b266a7cdd1c0" providerId="AD" clId="Web-{A66726A8-CCB4-4358-A5A0-62748C6B94E0}"/>
    <pc:docChg chg="mod">
      <pc:chgData name="Phan Thi Thu Hong (FE FPTU DN)" userId="S::hongptt11@fe.edu.vn::4d36b424-e1a9-4834-b8a6-b266a7cdd1c0" providerId="AD" clId="Web-{A66726A8-CCB4-4358-A5A0-62748C6B94E0}" dt="2022-11-15T03:00:43.645" v="4"/>
      <pc:docMkLst>
        <pc:docMk/>
      </pc:docMkLst>
      <pc:sldChg chg="addCm modCm">
        <pc:chgData name="Phan Thi Thu Hong (FE FPTU DN)" userId="S::hongptt11@fe.edu.vn::4d36b424-e1a9-4834-b8a6-b266a7cdd1c0" providerId="AD" clId="Web-{A66726A8-CCB4-4358-A5A0-62748C6B94E0}" dt="2022-11-15T03:00:43.645" v="4"/>
        <pc:sldMkLst>
          <pc:docMk/>
          <pc:sldMk cId="0" sldId="258"/>
        </pc:sldMkLst>
      </pc:sldChg>
      <pc:sldChg chg="addCm">
        <pc:chgData name="Phan Thi Thu Hong (FE FPTU DN)" userId="S::hongptt11@fe.edu.vn::4d36b424-e1a9-4834-b8a6-b266a7cdd1c0" providerId="AD" clId="Web-{A66726A8-CCB4-4358-A5A0-62748C6B94E0}" dt="2022-11-15T02:51:12.826" v="2"/>
        <pc:sldMkLst>
          <pc:docMk/>
          <pc:sldMk cId="0" sldId="259"/>
        </pc:sldMkLst>
      </pc:sldChg>
      <pc:sldChg chg="addCm">
        <pc:chgData name="Phan Thi Thu Hong (FE FPTU DN)" userId="S::hongptt11@fe.edu.vn::4d36b424-e1a9-4834-b8a6-b266a7cdd1c0" providerId="AD" clId="Web-{A66726A8-CCB4-4358-A5A0-62748C6B94E0}" dt="2022-11-15T02:58:36.484" v="3"/>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5cff741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5cff741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75cff741a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75cff741a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75cff741a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75cff741a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5cff741a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5cff741a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87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5cff741a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5cff741a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2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5cff741a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75cff741a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67a9855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67a985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666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67a98555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67a98555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23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67a9855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767a9855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947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67a98555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67a9855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13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67a98555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67a98555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220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5cff741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5cff741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67a98555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67a98555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928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67a98555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67a98555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21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67a98555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67a98555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25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75cff741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75cff741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34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75cff741a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75cff741a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5cff741a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5cff741a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75cff741a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75cff741a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75cff741a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75cff741a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5cff741a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5cff741a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75cff741a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75cff741a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425371"/>
            <a:ext cx="8520600" cy="2052600"/>
          </a:xfrm>
        </p:spPr>
        <p:txBody>
          <a:bodyPr>
            <a:normAutofit/>
          </a:bodyPr>
          <a:lstStyle/>
          <a:p>
            <a:r>
              <a:rPr lang="en-US" sz="4400" b="1" dirty="0"/>
              <a:t>Ensemble Based Methods and Bagging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extLst>
      <p:ext uri="{BB962C8B-B14F-4D97-AF65-F5344CB8AC3E}">
        <p14:creationId xmlns:p14="http://schemas.microsoft.com/office/powerpoint/2010/main" val="239426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Aggregate Results</a:t>
            </a:r>
            <a:endParaRPr sz="3000" b="1" dirty="0"/>
          </a:p>
        </p:txBody>
      </p:sp>
      <p:sp>
        <p:nvSpPr>
          <p:cNvPr id="103" name="Google Shape;103;p20"/>
          <p:cNvSpPr txBox="1">
            <a:spLocks noGrp="1"/>
          </p:cNvSpPr>
          <p:nvPr>
            <p:ph type="body" idx="1"/>
          </p:nvPr>
        </p:nvSpPr>
        <p:spPr>
          <a:xfrm>
            <a:off x="557725" y="1091388"/>
            <a:ext cx="6556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None/>
            </a:pPr>
            <a:r>
              <a:rPr lang="vi" sz="2000">
                <a:solidFill>
                  <a:srgbClr val="010000"/>
                </a:solidFill>
              </a:rPr>
              <a:t>Trees vote on or average result for each data point</a:t>
            </a:r>
            <a:endParaRPr sz="2000"/>
          </a:p>
        </p:txBody>
      </p:sp>
      <p:pic>
        <p:nvPicPr>
          <p:cNvPr id="104" name="Google Shape;104;p20"/>
          <p:cNvPicPr preferRelativeResize="0"/>
          <p:nvPr/>
        </p:nvPicPr>
        <p:blipFill rotWithShape="1">
          <a:blip r:embed="rId3">
            <a:alphaModFix/>
          </a:blip>
          <a:srcRect l="963" t="33523" r="9822"/>
          <a:stretch/>
        </p:blipFill>
        <p:spPr>
          <a:xfrm>
            <a:off x="224925" y="1519050"/>
            <a:ext cx="8520600" cy="3568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Aggregate Results</a:t>
            </a:r>
            <a:endParaRPr sz="3000" b="1" dirty="0"/>
          </a:p>
        </p:txBody>
      </p:sp>
      <p:sp>
        <p:nvSpPr>
          <p:cNvPr id="110" name="Google Shape;110;p21"/>
          <p:cNvSpPr txBox="1">
            <a:spLocks noGrp="1"/>
          </p:cNvSpPr>
          <p:nvPr>
            <p:ph type="body" idx="1"/>
          </p:nvPr>
        </p:nvSpPr>
        <p:spPr>
          <a:xfrm>
            <a:off x="557725" y="1091388"/>
            <a:ext cx="6556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None/>
            </a:pPr>
            <a:r>
              <a:rPr lang="vi" sz="2000">
                <a:solidFill>
                  <a:srgbClr val="010000"/>
                </a:solidFill>
              </a:rPr>
              <a:t>Trees vote on or average result for each data point</a:t>
            </a:r>
            <a:endParaRPr sz="2000"/>
          </a:p>
        </p:txBody>
      </p:sp>
      <p:pic>
        <p:nvPicPr>
          <p:cNvPr id="111" name="Google Shape;111;p21"/>
          <p:cNvPicPr preferRelativeResize="0"/>
          <p:nvPr/>
        </p:nvPicPr>
        <p:blipFill rotWithShape="1">
          <a:blip r:embed="rId3">
            <a:alphaModFix/>
          </a:blip>
          <a:srcRect t="33239" r="9820"/>
          <a:stretch/>
        </p:blipFill>
        <p:spPr>
          <a:xfrm>
            <a:off x="271600" y="1564950"/>
            <a:ext cx="8600809" cy="3578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How Many Trees to Fit?</a:t>
            </a:r>
            <a:endParaRPr sz="3000" b="1" dirty="0"/>
          </a:p>
        </p:txBody>
      </p:sp>
      <p:sp>
        <p:nvSpPr>
          <p:cNvPr id="117" name="Google Shape;117;p22"/>
          <p:cNvSpPr txBox="1">
            <a:spLocks noGrp="1"/>
          </p:cNvSpPr>
          <p:nvPr>
            <p:ph type="body" idx="1"/>
          </p:nvPr>
        </p:nvSpPr>
        <p:spPr>
          <a:xfrm>
            <a:off x="508125" y="1350950"/>
            <a:ext cx="3247200" cy="32304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Clr>
                <a:schemeClr val="dk1"/>
              </a:buClr>
              <a:buSzPts val="1100"/>
              <a:buFont typeface="Arial"/>
              <a:buNone/>
            </a:pPr>
            <a:r>
              <a:rPr lang="vi" sz="2000">
                <a:solidFill>
                  <a:schemeClr val="dk1"/>
                </a:solidFill>
              </a:rPr>
              <a:t>- Bagging performance improvements </a:t>
            </a:r>
            <a:r>
              <a:rPr lang="vi" sz="2000">
                <a:solidFill>
                  <a:srgbClr val="161500"/>
                </a:solidFill>
              </a:rPr>
              <a:t>increase with more trees.</a:t>
            </a:r>
            <a:endParaRPr sz="2000"/>
          </a:p>
        </p:txBody>
      </p:sp>
      <p:pic>
        <p:nvPicPr>
          <p:cNvPr id="118" name="Google Shape;118;p22"/>
          <p:cNvPicPr preferRelativeResize="0"/>
          <p:nvPr/>
        </p:nvPicPr>
        <p:blipFill rotWithShape="1">
          <a:blip r:embed="rId3">
            <a:alphaModFix/>
          </a:blip>
          <a:srcRect l="43317" t="20343" r="1932" b="14326"/>
          <a:stretch/>
        </p:blipFill>
        <p:spPr>
          <a:xfrm>
            <a:off x="4212125" y="1350950"/>
            <a:ext cx="4817248" cy="3230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How Many Trees to Fit?</a:t>
            </a:r>
            <a:endParaRPr sz="3000" b="1" dirty="0"/>
          </a:p>
        </p:txBody>
      </p:sp>
      <p:sp>
        <p:nvSpPr>
          <p:cNvPr id="124" name="Google Shape;124;p23"/>
          <p:cNvSpPr txBox="1">
            <a:spLocks noGrp="1"/>
          </p:cNvSpPr>
          <p:nvPr>
            <p:ph type="body" idx="1"/>
          </p:nvPr>
        </p:nvSpPr>
        <p:spPr>
          <a:xfrm>
            <a:off x="508125" y="1350950"/>
            <a:ext cx="3172800" cy="32304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None/>
            </a:pPr>
            <a:r>
              <a:rPr lang="vi" sz="2000">
                <a:solidFill>
                  <a:schemeClr val="dk1"/>
                </a:solidFill>
              </a:rPr>
              <a:t>- Bagging performance improvements </a:t>
            </a:r>
            <a:r>
              <a:rPr lang="vi" sz="2000">
                <a:solidFill>
                  <a:srgbClr val="161500"/>
                </a:solidFill>
              </a:rPr>
              <a:t>increase with more trees.</a:t>
            </a:r>
            <a:endParaRPr sz="2000"/>
          </a:p>
        </p:txBody>
      </p:sp>
      <p:pic>
        <p:nvPicPr>
          <p:cNvPr id="125" name="Google Shape;125;p23"/>
          <p:cNvPicPr preferRelativeResize="0"/>
          <p:nvPr/>
        </p:nvPicPr>
        <p:blipFill rotWithShape="1">
          <a:blip r:embed="rId3">
            <a:alphaModFix/>
          </a:blip>
          <a:srcRect l="42833" t="20055" r="1933" b="13754"/>
          <a:stretch/>
        </p:blipFill>
        <p:spPr>
          <a:xfrm>
            <a:off x="3924125" y="1350950"/>
            <a:ext cx="4998100" cy="3366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How Many Trees to Fit?</a:t>
            </a:r>
            <a:endParaRPr sz="3000" b="1" dirty="0"/>
          </a:p>
        </p:txBody>
      </p:sp>
      <p:sp>
        <p:nvSpPr>
          <p:cNvPr id="131" name="Google Shape;131;p24"/>
          <p:cNvSpPr txBox="1">
            <a:spLocks noGrp="1"/>
          </p:cNvSpPr>
          <p:nvPr>
            <p:ph type="body" idx="1"/>
          </p:nvPr>
        </p:nvSpPr>
        <p:spPr>
          <a:xfrm>
            <a:off x="508125" y="1350950"/>
            <a:ext cx="3606600" cy="323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Bagging performance improvements </a:t>
            </a:r>
            <a:r>
              <a:rPr lang="vi" sz="2000">
                <a:solidFill>
                  <a:srgbClr val="161500"/>
                </a:solidFill>
              </a:rPr>
              <a:t>increase with more trees.</a:t>
            </a:r>
            <a:endParaRPr sz="2000">
              <a:solidFill>
                <a:srgbClr val="161500"/>
              </a:solidFill>
            </a:endParaRPr>
          </a:p>
          <a:p>
            <a:pPr marL="0" lvl="0" indent="0" algn="l" rtl="0">
              <a:spcBef>
                <a:spcPts val="500"/>
              </a:spcBef>
              <a:spcAft>
                <a:spcPts val="0"/>
              </a:spcAft>
              <a:buNone/>
            </a:pPr>
            <a:endParaRPr sz="100">
              <a:solidFill>
                <a:srgbClr val="161500"/>
              </a:solidFill>
            </a:endParaRPr>
          </a:p>
          <a:p>
            <a:pPr marL="0" lvl="0" indent="0" algn="l" rtl="0">
              <a:spcBef>
                <a:spcPts val="500"/>
              </a:spcBef>
              <a:spcAft>
                <a:spcPts val="500"/>
              </a:spcAft>
              <a:buNone/>
            </a:pPr>
            <a:r>
              <a:rPr lang="vi" sz="2000">
                <a:solidFill>
                  <a:schemeClr val="dk1"/>
                </a:solidFill>
              </a:rPr>
              <a:t>- Maximum improvement generally reached ~50 trees.</a:t>
            </a:r>
            <a:endParaRPr sz="2000">
              <a:solidFill>
                <a:srgbClr val="161500"/>
              </a:solidFill>
            </a:endParaRPr>
          </a:p>
        </p:txBody>
      </p:sp>
      <p:pic>
        <p:nvPicPr>
          <p:cNvPr id="132" name="Google Shape;132;p24"/>
          <p:cNvPicPr preferRelativeResize="0"/>
          <p:nvPr/>
        </p:nvPicPr>
        <p:blipFill rotWithShape="1">
          <a:blip r:embed="rId3">
            <a:alphaModFix/>
          </a:blip>
          <a:srcRect l="43478" t="20344" r="2737" b="13753"/>
          <a:stretch/>
        </p:blipFill>
        <p:spPr>
          <a:xfrm>
            <a:off x="4192775" y="1307900"/>
            <a:ext cx="4886000" cy="33646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Bagging Error Calculations</a:t>
            </a:r>
            <a:endParaRPr sz="3000" b="1" dirty="0"/>
          </a:p>
        </p:txBody>
      </p:sp>
      <p:sp>
        <p:nvSpPr>
          <p:cNvPr id="138" name="Google Shape;138;p25"/>
          <p:cNvSpPr txBox="1">
            <a:spLocks noGrp="1"/>
          </p:cNvSpPr>
          <p:nvPr>
            <p:ph type="body" idx="1"/>
          </p:nvPr>
        </p:nvSpPr>
        <p:spPr>
          <a:xfrm>
            <a:off x="4703639" y="2620819"/>
            <a:ext cx="3961800" cy="171090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vi" b="1" dirty="0">
                <a:solidFill>
                  <a:schemeClr val="dk1"/>
                </a:solidFill>
              </a:rPr>
              <a:t>Same as decision trees:</a:t>
            </a:r>
            <a:endParaRPr b="1" dirty="0">
              <a:solidFill>
                <a:schemeClr val="dk1"/>
              </a:solidFill>
            </a:endParaRPr>
          </a:p>
          <a:p>
            <a:pPr marL="0" lvl="0" indent="0" algn="l" rtl="0">
              <a:spcBef>
                <a:spcPts val="500"/>
              </a:spcBef>
              <a:spcAft>
                <a:spcPts val="0"/>
              </a:spcAft>
              <a:buClr>
                <a:schemeClr val="dk1"/>
              </a:buClr>
              <a:buSzPts val="1100"/>
              <a:buFont typeface="Arial"/>
              <a:buNone/>
            </a:pPr>
            <a:r>
              <a:rPr lang="vi" dirty="0">
                <a:solidFill>
                  <a:schemeClr val="dk1"/>
                </a:solidFill>
              </a:rPr>
              <a:t>- Easy to interpret and implement</a:t>
            </a:r>
            <a:endParaRPr dirty="0">
              <a:solidFill>
                <a:schemeClr val="dk1"/>
              </a:solidFill>
            </a:endParaRPr>
          </a:p>
          <a:p>
            <a:pPr marL="0" lvl="0" indent="0" algn="l" rtl="0">
              <a:spcBef>
                <a:spcPts val="500"/>
              </a:spcBef>
              <a:spcAft>
                <a:spcPts val="0"/>
              </a:spcAft>
              <a:buNone/>
            </a:pPr>
            <a:r>
              <a:rPr lang="vi" dirty="0">
                <a:solidFill>
                  <a:schemeClr val="dk1"/>
                </a:solidFill>
              </a:rPr>
              <a:t>- Heterogeneous input data allowed, no preprocessing required</a:t>
            </a:r>
            <a:endParaRPr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pic>
        <p:nvPicPr>
          <p:cNvPr id="3" name="Picture 2"/>
          <p:cNvPicPr>
            <a:picLocks noChangeAspect="1"/>
          </p:cNvPicPr>
          <p:nvPr/>
        </p:nvPicPr>
        <p:blipFill>
          <a:blip r:embed="rId3"/>
          <a:stretch>
            <a:fillRect/>
          </a:stretch>
        </p:blipFill>
        <p:spPr>
          <a:xfrm>
            <a:off x="4460529" y="1179635"/>
            <a:ext cx="1313374" cy="1183122"/>
          </a:xfrm>
          <a:prstGeom prst="rect">
            <a:avLst/>
          </a:prstGeom>
        </p:spPr>
      </p:pic>
      <p:pic>
        <p:nvPicPr>
          <p:cNvPr id="4" name="Picture 3"/>
          <p:cNvPicPr>
            <a:picLocks noChangeAspect="1"/>
          </p:cNvPicPr>
          <p:nvPr/>
        </p:nvPicPr>
        <p:blipFill>
          <a:blip r:embed="rId4"/>
          <a:stretch>
            <a:fillRect/>
          </a:stretch>
        </p:blipFill>
        <p:spPr>
          <a:xfrm>
            <a:off x="311700" y="1126460"/>
            <a:ext cx="3867034" cy="4001450"/>
          </a:xfrm>
          <a:prstGeom prst="rect">
            <a:avLst/>
          </a:prstGeom>
        </p:spPr>
      </p:pic>
    </p:spTree>
    <p:extLst>
      <p:ext uri="{BB962C8B-B14F-4D97-AF65-F5344CB8AC3E}">
        <p14:creationId xmlns:p14="http://schemas.microsoft.com/office/powerpoint/2010/main" val="285839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Bagging Error Calculations</a:t>
            </a:r>
            <a:endParaRPr sz="3000" b="1" dirty="0"/>
          </a:p>
        </p:txBody>
      </p:sp>
      <p:sp>
        <p:nvSpPr>
          <p:cNvPr id="138" name="Google Shape;138;p25"/>
          <p:cNvSpPr txBox="1">
            <a:spLocks noGrp="1"/>
          </p:cNvSpPr>
          <p:nvPr>
            <p:ph type="body" idx="1"/>
          </p:nvPr>
        </p:nvSpPr>
        <p:spPr>
          <a:xfrm>
            <a:off x="4404570" y="2867774"/>
            <a:ext cx="3961800" cy="1323783"/>
          </a:xfrm>
          <a:prstGeom prst="rect">
            <a:avLst/>
          </a:prstGeom>
        </p:spPr>
        <p:txBody>
          <a:bodyPr spcFirstLastPara="1" wrap="square" lIns="91425" tIns="91425" rIns="91425" bIns="91425" anchor="t" anchorCtr="0">
            <a:normAutofit lnSpcReduction="10000"/>
          </a:bodyPr>
          <a:lstStyle/>
          <a:p>
            <a:pPr marL="0" lvl="0" indent="0" algn="l" rtl="0">
              <a:spcBef>
                <a:spcPts val="500"/>
              </a:spcBef>
              <a:spcAft>
                <a:spcPts val="0"/>
              </a:spcAft>
              <a:buClr>
                <a:schemeClr val="dk1"/>
              </a:buClr>
              <a:buSzPts val="1100"/>
              <a:buFont typeface="Arial"/>
              <a:buNone/>
            </a:pPr>
            <a:r>
              <a:rPr lang="vi" b="1" dirty="0">
                <a:solidFill>
                  <a:schemeClr val="dk1"/>
                </a:solidFill>
              </a:rPr>
              <a:t>Specific to bagging:</a:t>
            </a:r>
            <a:endParaRPr b="1" dirty="0">
              <a:solidFill>
                <a:schemeClr val="dk1"/>
              </a:solidFill>
            </a:endParaRPr>
          </a:p>
          <a:p>
            <a:pPr marL="0" lvl="0" indent="0" algn="l" rtl="0">
              <a:spcBef>
                <a:spcPts val="500"/>
              </a:spcBef>
              <a:spcAft>
                <a:spcPts val="0"/>
              </a:spcAft>
              <a:buClr>
                <a:schemeClr val="dk1"/>
              </a:buClr>
              <a:buSzPts val="1100"/>
              <a:buFont typeface="Arial"/>
              <a:buNone/>
            </a:pPr>
            <a:r>
              <a:rPr lang="vi" dirty="0">
                <a:solidFill>
                  <a:schemeClr val="dk1"/>
                </a:solidFill>
              </a:rPr>
              <a:t>- Less variability than decision trees</a:t>
            </a:r>
            <a:endParaRPr dirty="0">
              <a:solidFill>
                <a:schemeClr val="dk1"/>
              </a:solidFill>
            </a:endParaRPr>
          </a:p>
          <a:p>
            <a:pPr marL="0" lvl="0" indent="0" algn="l" rtl="0">
              <a:spcBef>
                <a:spcPts val="500"/>
              </a:spcBef>
              <a:spcAft>
                <a:spcPts val="500"/>
              </a:spcAft>
              <a:buClr>
                <a:schemeClr val="dk1"/>
              </a:buClr>
              <a:buSzPts val="1100"/>
              <a:buFont typeface="Arial"/>
              <a:buNone/>
            </a:pPr>
            <a:r>
              <a:rPr lang="vi" dirty="0">
                <a:solidFill>
                  <a:schemeClr val="dk1"/>
                </a:solidFill>
              </a:rPr>
              <a:t>- Can grow trees in parallel</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pic>
        <p:nvPicPr>
          <p:cNvPr id="3" name="Picture 2"/>
          <p:cNvPicPr>
            <a:picLocks noChangeAspect="1"/>
          </p:cNvPicPr>
          <p:nvPr/>
        </p:nvPicPr>
        <p:blipFill>
          <a:blip r:embed="rId3"/>
          <a:stretch>
            <a:fillRect/>
          </a:stretch>
        </p:blipFill>
        <p:spPr>
          <a:xfrm>
            <a:off x="4404570" y="1149994"/>
            <a:ext cx="1467326" cy="1191828"/>
          </a:xfrm>
          <a:prstGeom prst="rect">
            <a:avLst/>
          </a:prstGeom>
        </p:spPr>
      </p:pic>
      <p:pic>
        <p:nvPicPr>
          <p:cNvPr id="4" name="Picture 3"/>
          <p:cNvPicPr>
            <a:picLocks noChangeAspect="1"/>
          </p:cNvPicPr>
          <p:nvPr/>
        </p:nvPicPr>
        <p:blipFill>
          <a:blip r:embed="rId4"/>
          <a:stretch>
            <a:fillRect/>
          </a:stretch>
        </p:blipFill>
        <p:spPr>
          <a:xfrm>
            <a:off x="405142" y="1048549"/>
            <a:ext cx="3699646" cy="4094951"/>
          </a:xfrm>
          <a:prstGeom prst="rect">
            <a:avLst/>
          </a:prstGeom>
        </p:spPr>
      </p:pic>
    </p:spTree>
    <p:extLst>
      <p:ext uri="{BB962C8B-B14F-4D97-AF65-F5344CB8AC3E}">
        <p14:creationId xmlns:p14="http://schemas.microsoft.com/office/powerpoint/2010/main" val="409617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a:t>Bagging Classifier: The Syntax</a:t>
            </a:r>
            <a:endParaRPr sz="3000" b="1" dirty="0"/>
          </a:p>
        </p:txBody>
      </p:sp>
      <p:pic>
        <p:nvPicPr>
          <p:cNvPr id="145" name="Google Shape;145;p26"/>
          <p:cNvPicPr preferRelativeResize="0"/>
          <p:nvPr/>
        </p:nvPicPr>
        <p:blipFill rotWithShape="1">
          <a:blip r:embed="rId3">
            <a:alphaModFix/>
          </a:blip>
          <a:srcRect l="965" t="22638" r="9661" b="15183"/>
          <a:stretch/>
        </p:blipFill>
        <p:spPr>
          <a:xfrm>
            <a:off x="242150" y="1256875"/>
            <a:ext cx="8659700" cy="33858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Reduction in Variance Due to Bagging</a:t>
            </a:r>
            <a:endParaRPr sz="3000" b="1" dirty="0"/>
          </a:p>
        </p:txBody>
      </p:sp>
      <p:pic>
        <p:nvPicPr>
          <p:cNvPr id="55" name="Google Shape;55;p13"/>
          <p:cNvPicPr preferRelativeResize="0"/>
          <p:nvPr/>
        </p:nvPicPr>
        <p:blipFill rotWithShape="1">
          <a:blip r:embed="rId3">
            <a:alphaModFix/>
          </a:blip>
          <a:srcRect l="1287" t="19481" r="1935" b="15189"/>
          <a:stretch/>
        </p:blipFill>
        <p:spPr>
          <a:xfrm>
            <a:off x="201975" y="1306475"/>
            <a:ext cx="8774800" cy="33288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86657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Introducing More Randomness</a:t>
            </a:r>
            <a:endParaRPr sz="3000" b="1" dirty="0"/>
          </a:p>
        </p:txBody>
      </p:sp>
      <p:pic>
        <p:nvPicPr>
          <p:cNvPr id="61" name="Google Shape;61;p14"/>
          <p:cNvPicPr preferRelativeResize="0"/>
          <p:nvPr/>
        </p:nvPicPr>
        <p:blipFill rotWithShape="1">
          <a:blip r:embed="rId3">
            <a:alphaModFix/>
          </a:blip>
          <a:srcRect l="1293" t="19770" b="14038"/>
          <a:stretch/>
        </p:blipFill>
        <p:spPr>
          <a:xfrm>
            <a:off x="89300" y="1244475"/>
            <a:ext cx="8965399" cy="33784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63285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Goals</a:t>
            </a:r>
            <a:endParaRPr sz="3000" b="1" dirty="0"/>
          </a:p>
        </p:txBody>
      </p:sp>
      <p:sp>
        <p:nvSpPr>
          <p:cNvPr id="55" name="Google Shape;55;p13"/>
          <p:cNvSpPr txBox="1">
            <a:spLocks noGrp="1"/>
          </p:cNvSpPr>
          <p:nvPr>
            <p:ph type="body" idx="1"/>
          </p:nvPr>
        </p:nvSpPr>
        <p:spPr>
          <a:xfrm>
            <a:off x="1227000" y="1536850"/>
            <a:ext cx="6779400" cy="30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dirty="0">
                <a:solidFill>
                  <a:schemeClr val="dk1"/>
                </a:solidFill>
              </a:rPr>
              <a:t>In this section, we will cover:</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0"/>
              </a:spcAft>
              <a:buNone/>
            </a:pPr>
            <a:r>
              <a:rPr lang="vi" sz="2000" dirty="0">
                <a:solidFill>
                  <a:schemeClr val="dk1"/>
                </a:solidFill>
              </a:rPr>
              <a:t>- Combining models (ensemble-based methods)</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0"/>
              </a:spcAft>
              <a:buNone/>
            </a:pPr>
            <a:r>
              <a:rPr lang="vi" sz="2000" dirty="0">
                <a:solidFill>
                  <a:schemeClr val="dk1"/>
                </a:solidFill>
              </a:rPr>
              <a:t>- Bootstrap aggregation (Bagging)</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500"/>
              </a:spcAft>
              <a:buClr>
                <a:schemeClr val="dk1"/>
              </a:buClr>
              <a:buSzPts val="1100"/>
              <a:buFont typeface="Arial"/>
              <a:buNone/>
            </a:pPr>
            <a:r>
              <a:rPr lang="vi" sz="2000" dirty="0">
                <a:solidFill>
                  <a:schemeClr val="dk1"/>
                </a:solidFill>
              </a:rPr>
              <a:t>- Bagging, Random Forest, and Extra Trees Classifiers</a:t>
            </a:r>
            <a:endParaRPr sz="2000" dirty="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Introducing More Randomness</a:t>
            </a:r>
            <a:endParaRPr sz="3000" b="1" dirty="0"/>
          </a:p>
        </p:txBody>
      </p:sp>
      <p:pic>
        <p:nvPicPr>
          <p:cNvPr id="67" name="Google Shape;67;p15"/>
          <p:cNvPicPr preferRelativeResize="0"/>
          <p:nvPr/>
        </p:nvPicPr>
        <p:blipFill rotWithShape="1">
          <a:blip r:embed="rId3">
            <a:alphaModFix/>
          </a:blip>
          <a:srcRect l="1127" t="19198" b="14325"/>
          <a:stretch/>
        </p:blipFill>
        <p:spPr>
          <a:xfrm>
            <a:off x="76200" y="1256900"/>
            <a:ext cx="8991600" cy="3397476"/>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0379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How Many Random Forest Trees?</a:t>
            </a:r>
            <a:endParaRPr sz="3000" b="1" dirty="0"/>
          </a:p>
        </p:txBody>
      </p:sp>
      <p:sp>
        <p:nvSpPr>
          <p:cNvPr id="73" name="Google Shape;73;p16"/>
          <p:cNvSpPr txBox="1">
            <a:spLocks noGrp="1"/>
          </p:cNvSpPr>
          <p:nvPr>
            <p:ph type="body" idx="1"/>
          </p:nvPr>
        </p:nvSpPr>
        <p:spPr>
          <a:xfrm>
            <a:off x="460425" y="1388150"/>
            <a:ext cx="4260300" cy="31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Errors are further reduced for </a:t>
            </a:r>
            <a:r>
              <a:rPr lang="vi" sz="2000">
                <a:solidFill>
                  <a:srgbClr val="0A0900"/>
                </a:solidFill>
              </a:rPr>
              <a:t>Random Forest relative to Bagging.</a:t>
            </a:r>
            <a:endParaRPr sz="2000">
              <a:solidFill>
                <a:srgbClr val="0A0900"/>
              </a:solidFill>
            </a:endParaRPr>
          </a:p>
          <a:p>
            <a:pPr marL="0" lvl="0" indent="0" algn="l" rtl="0">
              <a:spcBef>
                <a:spcPts val="500"/>
              </a:spcBef>
              <a:spcAft>
                <a:spcPts val="0"/>
              </a:spcAft>
              <a:buClr>
                <a:schemeClr val="dk1"/>
              </a:buClr>
              <a:buSzPts val="1100"/>
              <a:buFont typeface="Arial"/>
              <a:buNone/>
            </a:pPr>
            <a:endParaRPr sz="100">
              <a:solidFill>
                <a:srgbClr val="0A0900"/>
              </a:solidFill>
            </a:endParaRPr>
          </a:p>
          <a:p>
            <a:pPr marL="0" lvl="0" indent="0" algn="l" rtl="0">
              <a:spcBef>
                <a:spcPts val="500"/>
              </a:spcBef>
              <a:spcAft>
                <a:spcPts val="0"/>
              </a:spcAft>
              <a:buNone/>
            </a:pPr>
            <a:r>
              <a:rPr lang="vi" sz="2000">
                <a:solidFill>
                  <a:schemeClr val="dk1"/>
                </a:solidFill>
              </a:rPr>
              <a:t>- Grow enough trees until error </a:t>
            </a:r>
            <a:r>
              <a:rPr lang="vi" sz="2000">
                <a:solidFill>
                  <a:srgbClr val="070600"/>
                </a:solidFill>
              </a:rPr>
              <a:t>settles down.</a:t>
            </a:r>
            <a:endParaRPr sz="2000">
              <a:solidFill>
                <a:srgbClr val="070600"/>
              </a:solidFill>
            </a:endParaRPr>
          </a:p>
          <a:p>
            <a:pPr marL="0" lvl="0" indent="0" algn="l" rtl="0">
              <a:spcBef>
                <a:spcPts val="500"/>
              </a:spcBef>
              <a:spcAft>
                <a:spcPts val="0"/>
              </a:spcAft>
              <a:buClr>
                <a:schemeClr val="dk1"/>
              </a:buClr>
              <a:buSzPts val="1100"/>
              <a:buFont typeface="Arial"/>
              <a:buNone/>
            </a:pPr>
            <a:endParaRPr sz="100">
              <a:solidFill>
                <a:srgbClr val="070600"/>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 Additional trees won't improve results.</a:t>
            </a:r>
            <a:endParaRPr sz="2000"/>
          </a:p>
        </p:txBody>
      </p:sp>
      <p:pic>
        <p:nvPicPr>
          <p:cNvPr id="74" name="Google Shape;74;p16"/>
          <p:cNvPicPr preferRelativeResize="0"/>
          <p:nvPr/>
        </p:nvPicPr>
        <p:blipFill rotWithShape="1">
          <a:blip r:embed="rId3">
            <a:alphaModFix/>
          </a:blip>
          <a:srcRect l="43317" t="18913" b="14326"/>
          <a:stretch/>
        </p:blipFill>
        <p:spPr>
          <a:xfrm>
            <a:off x="4720725" y="1294050"/>
            <a:ext cx="4411150" cy="29198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03930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RandomForest: The Syntax</a:t>
            </a:r>
            <a:endParaRPr sz="3000" b="1" dirty="0"/>
          </a:p>
        </p:txBody>
      </p:sp>
      <p:pic>
        <p:nvPicPr>
          <p:cNvPr id="80" name="Google Shape;80;p17"/>
          <p:cNvPicPr preferRelativeResize="0"/>
          <p:nvPr/>
        </p:nvPicPr>
        <p:blipFill rotWithShape="1">
          <a:blip r:embed="rId3">
            <a:alphaModFix/>
          </a:blip>
          <a:srcRect l="1286" t="23207" r="3384" b="17194"/>
          <a:stretch/>
        </p:blipFill>
        <p:spPr>
          <a:xfrm>
            <a:off x="311688" y="1368425"/>
            <a:ext cx="8733775" cy="30686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6241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Introducing Even More Randomness</a:t>
            </a:r>
            <a:endParaRPr sz="3000" b="1" dirty="0"/>
          </a:p>
        </p:txBody>
      </p:sp>
      <p:sp>
        <p:nvSpPr>
          <p:cNvPr id="86" name="Google Shape;86;p18"/>
          <p:cNvSpPr txBox="1">
            <a:spLocks noGrp="1"/>
          </p:cNvSpPr>
          <p:nvPr>
            <p:ph type="body" idx="1"/>
          </p:nvPr>
        </p:nvSpPr>
        <p:spPr>
          <a:xfrm>
            <a:off x="1165025" y="1437700"/>
            <a:ext cx="6395400" cy="299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Sometimes additional randomness is desired beyond Random Forest.</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Solution: select features randomly and create splits randomly — don't choose greedily.</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 Called "Extra Random Trees”.</a:t>
            </a:r>
            <a:endParaRPr sz="200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249328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a:t>Extra Trees Classifier</a:t>
            </a:r>
          </a:p>
        </p:txBody>
      </p:sp>
      <p:sp>
        <p:nvSpPr>
          <p:cNvPr id="3" name="Text Placeholder 2"/>
          <p:cNvSpPr>
            <a:spLocks noGrp="1"/>
          </p:cNvSpPr>
          <p:nvPr>
            <p:ph type="body" idx="1"/>
          </p:nvPr>
        </p:nvSpPr>
        <p:spPr>
          <a:xfrm>
            <a:off x="311700" y="1152475"/>
            <a:ext cx="8520600" cy="3813318"/>
          </a:xfrm>
        </p:spPr>
        <p:txBody>
          <a:bodyPr>
            <a:normAutofit/>
          </a:bodyPr>
          <a:lstStyle/>
          <a:p>
            <a:pPr marL="114300" indent="0" fontAlgn="base">
              <a:buNone/>
            </a:pPr>
            <a:r>
              <a:rPr lang="en-US" b="1" dirty="0">
                <a:solidFill>
                  <a:schemeClr val="tx1"/>
                </a:solidFill>
              </a:rPr>
              <a:t>Extremely Randomized Trees Classifier(Extra Trees Classifier)</a:t>
            </a:r>
            <a:r>
              <a:rPr lang="en-US" dirty="0">
                <a:solidFill>
                  <a:schemeClr val="tx1"/>
                </a:solidFill>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p>
          <a:p>
            <a:pPr marL="114300" indent="0" fontAlgn="base">
              <a:buNone/>
            </a:pPr>
            <a:r>
              <a:rPr lang="en-US" dirty="0">
                <a:solidFill>
                  <a:schemeClr val="tx1"/>
                </a:solidFill>
              </a:rPr>
              <a:t>Each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Gini Index). This random sample of features leads to the creation of multiple de-correlated decision trees.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24</a:t>
            </a:fld>
            <a:endParaRPr lang="vi"/>
          </a:p>
        </p:txBody>
      </p:sp>
    </p:spTree>
    <p:extLst>
      <p:ext uri="{BB962C8B-B14F-4D97-AF65-F5344CB8AC3E}">
        <p14:creationId xmlns:p14="http://schemas.microsoft.com/office/powerpoint/2010/main" val="151545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ExtraTreesClassifier: The Syntax</a:t>
            </a:r>
            <a:endParaRPr sz="3000" b="1" dirty="0"/>
          </a:p>
        </p:txBody>
      </p:sp>
      <p:pic>
        <p:nvPicPr>
          <p:cNvPr id="92" name="Google Shape;92;p19"/>
          <p:cNvPicPr preferRelativeResize="0"/>
          <p:nvPr/>
        </p:nvPicPr>
        <p:blipFill rotWithShape="1">
          <a:blip r:embed="rId3">
            <a:alphaModFix/>
          </a:blip>
          <a:srcRect l="807" t="22638" r="5313" b="15183"/>
          <a:stretch/>
        </p:blipFill>
        <p:spPr>
          <a:xfrm>
            <a:off x="311700" y="1331250"/>
            <a:ext cx="8643850" cy="321735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26746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a:t>Extra Trees vs Random Forest</a:t>
            </a:r>
          </a:p>
        </p:txBody>
      </p:sp>
      <p:sp>
        <p:nvSpPr>
          <p:cNvPr id="3" name="Text Placeholder 2"/>
          <p:cNvSpPr>
            <a:spLocks noGrp="1"/>
          </p:cNvSpPr>
          <p:nvPr>
            <p:ph type="body" idx="1"/>
          </p:nvPr>
        </p:nvSpPr>
        <p:spPr>
          <a:xfrm>
            <a:off x="311700" y="1152475"/>
            <a:ext cx="8520600" cy="3813318"/>
          </a:xfrm>
        </p:spPr>
        <p:txBody>
          <a:bodyPr>
            <a:normAutofit lnSpcReduction="10000"/>
          </a:bodyPr>
          <a:lstStyle/>
          <a:p>
            <a:pPr marL="114300" indent="0" fontAlgn="base">
              <a:buNone/>
            </a:pPr>
            <a:r>
              <a:rPr lang="en-US" dirty="0">
                <a:solidFill>
                  <a:schemeClr val="tx1"/>
                </a:solidFill>
              </a:rPr>
              <a:t>The main two differences are the following:</a:t>
            </a:r>
          </a:p>
          <a:p>
            <a:pPr fontAlgn="base"/>
            <a:r>
              <a:rPr lang="en-US" b="1" dirty="0">
                <a:solidFill>
                  <a:schemeClr val="tx1"/>
                </a:solidFill>
              </a:rPr>
              <a:t>Random forest uses</a:t>
            </a:r>
            <a:r>
              <a:rPr lang="en-US" dirty="0">
                <a:solidFill>
                  <a:schemeClr val="tx1"/>
                </a:solidFill>
              </a:rPr>
              <a:t> </a:t>
            </a:r>
            <a:r>
              <a:rPr lang="en-US" b="1" dirty="0">
                <a:solidFill>
                  <a:schemeClr val="tx1"/>
                </a:solidFill>
              </a:rPr>
              <a:t>bootstrap replicas</a:t>
            </a:r>
            <a:r>
              <a:rPr lang="en-US" dirty="0">
                <a:solidFill>
                  <a:schemeClr val="tx1"/>
                </a:solidFill>
              </a:rPr>
              <a:t>, that is to say, it subsamples the input data with replacement, whereas </a:t>
            </a:r>
            <a:r>
              <a:rPr lang="en-US" b="1" dirty="0">
                <a:solidFill>
                  <a:schemeClr val="tx1"/>
                </a:solidFill>
              </a:rPr>
              <a:t>Extra Trees use the whole original sample</a:t>
            </a:r>
            <a:r>
              <a:rPr lang="en-US" dirty="0">
                <a:solidFill>
                  <a:schemeClr val="tx1"/>
                </a:solidFill>
              </a:rPr>
              <a:t>. In the Extra Trees </a:t>
            </a:r>
            <a:r>
              <a:rPr lang="en-US" i="1" dirty="0" err="1">
                <a:solidFill>
                  <a:schemeClr val="tx1"/>
                </a:solidFill>
              </a:rPr>
              <a:t>sklearn</a:t>
            </a:r>
            <a:r>
              <a:rPr lang="en-US" dirty="0">
                <a:solidFill>
                  <a:schemeClr val="tx1"/>
                </a:solidFill>
              </a:rPr>
              <a:t> implementation there is an optional parameter that allows users to bootstrap replicas, but by default, it uses the entire input sample. This may increase variance because bootstrapping makes it more diversified.</a:t>
            </a:r>
          </a:p>
          <a:p>
            <a:pPr fontAlgn="base"/>
            <a:r>
              <a:rPr lang="en-US" dirty="0">
                <a:solidFill>
                  <a:schemeClr val="tx1"/>
                </a:solidFill>
              </a:rPr>
              <a:t>Another difference is </a:t>
            </a:r>
            <a:r>
              <a:rPr lang="en-US" b="1" dirty="0">
                <a:solidFill>
                  <a:schemeClr val="tx1"/>
                </a:solidFill>
              </a:rPr>
              <a:t>the selection of cut points</a:t>
            </a:r>
            <a:r>
              <a:rPr lang="en-US" dirty="0">
                <a:solidFill>
                  <a:schemeClr val="tx1"/>
                </a:solidFill>
              </a:rPr>
              <a:t> in order to split nodes. </a:t>
            </a:r>
            <a:r>
              <a:rPr lang="en-US" b="1" dirty="0">
                <a:solidFill>
                  <a:schemeClr val="tx1"/>
                </a:solidFill>
              </a:rPr>
              <a:t>Random Forest chooses the optimum split while Extra Trees chooses it randomly</a:t>
            </a:r>
            <a:r>
              <a:rPr lang="en-US" dirty="0">
                <a:solidFill>
                  <a:schemeClr val="tx1"/>
                </a:solidFill>
              </a:rPr>
              <a:t>. However, once the split points are selected, the two algorithms choose the best one between all the subset of features. Therefore, Extra Trees adds randomization but still has optimization.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26</a:t>
            </a:fld>
            <a:endParaRPr lang="vi"/>
          </a:p>
        </p:txBody>
      </p:sp>
    </p:spTree>
    <p:extLst>
      <p:ext uri="{BB962C8B-B14F-4D97-AF65-F5344CB8AC3E}">
        <p14:creationId xmlns:p14="http://schemas.microsoft.com/office/powerpoint/2010/main" val="2396086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a:t>Extra Tree vs Random Forest</a:t>
            </a:r>
          </a:p>
        </p:txBody>
      </p:sp>
      <p:sp>
        <p:nvSpPr>
          <p:cNvPr id="3" name="Text Placeholder 2"/>
          <p:cNvSpPr>
            <a:spLocks noGrp="1"/>
          </p:cNvSpPr>
          <p:nvPr>
            <p:ph type="body" idx="1"/>
          </p:nvPr>
        </p:nvSpPr>
        <p:spPr>
          <a:xfrm>
            <a:off x="311700" y="1152475"/>
            <a:ext cx="8520600" cy="3813318"/>
          </a:xfrm>
        </p:spPr>
        <p:txBody>
          <a:bodyPr>
            <a:normAutofit/>
          </a:bodyPr>
          <a:lstStyle/>
          <a:p>
            <a:pPr fontAlgn="base"/>
            <a:r>
              <a:rPr lang="en-US" dirty="0">
                <a:solidFill>
                  <a:schemeClr val="tx1"/>
                </a:solidFill>
              </a:rPr>
              <a:t>These differences motivate the reduction of both bias and variance. On one hand, using the whole original sample instead of a bootstrap replica will reduce bias. On the other hand, choosing randomly the split point of each node will reduce variance.</a:t>
            </a:r>
          </a:p>
          <a:p>
            <a:pPr fontAlgn="base"/>
            <a:r>
              <a:rPr lang="en-US" dirty="0">
                <a:solidFill>
                  <a:schemeClr val="tx1"/>
                </a:solidFill>
              </a:rPr>
              <a:t>In terms of computational cost, and therefore execution time, </a:t>
            </a:r>
            <a:r>
              <a:rPr lang="en-US" b="1" dirty="0">
                <a:solidFill>
                  <a:schemeClr val="tx1"/>
                </a:solidFill>
              </a:rPr>
              <a:t>the Extra Trees algorithm is faster</a:t>
            </a:r>
            <a:r>
              <a:rPr lang="en-US" dirty="0">
                <a:solidFill>
                  <a:schemeClr val="tx1"/>
                </a:solidFill>
              </a:rPr>
              <a:t>. This algorithm saves time because the whole procedure is the same, but it randomly chooses the split point and does not calculate the optimal one.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27</a:t>
            </a:fld>
            <a:endParaRPr lang="vi"/>
          </a:p>
        </p:txBody>
      </p:sp>
    </p:spTree>
    <p:extLst>
      <p:ext uri="{BB962C8B-B14F-4D97-AF65-F5344CB8AC3E}">
        <p14:creationId xmlns:p14="http://schemas.microsoft.com/office/powerpoint/2010/main" val="116093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a:t>Summary</a:t>
            </a:r>
          </a:p>
        </p:txBody>
      </p:sp>
      <p:sp>
        <p:nvSpPr>
          <p:cNvPr id="3" name="Text Placeholder 2"/>
          <p:cNvSpPr>
            <a:spLocks noGrp="1"/>
          </p:cNvSpPr>
          <p:nvPr>
            <p:ph type="body" idx="1"/>
          </p:nvPr>
        </p:nvSpPr>
        <p:spPr/>
        <p:txBody>
          <a:bodyPr/>
          <a:lstStyle/>
          <a:p>
            <a:pPr marL="114300" indent="0">
              <a:buNone/>
            </a:pPr>
            <a:r>
              <a:rPr lang="en-US" b="1" dirty="0">
                <a:solidFill>
                  <a:schemeClr val="tx1"/>
                </a:solidFill>
              </a:rPr>
              <a:t>Ensemble Based Methods and Bagging</a:t>
            </a:r>
          </a:p>
          <a:p>
            <a:r>
              <a:rPr lang="en-US" dirty="0">
                <a:solidFill>
                  <a:schemeClr val="tx1"/>
                </a:solidFill>
              </a:rPr>
              <a:t>Tree ensembles have been found to generalize well when scoring new data. Some useful and popular tree ensembles are bagging, boosting, and random forests. Bagging, which combines decision trees by using bootstrap aggregated samples. An advantage specific to bagging is that this method can be multithreaded or computed in parallel. Most of these ensembles are assessed using out-of-bag error.</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28</a:t>
            </a:fld>
            <a:endParaRPr lang="vi"/>
          </a:p>
        </p:txBody>
      </p:sp>
    </p:spTree>
    <p:extLst>
      <p:ext uri="{BB962C8B-B14F-4D97-AF65-F5344CB8AC3E}">
        <p14:creationId xmlns:p14="http://schemas.microsoft.com/office/powerpoint/2010/main" val="152550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a:t>Summary</a:t>
            </a:r>
          </a:p>
        </p:txBody>
      </p:sp>
      <p:sp>
        <p:nvSpPr>
          <p:cNvPr id="3" name="Text Placeholder 2"/>
          <p:cNvSpPr>
            <a:spLocks noGrp="1"/>
          </p:cNvSpPr>
          <p:nvPr>
            <p:ph type="body" idx="1"/>
          </p:nvPr>
        </p:nvSpPr>
        <p:spPr/>
        <p:txBody>
          <a:bodyPr/>
          <a:lstStyle/>
          <a:p>
            <a:pPr marL="114300" indent="0">
              <a:buNone/>
            </a:pPr>
            <a:r>
              <a:rPr lang="en-US" b="1" dirty="0">
                <a:solidFill>
                  <a:schemeClr val="tx1"/>
                </a:solidFill>
              </a:rPr>
              <a:t>Random Forest</a:t>
            </a:r>
          </a:p>
          <a:p>
            <a:r>
              <a:rPr lang="en-US" dirty="0">
                <a:solidFill>
                  <a:schemeClr val="tx1"/>
                </a:solidFill>
              </a:rPr>
              <a:t>Random forest is a tree ensemble that has a similar approach to bagging. Their main characteristic is that they add randomness by only using a subset of features to train each split of the trees it trains. Extra Random Trees is an implementation that adds randomness by creating splits at random, instead of using a greedy search to find split variables and split points.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29</a:t>
            </a:fld>
            <a:endParaRPr lang="vi"/>
          </a:p>
        </p:txBody>
      </p:sp>
    </p:spTree>
    <p:extLst>
      <p:ext uri="{BB962C8B-B14F-4D97-AF65-F5344CB8AC3E}">
        <p14:creationId xmlns:p14="http://schemas.microsoft.com/office/powerpoint/2010/main" val="27024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Decision Trees are High-Variance</a:t>
            </a:r>
            <a:endParaRPr sz="3000" b="1" dirty="0"/>
          </a:p>
        </p:txBody>
      </p:sp>
      <p:sp>
        <p:nvSpPr>
          <p:cNvPr id="61" name="Google Shape;61;p14"/>
          <p:cNvSpPr txBox="1">
            <a:spLocks noGrp="1"/>
          </p:cNvSpPr>
          <p:nvPr>
            <p:ph type="body" idx="1"/>
          </p:nvPr>
        </p:nvSpPr>
        <p:spPr>
          <a:xfrm>
            <a:off x="4882150" y="1388175"/>
            <a:ext cx="3739500" cy="304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Problem: decision trees tend to overfit.</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Pruning helps reduce variance to a point.</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rgbClr val="0E0D00"/>
                </a:solidFill>
              </a:rPr>
              <a:t>- Often not significant for model </a:t>
            </a:r>
            <a:r>
              <a:rPr lang="vi" sz="2000">
                <a:solidFill>
                  <a:schemeClr val="dk1"/>
                </a:solidFill>
              </a:rPr>
              <a:t>to generalize well.</a:t>
            </a:r>
            <a:endParaRPr sz="2000"/>
          </a:p>
        </p:txBody>
      </p:sp>
      <p:pic>
        <p:nvPicPr>
          <p:cNvPr id="62" name="Google Shape;62;p14"/>
          <p:cNvPicPr preferRelativeResize="0"/>
          <p:nvPr/>
        </p:nvPicPr>
        <p:blipFill rotWithShape="1">
          <a:blip r:embed="rId3">
            <a:alphaModFix/>
          </a:blip>
          <a:srcRect l="7728" t="20055" r="52658" b="23498"/>
          <a:stretch/>
        </p:blipFill>
        <p:spPr>
          <a:xfrm>
            <a:off x="535225" y="1388175"/>
            <a:ext cx="4123525" cy="33021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Recap</a:t>
            </a:r>
            <a:endParaRPr sz="3000" b="1" dirty="0"/>
          </a:p>
        </p:txBody>
      </p:sp>
      <p:sp>
        <p:nvSpPr>
          <p:cNvPr id="98" name="Google Shape;98;p20"/>
          <p:cNvSpPr txBox="1">
            <a:spLocks noGrp="1"/>
          </p:cNvSpPr>
          <p:nvPr>
            <p:ph type="body" idx="1"/>
          </p:nvPr>
        </p:nvSpPr>
        <p:spPr>
          <a:xfrm>
            <a:off x="1065875" y="1598825"/>
            <a:ext cx="77664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In this section, we discussed:</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Combining models (ensemble-based methods)</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 Bootstrap aggregation (Bagging)</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 Bagging, Random Forest, and Extra Trees Classifiers</a:t>
            </a:r>
            <a:endParaRPr sz="200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69605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Ensemble Based Method</a:t>
            </a:r>
            <a:endParaRPr lang="en-US" dirty="0"/>
          </a:p>
        </p:txBody>
      </p:sp>
      <p:sp>
        <p:nvSpPr>
          <p:cNvPr id="3" name="Text Placeholder 2"/>
          <p:cNvSpPr>
            <a:spLocks noGrp="1"/>
          </p:cNvSpPr>
          <p:nvPr>
            <p:ph type="body" idx="1"/>
          </p:nvPr>
        </p:nvSpPr>
        <p:spPr>
          <a:xfrm>
            <a:off x="311700" y="1152475"/>
            <a:ext cx="8658764" cy="3819992"/>
          </a:xfrm>
        </p:spPr>
        <p:txBody>
          <a:bodyPr/>
          <a:lstStyle/>
          <a:p>
            <a:r>
              <a:rPr lang="en-US" dirty="0">
                <a:solidFill>
                  <a:schemeClr val="tx1"/>
                </a:solidFill>
              </a:rPr>
              <a:t>Ensemble means a group of elements viewed as a whole rather than individually. An Ensemble method creates multiple models (trees) and combines them to solve it. Ensemble methods help to improve the robustness/generalizability of the model.</a:t>
            </a:r>
          </a:p>
          <a:p>
            <a:pPr fontAlgn="base"/>
            <a:r>
              <a:rPr lang="en-US" b="1" dirty="0">
                <a:solidFill>
                  <a:schemeClr val="tx1"/>
                </a:solidFill>
              </a:rPr>
              <a:t>Basic ensemble methods:</a:t>
            </a:r>
          </a:p>
          <a:p>
            <a:pPr lvl="1" fontAlgn="base"/>
            <a:r>
              <a:rPr lang="en-US" b="1" dirty="0">
                <a:solidFill>
                  <a:schemeClr val="tx1"/>
                </a:solidFill>
              </a:rPr>
              <a:t>Averaging method:</a:t>
            </a:r>
            <a:r>
              <a:rPr lang="en-US" dirty="0">
                <a:solidFill>
                  <a:schemeClr val="tx1"/>
                </a:solidFill>
              </a:rPr>
              <a:t> It is mainly used for regression problems. The method consists of building multiple models independently and returning the average of the prediction of all the models. In general, the combined output is better than an individual output because variance is reduced.</a:t>
            </a:r>
          </a:p>
          <a:p>
            <a:pPr lvl="1"/>
            <a:r>
              <a:rPr lang="en-US" b="1" dirty="0">
                <a:solidFill>
                  <a:schemeClr val="tx1"/>
                </a:solidFill>
              </a:rPr>
              <a:t>Max voting:</a:t>
            </a:r>
            <a:r>
              <a:rPr lang="en-US" dirty="0">
                <a:solidFill>
                  <a:schemeClr val="tx1"/>
                </a:solidFill>
              </a:rPr>
              <a:t> It is mainly used for classification problems. The method consists of building multiple models independently and getting their individual output called ‘vote’. The class with maximum votes is returned as output.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Tree>
    <p:extLst>
      <p:ext uri="{BB962C8B-B14F-4D97-AF65-F5344CB8AC3E}">
        <p14:creationId xmlns:p14="http://schemas.microsoft.com/office/powerpoint/2010/main" val="210811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85252"/>
            <a:ext cx="8520600" cy="572700"/>
          </a:xfrm>
          <a:prstGeom prst="rect">
            <a:avLst/>
          </a:prstGeom>
        </p:spPr>
        <p:txBody>
          <a:bodyPr spcFirstLastPara="1" wrap="square" lIns="91425" tIns="91425" rIns="91425" bIns="91425" anchor="t" anchorCtr="0">
            <a:noAutofit/>
          </a:bodyPr>
          <a:lstStyle/>
          <a:p>
            <a:pPr lvl="0" algn="ctr">
              <a:lnSpc>
                <a:spcPct val="115000"/>
              </a:lnSpc>
              <a:spcAft>
                <a:spcPts val="500"/>
              </a:spcAft>
              <a:buSzPts val="1100"/>
            </a:pPr>
            <a:r>
              <a:rPr lang="en-US" sz="3200" b="1"/>
              <a:t>Ensemble Based Method</a:t>
            </a:r>
            <a:endParaRPr sz="3000" b="1"/>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pic>
        <p:nvPicPr>
          <p:cNvPr id="5" name="Google Shape;62;p14">
            <a:extLst>
              <a:ext uri="{FF2B5EF4-FFF2-40B4-BE49-F238E27FC236}">
                <a16:creationId xmlns:a16="http://schemas.microsoft.com/office/drawing/2014/main" id="{F8B68783-2983-7E27-2E9D-F95819216438}"/>
              </a:ext>
            </a:extLst>
          </p:cNvPr>
          <p:cNvPicPr preferRelativeResize="0"/>
          <p:nvPr/>
        </p:nvPicPr>
        <p:blipFill rotWithShape="1">
          <a:blip r:embed="rId3">
            <a:alphaModFix/>
          </a:blip>
          <a:srcRect l="7728" t="20055" r="52658" b="23498"/>
          <a:stretch/>
        </p:blipFill>
        <p:spPr>
          <a:xfrm>
            <a:off x="593689" y="928006"/>
            <a:ext cx="2691063" cy="2240818"/>
          </a:xfrm>
          <a:prstGeom prst="rect">
            <a:avLst/>
          </a:prstGeom>
          <a:noFill/>
          <a:ln>
            <a:noFill/>
          </a:ln>
        </p:spPr>
      </p:pic>
      <p:pic>
        <p:nvPicPr>
          <p:cNvPr id="8" name="Hình ảnh 8">
            <a:extLst>
              <a:ext uri="{FF2B5EF4-FFF2-40B4-BE49-F238E27FC236}">
                <a16:creationId xmlns:a16="http://schemas.microsoft.com/office/drawing/2014/main" id="{2643A7B1-A1D4-AE27-9214-CD69789A4782}"/>
              </a:ext>
            </a:extLst>
          </p:cNvPr>
          <p:cNvPicPr>
            <a:picLocks noChangeAspect="1"/>
          </p:cNvPicPr>
          <p:nvPr/>
        </p:nvPicPr>
        <p:blipFill>
          <a:blip r:embed="rId4"/>
          <a:stretch>
            <a:fillRect/>
          </a:stretch>
        </p:blipFill>
        <p:spPr>
          <a:xfrm>
            <a:off x="5923392" y="927077"/>
            <a:ext cx="2216233" cy="1582269"/>
          </a:xfrm>
          <a:prstGeom prst="rect">
            <a:avLst/>
          </a:prstGeom>
        </p:spPr>
      </p:pic>
      <p:pic>
        <p:nvPicPr>
          <p:cNvPr id="9" name="Hình ảnh 9">
            <a:extLst>
              <a:ext uri="{FF2B5EF4-FFF2-40B4-BE49-F238E27FC236}">
                <a16:creationId xmlns:a16="http://schemas.microsoft.com/office/drawing/2014/main" id="{1DC67062-6D7F-9100-8525-9095B4075CB9}"/>
              </a:ext>
            </a:extLst>
          </p:cNvPr>
          <p:cNvPicPr>
            <a:picLocks noChangeAspect="1"/>
          </p:cNvPicPr>
          <p:nvPr/>
        </p:nvPicPr>
        <p:blipFill>
          <a:blip r:embed="rId5"/>
          <a:stretch>
            <a:fillRect/>
          </a:stretch>
        </p:blipFill>
        <p:spPr>
          <a:xfrm>
            <a:off x="518608" y="3113332"/>
            <a:ext cx="2149434" cy="1575602"/>
          </a:xfrm>
          <a:prstGeom prst="rect">
            <a:avLst/>
          </a:prstGeom>
        </p:spPr>
      </p:pic>
      <p:pic>
        <p:nvPicPr>
          <p:cNvPr id="10" name="Hình ảnh 10">
            <a:extLst>
              <a:ext uri="{FF2B5EF4-FFF2-40B4-BE49-F238E27FC236}">
                <a16:creationId xmlns:a16="http://schemas.microsoft.com/office/drawing/2014/main" id="{C705222D-3DEB-0FF7-56DA-309AD8575537}"/>
              </a:ext>
            </a:extLst>
          </p:cNvPr>
          <p:cNvPicPr>
            <a:picLocks noChangeAspect="1"/>
          </p:cNvPicPr>
          <p:nvPr/>
        </p:nvPicPr>
        <p:blipFill>
          <a:blip r:embed="rId6"/>
          <a:stretch>
            <a:fillRect/>
          </a:stretch>
        </p:blipFill>
        <p:spPr>
          <a:xfrm>
            <a:off x="3496558" y="859661"/>
            <a:ext cx="1852180" cy="1583502"/>
          </a:xfrm>
          <a:prstGeom prst="rect">
            <a:avLst/>
          </a:prstGeom>
        </p:spPr>
      </p:pic>
      <p:pic>
        <p:nvPicPr>
          <p:cNvPr id="11" name="Hình ảnh 11">
            <a:extLst>
              <a:ext uri="{FF2B5EF4-FFF2-40B4-BE49-F238E27FC236}">
                <a16:creationId xmlns:a16="http://schemas.microsoft.com/office/drawing/2014/main" id="{467D0AEC-A4F9-F29B-F578-4C11A9FB949A}"/>
              </a:ext>
            </a:extLst>
          </p:cNvPr>
          <p:cNvPicPr>
            <a:picLocks noChangeAspect="1"/>
          </p:cNvPicPr>
          <p:nvPr/>
        </p:nvPicPr>
        <p:blipFill>
          <a:blip r:embed="rId7"/>
          <a:stretch>
            <a:fillRect/>
          </a:stretch>
        </p:blipFill>
        <p:spPr>
          <a:xfrm>
            <a:off x="3407308" y="2924624"/>
            <a:ext cx="2743200" cy="2218876"/>
          </a:xfrm>
          <a:prstGeom prst="rect">
            <a:avLst/>
          </a:prstGeom>
        </p:spPr>
      </p:pic>
      <p:pic>
        <p:nvPicPr>
          <p:cNvPr id="12" name="Hình ảnh 12">
            <a:extLst>
              <a:ext uri="{FF2B5EF4-FFF2-40B4-BE49-F238E27FC236}">
                <a16:creationId xmlns:a16="http://schemas.microsoft.com/office/drawing/2014/main" id="{5E6E5F08-D08B-8256-35A6-E2D43BCBB585}"/>
              </a:ext>
            </a:extLst>
          </p:cNvPr>
          <p:cNvPicPr>
            <a:picLocks noChangeAspect="1"/>
          </p:cNvPicPr>
          <p:nvPr/>
        </p:nvPicPr>
        <p:blipFill>
          <a:blip r:embed="rId8"/>
          <a:stretch>
            <a:fillRect/>
          </a:stretch>
        </p:blipFill>
        <p:spPr>
          <a:xfrm>
            <a:off x="6487470" y="3113332"/>
            <a:ext cx="2216233" cy="1440342"/>
          </a:xfrm>
          <a:prstGeom prst="rect">
            <a:avLst/>
          </a:prstGeom>
        </p:spPr>
      </p:pic>
    </p:spTree>
    <p:extLst>
      <p:ext uri="{BB962C8B-B14F-4D97-AF65-F5344CB8AC3E}">
        <p14:creationId xmlns:p14="http://schemas.microsoft.com/office/powerpoint/2010/main" val="352616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Ensemble Based Method</a:t>
            </a:r>
            <a:endParaRPr lang="en-US" dirty="0"/>
          </a:p>
        </p:txBody>
      </p:sp>
      <p:sp>
        <p:nvSpPr>
          <p:cNvPr id="3" name="Text Placeholder 2"/>
          <p:cNvSpPr>
            <a:spLocks noGrp="1"/>
          </p:cNvSpPr>
          <p:nvPr>
            <p:ph type="body" idx="1"/>
          </p:nvPr>
        </p:nvSpPr>
        <p:spPr>
          <a:xfrm>
            <a:off x="311700" y="1152475"/>
            <a:ext cx="8658764" cy="3904342"/>
          </a:xfrm>
        </p:spPr>
        <p:txBody>
          <a:bodyPr>
            <a:normAutofit/>
          </a:bodyPr>
          <a:lstStyle/>
          <a:p>
            <a:r>
              <a:rPr lang="en-US" dirty="0">
                <a:solidFill>
                  <a:schemeClr val="tx1"/>
                </a:solidFill>
              </a:rPr>
              <a:t>The variance is eliminated when multiple models are combined to form a single prediction that is chosen from all other possible predictions from the combined models. An ensemble of models combines various models to ensure that the resulting prediction is the best possible, based on the consideration of all predictions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extLst>
      <p:ext uri="{BB962C8B-B14F-4D97-AF65-F5344CB8AC3E}">
        <p14:creationId xmlns:p14="http://schemas.microsoft.com/office/powerpoint/2010/main" val="350213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Aggregate Results</a:t>
            </a:r>
            <a:endParaRPr sz="3000" b="1" dirty="0"/>
          </a:p>
        </p:txBody>
      </p:sp>
      <p:sp>
        <p:nvSpPr>
          <p:cNvPr id="82" name="Google Shape;82;p17"/>
          <p:cNvSpPr txBox="1">
            <a:spLocks noGrp="1"/>
          </p:cNvSpPr>
          <p:nvPr>
            <p:ph type="body" idx="1"/>
          </p:nvPr>
        </p:nvSpPr>
        <p:spPr>
          <a:xfrm>
            <a:off x="557725" y="1301375"/>
            <a:ext cx="6556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Clr>
                <a:schemeClr val="dk1"/>
              </a:buClr>
              <a:buSzPts val="1100"/>
              <a:buFont typeface="Arial"/>
              <a:buNone/>
            </a:pPr>
            <a:r>
              <a:rPr lang="vi" sz="2000">
                <a:solidFill>
                  <a:srgbClr val="010000"/>
                </a:solidFill>
              </a:rPr>
              <a:t>Trees vote on or average result for each data point</a:t>
            </a:r>
            <a:endParaRPr sz="2000"/>
          </a:p>
        </p:txBody>
      </p:sp>
      <p:pic>
        <p:nvPicPr>
          <p:cNvPr id="83" name="Google Shape;83;p17"/>
          <p:cNvPicPr preferRelativeResize="0"/>
          <p:nvPr/>
        </p:nvPicPr>
        <p:blipFill rotWithShape="1">
          <a:blip r:embed="rId3">
            <a:alphaModFix/>
          </a:blip>
          <a:srcRect l="20772" t="59311" r="10147"/>
          <a:stretch/>
        </p:blipFill>
        <p:spPr>
          <a:xfrm>
            <a:off x="311700" y="2026450"/>
            <a:ext cx="8362250" cy="2767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Aggregate Results</a:t>
            </a:r>
            <a:endParaRPr sz="3000" b="1" dirty="0"/>
          </a:p>
        </p:txBody>
      </p:sp>
      <p:sp>
        <p:nvSpPr>
          <p:cNvPr id="89" name="Google Shape;89;p18"/>
          <p:cNvSpPr txBox="1">
            <a:spLocks noGrp="1"/>
          </p:cNvSpPr>
          <p:nvPr>
            <p:ph type="body" idx="1"/>
          </p:nvPr>
        </p:nvSpPr>
        <p:spPr>
          <a:xfrm>
            <a:off x="557725" y="1091388"/>
            <a:ext cx="6556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None/>
            </a:pPr>
            <a:r>
              <a:rPr lang="vi" sz="2000">
                <a:solidFill>
                  <a:srgbClr val="010000"/>
                </a:solidFill>
              </a:rPr>
              <a:t>Trees vote on or average result for each data point</a:t>
            </a:r>
            <a:endParaRPr sz="2000"/>
          </a:p>
        </p:txBody>
      </p:sp>
      <p:pic>
        <p:nvPicPr>
          <p:cNvPr id="90" name="Google Shape;90;p18"/>
          <p:cNvPicPr preferRelativeResize="0"/>
          <p:nvPr/>
        </p:nvPicPr>
        <p:blipFill rotWithShape="1">
          <a:blip r:embed="rId3">
            <a:alphaModFix/>
          </a:blip>
          <a:srcRect l="20287" t="33239" r="9344"/>
          <a:stretch/>
        </p:blipFill>
        <p:spPr>
          <a:xfrm>
            <a:off x="1268125" y="1539450"/>
            <a:ext cx="6759526" cy="36040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Aggregate Results</a:t>
            </a:r>
            <a:endParaRPr sz="3000" b="1" dirty="0"/>
          </a:p>
        </p:txBody>
      </p:sp>
      <p:sp>
        <p:nvSpPr>
          <p:cNvPr id="96" name="Google Shape;96;p19"/>
          <p:cNvSpPr txBox="1">
            <a:spLocks noGrp="1"/>
          </p:cNvSpPr>
          <p:nvPr>
            <p:ph type="body" idx="1"/>
          </p:nvPr>
        </p:nvSpPr>
        <p:spPr>
          <a:xfrm>
            <a:off x="557725" y="1091388"/>
            <a:ext cx="6556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None/>
            </a:pPr>
            <a:r>
              <a:rPr lang="vi" sz="2000">
                <a:solidFill>
                  <a:srgbClr val="010000"/>
                </a:solidFill>
              </a:rPr>
              <a:t>Trees vote on or average result for each data point</a:t>
            </a:r>
            <a:endParaRPr sz="2000"/>
          </a:p>
        </p:txBody>
      </p:sp>
      <p:pic>
        <p:nvPicPr>
          <p:cNvPr id="97" name="Google Shape;97;p19"/>
          <p:cNvPicPr preferRelativeResize="0"/>
          <p:nvPr/>
        </p:nvPicPr>
        <p:blipFill rotWithShape="1">
          <a:blip r:embed="rId3">
            <a:alphaModFix/>
          </a:blip>
          <a:srcRect l="1126" t="32953" r="9500"/>
          <a:stretch/>
        </p:blipFill>
        <p:spPr>
          <a:xfrm>
            <a:off x="311700" y="1551025"/>
            <a:ext cx="8520600" cy="359247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728</Words>
  <Application>Microsoft Office PowerPoint</Application>
  <PresentationFormat>Trình chiếu Trên màn hình (16:9)</PresentationFormat>
  <Paragraphs>123</Paragraphs>
  <Slides>30</Slides>
  <Notes>22</Notes>
  <HiddenSlides>0</HiddenSlides>
  <MMClips>0</MMClips>
  <ScaleCrop>false</ScaleCrop>
  <HeadingPairs>
    <vt:vector size="4" baseType="variant">
      <vt:variant>
        <vt:lpstr>Chủ đề</vt:lpstr>
      </vt:variant>
      <vt:variant>
        <vt:i4>1</vt:i4>
      </vt:variant>
      <vt:variant>
        <vt:lpstr>Tiêu đề Bản chiếu</vt:lpstr>
      </vt:variant>
      <vt:variant>
        <vt:i4>30</vt:i4>
      </vt:variant>
    </vt:vector>
  </HeadingPairs>
  <TitlesOfParts>
    <vt:vector size="31" baseType="lpstr">
      <vt:lpstr>Simple Light</vt:lpstr>
      <vt:lpstr>Ensemble Based Methods and Bagging</vt:lpstr>
      <vt:lpstr>Learning Goals</vt:lpstr>
      <vt:lpstr>Decision Trees are High-Variance</vt:lpstr>
      <vt:lpstr>Ensemble Based Method</vt:lpstr>
      <vt:lpstr>Ensemble Based Method</vt:lpstr>
      <vt:lpstr>Ensemble Based Method</vt:lpstr>
      <vt:lpstr>Aggregate Results</vt:lpstr>
      <vt:lpstr>Aggregate Results</vt:lpstr>
      <vt:lpstr>Aggregate Results</vt:lpstr>
      <vt:lpstr>Aggregate Results</vt:lpstr>
      <vt:lpstr>Aggregate Results</vt:lpstr>
      <vt:lpstr>How Many Trees to Fit?</vt:lpstr>
      <vt:lpstr>How Many Trees to Fit?</vt:lpstr>
      <vt:lpstr>How Many Trees to Fit?</vt:lpstr>
      <vt:lpstr>Bagging Error Calculations</vt:lpstr>
      <vt:lpstr>Bagging Error Calculations</vt:lpstr>
      <vt:lpstr>Bagging Classifier: The Syntax</vt:lpstr>
      <vt:lpstr>Reduction in Variance Due to Bagging</vt:lpstr>
      <vt:lpstr>Introducing More Randomness</vt:lpstr>
      <vt:lpstr>Introducing More Randomness</vt:lpstr>
      <vt:lpstr>How Many Random Forest Trees?</vt:lpstr>
      <vt:lpstr>RandomForest: The Syntax</vt:lpstr>
      <vt:lpstr>Introducing Even More Randomness</vt:lpstr>
      <vt:lpstr>Extra Trees Classifier</vt:lpstr>
      <vt:lpstr>ExtraTreesClassifier: The Syntax</vt:lpstr>
      <vt:lpstr>Extra Trees vs Random Forest</vt:lpstr>
      <vt:lpstr>Extra Tree vs Random Forest</vt:lpstr>
      <vt:lpstr>Summary</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dc:title>
  <cp:lastModifiedBy>Ngô Đăng Hà An</cp:lastModifiedBy>
  <cp:revision>30</cp:revision>
  <dcterms:modified xsi:type="dcterms:W3CDTF">2022-12-26T12:09:04Z</dcterms:modified>
</cp:coreProperties>
</file>