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0_0.xml" ContentType="application/vnd.ms-powerpoint.comment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6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615FEF-C003-BDE4-A30D-DBA9560B8F91}" name="Phan Thi Thu Hong (FE FPTU DN)" initials="PD" userId="S::hongptt11@fe.edu.vn::4d36b424-e1a9-4834-b8a6-b266a7cdd1c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8345C-3539-62B7-5254-6D1F8F51E08F}" v="5" dt="2022-11-15T04:39:56.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i Thu Hong (FE FPTU DN)" userId="S::hongptt11@fe.edu.vn::4d36b424-e1a9-4834-b8a6-b266a7cdd1c0" providerId="AD" clId="Web-{7578345C-3539-62B7-5254-6D1F8F51E08F}"/>
    <pc:docChg chg="mod">
      <pc:chgData name="Phan Thi Thu Hong (FE FPTU DN)" userId="S::hongptt11@fe.edu.vn::4d36b424-e1a9-4834-b8a6-b266a7cdd1c0" providerId="AD" clId="Web-{7578345C-3539-62B7-5254-6D1F8F51E08F}" dt="2022-11-15T04:39:56.527" v="4"/>
      <pc:docMkLst>
        <pc:docMk/>
      </pc:docMkLst>
      <pc:sldChg chg="addCm">
        <pc:chgData name="Phan Thi Thu Hong (FE FPTU DN)" userId="S::hongptt11@fe.edu.vn::4d36b424-e1a9-4834-b8a6-b266a7cdd1c0" providerId="AD" clId="Web-{7578345C-3539-62B7-5254-6D1F8F51E08F}" dt="2022-11-15T04:39:50.808" v="3"/>
        <pc:sldMkLst>
          <pc:docMk/>
          <pc:sldMk cId="0" sldId="256"/>
        </pc:sldMkLst>
      </pc:sldChg>
      <pc:sldChg chg="addCm delCm modCm">
        <pc:chgData name="Phan Thi Thu Hong (FE FPTU DN)" userId="S::hongptt11@fe.edu.vn::4d36b424-e1a9-4834-b8a6-b266a7cdd1c0" providerId="AD" clId="Web-{7578345C-3539-62B7-5254-6D1F8F51E08F}" dt="2022-11-15T04:39:56.527" v="4"/>
        <pc:sldMkLst>
          <pc:docMk/>
          <pc:sldMk cId="0" sldId="267"/>
        </pc:sldMkLst>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37325C8F-82AE-4C8A-AC66-69B65F36309F}" authorId="{F2615FEF-C003-BDE4-A30D-DBA9560B8F91}" created="2022-11-15T04:39:50.808">
    <pc:sldMkLst xmlns:pc="http://schemas.microsoft.com/office/powerpoint/2013/main/command">
      <pc:docMk/>
      <pc:sldMk cId="0" sldId="256"/>
    </pc:sldMkLst>
    <p188:txBody>
      <a:bodyPr/>
      <a:lstStyle/>
      <a:p>
        <a:r>
          <a:rPr lang="vi-VN"/>
          <a:t>Thêm slide tiêu đề cho phần này:
VÀ đổi tên  phần này thành, ví dụ: Distance Metrics of Clustering Algorithms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7e1bb92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77e1bb92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77e1bb928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77e1bb928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77e1bb928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77e1bb928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77e1bb928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77e1bb928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77e1bb928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77e1bb928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7e1bb92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77e1bb92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491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7e1bb92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7e1bb92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77e1bb928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77e1bb928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7e1bb928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77e1bb928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7e1bb928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77e1bb928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7e1bb928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7e1bb928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77e1bb928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77e1bb928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7e1bb928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77e1bb928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895" y="9897"/>
            <a:ext cx="903262" cy="4554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a:t>
            </a:fld>
            <a:endParaRPr lang="vi"/>
          </a:p>
        </p:txBody>
      </p:sp>
      <p:sp>
        <p:nvSpPr>
          <p:cNvPr id="54" name="Google Shape;54;p13"/>
          <p:cNvSpPr txBox="1">
            <a:spLocks noGrp="1"/>
          </p:cNvSpPr>
          <p:nvPr>
            <p:ph type="title"/>
          </p:nvPr>
        </p:nvSpPr>
        <p:spPr>
          <a:xfrm>
            <a:off x="325049" y="1773240"/>
            <a:ext cx="8520600" cy="1710823"/>
          </a:xfrm>
          <a:prstGeom prst="rect">
            <a:avLst/>
          </a:prstGeom>
        </p:spPr>
        <p:txBody>
          <a:bodyPr spcFirstLastPara="1" wrap="square" lIns="91425" tIns="91425" rIns="91425" bIns="91425" anchor="t" anchorCtr="0">
            <a:noAutofit/>
          </a:bodyPr>
          <a:lstStyle/>
          <a:p>
            <a:pPr algn="ctr">
              <a:lnSpc>
                <a:spcPct val="115000"/>
              </a:lnSpc>
              <a:spcAft>
                <a:spcPts val="500"/>
              </a:spcAft>
              <a:buSzPts val="1100"/>
            </a:pPr>
            <a:r>
              <a:rPr lang="en-US" sz="4400" b="1" i="0" dirty="0">
                <a:solidFill>
                  <a:srgbClr val="1F1F1F"/>
                </a:solidFill>
                <a:effectLst/>
                <a:latin typeface="+mj-lt"/>
              </a:rPr>
              <a:t>Distance </a:t>
            </a:r>
            <a:r>
              <a:rPr lang="en-US" sz="4400" b="1" i="0" dirty="0" smtClean="0">
                <a:solidFill>
                  <a:srgbClr val="1F1F1F"/>
                </a:solidFill>
                <a:effectLst/>
                <a:latin typeface="+mj-lt"/>
              </a:rPr>
              <a:t>Metrics of Clustering Algorithms</a:t>
            </a:r>
            <a:endParaRPr sz="4400" dirty="0"/>
          </a:p>
        </p:txBody>
      </p:sp>
    </p:spTree>
  </p:cSld>
  <p:clrMapOvr>
    <a:masterClrMapping/>
  </p:clrMapOvr>
  <p:extLst mod="1">
    <p:ext uri="{6950BFC3-D8DA-4A85-94F7-54DA5524770B}">
      <p188:commentRel xmlns=""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Euclidean vs Cosine Distance</a:t>
            </a:r>
            <a:endParaRPr sz="3000" b="1" dirty="0"/>
          </a:p>
        </p:txBody>
      </p:sp>
      <p:sp>
        <p:nvSpPr>
          <p:cNvPr id="104" name="Google Shape;104;p21"/>
          <p:cNvSpPr txBox="1">
            <a:spLocks noGrp="1"/>
          </p:cNvSpPr>
          <p:nvPr>
            <p:ph type="body" idx="1"/>
          </p:nvPr>
        </p:nvSpPr>
        <p:spPr>
          <a:xfrm>
            <a:off x="669275" y="1499675"/>
            <a:ext cx="7523100" cy="3131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vi" sz="2000">
                <a:solidFill>
                  <a:schemeClr val="dk1"/>
                </a:solidFill>
              </a:rPr>
              <a:t>- Euclidean is useful for coordinate based measurements.</a:t>
            </a:r>
            <a:endParaRPr sz="2000">
              <a:solidFill>
                <a:schemeClr val="dk1"/>
              </a:solidFill>
            </a:endParaRPr>
          </a:p>
          <a:p>
            <a:pPr marL="0" lvl="0" indent="0" algn="l" rtl="0">
              <a:lnSpc>
                <a:spcPct val="150000"/>
              </a:lnSpc>
              <a:spcBef>
                <a:spcPts val="500"/>
              </a:spcBef>
              <a:spcAft>
                <a:spcPts val="0"/>
              </a:spcAft>
              <a:buClr>
                <a:schemeClr val="dk1"/>
              </a:buClr>
              <a:buSzPts val="1100"/>
              <a:buFont typeface="Arial"/>
              <a:buNone/>
            </a:pPr>
            <a:r>
              <a:rPr lang="vi" sz="2000">
                <a:solidFill>
                  <a:schemeClr val="dk1"/>
                </a:solidFill>
              </a:rPr>
              <a:t>- Cosine is better for data such as text where location of occurrence is less important.</a:t>
            </a:r>
            <a:endParaRPr sz="2000">
              <a:solidFill>
                <a:schemeClr val="dk1"/>
              </a:solidFill>
            </a:endParaRPr>
          </a:p>
          <a:p>
            <a:pPr marL="0" lvl="0" indent="0" algn="l" rtl="0">
              <a:lnSpc>
                <a:spcPct val="150000"/>
              </a:lnSpc>
              <a:spcBef>
                <a:spcPts val="500"/>
              </a:spcBef>
              <a:spcAft>
                <a:spcPts val="500"/>
              </a:spcAft>
              <a:buClr>
                <a:schemeClr val="dk1"/>
              </a:buClr>
              <a:buSzPts val="1100"/>
              <a:buFont typeface="Arial"/>
              <a:buNone/>
            </a:pPr>
            <a:r>
              <a:rPr lang="vi" sz="2000">
                <a:solidFill>
                  <a:schemeClr val="dk1"/>
                </a:solidFill>
              </a:rPr>
              <a:t>- Euclidean distance is more sensitive to curse of dimensionality.</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Jaccard Distance</a:t>
            </a:r>
            <a:endParaRPr sz="3000" b="1" dirty="0"/>
          </a:p>
        </p:txBody>
      </p:sp>
      <p:pic>
        <p:nvPicPr>
          <p:cNvPr id="110" name="Google Shape;110;p22"/>
          <p:cNvPicPr preferRelativeResize="0"/>
          <p:nvPr/>
        </p:nvPicPr>
        <p:blipFill rotWithShape="1">
          <a:blip r:embed="rId3">
            <a:alphaModFix/>
          </a:blip>
          <a:srcRect t="22921" r="29148" b="9743"/>
          <a:stretch/>
        </p:blipFill>
        <p:spPr>
          <a:xfrm>
            <a:off x="311700" y="941950"/>
            <a:ext cx="7866750" cy="42015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solidFill>
                  <a:srgbClr val="090800"/>
                </a:solidFill>
              </a:rPr>
              <a:t>Jaccard Distance</a:t>
            </a:r>
            <a:endParaRPr sz="3000" b="1" dirty="0">
              <a:solidFill>
                <a:srgbClr val="090800"/>
              </a:solidFill>
            </a:endParaRPr>
          </a:p>
        </p:txBody>
      </p:sp>
      <p:pic>
        <p:nvPicPr>
          <p:cNvPr id="116" name="Google Shape;116;p23"/>
          <p:cNvPicPr preferRelativeResize="0"/>
          <p:nvPr/>
        </p:nvPicPr>
        <p:blipFill rotWithShape="1">
          <a:blip r:embed="rId3">
            <a:alphaModFix/>
          </a:blip>
          <a:srcRect l="965" t="23494" r="33815" b="10603"/>
          <a:stretch/>
        </p:blipFill>
        <p:spPr>
          <a:xfrm>
            <a:off x="598575" y="1017725"/>
            <a:ext cx="7264957" cy="41257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12</a:t>
            </a:fld>
            <a:endParaRPr lang="vi"/>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p:txBody>
          <a:bodyPr>
            <a:normAutofit fontScale="92500" lnSpcReduction="20000"/>
          </a:bodyPr>
          <a:lstStyle/>
          <a:p>
            <a:pPr marL="114300" indent="0">
              <a:buNone/>
            </a:pPr>
            <a:r>
              <a:rPr lang="en-US" b="1" dirty="0">
                <a:solidFill>
                  <a:schemeClr val="tx1"/>
                </a:solidFill>
              </a:rPr>
              <a:t>Distance Metrics</a:t>
            </a:r>
          </a:p>
          <a:p>
            <a:r>
              <a:rPr lang="en-US" dirty="0">
                <a:solidFill>
                  <a:schemeClr val="tx1"/>
                </a:solidFill>
              </a:rPr>
              <a:t>Clustering methods rely very heavily on our definition of distance. Our choice of Distance Metric will be extremely important when discussing our clustering algorithms and for clustering success. </a:t>
            </a:r>
          </a:p>
          <a:p>
            <a:r>
              <a:rPr lang="en-US" dirty="0">
                <a:solidFill>
                  <a:schemeClr val="tx1"/>
                </a:solidFill>
              </a:rPr>
              <a:t>Each metric has strengths and most appropriate use cases, but sometimes choosing a distance metric is also based on empirical evaluation to determine which metric works best to achieve our goals. </a:t>
            </a:r>
          </a:p>
          <a:p>
            <a:pPr marL="114300" indent="0">
              <a:buNone/>
            </a:pPr>
            <a:r>
              <a:rPr lang="en-US" dirty="0">
                <a:solidFill>
                  <a:schemeClr val="tx1"/>
                </a:solidFill>
              </a:rPr>
              <a:t>These are the most common distance metrics: </a:t>
            </a:r>
          </a:p>
          <a:p>
            <a:pPr marL="114300" indent="0">
              <a:buNone/>
            </a:pPr>
            <a:r>
              <a:rPr lang="en-US" b="1" dirty="0" smtClean="0">
                <a:solidFill>
                  <a:schemeClr val="tx1"/>
                </a:solidFill>
              </a:rPr>
              <a:t>Euclidean </a:t>
            </a:r>
            <a:r>
              <a:rPr lang="en-US" b="1" dirty="0">
                <a:solidFill>
                  <a:schemeClr val="tx1"/>
                </a:solidFill>
              </a:rPr>
              <a:t>Distance</a:t>
            </a:r>
            <a:endParaRPr lang="en-US" dirty="0">
              <a:solidFill>
                <a:schemeClr val="tx1"/>
              </a:solidFill>
            </a:endParaRPr>
          </a:p>
          <a:p>
            <a:r>
              <a:rPr lang="en-US" dirty="0">
                <a:solidFill>
                  <a:schemeClr val="tx1"/>
                </a:solidFill>
              </a:rPr>
              <a:t>This one is the most intuitive distance metric, and that we use in K-means, another name for this is the L2 distance. You probably remember from your trigonometry classes.</a:t>
            </a:r>
          </a:p>
          <a:p>
            <a:pPr marL="114300" indent="0">
              <a:buNone/>
            </a:pP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13</a:t>
            </a:fld>
            <a:endParaRPr lang="vi"/>
          </a:p>
        </p:txBody>
      </p:sp>
    </p:spTree>
    <p:extLst>
      <p:ext uri="{BB962C8B-B14F-4D97-AF65-F5344CB8AC3E}">
        <p14:creationId xmlns:p14="http://schemas.microsoft.com/office/powerpoint/2010/main" val="203301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4"/>
            <a:ext cx="8520600" cy="3806643"/>
          </a:xfrm>
        </p:spPr>
        <p:txBody>
          <a:bodyPr>
            <a:normAutofit/>
          </a:bodyPr>
          <a:lstStyle/>
          <a:p>
            <a:pPr marL="114300" indent="0">
              <a:buNone/>
            </a:pPr>
            <a:r>
              <a:rPr lang="en-US" b="1" dirty="0" smtClean="0">
                <a:solidFill>
                  <a:schemeClr val="tx1"/>
                </a:solidFill>
              </a:rPr>
              <a:t>Euclidean </a:t>
            </a:r>
            <a:r>
              <a:rPr lang="en-US" b="1" dirty="0">
                <a:solidFill>
                  <a:schemeClr val="tx1"/>
                </a:solidFill>
              </a:rPr>
              <a:t>Distance</a:t>
            </a:r>
            <a:endParaRPr lang="en-US" dirty="0">
              <a:solidFill>
                <a:schemeClr val="tx1"/>
              </a:solidFill>
            </a:endParaRPr>
          </a:p>
          <a:p>
            <a:r>
              <a:rPr lang="en-US" dirty="0">
                <a:solidFill>
                  <a:schemeClr val="tx1"/>
                </a:solidFill>
              </a:rPr>
              <a:t>This one is the most intuitive distance metric, and that we use in K-means, another name for this is the L2 distance. You probably remember from your trigonometry </a:t>
            </a:r>
            <a:r>
              <a:rPr lang="en-US" dirty="0" smtClean="0">
                <a:solidFill>
                  <a:schemeClr val="tx1"/>
                </a:solidFill>
              </a:rPr>
              <a:t>classes.</a:t>
            </a:r>
          </a:p>
          <a:p>
            <a:r>
              <a:rPr lang="en-US" altLang="en-US" dirty="0" smtClean="0">
                <a:solidFill>
                  <a:schemeClr val="tx1"/>
                </a:solidFill>
                <a:latin typeface="Source Sans Pro"/>
              </a:rPr>
              <a:t>We </a:t>
            </a:r>
            <a:r>
              <a:rPr lang="en-US" altLang="en-US" dirty="0">
                <a:solidFill>
                  <a:schemeClr val="tx1"/>
                </a:solidFill>
                <a:latin typeface="Source Sans Pro"/>
              </a:rPr>
              <a:t>calculate (d) by taking the square root of the square of each of this changes (values). We can move this to higher dimensions for example 3 dimensions, 4 dimensions etc.  In general, for an n-dimensional space, the distance is: </a:t>
            </a:r>
            <a:endParaRPr lang="en-US" altLang="en-US" dirty="0">
              <a:solidFill>
                <a:schemeClr val="tx1"/>
              </a:solidFill>
            </a:endParaRPr>
          </a:p>
          <a:p>
            <a:pPr marL="0" lvl="0" indent="0" eaLnBrk="0" fontAlgn="base" hangingPunct="0">
              <a:lnSpc>
                <a:spcPct val="100000"/>
              </a:lnSpc>
              <a:spcBef>
                <a:spcPct val="0"/>
              </a:spcBef>
              <a:spcAft>
                <a:spcPct val="0"/>
              </a:spcAft>
              <a:buClrTx/>
              <a:buSzTx/>
              <a:buNone/>
            </a:pPr>
            <a:r>
              <a:rPr lang="en-US" altLang="en-US" sz="1000" dirty="0">
                <a:solidFill>
                  <a:srgbClr val="1F1F1F"/>
                </a:solidFill>
                <a:latin typeface="OpenSans"/>
              </a:rPr>
              <a:t>  </a:t>
            </a:r>
            <a:endParaRPr lang="en-US" altLang="en-US" sz="8500" dirty="0">
              <a:solidFill>
                <a:srgbClr val="1F1F1F"/>
              </a:solidFill>
              <a:latin typeface="OpenSans"/>
            </a:endParaRP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pic>
        <p:nvPicPr>
          <p:cNvPr id="1026" name="Picture 2" descr="https://d3c33hcgiwev3.cloudfront.net/imageAssetProxy.v1/DDABfJewQPSwAXyXsDD0dA_375cff5d8fb0fddf1175c3cb5b1f170a_euclidean.png?expiry=1671235200000&amp;hmac=jUmTX9odK6nDQMQTtnBa1Updk53_yLzR8_m4EzjTE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54" y="3694742"/>
            <a:ext cx="860107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24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4"/>
            <a:ext cx="8520600" cy="3806643"/>
          </a:xfrm>
        </p:spPr>
        <p:txBody>
          <a:bodyPr>
            <a:normAutofit/>
          </a:bodyPr>
          <a:lstStyle/>
          <a:p>
            <a:pPr marL="114300" indent="0">
              <a:buNone/>
            </a:pPr>
            <a:r>
              <a:rPr lang="en-US" b="1" dirty="0">
                <a:solidFill>
                  <a:schemeClr val="tx1"/>
                </a:solidFill>
              </a:rPr>
              <a:t>Manhattan Distance (L1 or City Block)</a:t>
            </a:r>
            <a:endParaRPr lang="en-US" dirty="0">
              <a:solidFill>
                <a:schemeClr val="tx1"/>
              </a:solidFill>
            </a:endParaRPr>
          </a:p>
          <a:p>
            <a:r>
              <a:rPr lang="en-US" dirty="0">
                <a:solidFill>
                  <a:schemeClr val="tx1"/>
                </a:solidFill>
              </a:rPr>
              <a:t>Another distance metric is the L1 distance or the Manhattan distance, and instead of squaring each term we are adding up the absolute value of each term. It will always be larger than the L2 distance, unless they lie on the same axis. We use this in business cases where there is very high dimensionality.  </a:t>
            </a:r>
          </a:p>
          <a:p>
            <a:r>
              <a:rPr lang="en-US" dirty="0">
                <a:solidFill>
                  <a:schemeClr val="tx1"/>
                </a:solidFill>
              </a:rPr>
              <a:t>As high dimensionality often leads to difficulty in distinguishing distances between one point and the other, the L1 score does better than the L2 score in distinguishing these different distances once we move into a higher dimensional space</a:t>
            </a:r>
            <a:r>
              <a:rPr lang="en-US" dirty="0" smtClean="0">
                <a:solidFill>
                  <a:schemeClr val="tx1"/>
                </a:solidFill>
              </a:rPr>
              <a:t>.</a:t>
            </a:r>
            <a:r>
              <a:rPr lang="en-US" altLang="en-US" sz="1000" dirty="0" smtClean="0">
                <a:solidFill>
                  <a:schemeClr val="tx1"/>
                </a:solidFill>
                <a:latin typeface="OpenSans"/>
              </a:rPr>
              <a:t>  </a:t>
            </a:r>
            <a:endParaRPr lang="en-US" altLang="en-US" sz="8500" dirty="0">
              <a:solidFill>
                <a:schemeClr val="tx1"/>
              </a:solidFill>
              <a:latin typeface="OpenSans"/>
            </a:endParaRP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spTree>
    <p:extLst>
      <p:ext uri="{BB962C8B-B14F-4D97-AF65-F5344CB8AC3E}">
        <p14:creationId xmlns:p14="http://schemas.microsoft.com/office/powerpoint/2010/main" val="197846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4"/>
            <a:ext cx="8520600" cy="3806643"/>
          </a:xfrm>
        </p:spPr>
        <p:txBody>
          <a:bodyPr>
            <a:normAutofit/>
          </a:bodyPr>
          <a:lstStyle/>
          <a:p>
            <a:pPr marL="114300" indent="0">
              <a:buNone/>
            </a:pPr>
            <a:r>
              <a:rPr lang="en-US" b="1" dirty="0">
                <a:solidFill>
                  <a:schemeClr val="tx1"/>
                </a:solidFill>
              </a:rPr>
              <a:t>Cosine Distance</a:t>
            </a:r>
            <a:endParaRPr lang="en-US" dirty="0">
              <a:solidFill>
                <a:schemeClr val="tx1"/>
              </a:solidFill>
            </a:endParaRPr>
          </a:p>
          <a:p>
            <a:r>
              <a:rPr lang="en-US" dirty="0">
                <a:solidFill>
                  <a:schemeClr val="tx1"/>
                </a:solidFill>
              </a:rPr>
              <a:t>This is a bit less intuitive distance metric. What we really care about the Cosine Distance is the angle between 2 points, for example, for two given points A and B:</a:t>
            </a:r>
          </a:p>
          <a:p>
            <a:pPr marL="114300" indent="0">
              <a:buNone/>
            </a:pP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pic>
        <p:nvPicPr>
          <p:cNvPr id="2050" name="Picture 2" descr="https://d3c33hcgiwev3.cloudfront.net/imageAssetProxy.v1/Wfx_2UBbQ5G8f9lAW9ORaA_502269a7ef5d112cbcfaa0fcb9e8716e_cosine-distance.png?expiry=1671235200000&amp;hmac=C3PjQyBcUuMqQ6w4oMa0qe7QTg4naTRKyRFd2BIcc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795" y="2512590"/>
            <a:ext cx="4333875" cy="258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15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4"/>
            <a:ext cx="8520600" cy="3806643"/>
          </a:xfrm>
        </p:spPr>
        <p:txBody>
          <a:bodyPr>
            <a:normAutofit fontScale="92500" lnSpcReduction="10000"/>
          </a:bodyPr>
          <a:lstStyle/>
          <a:p>
            <a:pPr marL="114300" indent="0">
              <a:buNone/>
            </a:pPr>
            <a:r>
              <a:rPr lang="en-US" b="1" dirty="0">
                <a:solidFill>
                  <a:schemeClr val="tx1"/>
                </a:solidFill>
              </a:rPr>
              <a:t>Cosine Distance</a:t>
            </a:r>
            <a:endParaRPr lang="en-US" dirty="0">
              <a:solidFill>
                <a:schemeClr val="tx1"/>
              </a:solidFill>
            </a:endParaRPr>
          </a:p>
          <a:p>
            <a:r>
              <a:rPr lang="en-US" dirty="0">
                <a:solidFill>
                  <a:schemeClr val="tx1"/>
                </a:solidFill>
              </a:rPr>
              <a:t>This metric gives us the cosine of the angle between the two vectors defined from the origin to two given points in a two-dimensional space. To translate this definition into higher dimensions, we take the dot product of the vectors and divide it by the norm of each point.</a:t>
            </a:r>
          </a:p>
          <a:p>
            <a:r>
              <a:rPr lang="en-US" dirty="0">
                <a:solidFill>
                  <a:schemeClr val="tx1"/>
                </a:solidFill>
              </a:rPr>
              <a:t>The key to the Cosine distance is that it will remain insensitive to the scaling with respect to the origin, which means that we can move some of the points along the same line and the distance will remain the same. So, any two points on that same array, passing through the origin will have a distance of zero from one another. </a:t>
            </a:r>
          </a:p>
          <a:p>
            <a:r>
              <a:rPr lang="en-US" u="sng" dirty="0">
                <a:solidFill>
                  <a:schemeClr val="tx1"/>
                </a:solidFill>
              </a:rPr>
              <a:t>Euclidean VS Cosine distances</a:t>
            </a:r>
            <a:endParaRPr lang="en-US" dirty="0">
              <a:solidFill>
                <a:schemeClr val="tx1"/>
              </a:solidFill>
            </a:endParaRPr>
          </a:p>
          <a:p>
            <a:pPr lvl="1"/>
            <a:r>
              <a:rPr lang="en-US" dirty="0" smtClean="0">
                <a:solidFill>
                  <a:schemeClr val="tx1"/>
                </a:solidFill>
              </a:rPr>
              <a:t>Euclidean </a:t>
            </a:r>
            <a:r>
              <a:rPr lang="en-US" dirty="0">
                <a:solidFill>
                  <a:schemeClr val="tx1"/>
                </a:solidFill>
              </a:rPr>
              <a:t>distance is useful for coordinate based measurements.</a:t>
            </a:r>
          </a:p>
          <a:p>
            <a:pPr lvl="1"/>
            <a:r>
              <a:rPr lang="en-US" dirty="0" smtClean="0">
                <a:solidFill>
                  <a:schemeClr val="tx1"/>
                </a:solidFill>
              </a:rPr>
              <a:t>Euclidean </a:t>
            </a:r>
            <a:r>
              <a:rPr lang="en-US" dirty="0">
                <a:solidFill>
                  <a:schemeClr val="tx1"/>
                </a:solidFill>
              </a:rPr>
              <a:t>distance is more sensitive to curse of dimensionality.</a:t>
            </a:r>
          </a:p>
          <a:p>
            <a:pPr lvl="1"/>
            <a:r>
              <a:rPr lang="en-US" dirty="0" smtClean="0">
                <a:solidFill>
                  <a:schemeClr val="tx1"/>
                </a:solidFill>
              </a:rPr>
              <a:t>Cosine </a:t>
            </a:r>
            <a:r>
              <a:rPr lang="en-US" dirty="0">
                <a:solidFill>
                  <a:schemeClr val="tx1"/>
                </a:solidFill>
              </a:rPr>
              <a:t>is better for data such as text where location of occurrence is less important.</a:t>
            </a:r>
          </a:p>
          <a:p>
            <a:pPr marL="114300" indent="0">
              <a:buNone/>
            </a:pP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17</a:t>
            </a:fld>
            <a:endParaRPr lang="vi"/>
          </a:p>
        </p:txBody>
      </p:sp>
    </p:spTree>
    <p:extLst>
      <p:ext uri="{BB962C8B-B14F-4D97-AF65-F5344CB8AC3E}">
        <p14:creationId xmlns:p14="http://schemas.microsoft.com/office/powerpoint/2010/main" val="133983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4"/>
            <a:ext cx="8520600" cy="3806643"/>
          </a:xfrm>
        </p:spPr>
        <p:txBody>
          <a:bodyPr>
            <a:normAutofit/>
          </a:bodyPr>
          <a:lstStyle/>
          <a:p>
            <a:pPr marL="114300" indent="0">
              <a:buNone/>
            </a:pPr>
            <a:r>
              <a:rPr lang="en-US" b="1" dirty="0" err="1">
                <a:solidFill>
                  <a:schemeClr val="tx1"/>
                </a:solidFill>
              </a:rPr>
              <a:t>Jaccard</a:t>
            </a:r>
            <a:r>
              <a:rPr lang="en-US" b="1" dirty="0">
                <a:solidFill>
                  <a:schemeClr val="tx1"/>
                </a:solidFill>
              </a:rPr>
              <a:t> Distance</a:t>
            </a:r>
            <a:endParaRPr lang="en-US" dirty="0">
              <a:solidFill>
                <a:schemeClr val="tx1"/>
              </a:solidFill>
            </a:endParaRPr>
          </a:p>
          <a:p>
            <a:r>
              <a:rPr lang="en-US" dirty="0">
                <a:solidFill>
                  <a:schemeClr val="tx1"/>
                </a:solidFill>
              </a:rPr>
              <a:t>This distance is useful for texts and is often used in word occurrence. </a:t>
            </a:r>
          </a:p>
          <a:p>
            <a:r>
              <a:rPr lang="en-US" dirty="0">
                <a:solidFill>
                  <a:schemeClr val="tx1"/>
                </a:solidFill>
              </a:rPr>
              <a:t>Consider the following example: </a:t>
            </a:r>
          </a:p>
          <a:p>
            <a:pPr marL="114300" indent="0">
              <a:buNone/>
            </a:pP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18</a:t>
            </a:fld>
            <a:endParaRPr lang="vi"/>
          </a:p>
        </p:txBody>
      </p:sp>
      <p:pic>
        <p:nvPicPr>
          <p:cNvPr id="4098" name="Picture 2" descr="https://d3c33hcgiwev3.cloudfront.net/imageAssetProxy.v1/nlCvIkffTMaQryJH35zGIg_0c93b592643e8c2c951f1e4c681a4e93_jaccard_example.jpg?expiry=1671235200000&amp;hmac=1etX5sWcrGv074Qe6YiN4j6I31SpIHcsCqOo_qpS7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666" y="2191120"/>
            <a:ext cx="4032833" cy="281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7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4"/>
            <a:ext cx="8520600" cy="3806643"/>
          </a:xfrm>
        </p:spPr>
        <p:txBody>
          <a:bodyPr>
            <a:normAutofit/>
          </a:bodyPr>
          <a:lstStyle/>
          <a:p>
            <a:pPr marL="114300" indent="0">
              <a:buNone/>
            </a:pPr>
            <a:r>
              <a:rPr lang="en-US" b="1" dirty="0" err="1">
                <a:solidFill>
                  <a:schemeClr val="tx1"/>
                </a:solidFill>
              </a:rPr>
              <a:t>Jaccard</a:t>
            </a:r>
            <a:r>
              <a:rPr lang="en-US" b="1" dirty="0">
                <a:solidFill>
                  <a:schemeClr val="tx1"/>
                </a:solidFill>
              </a:rPr>
              <a:t> Distance</a:t>
            </a:r>
            <a:endParaRPr lang="en-US" dirty="0">
              <a:solidFill>
                <a:schemeClr val="tx1"/>
              </a:solidFill>
            </a:endParaRPr>
          </a:p>
          <a:p>
            <a:r>
              <a:rPr lang="en-US" dirty="0">
                <a:solidFill>
                  <a:schemeClr val="tx1"/>
                </a:solidFill>
              </a:rPr>
              <a:t>In this case, the </a:t>
            </a:r>
            <a:r>
              <a:rPr lang="en-US" dirty="0" err="1">
                <a:solidFill>
                  <a:schemeClr val="tx1"/>
                </a:solidFill>
              </a:rPr>
              <a:t>Jaccard</a:t>
            </a:r>
            <a:r>
              <a:rPr lang="en-US" dirty="0">
                <a:solidFill>
                  <a:schemeClr val="tx1"/>
                </a:solidFill>
              </a:rPr>
              <a:t> Distance is going to be one minus the amount of value shared. So, the intersection over that union. This intersection means, the shared values of the two sentences over the length of the total unique values between </a:t>
            </a:r>
            <a:r>
              <a:rPr lang="en-US" dirty="0" err="1">
                <a:solidFill>
                  <a:schemeClr val="tx1"/>
                </a:solidFill>
              </a:rPr>
              <a:t>sentecnes</a:t>
            </a:r>
            <a:r>
              <a:rPr lang="en-US" dirty="0">
                <a:solidFill>
                  <a:schemeClr val="tx1"/>
                </a:solidFill>
              </a:rPr>
              <a:t> A and B.</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19</a:t>
            </a:fld>
            <a:endParaRPr lang="vi"/>
          </a:p>
        </p:txBody>
      </p:sp>
    </p:spTree>
    <p:extLst>
      <p:ext uri="{BB962C8B-B14F-4D97-AF65-F5344CB8AC3E}">
        <p14:creationId xmlns:p14="http://schemas.microsoft.com/office/powerpoint/2010/main" val="663482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ctr">
              <a:lnSpc>
                <a:spcPct val="115000"/>
              </a:lnSpc>
              <a:spcAft>
                <a:spcPts val="500"/>
              </a:spcAft>
              <a:buSzPts val="1100"/>
            </a:pPr>
            <a:r>
              <a:rPr lang="vi" sz="2700" b="1" dirty="0">
                <a:solidFill>
                  <a:srgbClr val="000000"/>
                </a:solidFill>
              </a:rPr>
              <a:t>Learning Goals</a:t>
            </a:r>
            <a:endParaRPr sz="2700" b="1" dirty="0"/>
          </a:p>
        </p:txBody>
      </p:sp>
      <p:sp>
        <p:nvSpPr>
          <p:cNvPr id="55" name="Google Shape;55;p13"/>
          <p:cNvSpPr txBox="1">
            <a:spLocks noGrp="1"/>
          </p:cNvSpPr>
          <p:nvPr>
            <p:ph type="body" idx="1"/>
          </p:nvPr>
        </p:nvSpPr>
        <p:spPr>
          <a:xfrm>
            <a:off x="674041" y="1466813"/>
            <a:ext cx="7964700" cy="2986061"/>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vi" sz="2000" dirty="0">
                <a:solidFill>
                  <a:schemeClr val="dk1"/>
                </a:solidFill>
              </a:rPr>
              <a:t>In this section, we will cover:</a:t>
            </a:r>
            <a:endParaRPr sz="2000" dirty="0">
              <a:solidFill>
                <a:schemeClr val="dk1"/>
              </a:solidFill>
            </a:endParaRPr>
          </a:p>
          <a:p>
            <a:pPr marL="0" lvl="0" indent="0" algn="l" rtl="0">
              <a:lnSpc>
                <a:spcPct val="150000"/>
              </a:lnSpc>
              <a:spcBef>
                <a:spcPts val="500"/>
              </a:spcBef>
              <a:spcAft>
                <a:spcPts val="0"/>
              </a:spcAft>
              <a:buClr>
                <a:schemeClr val="dk1"/>
              </a:buClr>
              <a:buSzPts val="1100"/>
              <a:buFont typeface="Arial"/>
              <a:buNone/>
            </a:pPr>
            <a:r>
              <a:rPr lang="vi" sz="2000" dirty="0">
                <a:solidFill>
                  <a:schemeClr val="dk1"/>
                </a:solidFill>
              </a:rPr>
              <a:t>- Measures of distance between points</a:t>
            </a:r>
            <a:endParaRPr sz="2000" dirty="0">
              <a:solidFill>
                <a:schemeClr val="dk1"/>
              </a:solidFill>
            </a:endParaRPr>
          </a:p>
          <a:p>
            <a:pPr marL="0" lvl="0" indent="0" algn="l" rtl="0">
              <a:lnSpc>
                <a:spcPct val="150000"/>
              </a:lnSpc>
              <a:spcBef>
                <a:spcPts val="500"/>
              </a:spcBef>
              <a:spcAft>
                <a:spcPts val="0"/>
              </a:spcAft>
              <a:buClr>
                <a:schemeClr val="dk1"/>
              </a:buClr>
              <a:buSzPts val="1100"/>
              <a:buFont typeface="Arial"/>
              <a:buNone/>
            </a:pPr>
            <a:r>
              <a:rPr lang="vi" sz="2000" dirty="0">
                <a:solidFill>
                  <a:schemeClr val="dk1"/>
                </a:solidFill>
              </a:rPr>
              <a:t>- Applications of distance measures to clustering</a:t>
            </a:r>
            <a:endParaRPr sz="2000" dirty="0">
              <a:solidFill>
                <a:schemeClr val="dk1"/>
              </a:solidFill>
            </a:endParaRPr>
          </a:p>
          <a:p>
            <a:pPr marL="0" lvl="0" indent="0" algn="l" rtl="0">
              <a:lnSpc>
                <a:spcPct val="150000"/>
              </a:lnSpc>
              <a:spcBef>
                <a:spcPts val="500"/>
              </a:spcBef>
              <a:spcAft>
                <a:spcPts val="500"/>
              </a:spcAft>
              <a:buClr>
                <a:schemeClr val="dk1"/>
              </a:buClr>
              <a:buSzPts val="1100"/>
              <a:buFont typeface="Arial"/>
              <a:buNone/>
            </a:pPr>
            <a:r>
              <a:rPr lang="vi" sz="2000" dirty="0">
                <a:solidFill>
                  <a:schemeClr val="dk1"/>
                </a:solidFill>
              </a:rPr>
              <a:t>- Euclidean, Manhattan, Cosine, and Jaccard distance</a:t>
            </a:r>
            <a:endParaRPr sz="2000" dirty="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a:t>
            </a:fld>
            <a:endParaRPr lang="vi"/>
          </a:p>
        </p:txBody>
      </p:sp>
    </p:spTree>
    <p:extLst>
      <p:ext uri="{BB962C8B-B14F-4D97-AF65-F5344CB8AC3E}">
        <p14:creationId xmlns:p14="http://schemas.microsoft.com/office/powerpoint/2010/main" val="800301235"/>
      </p:ext>
    </p:extLst>
  </p:cSld>
  <p:clrMapOvr>
    <a:masterClrMapping/>
  </p:clrMapOvr>
  <p:extLst mod="1">
    <p:ext uri="{6950BFC3-D8DA-4A85-94F7-54DA5524770B}">
      <p188:commentRel xmlns=""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4"/>
            <a:ext cx="8520600" cy="3806643"/>
          </a:xfrm>
        </p:spPr>
        <p:txBody>
          <a:bodyPr>
            <a:normAutofit fontScale="92500" lnSpcReduction="10000"/>
          </a:bodyPr>
          <a:lstStyle/>
          <a:p>
            <a:pPr marL="114300" indent="0">
              <a:buNone/>
            </a:pPr>
            <a:r>
              <a:rPr lang="en-US" b="1" dirty="0" err="1">
                <a:solidFill>
                  <a:schemeClr val="tx1"/>
                </a:solidFill>
              </a:rPr>
              <a:t>Jaccard</a:t>
            </a:r>
            <a:r>
              <a:rPr lang="en-US" b="1" dirty="0">
                <a:solidFill>
                  <a:schemeClr val="tx1"/>
                </a:solidFill>
              </a:rPr>
              <a:t> </a:t>
            </a:r>
            <a:r>
              <a:rPr lang="en-US" b="1" dirty="0" smtClean="0">
                <a:solidFill>
                  <a:schemeClr val="tx1"/>
                </a:solidFill>
              </a:rPr>
              <a:t>Distance</a:t>
            </a:r>
          </a:p>
          <a:p>
            <a:pPr marL="114300" indent="0">
              <a:buNone/>
            </a:pPr>
            <a:endParaRPr lang="en-US" b="1" dirty="0">
              <a:solidFill>
                <a:schemeClr val="tx1"/>
              </a:solidFill>
            </a:endParaRPr>
          </a:p>
          <a:p>
            <a:pPr marL="114300" indent="0">
              <a:buNone/>
            </a:pPr>
            <a:endParaRPr lang="en-US" b="1" dirty="0" smtClean="0">
              <a:solidFill>
                <a:schemeClr val="tx1"/>
              </a:solidFill>
            </a:endParaRPr>
          </a:p>
          <a:p>
            <a:pPr marL="114300" indent="0">
              <a:buNone/>
            </a:pPr>
            <a:endParaRPr lang="en-US" b="1" dirty="0">
              <a:solidFill>
                <a:schemeClr val="tx1"/>
              </a:solidFill>
            </a:endParaRPr>
          </a:p>
          <a:p>
            <a:pPr marL="114300" indent="0">
              <a:buNone/>
            </a:pPr>
            <a:endParaRPr lang="en-US" b="1" dirty="0" smtClean="0">
              <a:solidFill>
                <a:schemeClr val="tx1"/>
              </a:solidFill>
            </a:endParaRPr>
          </a:p>
          <a:p>
            <a:pPr marL="114300" indent="0">
              <a:buNone/>
            </a:pPr>
            <a:endParaRPr lang="en-US" b="1" dirty="0">
              <a:solidFill>
                <a:schemeClr val="tx1"/>
              </a:solidFill>
            </a:endParaRPr>
          </a:p>
          <a:p>
            <a:pPr marL="114300" indent="0">
              <a:buNone/>
            </a:pPr>
            <a:endParaRPr lang="en-US" b="1" dirty="0" smtClean="0">
              <a:solidFill>
                <a:schemeClr val="tx1"/>
              </a:solidFill>
            </a:endParaRPr>
          </a:p>
          <a:p>
            <a:pPr marL="114300" indent="0">
              <a:buNone/>
            </a:pPr>
            <a:endParaRPr lang="en-US" b="1" dirty="0">
              <a:solidFill>
                <a:schemeClr val="tx1"/>
              </a:solidFill>
            </a:endParaRPr>
          </a:p>
          <a:p>
            <a:pPr marL="114300" indent="0">
              <a:buNone/>
            </a:pPr>
            <a:endParaRPr lang="en-US" b="1" dirty="0" smtClean="0">
              <a:solidFill>
                <a:schemeClr val="tx1"/>
              </a:solidFill>
            </a:endParaRPr>
          </a:p>
          <a:p>
            <a:pPr marL="114300" indent="0">
              <a:buNone/>
            </a:pPr>
            <a:endParaRPr lang="en-US" b="1" dirty="0">
              <a:solidFill>
                <a:schemeClr val="tx1"/>
              </a:solidFill>
            </a:endParaRPr>
          </a:p>
          <a:p>
            <a:pPr marL="114300" indent="0">
              <a:buNone/>
            </a:pPr>
            <a:endParaRPr lang="en-US" dirty="0" smtClean="0"/>
          </a:p>
          <a:p>
            <a:pPr marL="114300" indent="0">
              <a:buNone/>
            </a:pPr>
            <a:r>
              <a:rPr lang="en-US" dirty="0" smtClean="0">
                <a:solidFill>
                  <a:schemeClr val="tx1"/>
                </a:solidFill>
              </a:rPr>
              <a:t>It </a:t>
            </a:r>
            <a:r>
              <a:rPr lang="en-US" dirty="0">
                <a:solidFill>
                  <a:schemeClr val="tx1"/>
                </a:solidFill>
              </a:rPr>
              <a:t>can be useful in cases you have text documents and you want to group similar topics together.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20</a:t>
            </a:fld>
            <a:endParaRPr lang="vi"/>
          </a:p>
        </p:txBody>
      </p:sp>
      <p:pic>
        <p:nvPicPr>
          <p:cNvPr id="6146" name="Picture 2" descr="https://d3c33hcgiwev3.cloudfront.net/imageAssetProxy.v1/hhpple5dTcOaaZXuXZ3DdQ_6994e41013707b91f05cc149407de14f_jaccard_example2.jpg?expiry=1671235200000&amp;hmac=ba6dQX9O3vTLwrdzsHDxX2jMCgVvZpUAskodgNAzp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838" y="1538057"/>
            <a:ext cx="3863669" cy="276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45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a:solidFill>
                  <a:srgbClr val="090800"/>
                </a:solidFill>
              </a:rPr>
              <a:t>Learning Recap</a:t>
            </a:r>
            <a:endParaRPr sz="3000" b="1" dirty="0">
              <a:solidFill>
                <a:srgbClr val="090800"/>
              </a:solidFill>
            </a:endParaRPr>
          </a:p>
        </p:txBody>
      </p:sp>
      <p:sp>
        <p:nvSpPr>
          <p:cNvPr id="122" name="Google Shape;122;p24"/>
          <p:cNvSpPr txBox="1">
            <a:spLocks noGrp="1"/>
          </p:cNvSpPr>
          <p:nvPr>
            <p:ph type="body" idx="1"/>
          </p:nvPr>
        </p:nvSpPr>
        <p:spPr>
          <a:xfrm>
            <a:off x="1251800" y="1697975"/>
            <a:ext cx="7580100" cy="2577900"/>
          </a:xfrm>
          <a:prstGeom prst="rect">
            <a:avLst/>
          </a:prstGeom>
        </p:spPr>
        <p:txBody>
          <a:bodyPr spcFirstLastPara="1" wrap="square" lIns="91425" tIns="91425" rIns="91425" bIns="91425" anchor="t" anchorCtr="0">
            <a:normAutofit/>
          </a:bodyPr>
          <a:lstStyle/>
          <a:p>
            <a:pPr marL="0" lvl="0" indent="0" algn="l" rtl="0">
              <a:lnSpc>
                <a:spcPct val="170000"/>
              </a:lnSpc>
              <a:spcBef>
                <a:spcPts val="0"/>
              </a:spcBef>
              <a:spcAft>
                <a:spcPts val="0"/>
              </a:spcAft>
              <a:buClr>
                <a:schemeClr val="dk1"/>
              </a:buClr>
              <a:buSzPts val="1100"/>
              <a:buFont typeface="Arial"/>
              <a:buNone/>
            </a:pPr>
            <a:r>
              <a:rPr lang="vi" sz="2000">
                <a:solidFill>
                  <a:schemeClr val="dk1"/>
                </a:solidFill>
              </a:rPr>
              <a:t>In this section, we discussed:</a:t>
            </a:r>
            <a:endParaRPr sz="2000">
              <a:solidFill>
                <a:schemeClr val="dk1"/>
              </a:solidFill>
            </a:endParaRPr>
          </a:p>
          <a:p>
            <a:pPr marL="0" lvl="0" indent="0" algn="l" rtl="0">
              <a:lnSpc>
                <a:spcPct val="170000"/>
              </a:lnSpc>
              <a:spcBef>
                <a:spcPts val="500"/>
              </a:spcBef>
              <a:spcAft>
                <a:spcPts val="0"/>
              </a:spcAft>
              <a:buClr>
                <a:schemeClr val="dk1"/>
              </a:buClr>
              <a:buSzPts val="1100"/>
              <a:buFont typeface="Arial"/>
              <a:buNone/>
            </a:pPr>
            <a:r>
              <a:rPr lang="vi" sz="2000">
                <a:solidFill>
                  <a:schemeClr val="dk1"/>
                </a:solidFill>
              </a:rPr>
              <a:t>- Measures of distance between points</a:t>
            </a:r>
            <a:endParaRPr sz="2000">
              <a:solidFill>
                <a:schemeClr val="dk1"/>
              </a:solidFill>
            </a:endParaRPr>
          </a:p>
          <a:p>
            <a:pPr marL="0" lvl="0" indent="0" algn="l" rtl="0">
              <a:lnSpc>
                <a:spcPct val="170000"/>
              </a:lnSpc>
              <a:spcBef>
                <a:spcPts val="500"/>
              </a:spcBef>
              <a:spcAft>
                <a:spcPts val="0"/>
              </a:spcAft>
              <a:buClr>
                <a:schemeClr val="dk1"/>
              </a:buClr>
              <a:buSzPts val="1100"/>
              <a:buFont typeface="Arial"/>
              <a:buNone/>
            </a:pPr>
            <a:r>
              <a:rPr lang="vi" sz="2000">
                <a:solidFill>
                  <a:schemeClr val="dk1"/>
                </a:solidFill>
              </a:rPr>
              <a:t>- Applications of distance measures to clustering</a:t>
            </a:r>
            <a:endParaRPr sz="2000">
              <a:solidFill>
                <a:schemeClr val="dk1"/>
              </a:solidFill>
            </a:endParaRPr>
          </a:p>
          <a:p>
            <a:pPr marL="0" lvl="0" indent="0" algn="l" rtl="0">
              <a:lnSpc>
                <a:spcPct val="170000"/>
              </a:lnSpc>
              <a:spcBef>
                <a:spcPts val="500"/>
              </a:spcBef>
              <a:spcAft>
                <a:spcPts val="500"/>
              </a:spcAft>
              <a:buClr>
                <a:schemeClr val="dk1"/>
              </a:buClr>
              <a:buSzPts val="1100"/>
              <a:buFont typeface="Arial"/>
              <a:buNone/>
            </a:pPr>
            <a:r>
              <a:rPr lang="vi" sz="2000">
                <a:solidFill>
                  <a:schemeClr val="dk1"/>
                </a:solidFill>
              </a:rPr>
              <a:t>- Euclidean, Manhattan, Cosine, and Jaccard distance</a:t>
            </a:r>
            <a:endParaRPr sz="200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21</a:t>
            </a:fld>
            <a:endParaRPr lang="vi"/>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Distance Metric Choice</a:t>
            </a:r>
            <a:endParaRPr sz="3000" b="1" dirty="0"/>
          </a:p>
        </p:txBody>
      </p:sp>
      <p:sp>
        <p:nvSpPr>
          <p:cNvPr id="61" name="Google Shape;61;p14"/>
          <p:cNvSpPr txBox="1">
            <a:spLocks noGrp="1"/>
          </p:cNvSpPr>
          <p:nvPr>
            <p:ph type="body" idx="1"/>
          </p:nvPr>
        </p:nvSpPr>
        <p:spPr>
          <a:xfrm>
            <a:off x="470975" y="1164875"/>
            <a:ext cx="4932900" cy="386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Choice of distance metric is extremely important to clustering success.</a:t>
            </a:r>
            <a:endParaRPr sz="2000">
              <a:solidFill>
                <a:schemeClr val="dk1"/>
              </a:solidFill>
            </a:endParaRPr>
          </a:p>
          <a:p>
            <a:pPr marL="0" lvl="0" indent="0" algn="l" rtl="0">
              <a:spcBef>
                <a:spcPts val="500"/>
              </a:spcBef>
              <a:spcAft>
                <a:spcPts val="0"/>
              </a:spcAft>
              <a:buClr>
                <a:schemeClr val="dk1"/>
              </a:buClr>
              <a:buSzPts val="1100"/>
              <a:buFont typeface="Arial"/>
              <a:buNone/>
            </a:pPr>
            <a:endParaRPr sz="2000">
              <a:solidFill>
                <a:schemeClr val="dk1"/>
              </a:solidFill>
            </a:endParaRPr>
          </a:p>
          <a:p>
            <a:pPr marL="0" lvl="0" indent="0" algn="l" rtl="0">
              <a:spcBef>
                <a:spcPts val="500"/>
              </a:spcBef>
              <a:spcAft>
                <a:spcPts val="0"/>
              </a:spcAft>
              <a:buNone/>
            </a:pPr>
            <a:r>
              <a:rPr lang="vi" sz="2000">
                <a:solidFill>
                  <a:schemeClr val="dk1"/>
                </a:solidFill>
              </a:rPr>
              <a:t>Each metric has strengths and most appropriate use-cases…</a:t>
            </a:r>
            <a:endParaRPr sz="2000">
              <a:solidFill>
                <a:schemeClr val="dk1"/>
              </a:solidFill>
            </a:endParaRPr>
          </a:p>
          <a:p>
            <a:pPr marL="0" lvl="0" indent="0" algn="l" rtl="0">
              <a:spcBef>
                <a:spcPts val="500"/>
              </a:spcBef>
              <a:spcAft>
                <a:spcPts val="0"/>
              </a:spcAft>
              <a:buClr>
                <a:schemeClr val="dk1"/>
              </a:buClr>
              <a:buSzPts val="1100"/>
              <a:buFont typeface="Arial"/>
              <a:buNone/>
            </a:pPr>
            <a:endParaRPr sz="500">
              <a:solidFill>
                <a:schemeClr val="dk1"/>
              </a:solidFill>
            </a:endParaRPr>
          </a:p>
          <a:p>
            <a:pPr marL="0" lvl="0" indent="0" algn="l" rtl="0">
              <a:spcBef>
                <a:spcPts val="500"/>
              </a:spcBef>
              <a:spcAft>
                <a:spcPts val="500"/>
              </a:spcAft>
              <a:buClr>
                <a:schemeClr val="dk1"/>
              </a:buClr>
              <a:buSzPts val="1100"/>
              <a:buFont typeface="Arial"/>
              <a:buNone/>
            </a:pPr>
            <a:r>
              <a:rPr lang="vi" sz="2000">
                <a:solidFill>
                  <a:srgbClr val="050400"/>
                </a:solidFill>
              </a:rPr>
              <a:t>...but sometimes choice of distance metric is also based on empirical evaluation.</a:t>
            </a:r>
            <a:endParaRPr sz="2000"/>
          </a:p>
        </p:txBody>
      </p:sp>
      <p:pic>
        <p:nvPicPr>
          <p:cNvPr id="62" name="Google Shape;62;p14"/>
          <p:cNvPicPr preferRelativeResize="0"/>
          <p:nvPr/>
        </p:nvPicPr>
        <p:blipFill rotWithShape="1">
          <a:blip r:embed="rId3">
            <a:alphaModFix/>
          </a:blip>
          <a:srcRect l="54588" t="36106" r="10145" b="9451"/>
          <a:stretch/>
        </p:blipFill>
        <p:spPr>
          <a:xfrm>
            <a:off x="5503050" y="947050"/>
            <a:ext cx="3575775" cy="310226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3</a:t>
            </a:fld>
            <a:endParaRPr lang="vi"/>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Euclidean Distance</a:t>
            </a:r>
            <a:endParaRPr sz="3000" b="1" dirty="0"/>
          </a:p>
        </p:txBody>
      </p:sp>
      <p:pic>
        <p:nvPicPr>
          <p:cNvPr id="68" name="Google Shape;68;p15"/>
          <p:cNvPicPr preferRelativeResize="0"/>
          <p:nvPr/>
        </p:nvPicPr>
        <p:blipFill rotWithShape="1">
          <a:blip r:embed="rId3">
            <a:alphaModFix/>
          </a:blip>
          <a:srcRect l="18193" t="26362" r="16266"/>
          <a:stretch/>
        </p:blipFill>
        <p:spPr>
          <a:xfrm>
            <a:off x="1205962" y="1017725"/>
            <a:ext cx="6533779" cy="41257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4</a:t>
            </a:fld>
            <a:endParaRPr lang="vi"/>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Euclidean Distance (L2 Distance)</a:t>
            </a:r>
            <a:endParaRPr sz="3000" b="1" dirty="0"/>
          </a:p>
        </p:txBody>
      </p:sp>
      <p:pic>
        <p:nvPicPr>
          <p:cNvPr id="74" name="Google Shape;74;p16"/>
          <p:cNvPicPr preferRelativeResize="0"/>
          <p:nvPr/>
        </p:nvPicPr>
        <p:blipFill rotWithShape="1">
          <a:blip r:embed="rId3">
            <a:alphaModFix/>
          </a:blip>
          <a:srcRect l="18357" t="28078" r="16265"/>
          <a:stretch/>
        </p:blipFill>
        <p:spPr>
          <a:xfrm>
            <a:off x="871250" y="1017725"/>
            <a:ext cx="6673561" cy="41257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5</a:t>
            </a:fld>
            <a:endParaRPr lang="vi"/>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Manhattan Distance (L1 or City Block)</a:t>
            </a:r>
            <a:endParaRPr sz="3000" b="1" dirty="0"/>
          </a:p>
        </p:txBody>
      </p:sp>
      <p:pic>
        <p:nvPicPr>
          <p:cNvPr id="80" name="Google Shape;80;p17"/>
          <p:cNvPicPr preferRelativeResize="0"/>
          <p:nvPr/>
        </p:nvPicPr>
        <p:blipFill rotWithShape="1">
          <a:blip r:embed="rId3">
            <a:alphaModFix/>
          </a:blip>
          <a:srcRect l="18198" t="27792" r="15458"/>
          <a:stretch/>
        </p:blipFill>
        <p:spPr>
          <a:xfrm>
            <a:off x="846450" y="1017725"/>
            <a:ext cx="6745311" cy="41257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6</a:t>
            </a:fld>
            <a:endParaRPr lang="vi"/>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Cosine Distance</a:t>
            </a:r>
            <a:endParaRPr sz="3000" b="1" dirty="0"/>
          </a:p>
        </p:txBody>
      </p:sp>
      <p:pic>
        <p:nvPicPr>
          <p:cNvPr id="86" name="Google Shape;86;p18"/>
          <p:cNvPicPr preferRelativeResize="0"/>
          <p:nvPr/>
        </p:nvPicPr>
        <p:blipFill rotWithShape="1">
          <a:blip r:embed="rId3">
            <a:alphaModFix/>
          </a:blip>
          <a:srcRect l="18356" t="32092" r="15945"/>
          <a:stretch/>
        </p:blipFill>
        <p:spPr>
          <a:xfrm>
            <a:off x="1020700" y="1017725"/>
            <a:ext cx="7102610" cy="41257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7</a:t>
            </a:fld>
            <a:endParaRPr lang="vi"/>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solidFill>
                  <a:srgbClr val="000000"/>
                </a:solidFill>
              </a:rPr>
              <a:t>Cosine Distance</a:t>
            </a:r>
            <a:endParaRPr sz="3000" b="1" dirty="0">
              <a:solidFill>
                <a:srgbClr val="000000"/>
              </a:solidFill>
            </a:endParaRPr>
          </a:p>
        </p:txBody>
      </p:sp>
      <p:pic>
        <p:nvPicPr>
          <p:cNvPr id="92" name="Google Shape;92;p19"/>
          <p:cNvPicPr preferRelativeResize="0"/>
          <p:nvPr/>
        </p:nvPicPr>
        <p:blipFill rotWithShape="1">
          <a:blip r:embed="rId3">
            <a:alphaModFix/>
          </a:blip>
          <a:srcRect l="18196" t="32953" r="16585"/>
          <a:stretch/>
        </p:blipFill>
        <p:spPr>
          <a:xfrm>
            <a:off x="772100" y="1017725"/>
            <a:ext cx="7122875" cy="41154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Cosine Distance</a:t>
            </a:r>
            <a:endParaRPr sz="3000" b="1" dirty="0"/>
          </a:p>
        </p:txBody>
      </p:sp>
      <p:pic>
        <p:nvPicPr>
          <p:cNvPr id="98" name="Google Shape;98;p20"/>
          <p:cNvPicPr preferRelativeResize="0"/>
          <p:nvPr/>
        </p:nvPicPr>
        <p:blipFill rotWithShape="1">
          <a:blip r:embed="rId3">
            <a:alphaModFix/>
          </a:blip>
          <a:srcRect l="18356" t="32092" r="15945"/>
          <a:stretch/>
        </p:blipFill>
        <p:spPr>
          <a:xfrm>
            <a:off x="697725" y="1017725"/>
            <a:ext cx="7102593" cy="41257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744</Words>
  <Application>Microsoft Office PowerPoint</Application>
  <PresentationFormat>On-screen Show (16:9)</PresentationFormat>
  <Paragraphs>97</Paragraphs>
  <Slides>21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OpenSans</vt:lpstr>
      <vt:lpstr>Source Sans Pro</vt:lpstr>
      <vt:lpstr>Simple Light</vt:lpstr>
      <vt:lpstr>Distance Metrics of Clustering Algorithms</vt:lpstr>
      <vt:lpstr>Learning Goals</vt:lpstr>
      <vt:lpstr>Distance Metric Choice</vt:lpstr>
      <vt:lpstr>Euclidean Distance</vt:lpstr>
      <vt:lpstr>Euclidean Distance (L2 Distance)</vt:lpstr>
      <vt:lpstr>Manhattan Distance (L1 or City Block)</vt:lpstr>
      <vt:lpstr>Cosine Distance</vt:lpstr>
      <vt:lpstr>Cosine Distance</vt:lpstr>
      <vt:lpstr>Cosine Distance</vt:lpstr>
      <vt:lpstr>Euclidean vs Cosine Distance</vt:lpstr>
      <vt:lpstr>Jaccard Distance</vt:lpstr>
      <vt:lpstr>Jaccard Distance</vt:lpstr>
      <vt:lpstr>Summary</vt:lpstr>
      <vt:lpstr>Summary</vt:lpstr>
      <vt:lpstr>Summary</vt:lpstr>
      <vt:lpstr>Summary</vt:lpstr>
      <vt:lpstr>Summary</vt:lpstr>
      <vt:lpstr>Summary</vt:lpstr>
      <vt:lpstr>Summary</vt:lpstr>
      <vt:lpstr>Summary</vt:lpstr>
      <vt:lpstr>Learning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Goals</dc:title>
  <cp:lastModifiedBy>Ngô Đăng Hà An</cp:lastModifiedBy>
  <cp:revision>12</cp:revision>
  <dcterms:modified xsi:type="dcterms:W3CDTF">2022-12-15T09:31:54Z</dcterms:modified>
</cp:coreProperties>
</file>