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omments/modernComment_100_0.xml" ContentType="application/vnd.ms-powerpoint.comments+xml"/>
  <Override PartName="/ppt/authors.xml" ContentType="application/vnd.ms-powerpoint.author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65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F2615FEF-C003-BDE4-A30D-DBA9560B8F91}" name="Phan Thi Thu Hong (FE FPTU DN)" initials="PD" userId="S::hongptt11@fe.edu.vn::4d36b424-e1a9-4834-b8a6-b266a7cdd1c0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F7CB1FC-A5B9-6526-9CF1-2881AD91443D}" v="2" dt="2022-11-15T04:41:42.7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8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8/10/relationships/authors" Target="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an Thi Thu Hong (FE FPTU DN)" userId="S::hongptt11@fe.edu.vn::4d36b424-e1a9-4834-b8a6-b266a7cdd1c0" providerId="AD" clId="Web-{BF7CB1FC-A5B9-6526-9CF1-2881AD91443D}"/>
    <pc:docChg chg="mod">
      <pc:chgData name="Phan Thi Thu Hong (FE FPTU DN)" userId="S::hongptt11@fe.edu.vn::4d36b424-e1a9-4834-b8a6-b266a7cdd1c0" providerId="AD" clId="Web-{BF7CB1FC-A5B9-6526-9CF1-2881AD91443D}" dt="2022-11-15T04:41:42.794" v="1"/>
      <pc:docMkLst>
        <pc:docMk/>
      </pc:docMkLst>
      <pc:sldChg chg="addCm">
        <pc:chgData name="Phan Thi Thu Hong (FE FPTU DN)" userId="S::hongptt11@fe.edu.vn::4d36b424-e1a9-4834-b8a6-b266a7cdd1c0" providerId="AD" clId="Web-{BF7CB1FC-A5B9-6526-9CF1-2881AD91443D}" dt="2022-11-15T04:41:42.794" v="1"/>
        <pc:sldMkLst>
          <pc:docMk/>
          <pc:sldMk cId="0" sldId="256"/>
        </pc:sldMkLst>
      </pc:sldChg>
    </pc:docChg>
  </pc:docChgLst>
</pc:chgInfo>
</file>

<file path=ppt/comments/modernComment_100_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825D1B3C-6827-485B-A462-0A39FC91FBB2}" authorId="{F2615FEF-C003-BDE4-A30D-DBA9560B8F91}" created="2022-11-15T04:41:42.794">
    <pc:sldMkLst xmlns:pc="http://schemas.microsoft.com/office/powerpoint/2013/main/command">
      <pc:docMk/>
      <pc:sldMk cId="0" sldId="256"/>
    </pc:sldMkLst>
    <p188:txBody>
      <a:bodyPr/>
      <a:lstStyle/>
      <a:p>
        <a:r>
          <a:rPr lang="vi-VN"/>
          <a:t>Thêm tiêu đề của phần này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795bb942b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795bb942b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795bb942b7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795bb942b7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795bb942b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795bb942b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18184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795bb942b7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795bb942b7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795bb942b7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795bb942b7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795bb942b7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795bb942b7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795bb942b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795bb942b7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795bb942b7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795bb942b7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795bb942b7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795bb942b7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795bb942b7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795bb942b7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95" y="9897"/>
            <a:ext cx="903262" cy="455484"/>
          </a:xfrm>
          <a:prstGeom prst="rect">
            <a:avLst/>
          </a:prstGeom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00_0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00_0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285002" y="1539634"/>
            <a:ext cx="8520600" cy="195110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lnSpc>
                <a:spcPct val="115000"/>
              </a:lnSpc>
              <a:spcAft>
                <a:spcPts val="500"/>
              </a:spcAft>
              <a:buSzPts val="1100"/>
            </a:pPr>
            <a:r>
              <a:rPr lang="en-US" sz="4400" b="1" i="0" dirty="0">
                <a:solidFill>
                  <a:schemeClr val="tx1"/>
                </a:solidFill>
                <a:effectLst/>
                <a:latin typeface="+mj-lt"/>
              </a:rPr>
              <a:t>Comparing </a:t>
            </a:r>
            <a:r>
              <a:rPr lang="en-US" sz="4400" b="1" i="0" dirty="0" smtClean="0">
                <a:solidFill>
                  <a:schemeClr val="tx1"/>
                </a:solidFill>
                <a:effectLst/>
                <a:latin typeface="+mj-lt"/>
              </a:rPr>
              <a:t>Algorithms</a:t>
            </a:r>
            <a:endParaRPr sz="4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 smtClean="0"/>
              <a:t>1</a:t>
            </a:fld>
            <a:endParaRPr lang="vi"/>
          </a:p>
        </p:txBody>
      </p:sp>
    </p:spTree>
  </p:cSld>
  <p:clrMapOvr>
    <a:masterClrMapping/>
  </p:clrMapOvr>
  <p:extLst mod="1">
    <p:ext uri="{6950BFC3-D8DA-4A85-94F7-54DA5524770B}">
      <p188:commentRel xmlns="" xmlns:p188="http://schemas.microsoft.com/office/powerpoint/2018/8/main" r:id="rId3"/>
    </p:ext>
  </p:extLs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5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3000" b="1"/>
              <a:t>Learning Recap</a:t>
            </a:r>
            <a:endParaRPr sz="3000" b="1" dirty="0"/>
          </a:p>
        </p:txBody>
      </p:sp>
      <p:sp>
        <p:nvSpPr>
          <p:cNvPr id="108" name="Google Shape;108;p21"/>
          <p:cNvSpPr txBox="1">
            <a:spLocks noGrp="1"/>
          </p:cNvSpPr>
          <p:nvPr>
            <p:ph type="body" idx="1"/>
          </p:nvPr>
        </p:nvSpPr>
        <p:spPr>
          <a:xfrm>
            <a:off x="1078275" y="1487275"/>
            <a:ext cx="7039800" cy="308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2000">
                <a:solidFill>
                  <a:schemeClr val="dk1"/>
                </a:solidFill>
              </a:rPr>
              <a:t>In this section, we discussed: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2000">
                <a:solidFill>
                  <a:schemeClr val="dk1"/>
                </a:solidFill>
              </a:rPr>
              <a:t>- A review of clustering approaches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2000">
                <a:solidFill>
                  <a:schemeClr val="dk1"/>
                </a:solidFill>
              </a:rPr>
              <a:t>- Summarizing and comparing clustering approaches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2000">
                <a:solidFill>
                  <a:schemeClr val="dk1"/>
                </a:solidFill>
              </a:rPr>
              <a:t>- Guidelines for choosing an approach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 smtClean="0"/>
              <a:t>10</a:t>
            </a:fld>
            <a:endParaRPr lang="vi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lnSpc>
                <a:spcPct val="115000"/>
              </a:lnSpc>
              <a:spcAft>
                <a:spcPts val="500"/>
              </a:spcAft>
              <a:buSzPts val="1100"/>
            </a:pPr>
            <a:r>
              <a:rPr lang="en-US" sz="3000" b="1" dirty="0">
                <a:solidFill>
                  <a:schemeClr val="tx1"/>
                </a:solidFill>
                <a:latin typeface="+mj-lt"/>
              </a:rPr>
              <a:t>Learning Goals</a:t>
            </a:r>
            <a:endParaRPr sz="2700"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1"/>
          </p:nvPr>
        </p:nvSpPr>
        <p:spPr>
          <a:xfrm>
            <a:off x="1251900" y="1852817"/>
            <a:ext cx="7580400" cy="300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2000" dirty="0">
                <a:solidFill>
                  <a:schemeClr val="dk1"/>
                </a:solidFill>
              </a:rPr>
              <a:t>In this section, we will cover:</a:t>
            </a:r>
            <a:endParaRPr sz="20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2000" dirty="0">
                <a:solidFill>
                  <a:schemeClr val="dk1"/>
                </a:solidFill>
              </a:rPr>
              <a:t>- A review of clustering approaches</a:t>
            </a:r>
            <a:endParaRPr sz="20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2000" dirty="0">
                <a:solidFill>
                  <a:schemeClr val="dk1"/>
                </a:solidFill>
              </a:rPr>
              <a:t>- Summarizing and comparing clustering approaches</a:t>
            </a:r>
            <a:endParaRPr sz="20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2000" dirty="0">
                <a:solidFill>
                  <a:schemeClr val="dk1"/>
                </a:solidFill>
              </a:rPr>
              <a:t>- Guidelines for choosing an approach</a:t>
            </a:r>
            <a:endParaRPr sz="2000" dirty="0">
              <a:solidFill>
                <a:schemeClr val="dk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 smtClean="0"/>
              <a:t>2</a:t>
            </a:fld>
            <a:endParaRPr lang="vi"/>
          </a:p>
        </p:txBody>
      </p:sp>
    </p:spTree>
    <p:extLst>
      <p:ext uri="{BB962C8B-B14F-4D97-AF65-F5344CB8AC3E}">
        <p14:creationId xmlns:p14="http://schemas.microsoft.com/office/powerpoint/2010/main" val="3966787260"/>
      </p:ext>
    </p:extLst>
  </p:cSld>
  <p:clrMapOvr>
    <a:masterClrMapping/>
  </p:clrMapOvr>
  <p:extLst mod="1">
    <p:ext uri="{6950BFC3-D8DA-4A85-94F7-54DA5524770B}">
      <p188:commentRel xmlns="" xmlns:p188="http://schemas.microsoft.com/office/powerpoint/2018/8/main" r:id="rId3"/>
    </p:ext>
  </p:extLs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5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3000" b="1" dirty="0"/>
              <a:t>Clustering Approaches: Summary</a:t>
            </a:r>
            <a:endParaRPr sz="3000" b="1" dirty="0"/>
          </a:p>
        </p:txBody>
      </p:sp>
      <p:pic>
        <p:nvPicPr>
          <p:cNvPr id="61" name="Google Shape;61;p14"/>
          <p:cNvPicPr preferRelativeResize="0"/>
          <p:nvPr/>
        </p:nvPicPr>
        <p:blipFill rotWithShape="1">
          <a:blip r:embed="rId3">
            <a:alphaModFix/>
          </a:blip>
          <a:srcRect l="6438" t="16047" r="8054" b="3151"/>
          <a:stretch/>
        </p:blipFill>
        <p:spPr>
          <a:xfrm>
            <a:off x="538900" y="1017725"/>
            <a:ext cx="7768741" cy="41257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 smtClean="0"/>
              <a:t>3</a:t>
            </a:fld>
            <a:endParaRPr lang="vi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50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vi" sz="3000" b="1" dirty="0"/>
              <a:t>K Means</a:t>
            </a:r>
            <a:endParaRPr sz="3000" b="1" dirty="0"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314375"/>
            <a:ext cx="4759200" cy="33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 sz="2000">
                <a:solidFill>
                  <a:schemeClr val="dk1"/>
                </a:solidFill>
              </a:rPr>
              <a:t>- MiniBatch version is fast (big data). 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vi" sz="2000">
                <a:solidFill>
                  <a:schemeClr val="dk1"/>
                </a:solidFill>
              </a:rPr>
              <a:t>- Have to try k values (k not too big). 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vi" sz="2000">
                <a:solidFill>
                  <a:schemeClr val="dk1"/>
                </a:solidFill>
              </a:rPr>
              <a:t>- Tends to find even sized clusters. 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2000">
                <a:solidFill>
                  <a:schemeClr val="dk1"/>
                </a:solidFill>
              </a:rPr>
              <a:t>- Bad with non-spherical cluster shapes.</a:t>
            </a:r>
            <a:endParaRPr sz="2000"/>
          </a:p>
        </p:txBody>
      </p:sp>
      <p:pic>
        <p:nvPicPr>
          <p:cNvPr id="68" name="Google Shape;68;p15"/>
          <p:cNvPicPr preferRelativeResize="0"/>
          <p:nvPr/>
        </p:nvPicPr>
        <p:blipFill rotWithShape="1">
          <a:blip r:embed="rId3">
            <a:alphaModFix/>
          </a:blip>
          <a:srcRect l="51369" t="23211" r="9660" b="6872"/>
          <a:stretch/>
        </p:blipFill>
        <p:spPr>
          <a:xfrm>
            <a:off x="5070900" y="934650"/>
            <a:ext cx="3920700" cy="395311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 smtClean="0"/>
              <a:t>4</a:t>
            </a:fld>
            <a:endParaRPr lang="vi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5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3000" b="1" dirty="0"/>
              <a:t>Mean-shift</a:t>
            </a:r>
            <a:endParaRPr sz="3000" b="1" dirty="0"/>
          </a:p>
        </p:txBody>
      </p:sp>
      <p:sp>
        <p:nvSpPr>
          <p:cNvPr id="74" name="Google Shape;74;p16"/>
          <p:cNvSpPr txBox="1">
            <a:spLocks noGrp="1"/>
          </p:cNvSpPr>
          <p:nvPr>
            <p:ph type="body" idx="1"/>
          </p:nvPr>
        </p:nvSpPr>
        <p:spPr>
          <a:xfrm>
            <a:off x="460425" y="1276400"/>
            <a:ext cx="4260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 sz="2000">
                <a:solidFill>
                  <a:schemeClr val="dk1"/>
                </a:solidFill>
              </a:rPr>
              <a:t>- DON'T have to guess k. 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vi" sz="2000">
                <a:solidFill>
                  <a:schemeClr val="dk1"/>
                </a:solidFill>
              </a:rPr>
              <a:t>- Can find uneven cluster sizes. 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vi" sz="2000">
                <a:solidFill>
                  <a:schemeClr val="dk1"/>
                </a:solidFill>
              </a:rPr>
              <a:t>- Slow with a lot of data 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vi" sz="2000">
                <a:solidFill>
                  <a:schemeClr val="dk1"/>
                </a:solidFill>
              </a:rPr>
              <a:t>- Lots of clusters? No problem 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vi" sz="2000">
                <a:solidFill>
                  <a:schemeClr val="dk1"/>
                </a:solidFill>
              </a:rPr>
              <a:t>- Doesn't handle weird shapes well. 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2000">
                <a:solidFill>
                  <a:schemeClr val="dk1"/>
                </a:solidFill>
              </a:rPr>
              <a:t>- Euclidean distance only.</a:t>
            </a:r>
            <a:endParaRPr sz="2000"/>
          </a:p>
        </p:txBody>
      </p:sp>
      <p:pic>
        <p:nvPicPr>
          <p:cNvPr id="75" name="Google Shape;75;p16"/>
          <p:cNvPicPr preferRelativeResize="0"/>
          <p:nvPr/>
        </p:nvPicPr>
        <p:blipFill rotWithShape="1">
          <a:blip r:embed="rId3">
            <a:alphaModFix/>
          </a:blip>
          <a:srcRect l="51045" t="23208" r="9340" b="6591"/>
          <a:stretch/>
        </p:blipFill>
        <p:spPr>
          <a:xfrm>
            <a:off x="4835925" y="1017725"/>
            <a:ext cx="3897225" cy="388138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 smtClean="0"/>
              <a:t>5</a:t>
            </a:fld>
            <a:endParaRPr lang="vi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5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3000" b="1" dirty="0"/>
              <a:t>Hierarchical Clustering (Ward)</a:t>
            </a:r>
            <a:endParaRPr sz="3000" b="1" dirty="0"/>
          </a:p>
        </p:txBody>
      </p:sp>
      <p:sp>
        <p:nvSpPr>
          <p:cNvPr id="81" name="Google Shape;81;p17"/>
          <p:cNvSpPr txBox="1">
            <a:spLocks noGrp="1"/>
          </p:cNvSpPr>
          <p:nvPr>
            <p:ph type="body" idx="1"/>
          </p:nvPr>
        </p:nvSpPr>
        <p:spPr>
          <a:xfrm>
            <a:off x="373675" y="1152600"/>
            <a:ext cx="5217900" cy="39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>
                <a:solidFill>
                  <a:srgbClr val="060500"/>
                </a:solidFill>
              </a:rPr>
              <a:t>- Get a full hierarchy tree.</a:t>
            </a:r>
            <a:endParaRPr>
              <a:solidFill>
                <a:srgbClr val="060500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vi">
                <a:solidFill>
                  <a:schemeClr val="dk1"/>
                </a:solidFill>
              </a:rPr>
              <a:t>   Useful for some problems. 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vi">
                <a:solidFill>
                  <a:schemeClr val="dk1"/>
                </a:solidFill>
              </a:rPr>
              <a:t>- Have to try k values. 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>
                <a:solidFill>
                  <a:schemeClr val="dk1"/>
                </a:solidFill>
              </a:rPr>
              <a:t>- Finds uneven cluster sizes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vi">
                <a:solidFill>
                  <a:schemeClr val="dk1"/>
                </a:solidFill>
              </a:rPr>
              <a:t>  (one is big, some are tiny). 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vi">
                <a:solidFill>
                  <a:schemeClr val="dk1"/>
                </a:solidFill>
              </a:rPr>
              <a:t>- A lot of distance metric and linkage options. 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>
                <a:solidFill>
                  <a:schemeClr val="dk1"/>
                </a:solidFill>
              </a:rPr>
              <a:t>- Can be slow to calculate (complexity proportional to squared number of observations).</a:t>
            </a:r>
            <a:endParaRPr/>
          </a:p>
        </p:txBody>
      </p:sp>
      <p:pic>
        <p:nvPicPr>
          <p:cNvPr id="82" name="Google Shape;82;p17"/>
          <p:cNvPicPr preferRelativeResize="0"/>
          <p:nvPr/>
        </p:nvPicPr>
        <p:blipFill rotWithShape="1">
          <a:blip r:embed="rId3">
            <a:alphaModFix/>
          </a:blip>
          <a:srcRect l="52173" t="23497" r="9018" b="7736"/>
          <a:stretch/>
        </p:blipFill>
        <p:spPr>
          <a:xfrm>
            <a:off x="5396975" y="1017725"/>
            <a:ext cx="3694925" cy="36796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 smtClean="0"/>
              <a:t>6</a:t>
            </a:fld>
            <a:endParaRPr lang="vi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5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3000" b="1" dirty="0"/>
              <a:t>DBSCAN</a:t>
            </a:r>
            <a:endParaRPr sz="3000" b="1" dirty="0"/>
          </a:p>
        </p:txBody>
      </p:sp>
      <p:sp>
        <p:nvSpPr>
          <p:cNvPr id="88" name="Google Shape;88;p18"/>
          <p:cNvSpPr txBox="1">
            <a:spLocks noGrp="1"/>
          </p:cNvSpPr>
          <p:nvPr>
            <p:ph type="body" idx="1"/>
          </p:nvPr>
        </p:nvSpPr>
        <p:spPr>
          <a:xfrm>
            <a:off x="396600" y="1078100"/>
            <a:ext cx="4709700" cy="39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solidFill>
                  <a:schemeClr val="dk1"/>
                </a:solidFill>
              </a:rPr>
              <a:t>- Density based, on the money with the right    parameters. 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vi">
                <a:solidFill>
                  <a:schemeClr val="dk1"/>
                </a:solidFill>
              </a:rPr>
              <a:t>- Have to try epsilon (and num_clu) values. 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vi">
                <a:solidFill>
                  <a:schemeClr val="dk1"/>
                </a:solidFill>
              </a:rPr>
              <a:t>- Can find uneven cluster sizes. 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vi">
                <a:solidFill>
                  <a:schemeClr val="dk1"/>
                </a:solidFill>
              </a:rPr>
              <a:t>- Full distance metric options. 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vi">
                <a:solidFill>
                  <a:schemeClr val="dk1"/>
                </a:solidFill>
              </a:rPr>
              <a:t>- Can handle tons of data and weird shapes. 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vi">
                <a:solidFill>
                  <a:schemeClr val="dk1"/>
                </a:solidFill>
              </a:rPr>
              <a:t>- Too small epsilon (too many clusters) is not trustworthy. 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>
                <a:solidFill>
                  <a:schemeClr val="dk1"/>
                </a:solidFill>
              </a:rPr>
              <a:t>- Does not do well with clusters of different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89" name="Google Shape;89;p18"/>
          <p:cNvPicPr preferRelativeResize="0"/>
          <p:nvPr/>
        </p:nvPicPr>
        <p:blipFill rotWithShape="1">
          <a:blip r:embed="rId3">
            <a:alphaModFix/>
          </a:blip>
          <a:srcRect l="50723" t="23208" r="9823" b="8025"/>
          <a:stretch/>
        </p:blipFill>
        <p:spPr>
          <a:xfrm>
            <a:off x="5106300" y="1128050"/>
            <a:ext cx="3972050" cy="389100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 smtClean="0"/>
              <a:t>7</a:t>
            </a:fld>
            <a:endParaRPr lang="vi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5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3000" b="1" dirty="0"/>
              <a:t>Clustering Approaches: Summary</a:t>
            </a:r>
            <a:endParaRPr sz="3000" b="1" dirty="0"/>
          </a:p>
        </p:txBody>
      </p:sp>
      <p:sp>
        <p:nvSpPr>
          <p:cNvPr id="95" name="Google Shape;95;p19"/>
          <p:cNvSpPr txBox="1">
            <a:spLocks noGrp="1"/>
          </p:cNvSpPr>
          <p:nvPr>
            <p:ph type="body" idx="1"/>
          </p:nvPr>
        </p:nvSpPr>
        <p:spPr>
          <a:xfrm>
            <a:off x="433800" y="1152475"/>
            <a:ext cx="8398500" cy="4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5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600">
                <a:solidFill>
                  <a:srgbClr val="010000"/>
                </a:solidFill>
              </a:rPr>
              <a:t>A summary of approaches to clustering, along with general use cases and applications.</a:t>
            </a:r>
            <a:endParaRPr sz="1600">
              <a:solidFill>
                <a:srgbClr val="010000"/>
              </a:solidFill>
            </a:endParaRPr>
          </a:p>
        </p:txBody>
      </p:sp>
      <p:pic>
        <p:nvPicPr>
          <p:cNvPr id="96" name="Google Shape;96;p19"/>
          <p:cNvPicPr preferRelativeResize="0"/>
          <p:nvPr/>
        </p:nvPicPr>
        <p:blipFill rotWithShape="1">
          <a:blip r:embed="rId3">
            <a:alphaModFix/>
          </a:blip>
          <a:srcRect t="29228" r="1613"/>
          <a:stretch/>
        </p:blipFill>
        <p:spPr>
          <a:xfrm>
            <a:off x="125800" y="1536925"/>
            <a:ext cx="8768224" cy="35446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 smtClean="0"/>
              <a:t>8</a:t>
            </a:fld>
            <a:endParaRPr lang="vi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5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3000" b="1" dirty="0"/>
              <a:t>Summary</a:t>
            </a:r>
            <a:endParaRPr sz="3000" b="1" dirty="0"/>
          </a:p>
        </p:txBody>
      </p:sp>
      <p:sp>
        <p:nvSpPr>
          <p:cNvPr id="102" name="Google Shape;102;p20"/>
          <p:cNvSpPr txBox="1">
            <a:spLocks noGrp="1"/>
          </p:cNvSpPr>
          <p:nvPr>
            <p:ph type="body" idx="1"/>
          </p:nvPr>
        </p:nvSpPr>
        <p:spPr>
          <a:xfrm>
            <a:off x="607275" y="1140075"/>
            <a:ext cx="7994100" cy="385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 sz="2000" dirty="0">
                <a:solidFill>
                  <a:schemeClr val="tx1"/>
                </a:solidFill>
              </a:rPr>
              <a:t>- Clustering: unsupervised learning technique for grouping data. </a:t>
            </a:r>
            <a:endParaRPr sz="2000" dirty="0"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vi" sz="2000" dirty="0">
                <a:solidFill>
                  <a:schemeClr val="tx1"/>
                </a:solidFill>
              </a:rPr>
              <a:t>- Several approaches possible: </a:t>
            </a:r>
            <a:endParaRPr sz="2000" dirty="0">
              <a:solidFill>
                <a:schemeClr val="tx1"/>
              </a:solidFill>
            </a:endParaRPr>
          </a:p>
          <a:p>
            <a:pPr marL="0" lvl="0" indent="4572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vi" sz="2000" dirty="0">
                <a:solidFill>
                  <a:schemeClr val="tx1"/>
                </a:solidFill>
              </a:rPr>
              <a:t>• KMeans </a:t>
            </a:r>
            <a:endParaRPr sz="2000" dirty="0">
              <a:solidFill>
                <a:schemeClr val="tx1"/>
              </a:solidFill>
            </a:endParaRPr>
          </a:p>
          <a:p>
            <a:pPr marL="0" lvl="0" indent="4572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vi" sz="2000" dirty="0">
                <a:solidFill>
                  <a:schemeClr val="tx1"/>
                </a:solidFill>
              </a:rPr>
              <a:t>• Hierarchical Agglomerative Clustering </a:t>
            </a:r>
            <a:endParaRPr sz="2000" dirty="0">
              <a:solidFill>
                <a:schemeClr val="tx1"/>
              </a:solidFill>
            </a:endParaRPr>
          </a:p>
          <a:p>
            <a:pPr marL="0" lvl="0" indent="4572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vi" sz="2000" dirty="0">
                <a:solidFill>
                  <a:schemeClr val="tx1"/>
                </a:solidFill>
              </a:rPr>
              <a:t>• DBSCAN </a:t>
            </a:r>
            <a:endParaRPr sz="2000" dirty="0">
              <a:solidFill>
                <a:schemeClr val="tx1"/>
              </a:solidFill>
            </a:endParaRPr>
          </a:p>
          <a:p>
            <a:pPr marL="0" lvl="0" indent="4572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2000" dirty="0">
                <a:solidFill>
                  <a:schemeClr val="tx1"/>
                </a:solidFill>
              </a:rPr>
              <a:t>• Mean shift</a:t>
            </a:r>
            <a:endParaRPr sz="2000" dirty="0"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vi" sz="2000" dirty="0">
                <a:solidFill>
                  <a:schemeClr val="tx1"/>
                </a:solidFill>
              </a:rPr>
              <a:t>- All implemented in scikit-learn </a:t>
            </a:r>
            <a:endParaRPr sz="2000" dirty="0">
              <a:solidFill>
                <a:schemeClr val="tx1"/>
              </a:solidFill>
            </a:endParaRPr>
          </a:p>
          <a:p>
            <a:pPr marL="0" lvl="0" indent="457200" algn="l" rtl="0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2000" dirty="0">
                <a:solidFill>
                  <a:schemeClr val="tx1"/>
                </a:solidFill>
              </a:rPr>
              <a:t>• https://scikit-learn.org/stable/modules/clustering.html</a:t>
            </a:r>
            <a:endParaRPr sz="2000" dirty="0">
              <a:solidFill>
                <a:schemeClr val="tx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 smtClean="0"/>
              <a:t>9</a:t>
            </a:fld>
            <a:endParaRPr lang="vi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339</Words>
  <Application>Microsoft Office PowerPoint</Application>
  <PresentationFormat>On-screen Show (16:9)</PresentationFormat>
  <Paragraphs>61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Arial</vt:lpstr>
      <vt:lpstr>Simple Light</vt:lpstr>
      <vt:lpstr>Comparing Algorithms</vt:lpstr>
      <vt:lpstr>Learning Goals</vt:lpstr>
      <vt:lpstr>Clustering Approaches: Summary</vt:lpstr>
      <vt:lpstr>K Means</vt:lpstr>
      <vt:lpstr>Mean-shift</vt:lpstr>
      <vt:lpstr>Hierarchical Clustering (Ward)</vt:lpstr>
      <vt:lpstr>DBSCAN</vt:lpstr>
      <vt:lpstr>Clustering Approaches: Summary</vt:lpstr>
      <vt:lpstr>Summary</vt:lpstr>
      <vt:lpstr>Learning Recap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Learning Goals</dc:title>
  <cp:lastModifiedBy>Ngô Đăng Hà An</cp:lastModifiedBy>
  <cp:revision>7</cp:revision>
  <dcterms:modified xsi:type="dcterms:W3CDTF">2022-12-15T13:05:03Z</dcterms:modified>
</cp:coreProperties>
</file>