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64" r:id="rId2"/>
    <p:sldId id="265" r:id="rId3"/>
    <p:sldId id="266" r:id="rId4"/>
    <p:sldId id="267" r:id="rId5"/>
    <p:sldId id="268" r:id="rId6"/>
    <p:sldId id="269" r:id="rId7"/>
    <p:sldId id="270" r:id="rId8"/>
    <p:sldId id="278" r:id="rId9"/>
    <p:sldId id="279" r:id="rId10"/>
    <p:sldId id="280" r:id="rId11"/>
    <p:sldId id="281" r:id="rId12"/>
    <p:sldId id="271" r:id="rId13"/>
    <p:sldId id="272" r:id="rId14"/>
    <p:sldId id="274" r:id="rId15"/>
    <p:sldId id="275" r:id="rId16"/>
    <p:sldId id="277" r:id="rId17"/>
    <p:sldId id="276"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615FEF-C003-BDE4-A30D-DBA9560B8F91}" name="Phan Thi Thu Hong (FE FPTU DN)" initials="PD" userId="S::hongptt11@fe.edu.vn::4d36b424-e1a9-4834-b8a6-b266a7cdd1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F5570-6820-406B-FC00-CECF96E93ABF}" v="1" dt="2022-11-15T04:50:01.276"/>
    <p1510:client id="{9FA96368-FF07-5883-A275-A92C2E325437}" v="2" dt="2022-11-15T04:49:03.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i Thu Hong (FE FPTU DN)" userId="S::hongptt11@fe.edu.vn::4d36b424-e1a9-4834-b8a6-b266a7cdd1c0" providerId="AD" clId="Web-{9FA96368-FF07-5883-A275-A92C2E325437}"/>
    <pc:docChg chg="mod">
      <pc:chgData name="Phan Thi Thu Hong (FE FPTU DN)" userId="S::hongptt11@fe.edu.vn::4d36b424-e1a9-4834-b8a6-b266a7cdd1c0" providerId="AD" clId="Web-{9FA96368-FF07-5883-A275-A92C2E325437}" dt="2022-11-15T04:49:03.133" v="1"/>
      <pc:docMkLst>
        <pc:docMk/>
      </pc:docMkLst>
      <pc:sldChg chg="addCm">
        <pc:chgData name="Phan Thi Thu Hong (FE FPTU DN)" userId="S::hongptt11@fe.edu.vn::4d36b424-e1a9-4834-b8a6-b266a7cdd1c0" providerId="AD" clId="Web-{9FA96368-FF07-5883-A275-A92C2E325437}" dt="2022-11-15T04:49:03.133" v="1"/>
        <pc:sldMkLst>
          <pc:docMk/>
          <pc:sldMk cId="0" sldId="256"/>
        </pc:sldMkLst>
      </pc:sldChg>
    </pc:docChg>
  </pc:docChgLst>
  <pc:docChgLst>
    <pc:chgData name="Phan Thi Thu Hong (FE FPTU DN)" userId="S::hongptt11@fe.edu.vn::4d36b424-e1a9-4834-b8a6-b266a7cdd1c0" providerId="AD" clId="Web-{857F5570-6820-406B-FC00-CECF96E93ABF}"/>
    <pc:docChg chg="">
      <pc:chgData name="Phan Thi Thu Hong (FE FPTU DN)" userId="S::hongptt11@fe.edu.vn::4d36b424-e1a9-4834-b8a6-b266a7cdd1c0" providerId="AD" clId="Web-{857F5570-6820-406B-FC00-CECF96E93ABF}" dt="2022-11-15T04:50:01.276" v="0"/>
      <pc:docMkLst>
        <pc:docMk/>
      </pc:docMkLst>
      <pc:sldChg chg="modCm">
        <pc:chgData name="Phan Thi Thu Hong (FE FPTU DN)" userId="S::hongptt11@fe.edu.vn::4d36b424-e1a9-4834-b8a6-b266a7cdd1c0" providerId="AD" clId="Web-{857F5570-6820-406B-FC00-CECF96E93ABF}" dt="2022-11-15T04:50:01.276" v="0"/>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94364f0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94364f0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15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94102b0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94102b0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15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794102b0a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794102b0a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07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794102b0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794102b0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749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794102b0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794102b0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4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794102b0a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794102b0a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05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794102b0a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794102b0a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88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794102b0a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794102b0a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83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94364f0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94364f0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94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95" y="9897"/>
            <a:ext cx="903262" cy="4554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18/10/relationships/comments"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98" y="1432844"/>
            <a:ext cx="8520600" cy="2545130"/>
          </a:xfrm>
        </p:spPr>
        <p:txBody>
          <a:bodyPr>
            <a:normAutofit/>
          </a:bodyPr>
          <a:lstStyle/>
          <a:p>
            <a:pPr algn="ctr"/>
            <a:r>
              <a:rPr lang="en-US" sz="4400" b="1" dirty="0" smtClean="0"/>
              <a:t>Kernel </a:t>
            </a:r>
            <a:r>
              <a:rPr lang="en-US" sz="4400" b="1" dirty="0"/>
              <a:t>Principal Component Analysis and Multidimensional Scaling</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74188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 b="1" dirty="0"/>
              <a:t>Kernel PCA: The Syntax</a:t>
            </a:r>
            <a:endParaRPr lang="en-US" dirty="0"/>
          </a:p>
        </p:txBody>
      </p:sp>
      <p:sp>
        <p:nvSpPr>
          <p:cNvPr id="3" name="Text Placeholder 2"/>
          <p:cNvSpPr>
            <a:spLocks noGrp="1"/>
          </p:cNvSpPr>
          <p:nvPr>
            <p:ph type="body" idx="1"/>
          </p:nvPr>
        </p:nvSpPr>
        <p:spPr>
          <a:xfrm>
            <a:off x="311700" y="1152475"/>
            <a:ext cx="8520600" cy="3904342"/>
          </a:xfrm>
        </p:spPr>
        <p:txBody>
          <a:bodyPr/>
          <a:lstStyle/>
          <a:p>
            <a:r>
              <a:rPr lang="en-US" dirty="0"/>
              <a:t>Applying kernel PCA on this dataset with RBF kernel with a gamma value of 15.</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10</a:t>
            </a:fld>
            <a:endParaRPr lang="vi"/>
          </a:p>
        </p:txBody>
      </p:sp>
      <p:pic>
        <p:nvPicPr>
          <p:cNvPr id="6" name="Picture 5"/>
          <p:cNvPicPr>
            <a:picLocks noChangeAspect="1"/>
          </p:cNvPicPr>
          <p:nvPr/>
        </p:nvPicPr>
        <p:blipFill>
          <a:blip r:embed="rId2"/>
          <a:stretch>
            <a:fillRect/>
          </a:stretch>
        </p:blipFill>
        <p:spPr>
          <a:xfrm>
            <a:off x="2059172" y="2120672"/>
            <a:ext cx="4762119" cy="1680748"/>
          </a:xfrm>
          <a:prstGeom prst="rect">
            <a:avLst/>
          </a:prstGeom>
        </p:spPr>
      </p:pic>
    </p:spTree>
    <p:extLst>
      <p:ext uri="{BB962C8B-B14F-4D97-AF65-F5344CB8AC3E}">
        <p14:creationId xmlns:p14="http://schemas.microsoft.com/office/powerpoint/2010/main" val="205524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 b="1" dirty="0"/>
              <a:t>Kernel PCA: The Syntax</a:t>
            </a:r>
            <a:endParaRPr lang="en-US" dirty="0"/>
          </a:p>
        </p:txBody>
      </p:sp>
      <p:sp>
        <p:nvSpPr>
          <p:cNvPr id="3" name="Text Placeholder 2"/>
          <p:cNvSpPr>
            <a:spLocks noGrp="1"/>
          </p:cNvSpPr>
          <p:nvPr>
            <p:ph type="body" idx="1"/>
          </p:nvPr>
        </p:nvSpPr>
        <p:spPr>
          <a:xfrm>
            <a:off x="311700" y="1152475"/>
            <a:ext cx="8520600" cy="390434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solidFill>
                  <a:schemeClr val="tx1"/>
                </a:solidFill>
              </a:rPr>
              <a:t>In the kernel space the two classes are linearly separable. Kernel PCA uses a kernel function to project the dataset into a higher-dimensional space, where it is linearly separable.</a:t>
            </a:r>
            <a:r>
              <a:rPr lang="en-US" dirty="0">
                <a:solidFill>
                  <a:schemeClr val="tx1"/>
                </a:solidFill>
              </a:rPr>
              <a:t/>
            </a:r>
            <a:br>
              <a:rPr lang="en-US" dirty="0">
                <a:solidFill>
                  <a:schemeClr val="tx1"/>
                </a:solidFill>
              </a:rPr>
            </a:br>
            <a:r>
              <a:rPr lang="en-US" dirty="0">
                <a:solidFill>
                  <a:schemeClr val="tx1"/>
                </a:solidFill>
              </a:rPr>
              <a:t>Finally, we applied the kernel PCA to a non-linear dataset using </a:t>
            </a:r>
            <a:r>
              <a:rPr lang="en-US" dirty="0" err="1">
                <a:solidFill>
                  <a:schemeClr val="tx1"/>
                </a:solidFill>
              </a:rPr>
              <a:t>scikit</a:t>
            </a:r>
            <a:r>
              <a:rPr lang="en-US" dirty="0">
                <a:solidFill>
                  <a:schemeClr val="tx1"/>
                </a:solidFill>
              </a:rPr>
              <a:t>-learn.</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11</a:t>
            </a:fld>
            <a:endParaRPr lang="vi"/>
          </a:p>
        </p:txBody>
      </p:sp>
      <p:pic>
        <p:nvPicPr>
          <p:cNvPr id="3074" name="Picture 2" descr="https://media.geeksforgeeks.org/wp-content/uploads/20190811163750/kernel-pc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447" y="991029"/>
            <a:ext cx="36480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92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Multi-Dimensional Scaling (MDS)</a:t>
            </a:r>
            <a:endParaRPr sz="3000" b="1" dirty="0"/>
          </a:p>
        </p:txBody>
      </p:sp>
      <p:sp>
        <p:nvSpPr>
          <p:cNvPr id="89" name="Google Shape;89;p18"/>
          <p:cNvSpPr txBox="1">
            <a:spLocks noGrp="1"/>
          </p:cNvSpPr>
          <p:nvPr>
            <p:ph type="body" idx="1"/>
          </p:nvPr>
        </p:nvSpPr>
        <p:spPr>
          <a:xfrm>
            <a:off x="570125" y="1152475"/>
            <a:ext cx="8262300" cy="1475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vi" sz="2000">
                <a:solidFill>
                  <a:schemeClr val="dk1"/>
                </a:solidFill>
              </a:rPr>
              <a:t>- Non-linear transformation </a:t>
            </a:r>
            <a:endParaRPr sz="2000">
              <a:solidFill>
                <a:schemeClr val="dk1"/>
              </a:solidFill>
            </a:endParaRPr>
          </a:p>
          <a:p>
            <a:pPr marL="0" lvl="0" indent="0" algn="l" rtl="0">
              <a:lnSpc>
                <a:spcPct val="115000"/>
              </a:lnSpc>
              <a:spcBef>
                <a:spcPts val="500"/>
              </a:spcBef>
              <a:spcAft>
                <a:spcPts val="0"/>
              </a:spcAft>
              <a:buNone/>
            </a:pPr>
            <a:r>
              <a:rPr lang="vi" sz="2000">
                <a:solidFill>
                  <a:schemeClr val="dk1"/>
                </a:solidFill>
              </a:rPr>
              <a:t>- Doesn't focus on maintaining overall variance. </a:t>
            </a:r>
            <a:endParaRPr sz="2000">
              <a:solidFill>
                <a:schemeClr val="dk1"/>
              </a:solidFill>
            </a:endParaRPr>
          </a:p>
          <a:p>
            <a:pPr marL="0" lvl="0" indent="0" algn="l" rtl="0">
              <a:lnSpc>
                <a:spcPct val="115000"/>
              </a:lnSpc>
              <a:spcBef>
                <a:spcPts val="500"/>
              </a:spcBef>
              <a:spcAft>
                <a:spcPts val="500"/>
              </a:spcAft>
              <a:buClr>
                <a:schemeClr val="dk1"/>
              </a:buClr>
              <a:buSzPts val="1100"/>
              <a:buFont typeface="Arial"/>
              <a:buNone/>
            </a:pPr>
            <a:r>
              <a:rPr lang="vi" sz="2000">
                <a:solidFill>
                  <a:schemeClr val="dk1"/>
                </a:solidFill>
              </a:rPr>
              <a:t>- Instead, maintains geometric distances between points.</a:t>
            </a:r>
            <a:endParaRPr sz="2000"/>
          </a:p>
        </p:txBody>
      </p:sp>
      <p:pic>
        <p:nvPicPr>
          <p:cNvPr id="90" name="Google Shape;90;p18"/>
          <p:cNvPicPr preferRelativeResize="0"/>
          <p:nvPr/>
        </p:nvPicPr>
        <p:blipFill rotWithShape="1">
          <a:blip r:embed="rId3">
            <a:alphaModFix/>
          </a:blip>
          <a:srcRect l="18838" t="47851" r="20934"/>
          <a:stretch/>
        </p:blipFill>
        <p:spPr>
          <a:xfrm>
            <a:off x="1478550" y="2466400"/>
            <a:ext cx="5501300" cy="267710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08530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Multi-Dimensional Scaling: The Syntax</a:t>
            </a:r>
            <a:endParaRPr sz="3000" b="1" dirty="0"/>
          </a:p>
        </p:txBody>
      </p:sp>
      <p:pic>
        <p:nvPicPr>
          <p:cNvPr id="96" name="Google Shape;96;p19"/>
          <p:cNvPicPr preferRelativeResize="0"/>
          <p:nvPr/>
        </p:nvPicPr>
        <p:blipFill rotWithShape="1">
          <a:blip r:embed="rId3">
            <a:alphaModFix/>
          </a:blip>
          <a:srcRect t="23206" r="9820"/>
          <a:stretch/>
        </p:blipFill>
        <p:spPr>
          <a:xfrm>
            <a:off x="211275" y="1017725"/>
            <a:ext cx="8621022" cy="41257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19733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5"/>
            <a:ext cx="8520600" cy="3904342"/>
          </a:xfrm>
        </p:spPr>
        <p:txBody>
          <a:bodyPr/>
          <a:lstStyle/>
          <a:p>
            <a:pPr marL="114300" indent="0">
              <a:buNone/>
            </a:pPr>
            <a:r>
              <a:rPr lang="en-US" dirty="0">
                <a:solidFill>
                  <a:schemeClr val="tx1"/>
                </a:solidFill>
              </a:rPr>
              <a:t>In this module, we learned about two dimensionality reduction techniques.</a:t>
            </a:r>
          </a:p>
          <a:p>
            <a:pPr marL="114300" indent="0">
              <a:buNone/>
            </a:pPr>
            <a:r>
              <a:rPr lang="en-US" b="1" dirty="0">
                <a:solidFill>
                  <a:schemeClr val="tx1"/>
                </a:solidFill>
              </a:rPr>
              <a:t>Kernel principal component analysis (Kernel PCA)</a:t>
            </a:r>
          </a:p>
          <a:p>
            <a:r>
              <a:rPr lang="en-US" dirty="0">
                <a:solidFill>
                  <a:schemeClr val="tx1"/>
                </a:solidFill>
              </a:rPr>
              <a:t>Kernel principal component analysis (PCA) is an extension of principal component analysis (PCA) using techniques of kernel methods. Kernel principal component analysis maps the data to a higher dimension using kernels with their corresponding parameter.</a:t>
            </a:r>
          </a:p>
          <a:p>
            <a:r>
              <a:rPr lang="en-US" dirty="0">
                <a:solidFill>
                  <a:schemeClr val="tx1"/>
                </a:solidFill>
              </a:rPr>
              <a:t>There are different choices of kernels: linear, poly, </a:t>
            </a:r>
            <a:r>
              <a:rPr lang="en-US" dirty="0" err="1">
                <a:solidFill>
                  <a:schemeClr val="tx1"/>
                </a:solidFill>
              </a:rPr>
              <a:t>rbf</a:t>
            </a:r>
            <a:r>
              <a:rPr lang="en-US" dirty="0">
                <a:solidFill>
                  <a:schemeClr val="tx1"/>
                </a:solidFill>
              </a:rPr>
              <a:t>, sigmoid, cosine</a:t>
            </a:r>
          </a:p>
          <a:p>
            <a:r>
              <a:rPr lang="en-US" dirty="0">
                <a:solidFill>
                  <a:schemeClr val="tx1"/>
                </a:solidFill>
              </a:rPr>
              <a:t>Unlike PCA, Kernel PCA may not give perfect reconstruction</a:t>
            </a:r>
          </a:p>
          <a:p>
            <a:r>
              <a:rPr lang="en-US" dirty="0">
                <a:solidFill>
                  <a:schemeClr val="tx1"/>
                </a:solidFill>
              </a:rPr>
              <a:t>There are many more free parameters: gamma, alpha</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14</a:t>
            </a:fld>
            <a:endParaRPr lang="vi"/>
          </a:p>
        </p:txBody>
      </p:sp>
    </p:spTree>
    <p:extLst>
      <p:ext uri="{BB962C8B-B14F-4D97-AF65-F5344CB8AC3E}">
        <p14:creationId xmlns:p14="http://schemas.microsoft.com/office/powerpoint/2010/main" val="164527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5"/>
            <a:ext cx="8520600" cy="3904342"/>
          </a:xfrm>
        </p:spPr>
        <p:txBody>
          <a:bodyPr>
            <a:normAutofit/>
          </a:bodyPr>
          <a:lstStyle/>
          <a:p>
            <a:pPr marL="114300" indent="0">
              <a:buNone/>
            </a:pPr>
            <a:r>
              <a:rPr lang="en-US" b="1" dirty="0">
                <a:solidFill>
                  <a:schemeClr val="tx1"/>
                </a:solidFill>
              </a:rPr>
              <a:t>Syntax</a:t>
            </a:r>
          </a:p>
          <a:p>
            <a:r>
              <a:rPr lang="en-US" dirty="0">
                <a:solidFill>
                  <a:schemeClr val="tx1"/>
                </a:solidFill>
              </a:rPr>
              <a:t>An example of a </a:t>
            </a:r>
            <a:r>
              <a:rPr lang="en-US" i="1" dirty="0" err="1">
                <a:solidFill>
                  <a:schemeClr val="tx1"/>
                </a:solidFill>
              </a:rPr>
              <a:t>KernelPCA</a:t>
            </a:r>
            <a:r>
              <a:rPr lang="en-US" i="1" dirty="0">
                <a:solidFill>
                  <a:schemeClr val="tx1"/>
                </a:solidFill>
              </a:rPr>
              <a:t> o</a:t>
            </a:r>
            <a:r>
              <a:rPr lang="en-US" dirty="0">
                <a:solidFill>
                  <a:schemeClr val="tx1"/>
                </a:solidFill>
              </a:rPr>
              <a:t>bject is given here:</a:t>
            </a:r>
          </a:p>
          <a:p>
            <a:pPr marL="114300" indent="0">
              <a:buNone/>
            </a:pPr>
            <a:r>
              <a:rPr lang="en-US" b="1" dirty="0" smtClean="0">
                <a:solidFill>
                  <a:schemeClr val="tx1"/>
                </a:solidFill>
              </a:rPr>
              <a:t>	</a:t>
            </a:r>
            <a:r>
              <a:rPr lang="en-US" b="1" dirty="0" err="1" smtClean="0">
                <a:solidFill>
                  <a:schemeClr val="tx1"/>
                </a:solidFill>
              </a:rPr>
              <a:t>kernel_pca</a:t>
            </a:r>
            <a:r>
              <a:rPr lang="en-US" b="1" dirty="0" smtClean="0">
                <a:solidFill>
                  <a:schemeClr val="tx1"/>
                </a:solidFill>
              </a:rPr>
              <a:t> </a:t>
            </a:r>
            <a:r>
              <a:rPr lang="en-US" b="1" dirty="0">
                <a:solidFill>
                  <a:schemeClr val="tx1"/>
                </a:solidFill>
              </a:rPr>
              <a:t>= </a:t>
            </a:r>
            <a:r>
              <a:rPr lang="en-US" b="1" dirty="0" err="1">
                <a:solidFill>
                  <a:schemeClr val="tx1"/>
                </a:solidFill>
              </a:rPr>
              <a:t>KernelPCA</a:t>
            </a:r>
            <a:r>
              <a:rPr lang="en-US" b="1" dirty="0">
                <a:solidFill>
                  <a:schemeClr val="tx1"/>
                </a:solidFill>
              </a:rPr>
              <a:t>( kernel="</a:t>
            </a:r>
            <a:r>
              <a:rPr lang="en-US" b="1" dirty="0" err="1">
                <a:solidFill>
                  <a:schemeClr val="tx1"/>
                </a:solidFill>
              </a:rPr>
              <a:t>rbf</a:t>
            </a:r>
            <a:r>
              <a:rPr lang="en-US" b="1" dirty="0">
                <a:solidFill>
                  <a:schemeClr val="tx1"/>
                </a:solidFill>
              </a:rPr>
              <a:t>", gamma=10, </a:t>
            </a:r>
            <a:r>
              <a:rPr lang="en-US" b="1" dirty="0" err="1">
                <a:solidFill>
                  <a:schemeClr val="tx1"/>
                </a:solidFill>
              </a:rPr>
              <a:t>fit_inverse_transform</a:t>
            </a:r>
            <a:r>
              <a:rPr lang="en-US" b="1" dirty="0">
                <a:solidFill>
                  <a:schemeClr val="tx1"/>
                </a:solidFill>
              </a:rPr>
              <a:t>=True, alpha=0.1)</a:t>
            </a:r>
            <a:endParaRPr lang="en-US" dirty="0">
              <a:solidFill>
                <a:schemeClr val="tx1"/>
              </a:solidFill>
            </a:endParaRPr>
          </a:p>
          <a:p>
            <a:r>
              <a:rPr lang="en-US" dirty="0">
                <a:solidFill>
                  <a:schemeClr val="tx1"/>
                </a:solidFill>
              </a:rPr>
              <a:t>We can fit the model and make a prediction:</a:t>
            </a:r>
          </a:p>
          <a:p>
            <a:pPr marL="114300" indent="0">
              <a:buNone/>
            </a:pPr>
            <a:r>
              <a:rPr lang="en-US" b="1" dirty="0" smtClean="0">
                <a:solidFill>
                  <a:schemeClr val="tx1"/>
                </a:solidFill>
              </a:rPr>
              <a:t>	</a:t>
            </a:r>
            <a:r>
              <a:rPr lang="en-US" b="1" dirty="0" err="1" smtClean="0">
                <a:solidFill>
                  <a:schemeClr val="tx1"/>
                </a:solidFill>
              </a:rPr>
              <a:t>kernel_pca.fit</a:t>
            </a:r>
            <a:r>
              <a:rPr lang="en-US" b="1" dirty="0" smtClean="0">
                <a:solidFill>
                  <a:schemeClr val="tx1"/>
                </a:solidFill>
              </a:rPr>
              <a:t>(</a:t>
            </a:r>
            <a:r>
              <a:rPr lang="en-US" b="1" dirty="0" err="1" smtClean="0">
                <a:solidFill>
                  <a:schemeClr val="tx1"/>
                </a:solidFill>
              </a:rPr>
              <a:t>X_train</a:t>
            </a:r>
            <a:r>
              <a:rPr lang="en-US" b="1" dirty="0">
                <a:solidFill>
                  <a:schemeClr val="tx1"/>
                </a:solidFill>
              </a:rPr>
              <a:t>)</a:t>
            </a:r>
            <a:endParaRPr lang="en-US" dirty="0">
              <a:solidFill>
                <a:schemeClr val="tx1"/>
              </a:solidFill>
            </a:endParaRPr>
          </a:p>
          <a:p>
            <a:pPr marL="114300" indent="0">
              <a:buNone/>
            </a:pPr>
            <a:r>
              <a:rPr lang="en-US" b="1" dirty="0" smtClean="0">
                <a:solidFill>
                  <a:schemeClr val="tx1"/>
                </a:solidFill>
              </a:rPr>
              <a:t>	</a:t>
            </a:r>
            <a:r>
              <a:rPr lang="en-US" b="1" dirty="0" err="1" smtClean="0">
                <a:solidFill>
                  <a:schemeClr val="tx1"/>
                </a:solidFill>
              </a:rPr>
              <a:t>score_kernel_pca</a:t>
            </a:r>
            <a:r>
              <a:rPr lang="en-US" b="1" dirty="0" smtClean="0">
                <a:solidFill>
                  <a:schemeClr val="tx1"/>
                </a:solidFill>
              </a:rPr>
              <a:t> </a:t>
            </a:r>
            <a:r>
              <a:rPr lang="en-US" b="1" dirty="0">
                <a:solidFill>
                  <a:schemeClr val="tx1"/>
                </a:solidFill>
              </a:rPr>
              <a:t>= </a:t>
            </a:r>
            <a:r>
              <a:rPr lang="en-US" b="1" dirty="0" err="1">
                <a:solidFill>
                  <a:schemeClr val="tx1"/>
                </a:solidFill>
              </a:rPr>
              <a:t>kernel_pca.transform</a:t>
            </a:r>
            <a:r>
              <a:rPr lang="en-US" b="1" dirty="0">
                <a:solidFill>
                  <a:schemeClr val="tx1"/>
                </a:solidFill>
              </a:rPr>
              <a:t>(</a:t>
            </a:r>
            <a:r>
              <a:rPr lang="en-US" b="1" dirty="0" err="1">
                <a:solidFill>
                  <a:schemeClr val="tx1"/>
                </a:solidFill>
              </a:rPr>
              <a:t>X_test</a:t>
            </a:r>
            <a:r>
              <a:rPr lang="en-US" b="1" dirty="0" smtClean="0">
                <a:solidFill>
                  <a:schemeClr val="tx1"/>
                </a:solidFill>
              </a:rPr>
              <a:t>)</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15</a:t>
            </a:fld>
            <a:endParaRPr lang="vi"/>
          </a:p>
        </p:txBody>
      </p:sp>
    </p:spTree>
    <p:extLst>
      <p:ext uri="{BB962C8B-B14F-4D97-AF65-F5344CB8AC3E}">
        <p14:creationId xmlns:p14="http://schemas.microsoft.com/office/powerpoint/2010/main" val="154316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5"/>
            <a:ext cx="8520600" cy="3904342"/>
          </a:xfrm>
        </p:spPr>
        <p:txBody>
          <a:bodyPr>
            <a:normAutofit/>
          </a:bodyPr>
          <a:lstStyle/>
          <a:p>
            <a:pPr marL="114300" indent="0">
              <a:buNone/>
            </a:pPr>
            <a:r>
              <a:rPr lang="en-US" b="1" dirty="0" smtClean="0">
                <a:solidFill>
                  <a:schemeClr val="tx1"/>
                </a:solidFill>
              </a:rPr>
              <a:t>Multi-Dimensional </a:t>
            </a:r>
            <a:r>
              <a:rPr lang="en-US" b="1" dirty="0">
                <a:solidFill>
                  <a:schemeClr val="tx1"/>
                </a:solidFill>
              </a:rPr>
              <a:t>Scaling</a:t>
            </a:r>
          </a:p>
          <a:p>
            <a:r>
              <a:rPr lang="en-US" dirty="0">
                <a:solidFill>
                  <a:schemeClr val="tx1"/>
                </a:solidFill>
              </a:rPr>
              <a:t>Multi-Dimensional Scaling (MDS) is a family of algorithms, one version of which is Principal Component Analysis (PCA).</a:t>
            </a:r>
          </a:p>
          <a:p>
            <a:r>
              <a:rPr lang="en-US" dirty="0">
                <a:solidFill>
                  <a:schemeClr val="tx1"/>
                </a:solidFill>
              </a:rPr>
              <a:t> Like PCA, MDS can be used for dimensionality reduction; MDS can also be used to map complex differences into visual space. The difference is that MDS preserves the distance between data points.  There are many types of distances called dissimilarity metrics</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16</a:t>
            </a:fld>
            <a:endParaRPr lang="vi"/>
          </a:p>
        </p:txBody>
      </p:sp>
    </p:spTree>
    <p:extLst>
      <p:ext uri="{BB962C8B-B14F-4D97-AF65-F5344CB8AC3E}">
        <p14:creationId xmlns:p14="http://schemas.microsoft.com/office/powerpoint/2010/main" val="238919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5"/>
            <a:ext cx="8520600" cy="3904342"/>
          </a:xfrm>
        </p:spPr>
        <p:txBody>
          <a:bodyPr>
            <a:normAutofit/>
          </a:bodyPr>
          <a:lstStyle/>
          <a:p>
            <a:pPr marL="114300" indent="0">
              <a:buNone/>
            </a:pPr>
            <a:r>
              <a:rPr lang="en-US" b="1" dirty="0">
                <a:solidFill>
                  <a:schemeClr val="tx1"/>
                </a:solidFill>
              </a:rPr>
              <a:t>Metric MDS</a:t>
            </a:r>
          </a:p>
          <a:p>
            <a:r>
              <a:rPr lang="en-US" dirty="0">
                <a:solidFill>
                  <a:schemeClr val="tx1"/>
                </a:solidFill>
              </a:rPr>
              <a:t>Metric MDS represents points in an embedding. It determines the </a:t>
            </a:r>
            <a:r>
              <a:rPr lang="en-US" dirty="0" err="1">
                <a:solidFill>
                  <a:schemeClr val="tx1"/>
                </a:solidFill>
              </a:rPr>
              <a:t>embeddings</a:t>
            </a:r>
            <a:r>
              <a:rPr lang="en-US" dirty="0">
                <a:solidFill>
                  <a:schemeClr val="tx1"/>
                </a:solidFill>
              </a:rPr>
              <a:t> by minimizing a distance metric.</a:t>
            </a:r>
          </a:p>
          <a:p>
            <a:pPr marL="114300" indent="0">
              <a:buNone/>
            </a:pPr>
            <a:r>
              <a:rPr lang="en-US" b="1" dirty="0">
                <a:solidFill>
                  <a:schemeClr val="tx1"/>
                </a:solidFill>
              </a:rPr>
              <a:t>Non-Metric MDS</a:t>
            </a:r>
          </a:p>
          <a:p>
            <a:r>
              <a:rPr lang="en-US" dirty="0">
                <a:solidFill>
                  <a:schemeClr val="tx1"/>
                </a:solidFill>
              </a:rPr>
              <a:t>In Non-Metric MDS, we apply a function f(.) to the distance metric before minimizing the distance metric.</a:t>
            </a:r>
          </a:p>
          <a:p>
            <a:r>
              <a:rPr lang="en-US" dirty="0">
                <a:solidFill>
                  <a:schemeClr val="tx1"/>
                </a:solidFill>
              </a:rPr>
              <a:t>We can create the object this way:</a:t>
            </a:r>
          </a:p>
          <a:p>
            <a:pPr marL="114300" indent="0">
              <a:buNone/>
            </a:pPr>
            <a:r>
              <a:rPr lang="en-US" b="1" dirty="0" smtClean="0">
                <a:solidFill>
                  <a:schemeClr val="tx1"/>
                </a:solidFill>
              </a:rPr>
              <a:t>	embedding </a:t>
            </a:r>
            <a:r>
              <a:rPr lang="en-US" b="1" dirty="0">
                <a:solidFill>
                  <a:schemeClr val="tx1"/>
                </a:solidFill>
              </a:rPr>
              <a:t>= MDS(dissimilarity='precomputed', </a:t>
            </a:r>
            <a:r>
              <a:rPr lang="en-US" b="1" dirty="0" err="1">
                <a:solidFill>
                  <a:schemeClr val="tx1"/>
                </a:solidFill>
              </a:rPr>
              <a:t>random_state</a:t>
            </a:r>
            <a:r>
              <a:rPr lang="en-US" b="1" dirty="0">
                <a:solidFill>
                  <a:schemeClr val="tx1"/>
                </a:solidFill>
              </a:rPr>
              <a:t>=0, </a:t>
            </a:r>
            <a:r>
              <a:rPr lang="en-US" b="1" dirty="0" err="1">
                <a:solidFill>
                  <a:schemeClr val="tx1"/>
                </a:solidFill>
              </a:rPr>
              <a:t>n_components</a:t>
            </a:r>
            <a:r>
              <a:rPr lang="en-US" b="1" dirty="0">
                <a:solidFill>
                  <a:schemeClr val="tx1"/>
                </a:solidFill>
              </a:rPr>
              <a:t>=2, metric=False) </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17</a:t>
            </a:fld>
            <a:endParaRPr lang="vi"/>
          </a:p>
        </p:txBody>
      </p:sp>
    </p:spTree>
    <p:extLst>
      <p:ext uri="{BB962C8B-B14F-4D97-AF65-F5344CB8AC3E}">
        <p14:creationId xmlns:p14="http://schemas.microsoft.com/office/powerpoint/2010/main" val="348632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a:t>Learning Recap</a:t>
            </a:r>
            <a:endParaRPr sz="3000" b="1"/>
          </a:p>
        </p:txBody>
      </p:sp>
      <p:sp>
        <p:nvSpPr>
          <p:cNvPr id="87" name="Google Shape;87;p18"/>
          <p:cNvSpPr txBox="1">
            <a:spLocks noGrp="1"/>
          </p:cNvSpPr>
          <p:nvPr>
            <p:ph type="body" idx="1"/>
          </p:nvPr>
        </p:nvSpPr>
        <p:spPr>
          <a:xfrm>
            <a:off x="1053500" y="1412925"/>
            <a:ext cx="7779000" cy="3156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vi" sz="2000" dirty="0">
                <a:solidFill>
                  <a:schemeClr val="dk1"/>
                </a:solidFill>
              </a:rPr>
              <a:t>In this section, we </a:t>
            </a:r>
            <a:r>
              <a:rPr lang="vi" sz="2000" dirty="0" smtClean="0">
                <a:solidFill>
                  <a:schemeClr val="dk1"/>
                </a:solidFill>
              </a:rPr>
              <a:t>discussed</a:t>
            </a:r>
            <a:r>
              <a:rPr lang="vi" sz="2000" dirty="0">
                <a:solidFill>
                  <a:schemeClr val="dk1"/>
                </a:solidFill>
              </a:rPr>
              <a:t>:</a:t>
            </a:r>
            <a:endParaRPr sz="2000" dirty="0">
              <a:solidFill>
                <a:schemeClr val="dk1"/>
              </a:solidFill>
            </a:endParaRPr>
          </a:p>
          <a:p>
            <a:pPr marL="0" lvl="0" indent="0">
              <a:lnSpc>
                <a:spcPct val="150000"/>
              </a:lnSpc>
              <a:spcBef>
                <a:spcPts val="500"/>
              </a:spcBef>
              <a:buClr>
                <a:schemeClr val="dk1"/>
              </a:buClr>
              <a:buSzPts val="1100"/>
              <a:buNone/>
            </a:pPr>
            <a:r>
              <a:rPr lang="en-US" sz="2000" dirty="0">
                <a:solidFill>
                  <a:schemeClr val="dk1"/>
                </a:solidFill>
              </a:rPr>
              <a:t>- Linear Transformation overview</a:t>
            </a:r>
          </a:p>
          <a:p>
            <a:pPr marL="0" lvl="0" indent="0">
              <a:lnSpc>
                <a:spcPct val="150000"/>
              </a:lnSpc>
              <a:spcBef>
                <a:spcPts val="500"/>
              </a:spcBef>
              <a:buClr>
                <a:schemeClr val="dk1"/>
              </a:buClr>
              <a:buSzPts val="1100"/>
              <a:buNone/>
            </a:pPr>
            <a:r>
              <a:rPr lang="en-US" sz="2000" dirty="0">
                <a:solidFill>
                  <a:schemeClr val="dk1"/>
                </a:solidFill>
              </a:rPr>
              <a:t>- Nonlinear Transformation: Kernel PCA and Multi-Dimensional Scaling (MDS)</a:t>
            </a: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69387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a:t>
            </a:r>
            <a:r>
              <a:rPr lang="en-US" sz="3000" b="1" dirty="0" smtClean="0"/>
              <a:t>Goals</a:t>
            </a:r>
            <a:endParaRPr sz="3000" b="1" dirty="0"/>
          </a:p>
        </p:txBody>
      </p:sp>
      <p:sp>
        <p:nvSpPr>
          <p:cNvPr id="87" name="Google Shape;87;p18"/>
          <p:cNvSpPr txBox="1">
            <a:spLocks noGrp="1"/>
          </p:cNvSpPr>
          <p:nvPr>
            <p:ph type="body" idx="1"/>
          </p:nvPr>
        </p:nvSpPr>
        <p:spPr>
          <a:xfrm>
            <a:off x="1053500" y="1412925"/>
            <a:ext cx="7779000" cy="3156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vi" sz="2000" dirty="0">
                <a:solidFill>
                  <a:schemeClr val="dk1"/>
                </a:solidFill>
              </a:rPr>
              <a:t>In this section, we will </a:t>
            </a:r>
            <a:r>
              <a:rPr lang="en-US" sz="2000" dirty="0" smtClean="0">
                <a:solidFill>
                  <a:schemeClr val="dk1"/>
                </a:solidFill>
              </a:rPr>
              <a:t>cover</a:t>
            </a:r>
            <a:r>
              <a:rPr lang="vi" sz="2000" dirty="0" smtClean="0">
                <a:solidFill>
                  <a:schemeClr val="dk1"/>
                </a:solidFill>
              </a:rPr>
              <a:t>:</a:t>
            </a:r>
            <a:endParaRPr sz="2000" dirty="0">
              <a:solidFill>
                <a:schemeClr val="dk1"/>
              </a:solidFill>
            </a:endParaRPr>
          </a:p>
          <a:p>
            <a:pPr marL="0" lvl="0" indent="0" algn="l" rtl="0">
              <a:lnSpc>
                <a:spcPct val="150000"/>
              </a:lnSpc>
              <a:spcBef>
                <a:spcPts val="500"/>
              </a:spcBef>
              <a:spcAft>
                <a:spcPts val="0"/>
              </a:spcAft>
              <a:buClr>
                <a:schemeClr val="dk1"/>
              </a:buClr>
              <a:buSzPts val="1100"/>
              <a:buFont typeface="Arial"/>
              <a:buNone/>
            </a:pPr>
            <a:r>
              <a:rPr lang="vi" sz="2000" dirty="0">
                <a:solidFill>
                  <a:schemeClr val="dk1"/>
                </a:solidFill>
              </a:rPr>
              <a:t>- </a:t>
            </a:r>
            <a:r>
              <a:rPr lang="en-US" sz="2000" dirty="0" smtClean="0">
                <a:solidFill>
                  <a:schemeClr val="dk1"/>
                </a:solidFill>
              </a:rPr>
              <a:t>Linear Transformation</a:t>
            </a:r>
            <a:r>
              <a:rPr lang="vi" sz="2000" dirty="0" smtClean="0">
                <a:solidFill>
                  <a:schemeClr val="dk1"/>
                </a:solidFill>
              </a:rPr>
              <a:t> </a:t>
            </a:r>
            <a:r>
              <a:rPr lang="vi" sz="2000" dirty="0">
                <a:solidFill>
                  <a:schemeClr val="dk1"/>
                </a:solidFill>
              </a:rPr>
              <a:t>overview</a:t>
            </a:r>
            <a:endParaRPr sz="2000" dirty="0">
              <a:solidFill>
                <a:schemeClr val="dk1"/>
              </a:solidFill>
            </a:endParaRPr>
          </a:p>
          <a:p>
            <a:pPr marL="0" lvl="0" indent="0">
              <a:lnSpc>
                <a:spcPct val="150000"/>
              </a:lnSpc>
              <a:spcBef>
                <a:spcPts val="500"/>
              </a:spcBef>
              <a:buClr>
                <a:schemeClr val="dk1"/>
              </a:buClr>
              <a:buSzPts val="1100"/>
              <a:buNone/>
            </a:pPr>
            <a:r>
              <a:rPr lang="vi" sz="2000" dirty="0">
                <a:solidFill>
                  <a:schemeClr val="dk1"/>
                </a:solidFill>
              </a:rPr>
              <a:t>- </a:t>
            </a:r>
            <a:r>
              <a:rPr lang="en-US" sz="2000" dirty="0" smtClean="0">
                <a:solidFill>
                  <a:schemeClr val="dk1"/>
                </a:solidFill>
              </a:rPr>
              <a:t>Nonlinear Transformation: Kernel PCA</a:t>
            </a:r>
            <a:r>
              <a:rPr lang="en-US" sz="2000" dirty="0">
                <a:solidFill>
                  <a:schemeClr val="dk1"/>
                </a:solidFill>
              </a:rPr>
              <a:t> </a:t>
            </a:r>
            <a:r>
              <a:rPr lang="en-US" sz="2000" dirty="0" smtClean="0">
                <a:solidFill>
                  <a:schemeClr val="dk1"/>
                </a:solidFill>
              </a:rPr>
              <a:t>and Multi-Dimensional </a:t>
            </a:r>
            <a:r>
              <a:rPr lang="en-US" sz="2000" dirty="0">
                <a:solidFill>
                  <a:schemeClr val="dk1"/>
                </a:solidFill>
              </a:rPr>
              <a:t>Scaling (MDS)</a:t>
            </a:r>
            <a:endParaRPr sz="2000"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43352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Moving Beyond Linearity</a:t>
            </a:r>
            <a:endParaRPr sz="3000" b="1" dirty="0"/>
          </a:p>
        </p:txBody>
      </p:sp>
      <p:sp>
        <p:nvSpPr>
          <p:cNvPr id="55" name="Google Shape;55;p13"/>
          <p:cNvSpPr txBox="1">
            <a:spLocks noGrp="1"/>
          </p:cNvSpPr>
          <p:nvPr>
            <p:ph type="body" idx="1"/>
          </p:nvPr>
        </p:nvSpPr>
        <p:spPr>
          <a:xfrm>
            <a:off x="483375" y="1152475"/>
            <a:ext cx="8349000" cy="9792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Clr>
                <a:schemeClr val="dk1"/>
              </a:buClr>
              <a:buSzPts val="1100"/>
              <a:buFont typeface="Arial"/>
              <a:buNone/>
            </a:pPr>
            <a:r>
              <a:rPr lang="vi" sz="2000">
                <a:solidFill>
                  <a:schemeClr val="dk1"/>
                </a:solidFill>
              </a:rPr>
              <a:t>– Transformations calculated with PCA/SVD are linear.</a:t>
            </a:r>
            <a:endParaRPr sz="2000">
              <a:solidFill>
                <a:schemeClr val="dk1"/>
              </a:solidFill>
            </a:endParaRPr>
          </a:p>
        </p:txBody>
      </p:sp>
      <p:pic>
        <p:nvPicPr>
          <p:cNvPr id="56" name="Google Shape;56;p13"/>
          <p:cNvPicPr preferRelativeResize="0"/>
          <p:nvPr/>
        </p:nvPicPr>
        <p:blipFill rotWithShape="1">
          <a:blip r:embed="rId3">
            <a:alphaModFix/>
          </a:blip>
          <a:srcRect l="27053" t="50428" r="25765"/>
          <a:stretch/>
        </p:blipFill>
        <p:spPr>
          <a:xfrm>
            <a:off x="2466425" y="2414750"/>
            <a:ext cx="4621575" cy="272875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330139011"/>
      </p:ext>
    </p:extLst>
  </p:cSld>
  <p:clrMapOvr>
    <a:masterClrMapping/>
  </p:clrMapOvr>
  <p:extLst>
    <p:ext uri="{6950BFC3-D8DA-4A85-94F7-54DA5524770B}">
      <p188:commentRel xmlns="" xmlns:p188="http://schemas.microsoft.com/office/powerpoint/2018/8/main" r:id="rId4"/>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Moving Beyond Linearity</a:t>
            </a:r>
            <a:endParaRPr sz="3000" b="1" dirty="0"/>
          </a:p>
        </p:txBody>
      </p:sp>
      <p:sp>
        <p:nvSpPr>
          <p:cNvPr id="62" name="Google Shape;62;p14"/>
          <p:cNvSpPr txBox="1">
            <a:spLocks noGrp="1"/>
          </p:cNvSpPr>
          <p:nvPr>
            <p:ph type="body" idx="1"/>
          </p:nvPr>
        </p:nvSpPr>
        <p:spPr>
          <a:xfrm>
            <a:off x="582525" y="1152475"/>
            <a:ext cx="8250000" cy="141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 Transformations calculated with PCA/SVD are linear.</a:t>
            </a:r>
            <a:endParaRPr sz="2000">
              <a:solidFill>
                <a:schemeClr val="dk1"/>
              </a:solidFill>
            </a:endParaRPr>
          </a:p>
          <a:p>
            <a:pPr marL="0" lvl="0" indent="0" algn="l" rtl="0">
              <a:lnSpc>
                <a:spcPct val="100000"/>
              </a:lnSpc>
              <a:spcBef>
                <a:spcPts val="500"/>
              </a:spcBef>
              <a:spcAft>
                <a:spcPts val="0"/>
              </a:spcAft>
              <a:buNone/>
            </a:pPr>
            <a:r>
              <a:rPr lang="vi" sz="2000">
                <a:solidFill>
                  <a:schemeClr val="dk1"/>
                </a:solidFill>
              </a:rPr>
              <a:t>- Data can have non-linear features. </a:t>
            </a:r>
            <a:endParaRPr sz="2000">
              <a:solidFill>
                <a:schemeClr val="dk1"/>
              </a:solidFill>
            </a:endParaRPr>
          </a:p>
          <a:p>
            <a:pPr marL="0" lvl="0" indent="0" algn="l" rtl="0">
              <a:lnSpc>
                <a:spcPct val="100000"/>
              </a:lnSpc>
              <a:spcBef>
                <a:spcPts val="500"/>
              </a:spcBef>
              <a:spcAft>
                <a:spcPts val="500"/>
              </a:spcAft>
              <a:buNone/>
            </a:pPr>
            <a:r>
              <a:rPr lang="vi" sz="2000">
                <a:solidFill>
                  <a:schemeClr val="dk1"/>
                </a:solidFill>
              </a:rPr>
              <a:t>- This can cause dimensionality reduction to fail.</a:t>
            </a:r>
            <a:endParaRPr sz="2000">
              <a:solidFill>
                <a:schemeClr val="dk1"/>
              </a:solidFill>
            </a:endParaRPr>
          </a:p>
        </p:txBody>
      </p:sp>
      <p:pic>
        <p:nvPicPr>
          <p:cNvPr id="63" name="Google Shape;63;p14"/>
          <p:cNvPicPr preferRelativeResize="0"/>
          <p:nvPr/>
        </p:nvPicPr>
        <p:blipFill rotWithShape="1">
          <a:blip r:embed="rId3">
            <a:alphaModFix/>
          </a:blip>
          <a:srcRect l="8693" t="51862" r="26087"/>
          <a:stretch/>
        </p:blipFill>
        <p:spPr>
          <a:xfrm>
            <a:off x="958025" y="2401925"/>
            <a:ext cx="6609155" cy="27415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35219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Kernel PCA</a:t>
            </a:r>
            <a:endParaRPr sz="3000" b="1" dirty="0"/>
          </a:p>
        </p:txBody>
      </p:sp>
      <p:sp>
        <p:nvSpPr>
          <p:cNvPr id="69" name="Google Shape;69;p15"/>
          <p:cNvSpPr txBox="1">
            <a:spLocks noGrp="1"/>
          </p:cNvSpPr>
          <p:nvPr>
            <p:ph type="body" idx="1"/>
          </p:nvPr>
        </p:nvSpPr>
        <p:spPr>
          <a:xfrm>
            <a:off x="495750" y="1152475"/>
            <a:ext cx="8336700" cy="57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500"/>
              </a:spcAft>
              <a:buClr>
                <a:schemeClr val="dk1"/>
              </a:buClr>
              <a:buSzPts val="1100"/>
              <a:buFont typeface="Arial"/>
              <a:buNone/>
            </a:pPr>
            <a:r>
              <a:rPr lang="vi" sz="2000">
                <a:solidFill>
                  <a:schemeClr val="dk1"/>
                </a:solidFill>
              </a:rPr>
              <a:t>- Solution: kernels can be used to perform non-linear PCA.</a:t>
            </a:r>
            <a:endParaRPr sz="2000">
              <a:solidFill>
                <a:schemeClr val="dk1"/>
              </a:solidFill>
            </a:endParaRPr>
          </a:p>
        </p:txBody>
      </p:sp>
      <p:pic>
        <p:nvPicPr>
          <p:cNvPr id="70" name="Google Shape;70;p15"/>
          <p:cNvPicPr preferRelativeResize="0"/>
          <p:nvPr/>
        </p:nvPicPr>
        <p:blipFill rotWithShape="1">
          <a:blip r:embed="rId3">
            <a:alphaModFix/>
          </a:blip>
          <a:srcRect l="27699" t="50142" r="17067"/>
          <a:stretch/>
        </p:blipFill>
        <p:spPr>
          <a:xfrm>
            <a:off x="1255500" y="1859925"/>
            <a:ext cx="6438002" cy="326592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88824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Kernel PCA</a:t>
            </a:r>
            <a:endParaRPr sz="3000" b="1" dirty="0"/>
          </a:p>
        </p:txBody>
      </p:sp>
      <p:sp>
        <p:nvSpPr>
          <p:cNvPr id="76" name="Google Shape;76;p16"/>
          <p:cNvSpPr txBox="1">
            <a:spLocks noGrp="1"/>
          </p:cNvSpPr>
          <p:nvPr>
            <p:ph type="body" idx="1"/>
          </p:nvPr>
        </p:nvSpPr>
        <p:spPr>
          <a:xfrm>
            <a:off x="570125" y="1152475"/>
            <a:ext cx="82623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a:solidFill>
                  <a:schemeClr val="dk1"/>
                </a:solidFill>
              </a:rPr>
              <a:t>- Solution: kernels can be used to perform non-linear PCA. </a:t>
            </a:r>
            <a:endParaRPr sz="2000">
              <a:solidFill>
                <a:schemeClr val="dk1"/>
              </a:solidFill>
            </a:endParaRPr>
          </a:p>
          <a:p>
            <a:pPr marL="0" lvl="0" indent="0" algn="l" rtl="0">
              <a:spcBef>
                <a:spcPts val="500"/>
              </a:spcBef>
              <a:spcAft>
                <a:spcPts val="500"/>
              </a:spcAft>
              <a:buClr>
                <a:schemeClr val="dk1"/>
              </a:buClr>
              <a:buSzPts val="1100"/>
              <a:buFont typeface="Arial"/>
              <a:buNone/>
            </a:pPr>
            <a:r>
              <a:rPr lang="vi" sz="2000">
                <a:solidFill>
                  <a:schemeClr val="dk1"/>
                </a:solidFill>
              </a:rPr>
              <a:t>- For example: the kernel trick introduced for SVMs.</a:t>
            </a:r>
            <a:endParaRPr sz="2000">
              <a:solidFill>
                <a:schemeClr val="dk1"/>
              </a:solidFill>
            </a:endParaRPr>
          </a:p>
        </p:txBody>
      </p:sp>
      <p:pic>
        <p:nvPicPr>
          <p:cNvPr id="77" name="Google Shape;77;p16"/>
          <p:cNvPicPr preferRelativeResize="0"/>
          <p:nvPr/>
        </p:nvPicPr>
        <p:blipFill rotWithShape="1">
          <a:blip r:embed="rId3">
            <a:alphaModFix/>
          </a:blip>
          <a:srcRect l="12440" t="46418" r="10907"/>
          <a:stretch/>
        </p:blipFill>
        <p:spPr>
          <a:xfrm>
            <a:off x="676963" y="2131800"/>
            <a:ext cx="7666129" cy="301170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405320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Kernel PCA: The Syntax</a:t>
            </a:r>
            <a:endParaRPr sz="3000" b="1" dirty="0"/>
          </a:p>
        </p:txBody>
      </p:sp>
      <p:pic>
        <p:nvPicPr>
          <p:cNvPr id="83" name="Google Shape;83;p17"/>
          <p:cNvPicPr preferRelativeResize="0"/>
          <p:nvPr/>
        </p:nvPicPr>
        <p:blipFill rotWithShape="1">
          <a:blip r:embed="rId3">
            <a:alphaModFix/>
          </a:blip>
          <a:srcRect l="1127" t="22634" r="26570" b="19771"/>
          <a:stretch/>
        </p:blipFill>
        <p:spPr>
          <a:xfrm>
            <a:off x="311700" y="1157725"/>
            <a:ext cx="8266750" cy="370070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77044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 b="1" dirty="0"/>
              <a:t>Kernel PCA: The Syntax</a:t>
            </a:r>
            <a:endParaRPr lang="en-US" dirty="0"/>
          </a:p>
        </p:txBody>
      </p:sp>
      <p:sp>
        <p:nvSpPr>
          <p:cNvPr id="3" name="Text Placeholder 2"/>
          <p:cNvSpPr>
            <a:spLocks noGrp="1"/>
          </p:cNvSpPr>
          <p:nvPr>
            <p:ph type="body" idx="1"/>
          </p:nvPr>
        </p:nvSpPr>
        <p:spPr>
          <a:xfrm>
            <a:off x="311700" y="1152475"/>
            <a:ext cx="8520600" cy="3904342"/>
          </a:xfrm>
        </p:spPr>
        <p:txBody>
          <a:bodyPr/>
          <a:lstStyle/>
          <a:p>
            <a:pPr marL="114300" indent="0">
              <a:buNone/>
            </a:pPr>
            <a:r>
              <a:rPr lang="en-US" b="1" smtClean="0">
                <a:solidFill>
                  <a:schemeClr val="tx1"/>
                </a:solidFill>
              </a:rPr>
              <a:t>Example:</a:t>
            </a:r>
            <a:endParaRPr lang="en-US" b="1" dirty="0" smtClean="0">
              <a:solidFill>
                <a:schemeClr val="tx1"/>
              </a:solidFill>
            </a:endParaRPr>
          </a:p>
          <a:p>
            <a:r>
              <a:rPr lang="en-US" dirty="0" smtClean="0">
                <a:solidFill>
                  <a:schemeClr val="tx1"/>
                </a:solidFill>
              </a:rPr>
              <a:t>Create </a:t>
            </a:r>
            <a:r>
              <a:rPr lang="en-US" dirty="0">
                <a:solidFill>
                  <a:schemeClr val="tx1"/>
                </a:solidFill>
              </a:rPr>
              <a:t>a dataset which is </a:t>
            </a:r>
            <a:r>
              <a:rPr lang="en-US" dirty="0" smtClean="0">
                <a:solidFill>
                  <a:schemeClr val="tx1"/>
                </a:solidFill>
              </a:rPr>
              <a:t>nonlinear:</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8</a:t>
            </a:fld>
            <a:endParaRPr lang="vi"/>
          </a:p>
        </p:txBody>
      </p:sp>
      <p:pic>
        <p:nvPicPr>
          <p:cNvPr id="5" name="Picture 4"/>
          <p:cNvPicPr>
            <a:picLocks noChangeAspect="1"/>
          </p:cNvPicPr>
          <p:nvPr/>
        </p:nvPicPr>
        <p:blipFill>
          <a:blip r:embed="rId2"/>
          <a:stretch>
            <a:fillRect/>
          </a:stretch>
        </p:blipFill>
        <p:spPr>
          <a:xfrm>
            <a:off x="1514923" y="2013851"/>
            <a:ext cx="7136484" cy="1663772"/>
          </a:xfrm>
          <a:prstGeom prst="rect">
            <a:avLst/>
          </a:prstGeom>
        </p:spPr>
      </p:pic>
    </p:spTree>
    <p:extLst>
      <p:ext uri="{BB962C8B-B14F-4D97-AF65-F5344CB8AC3E}">
        <p14:creationId xmlns:p14="http://schemas.microsoft.com/office/powerpoint/2010/main" val="290226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vi" b="1" dirty="0"/>
              <a:t>Kernel PCA: The Syntax</a:t>
            </a:r>
            <a:endParaRPr lang="en-US" dirty="0"/>
          </a:p>
        </p:txBody>
      </p:sp>
      <p:sp>
        <p:nvSpPr>
          <p:cNvPr id="3" name="Text Placeholder 2"/>
          <p:cNvSpPr>
            <a:spLocks noGrp="1"/>
          </p:cNvSpPr>
          <p:nvPr>
            <p:ph type="body" idx="1"/>
          </p:nvPr>
        </p:nvSpPr>
        <p:spPr>
          <a:xfrm>
            <a:off x="311700" y="1152475"/>
            <a:ext cx="8520600" cy="3904342"/>
          </a:xfrm>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vi" smtClean="0"/>
              <a:t>9</a:t>
            </a:fld>
            <a:endParaRPr lang="vi"/>
          </a:p>
        </p:txBody>
      </p:sp>
      <p:pic>
        <p:nvPicPr>
          <p:cNvPr id="1026" name="Picture 2" descr="non-linear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93" y="1679029"/>
            <a:ext cx="3648075"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256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378</Words>
  <Application>Microsoft Office PowerPoint</Application>
  <PresentationFormat>On-screen Show (16:9)</PresentationFormat>
  <Paragraphs>84</Paragraphs>
  <Slides>18</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Kernel Principal Component Analysis and Multidimensional Scaling</vt:lpstr>
      <vt:lpstr>Learning Goals</vt:lpstr>
      <vt:lpstr>Moving Beyond Linearity</vt:lpstr>
      <vt:lpstr>Moving Beyond Linearity</vt:lpstr>
      <vt:lpstr>Kernel PCA</vt:lpstr>
      <vt:lpstr>Kernel PCA</vt:lpstr>
      <vt:lpstr>Kernel PCA: The Syntax</vt:lpstr>
      <vt:lpstr>Kernel PCA: The Syntax</vt:lpstr>
      <vt:lpstr>Kernel PCA: The Syntax</vt:lpstr>
      <vt:lpstr>Kernel PCA: The Syntax</vt:lpstr>
      <vt:lpstr>Kernel PCA: The Syntax</vt:lpstr>
      <vt:lpstr>Multi-Dimensional Scaling (MDS)</vt:lpstr>
      <vt:lpstr>Multi-Dimensional Scaling: The Syntax</vt:lpstr>
      <vt:lpstr>Summary</vt:lpstr>
      <vt:lpstr>Summary</vt:lpstr>
      <vt:lpstr>Summary</vt:lpstr>
      <vt:lpstr>Summary</vt:lpstr>
      <vt:lpstr>Learning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Non-Negative Matrix Factorization</dc:title>
  <cp:lastModifiedBy>Ngô Đăng Hà An</cp:lastModifiedBy>
  <cp:revision>11</cp:revision>
  <dcterms:modified xsi:type="dcterms:W3CDTF">2022-12-15T10:16:44Z</dcterms:modified>
</cp:coreProperties>
</file>