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75" r:id="rId6"/>
    <p:sldId id="277" r:id="rId7"/>
    <p:sldId id="282" r:id="rId8"/>
    <p:sldId id="279" r:id="rId9"/>
    <p:sldId id="284" r:id="rId10"/>
    <p:sldId id="281" r:id="rId11"/>
    <p:sldId id="285" r:id="rId12"/>
    <p:sldId id="283" r:id="rId13"/>
    <p:sldId id="280" r:id="rId14"/>
    <p:sldId id="266" r:id="rId15"/>
    <p:sldId id="268" r:id="rId16"/>
    <p:sldId id="272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278" autoAdjust="0"/>
    <p:restoredTop sz="94660"/>
  </p:normalViewPr>
  <p:slideViewPr>
    <p:cSldViewPr>
      <p:cViewPr>
        <p:scale>
          <a:sx n="90" d="100"/>
          <a:sy n="90" d="100"/>
        </p:scale>
        <p:origin x="-138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3001" y="2870962"/>
            <a:ext cx="3777996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288" y="1598803"/>
            <a:ext cx="8129422" cy="4518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30480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15848" y="5034280"/>
            <a:ext cx="3108325" cy="13665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Supervisor:-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smtClean="0">
                <a:solidFill>
                  <a:srgbClr val="FFFFFF"/>
                </a:solidFill>
                <a:latin typeface="Calibri"/>
                <a:cs typeface="Calibri"/>
              </a:rPr>
              <a:t>Gitanjali </a:t>
            </a:r>
            <a:r>
              <a:rPr sz="2000" spc="-10" smtClean="0">
                <a:solidFill>
                  <a:srgbClr val="FFFFFF"/>
                </a:solidFill>
                <a:latin typeface="Calibri"/>
                <a:cs typeface="Calibri"/>
              </a:rPr>
              <a:t>Nikam</a:t>
            </a:r>
            <a:r>
              <a:rPr lang="en-IN" sz="2000" spc="-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Ganpatrao</a:t>
            </a:r>
            <a:endParaRPr sz="200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</a:pPr>
            <a:r>
              <a:rPr sz="2000" spc="-10" smtClean="0">
                <a:solidFill>
                  <a:srgbClr val="FFFFFF"/>
                </a:solidFill>
                <a:latin typeface="Calibri"/>
                <a:cs typeface="Calibri"/>
              </a:rPr>
              <a:t>Assistant</a:t>
            </a:r>
            <a:r>
              <a:rPr sz="2000" spc="5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>
                <a:solidFill>
                  <a:srgbClr val="FFFFFF"/>
                </a:solidFill>
                <a:latin typeface="Calibri"/>
                <a:cs typeface="Calibri"/>
              </a:rPr>
              <a:t>Professor </a:t>
            </a:r>
            <a:endParaRPr lang="en-IN" sz="2000" spc="-15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</a:pPr>
            <a:r>
              <a:rPr sz="2000" spc="-44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NIT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Kurukshetra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8078" y="5029200"/>
            <a:ext cx="2739390" cy="13665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40"/>
              </a:spcBef>
            </a:pPr>
            <a:r>
              <a:rPr lang="en-IN" sz="2000" spc="-10" dirty="0" smtClean="0">
                <a:solidFill>
                  <a:srgbClr val="FFFFFF"/>
                </a:solidFill>
                <a:latin typeface="Calibri"/>
                <a:cs typeface="Calibri"/>
              </a:rPr>
              <a:t>Submitted by</a:t>
            </a:r>
            <a:r>
              <a:rPr sz="2000" spc="-5" smtClean="0">
                <a:solidFill>
                  <a:srgbClr val="FFFFFF"/>
                </a:solidFill>
                <a:latin typeface="Calibri"/>
                <a:cs typeface="Calibri"/>
              </a:rPr>
              <a:t>:-</a:t>
            </a:r>
            <a:endParaRPr sz="200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Kshitij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Pandey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(51910057)</a:t>
            </a:r>
            <a:endParaRPr sz="20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Piyush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Sachan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(51910076)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Shakti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(51910081)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12210"/>
            <a:ext cx="8686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900" b="1" dirty="0" smtClean="0">
                <a:solidFill>
                  <a:schemeClr val="bg1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DEPARTMENT OF COMPUTER APPLICATIONS</a:t>
            </a:r>
            <a:endParaRPr lang="en-IN" sz="29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C:\Users\Lenovo\Downloads\1519887639616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2800" y="381000"/>
            <a:ext cx="2133600" cy="21336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371600" y="3720405"/>
            <a:ext cx="64758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Self Calibrating Automated Credit Card </a:t>
            </a:r>
          </a:p>
          <a:p>
            <a:pPr algn="ctr"/>
            <a:r>
              <a:rPr lang="en-IN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Fraud Detection System</a:t>
            </a:r>
            <a:endParaRPr lang="en-US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381000" y="685800"/>
            <a:ext cx="7086600" cy="677108"/>
          </a:xfrm>
        </p:spPr>
        <p:txBody>
          <a:bodyPr/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Artificial Neural Network(Multi-layer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712416"/>
            <a:ext cx="8458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Step1: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Randomly initialize the weights to small numbers close to 0.</a:t>
            </a:r>
          </a:p>
          <a:p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Step2: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Input the first observation of the dataset in the input layer, each feature in one input node(neuron).(No of units=29 is being used).</a:t>
            </a:r>
          </a:p>
          <a:p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Step3: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One hidden layer is being used with 29 neurons.</a:t>
            </a:r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Step4: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Forward-Propagations from left to right. Propagate the activations until getting the predicted result y.</a:t>
            </a:r>
          </a:p>
          <a:p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Step5: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Compare the predicted result to the actual result. Measure the generated error.</a:t>
            </a:r>
          </a:p>
          <a:p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88" y="1356241"/>
            <a:ext cx="8129422" cy="4401205"/>
          </a:xfrm>
        </p:spPr>
        <p:txBody>
          <a:bodyPr/>
          <a:lstStyle/>
          <a:p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Step6: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Back-Propagation from right to left, the error is back-propagated. </a:t>
            </a:r>
          </a:p>
          <a:p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Step7: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Update the weights according to how much they are responsible for error.</a:t>
            </a:r>
          </a:p>
          <a:p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Step8: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Repeat steps 1 to 5 and update the weights after each observation.</a:t>
            </a:r>
          </a:p>
          <a:p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Step9: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When the whole training set passed through ANN, that makes an epoch. Redo more epochs.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8129422" cy="615553"/>
          </a:xfrm>
        </p:spPr>
        <p:txBody>
          <a:bodyPr/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Experimental Results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4648200"/>
          <a:ext cx="6781800" cy="437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60"/>
                <a:gridCol w="1254633"/>
                <a:gridCol w="1458087"/>
                <a:gridCol w="1356360"/>
                <a:gridCol w="1356360"/>
              </a:tblGrid>
              <a:tr h="4374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A-ROC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66800" y="5105400"/>
          <a:ext cx="6781800" cy="939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60"/>
                <a:gridCol w="1254633"/>
                <a:gridCol w="1458087"/>
                <a:gridCol w="1356360"/>
                <a:gridCol w="1356360"/>
              </a:tblGrid>
              <a:tr h="93956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Hybrid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0.95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0.79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0.85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0.8945167895520617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66800" y="1371600"/>
          <a:ext cx="6781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/>
                <a:gridCol w="3390900"/>
              </a:tblGrid>
              <a:tr h="9626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85288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9423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114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316825" y="320040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Normal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56866" y="3200400"/>
            <a:ext cx="72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Fraud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16546" y="1628722"/>
            <a:ext cx="8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Normal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598267" y="2613801"/>
            <a:ext cx="72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Fraud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70189" y="2114783"/>
            <a:ext cx="111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True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7600" y="3364468"/>
            <a:ext cx="157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Predicted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4600" y="37454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Confusion Matrix of Hybrid model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0" y="6019800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Evaluation based on performance metrics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457200" y="451247"/>
            <a:ext cx="7620000" cy="615553"/>
          </a:xfrm>
        </p:spPr>
        <p:txBody>
          <a:bodyPr/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Discussion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524000"/>
          <a:ext cx="6667501" cy="4358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233488"/>
                <a:gridCol w="1433513"/>
                <a:gridCol w="1333500"/>
                <a:gridCol w="1333500"/>
              </a:tblGrid>
              <a:tr h="4374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A-ROC</a:t>
                      </a:r>
                      <a:endParaRPr lang="en-US" dirty="0"/>
                    </a:p>
                  </a:txBody>
                  <a:tcPr/>
                </a:tc>
              </a:tr>
              <a:tr h="80192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Random Forest (RF)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0.94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0.75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0.83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0.8741086262867555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748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K-Nearest </a:t>
                      </a:r>
                      <a:r>
                        <a:rPr lang="en-IN" dirty="0" err="1" smtClean="0"/>
                        <a:t>Neighbors</a:t>
                      </a:r>
                      <a:r>
                        <a:rPr lang="en-IN" dirty="0" smtClean="0"/>
                        <a:t> (KNN)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0.94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0.72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0.82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0.8605031841098847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13727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Artificial Neural</a:t>
                      </a:r>
                      <a:r>
                        <a:rPr lang="en-IN" baseline="0" dirty="0" smtClean="0"/>
                        <a:t> Network (ANN)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0.89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0.78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0.83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0.8876730348864362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01576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Hybrid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0.95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0.79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0.85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0.8945167895520617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95400" y="6019800"/>
            <a:ext cx="63346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Classification Report for 1 Class </a:t>
            </a:r>
            <a:r>
              <a:rPr lang="en-US" b="1" dirty="0" err="1" smtClean="0"/>
              <a:t>i.e</a:t>
            </a:r>
            <a:r>
              <a:rPr lang="en-US" b="1" dirty="0" smtClean="0"/>
              <a:t> (147) Fraudulent Transactions</a:t>
            </a:r>
            <a:endParaRPr lang="en-US" dirty="0" smtClean="0"/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       a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long with AROC Score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80010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smtClean="0">
                <a:latin typeface="Times New Roman" pitchFamily="18" charset="0"/>
                <a:cs typeface="Times New Roman" pitchFamily="18" charset="0"/>
              </a:rPr>
              <a:t>Conclu</a:t>
            </a:r>
            <a:r>
              <a:rPr sz="4000" spc="5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000" spc="-5" smtClean="0">
                <a:latin typeface="Times New Roman" pitchFamily="18" charset="0"/>
                <a:cs typeface="Times New Roman" pitchFamily="18" charset="0"/>
              </a:rPr>
              <a:t>ion</a:t>
            </a:r>
            <a:r>
              <a:rPr lang="en-IN" sz="4000" spc="-5" dirty="0" smtClean="0">
                <a:latin typeface="Times New Roman" pitchFamily="18" charset="0"/>
                <a:cs typeface="Times New Roman" pitchFamily="18" charset="0"/>
              </a:rPr>
              <a:t> &amp; Future Scope</a:t>
            </a:r>
            <a:endParaRPr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207394"/>
            <a:ext cx="8044180" cy="66242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tabLst>
                <a:tab pos="286385" algn="l"/>
                <a:tab pos="287020" algn="l"/>
              </a:tabLst>
            </a:pPr>
            <a:endParaRPr lang="en-IN" sz="22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recision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Recall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F-1 score,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AROC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value of the Hybrid approach respectively were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0.95, 0.79, 0.85,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0.8945167895520617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It deals with the Data Imbalance problem which can be solved by using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Undersampling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or Oversampling techniques.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6385" marR="5080" indent="-274320">
              <a:spcBef>
                <a:spcPts val="95"/>
              </a:spcBef>
              <a:buClr>
                <a:srgbClr val="0AD0D9"/>
              </a:buClr>
              <a:buSzPct val="93181"/>
              <a:tabLst>
                <a:tab pos="286385" algn="l"/>
                <a:tab pos="287020" algn="l"/>
              </a:tabLst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6385" marR="5080" indent="-274320">
              <a:spcBef>
                <a:spcPts val="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cases with even number of models, a powerful model can be used which has a high F-1 score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200" spc="-15" dirty="0" smtClean="0">
              <a:latin typeface="Times New Roman" pitchFamily="18" charset="0"/>
              <a:cs typeface="Times New Roman" pitchFamily="18" charset="0"/>
            </a:endParaRPr>
          </a:p>
          <a:p>
            <a:pPr marL="286385" marR="5080" indent="-274320">
              <a:spcBef>
                <a:spcPts val="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endParaRPr lang="en-IN" sz="2200" spc="-15" dirty="0" smtClean="0">
              <a:latin typeface="Times New Roman" pitchFamily="18" charset="0"/>
              <a:cs typeface="Times New Roman" pitchFamily="18" charset="0"/>
            </a:endParaRPr>
          </a:p>
          <a:p>
            <a:pPr marL="286385" marR="5080" indent="-274320">
              <a:spcBef>
                <a:spcPts val="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lang="en-IN" sz="2200" spc="-15" dirty="0" smtClean="0">
                <a:latin typeface="Times New Roman" pitchFamily="18" charset="0"/>
                <a:cs typeface="Times New Roman" pitchFamily="18" charset="0"/>
              </a:rPr>
              <a:t>Optimization Techniques like Genetic Algorithms can be used.</a:t>
            </a:r>
          </a:p>
          <a:p>
            <a:pPr marL="286385" marR="5080" indent="-274320">
              <a:spcBef>
                <a:spcPts val="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6385" marR="5080" indent="-274320">
              <a:spcBef>
                <a:spcPts val="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6385" marR="5080" indent="-274320">
              <a:spcBef>
                <a:spcPts val="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6385" marR="5080" indent="-274320">
              <a:spcBef>
                <a:spcPts val="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6385" marR="5080" indent="-274320">
              <a:spcBef>
                <a:spcPts val="95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6385" marR="5080" indent="-274320">
              <a:spcBef>
                <a:spcPts val="95"/>
              </a:spcBef>
              <a:buClr>
                <a:srgbClr val="0AD0D9"/>
              </a:buClr>
              <a:buSzPct val="93181"/>
              <a:tabLst>
                <a:tab pos="286385" algn="l"/>
                <a:tab pos="287020" algn="l"/>
              </a:tabLst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6385" marR="5080" indent="-274320">
              <a:spcBef>
                <a:spcPts val="95"/>
              </a:spcBef>
              <a:buClr>
                <a:srgbClr val="0AD0D9"/>
              </a:buClr>
              <a:buSzPct val="93181"/>
              <a:tabLst>
                <a:tab pos="286385" algn="l"/>
                <a:tab pos="287020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5848" y="560323"/>
            <a:ext cx="255595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1537157"/>
            <a:ext cx="7844155" cy="5625643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69900" marR="393700" indent="-457834">
              <a:lnSpc>
                <a:spcPts val="2110"/>
              </a:lnSpc>
              <a:buClr>
                <a:srgbClr val="00B0F0"/>
              </a:buClr>
              <a:buSzPct val="93181"/>
              <a:buFont typeface="+mj-lt"/>
              <a:buAutoNum type="arabicPeriod"/>
              <a:tabLst>
                <a:tab pos="469900" algn="l"/>
                <a:tab pos="470534" algn="l"/>
              </a:tabLst>
            </a:pPr>
            <a:r>
              <a:rPr sz="2200" spc="-25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200" spc="-25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 Varmedja,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M.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Karanovic,</a:t>
            </a:r>
            <a:r>
              <a:rPr sz="22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S.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Sladojevic,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M.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Arsenovic,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sz="2200" spc="-4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Anderla, “Credit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card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fraud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sz="22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2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machine learning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25" dirty="0">
                <a:latin typeface="Times New Roman" pitchFamily="18" charset="0"/>
                <a:cs typeface="Times New Roman" pitchFamily="18" charset="0"/>
              </a:rPr>
              <a:t>methods,”</a:t>
            </a:r>
            <a:r>
              <a:rPr sz="22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2019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18th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Symposium</a:t>
            </a:r>
            <a:r>
              <a:rPr sz="22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INFOTEH-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JAHORINA</a:t>
            </a:r>
            <a:r>
              <a:rPr sz="22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(INFOTEH),</a:t>
            </a:r>
            <a:r>
              <a:rPr sz="22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2019,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pp.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1–5.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Clr>
                <a:srgbClr val="00B0F0"/>
              </a:buClr>
              <a:buFont typeface="+mj-lt"/>
              <a:buAutoNum type="arabicPeriod"/>
            </a:pP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469900" marR="5080" indent="-457834">
              <a:lnSpc>
                <a:spcPct val="80000"/>
              </a:lnSpc>
              <a:buClr>
                <a:srgbClr val="00B0F0"/>
              </a:buClr>
              <a:buSzPct val="93181"/>
              <a:buFont typeface="+mj-lt"/>
              <a:buAutoNum type="arabicPeriod"/>
              <a:tabLst>
                <a:tab pos="469900" algn="l"/>
                <a:tab pos="470534" algn="l"/>
                <a:tab pos="6321425" algn="l"/>
              </a:tabLst>
            </a:pPr>
            <a:r>
              <a:rPr sz="2200" spc="-10" dirty="0">
                <a:latin typeface="Times New Roman" pitchFamily="18" charset="0"/>
                <a:cs typeface="Times New Roman" pitchFamily="18" charset="0"/>
              </a:rPr>
              <a:t>Lakshmi,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S.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10" dirty="0">
                <a:latin typeface="Times New Roman" pitchFamily="18" charset="0"/>
                <a:cs typeface="Times New Roman" pitchFamily="18" charset="0"/>
              </a:rPr>
              <a:t>V.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S.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S.,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S.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25" dirty="0">
                <a:latin typeface="Times New Roman" pitchFamily="18" charset="0"/>
                <a:cs typeface="Times New Roman" pitchFamily="18" charset="0"/>
              </a:rPr>
              <a:t>D.</a:t>
            </a:r>
            <a:r>
              <a:rPr sz="22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Kavilla.</a:t>
            </a:r>
            <a:r>
              <a:rPr sz="2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"Machine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credit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card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fraud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sz="22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system."</a:t>
            </a:r>
            <a:r>
              <a:rPr sz="22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Int.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J.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Appl.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Eng.</a:t>
            </a:r>
            <a:r>
              <a:rPr sz="22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Res.	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13.24</a:t>
            </a:r>
            <a:r>
              <a:rPr sz="22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(2018</a:t>
            </a:r>
            <a:r>
              <a:rPr sz="2200" spc="-5">
                <a:latin typeface="Times New Roman" pitchFamily="18" charset="0"/>
                <a:cs typeface="Times New Roman" pitchFamily="18" charset="0"/>
              </a:rPr>
              <a:t>): </a:t>
            </a:r>
            <a:r>
              <a:rPr sz="2200" spc="-484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smtClean="0">
                <a:latin typeface="Times New Roman" pitchFamily="18" charset="0"/>
                <a:cs typeface="Times New Roman" pitchFamily="18" charset="0"/>
              </a:rPr>
              <a:t>16819-16824.</a:t>
            </a:r>
            <a:endParaRPr lang="en-IN" sz="22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469900" marR="5080" indent="-457834">
              <a:lnSpc>
                <a:spcPct val="80000"/>
              </a:lnSpc>
              <a:buClr>
                <a:srgbClr val="00B0F0"/>
              </a:buClr>
              <a:buSzPct val="93181"/>
              <a:buFont typeface="+mj-lt"/>
              <a:buAutoNum type="arabicPeriod"/>
              <a:tabLst>
                <a:tab pos="469900" algn="l"/>
                <a:tab pos="470534" algn="l"/>
                <a:tab pos="6321425" algn="l"/>
              </a:tabLst>
            </a:pPr>
            <a:endParaRPr lang="en-IN" sz="22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469900" marR="5080" indent="-457834">
              <a:lnSpc>
                <a:spcPct val="80000"/>
              </a:lnSpc>
              <a:buClr>
                <a:srgbClr val="00B0F0"/>
              </a:buClr>
              <a:buSzPct val="93181"/>
              <a:buFont typeface="+mj-lt"/>
              <a:buAutoNum type="arabicPeriod"/>
              <a:tabLst>
                <a:tab pos="469900" algn="l"/>
                <a:tab pos="470534" algn="l"/>
                <a:tab pos="6321425" algn="l"/>
              </a:tabLst>
            </a:pPr>
            <a:r>
              <a:rPr lang="en-US" sz="2200" spc="-5" dirty="0" smtClean="0">
                <a:latin typeface="Times New Roman" pitchFamily="18" charset="0"/>
                <a:cs typeface="Times New Roman" pitchFamily="18" charset="0"/>
              </a:rPr>
              <a:t>Campus, </a:t>
            </a:r>
            <a:r>
              <a:rPr lang="en-US" sz="2200" spc="-30" dirty="0" err="1" smtClean="0">
                <a:latin typeface="Times New Roman" pitchFamily="18" charset="0"/>
                <a:cs typeface="Times New Roman" pitchFamily="18" charset="0"/>
              </a:rPr>
              <a:t>Kattankulathur</a:t>
            </a:r>
            <a:r>
              <a:rPr lang="en-US" sz="2200" spc="-3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2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10" dirty="0" smtClean="0">
                <a:latin typeface="Times New Roman" pitchFamily="18" charset="0"/>
                <a:cs typeface="Times New Roman" pitchFamily="18" charset="0"/>
              </a:rPr>
              <a:t>"Credit</a:t>
            </a:r>
            <a:r>
              <a:rPr lang="en-US" sz="22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15" dirty="0" smtClean="0">
                <a:latin typeface="Times New Roman" pitchFamily="18" charset="0"/>
                <a:cs typeface="Times New Roman" pitchFamily="18" charset="0"/>
              </a:rPr>
              <a:t>card</a:t>
            </a:r>
            <a:r>
              <a:rPr lang="en-US" sz="22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15" dirty="0" smtClean="0">
                <a:latin typeface="Times New Roman" pitchFamily="18" charset="0"/>
                <a:cs typeface="Times New Roman" pitchFamily="18" charset="0"/>
              </a:rPr>
              <a:t>fraud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10" dirty="0" smtClean="0"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en-US" sz="22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1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200" spc="-4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5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  <a:r>
              <a:rPr lang="en-US" sz="22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10" dirty="0" smtClean="0"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sz="22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10" dirty="0" smtClean="0">
                <a:latin typeface="Times New Roman" pitchFamily="18" charset="0"/>
                <a:cs typeface="Times New Roman" pitchFamily="18" charset="0"/>
              </a:rPr>
              <a:t>collating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5" dirty="0" smtClean="0"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5" dirty="0" smtClean="0"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5" dirty="0" smtClean="0">
                <a:latin typeface="Times New Roman" pitchFamily="18" charset="0"/>
                <a:cs typeface="Times New Roman" pitchFamily="18" charset="0"/>
              </a:rPr>
              <a:t>models." </a:t>
            </a:r>
            <a:r>
              <a:rPr lang="en-US" sz="2200" i="1" spc="-10" dirty="0" smtClean="0"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lang="en-US" sz="2200" i="1" spc="-5" dirty="0" smtClean="0">
                <a:latin typeface="Times New Roman" pitchFamily="18" charset="0"/>
                <a:cs typeface="Times New Roman" pitchFamily="18" charset="0"/>
              </a:rPr>
              <a:t>Journal of Pure and Applied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spc="-10" dirty="0" smtClean="0">
                <a:latin typeface="Times New Roman" pitchFamily="18" charset="0"/>
                <a:cs typeface="Times New Roman" pitchFamily="18" charset="0"/>
              </a:rPr>
              <a:t>Mathematics</a:t>
            </a:r>
            <a:r>
              <a:rPr lang="en-US" sz="2200" i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5" dirty="0" smtClean="0">
                <a:latin typeface="Times New Roman" pitchFamily="18" charset="0"/>
                <a:cs typeface="Times New Roman" pitchFamily="18" charset="0"/>
              </a:rPr>
              <a:t>118.20</a:t>
            </a:r>
            <a:r>
              <a:rPr lang="en-US" sz="22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10" dirty="0" smtClean="0">
                <a:latin typeface="Times New Roman" pitchFamily="18" charset="0"/>
                <a:cs typeface="Times New Roman" pitchFamily="18" charset="0"/>
              </a:rPr>
              <a:t>(2018):</a:t>
            </a:r>
            <a:r>
              <a:rPr lang="en-US" sz="22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825-838.</a:t>
            </a:r>
          </a:p>
          <a:p>
            <a:pPr marL="469900" marR="5080" indent="-457834">
              <a:lnSpc>
                <a:spcPct val="80000"/>
              </a:lnSpc>
              <a:buClr>
                <a:srgbClr val="00B0F0"/>
              </a:buClr>
              <a:buSzPct val="93181"/>
              <a:buFont typeface="+mj-lt"/>
              <a:buAutoNum type="arabicPeriod"/>
              <a:tabLst>
                <a:tab pos="469900" algn="l"/>
                <a:tab pos="470534" algn="l"/>
                <a:tab pos="6321425" algn="l"/>
              </a:tabLst>
            </a:pPr>
            <a:endParaRPr lang="en-US" sz="2200" spc="-35" dirty="0" smtClean="0">
              <a:latin typeface="Times New Roman" pitchFamily="18" charset="0"/>
              <a:cs typeface="Times New Roman" pitchFamily="18" charset="0"/>
            </a:endParaRPr>
          </a:p>
          <a:p>
            <a:pPr marL="469900" marR="5080" indent="-457834">
              <a:lnSpc>
                <a:spcPct val="80000"/>
              </a:lnSpc>
              <a:buClr>
                <a:srgbClr val="00B0F0"/>
              </a:buClr>
              <a:buSzPct val="93181"/>
              <a:buFont typeface="+mj-lt"/>
              <a:buAutoNum type="arabicPeriod"/>
              <a:tabLst>
                <a:tab pos="469900" algn="l"/>
                <a:tab pos="470534" algn="l"/>
                <a:tab pos="6321425" algn="l"/>
              </a:tabLst>
            </a:pPr>
            <a:r>
              <a:rPr lang="en-US" sz="2200" spc="-35" dirty="0" err="1" smtClean="0">
                <a:latin typeface="Times New Roman" pitchFamily="18" charset="0"/>
                <a:cs typeface="Times New Roman" pitchFamily="18" charset="0"/>
              </a:rPr>
              <a:t>Divakar</a:t>
            </a:r>
            <a:r>
              <a:rPr lang="en-US" sz="2200" spc="-35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spc="-20" dirty="0" err="1" smtClean="0">
                <a:latin typeface="Times New Roman" pitchFamily="18" charset="0"/>
                <a:cs typeface="Times New Roman" pitchFamily="18" charset="0"/>
              </a:rPr>
              <a:t>Kavya</a:t>
            </a:r>
            <a:r>
              <a:rPr lang="en-US" sz="2200" spc="-2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spc="-5" dirty="0" smtClean="0">
                <a:latin typeface="Times New Roman" pitchFamily="18" charset="0"/>
                <a:cs typeface="Times New Roman" pitchFamily="18" charset="0"/>
              </a:rPr>
              <a:t>and K. </a:t>
            </a:r>
            <a:r>
              <a:rPr lang="en-US" sz="2200" spc="-10" dirty="0" err="1" smtClean="0">
                <a:latin typeface="Times New Roman" pitchFamily="18" charset="0"/>
                <a:cs typeface="Times New Roman" pitchFamily="18" charset="0"/>
              </a:rPr>
              <a:t>Chitharanjan</a:t>
            </a:r>
            <a:r>
              <a:rPr lang="en-US" sz="2200" spc="-1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spc="-15" dirty="0" smtClean="0">
                <a:latin typeface="Times New Roman" pitchFamily="18" charset="0"/>
                <a:cs typeface="Times New Roman" pitchFamily="18" charset="0"/>
              </a:rPr>
              <a:t>"Performance </a:t>
            </a:r>
            <a:r>
              <a:rPr lang="en-US" sz="2200" spc="-10" dirty="0" smtClean="0">
                <a:latin typeface="Times New Roman" pitchFamily="18" charset="0"/>
                <a:cs typeface="Times New Roman" pitchFamily="18" charset="0"/>
              </a:rPr>
              <a:t>evaluation of </a:t>
            </a:r>
            <a:r>
              <a:rPr lang="en-US" sz="2200" spc="-48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10" dirty="0" smtClean="0">
                <a:latin typeface="Times New Roman" pitchFamily="18" charset="0"/>
                <a:cs typeface="Times New Roman" pitchFamily="18" charset="0"/>
              </a:rPr>
              <a:t>credit </a:t>
            </a:r>
            <a:r>
              <a:rPr lang="en-US" sz="2200" spc="-20" dirty="0" smtClean="0">
                <a:latin typeface="Times New Roman" pitchFamily="18" charset="0"/>
                <a:cs typeface="Times New Roman" pitchFamily="18" charset="0"/>
              </a:rPr>
              <a:t>card </a:t>
            </a:r>
            <a:r>
              <a:rPr lang="en-US" sz="2200" spc="-15" dirty="0" smtClean="0">
                <a:latin typeface="Times New Roman" pitchFamily="18" charset="0"/>
                <a:cs typeface="Times New Roman" pitchFamily="18" charset="0"/>
              </a:rPr>
              <a:t>fraud </a:t>
            </a:r>
            <a:r>
              <a:rPr lang="en-US" sz="2200" spc="-10" dirty="0" smtClean="0">
                <a:latin typeface="Times New Roman" pitchFamily="18" charset="0"/>
                <a:cs typeface="Times New Roman" pitchFamily="18" charset="0"/>
              </a:rPr>
              <a:t>transactions using </a:t>
            </a:r>
            <a:r>
              <a:rPr lang="en-US" sz="2200" spc="-5" dirty="0" smtClean="0">
                <a:latin typeface="Times New Roman" pitchFamily="18" charset="0"/>
                <a:cs typeface="Times New Roman" pitchFamily="18" charset="0"/>
              </a:rPr>
              <a:t>boosting algorithms." </a:t>
            </a:r>
            <a:r>
              <a:rPr lang="en-US" sz="2200" i="1" spc="-10" dirty="0" smtClean="0">
                <a:latin typeface="Times New Roman" pitchFamily="18" charset="0"/>
                <a:cs typeface="Times New Roman" pitchFamily="18" charset="0"/>
              </a:rPr>
              <a:t>Int. </a:t>
            </a:r>
            <a:r>
              <a:rPr lang="en-US" sz="2200" i="1" spc="-20" dirty="0" smtClean="0">
                <a:latin typeface="Times New Roman" pitchFamily="18" charset="0"/>
                <a:cs typeface="Times New Roman" pitchFamily="18" charset="0"/>
              </a:rPr>
              <a:t>J. </a:t>
            </a:r>
            <a:r>
              <a:rPr lang="en-US" sz="2200" i="1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spc="-5" dirty="0" smtClean="0">
                <a:latin typeface="Times New Roman" pitchFamily="18" charset="0"/>
                <a:cs typeface="Times New Roman" pitchFamily="18" charset="0"/>
              </a:rPr>
              <a:t>Electron. </a:t>
            </a:r>
            <a:r>
              <a:rPr lang="en-US" sz="2200" i="1" spc="-5" dirty="0" err="1" smtClean="0">
                <a:latin typeface="Times New Roman" pitchFamily="18" charset="0"/>
                <a:cs typeface="Times New Roman" pitchFamily="18" charset="0"/>
              </a:rPr>
              <a:t>Commun</a:t>
            </a:r>
            <a:r>
              <a:rPr lang="en-US" sz="2200" i="1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200" i="1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spc="-5" dirty="0" err="1" smtClean="0">
                <a:latin typeface="Times New Roman" pitchFamily="18" charset="0"/>
                <a:cs typeface="Times New Roman" pitchFamily="18" charset="0"/>
              </a:rPr>
              <a:t>Comput</a:t>
            </a:r>
            <a:r>
              <a:rPr lang="en-US" sz="2200" i="1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200" i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spc="-15" dirty="0" smtClean="0">
                <a:latin typeface="Times New Roman" pitchFamily="18" charset="0"/>
                <a:cs typeface="Times New Roman" pitchFamily="18" charset="0"/>
              </a:rPr>
              <a:t>Eng.</a:t>
            </a:r>
            <a:r>
              <a:rPr lang="en-US" sz="2200" i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spc="-10" dirty="0" smtClean="0">
                <a:latin typeface="Times New Roman" pitchFamily="18" charset="0"/>
                <a:cs typeface="Times New Roman" pitchFamily="18" charset="0"/>
              </a:rPr>
              <a:t>IJECCE</a:t>
            </a:r>
            <a:r>
              <a:rPr lang="en-US" sz="2200" i="1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5" dirty="0" smtClean="0">
                <a:latin typeface="Times New Roman" pitchFamily="18" charset="0"/>
                <a:cs typeface="Times New Roman" pitchFamily="18" charset="0"/>
              </a:rPr>
              <a:t>10.6</a:t>
            </a:r>
            <a:r>
              <a:rPr lang="en-US" sz="22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5" dirty="0" smtClean="0">
                <a:latin typeface="Times New Roman" pitchFamily="18" charset="0"/>
                <a:cs typeface="Times New Roman" pitchFamily="18" charset="0"/>
              </a:rPr>
              <a:t>(2019):</a:t>
            </a:r>
            <a:r>
              <a:rPr lang="en-US" sz="22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5" dirty="0" smtClean="0">
                <a:latin typeface="Times New Roman" pitchFamily="18" charset="0"/>
                <a:cs typeface="Times New Roman" pitchFamily="18" charset="0"/>
              </a:rPr>
              <a:t>262-270.</a:t>
            </a:r>
          </a:p>
          <a:p>
            <a:pPr marL="469900" marR="5080" indent="-457834">
              <a:lnSpc>
                <a:spcPct val="80000"/>
              </a:lnSpc>
              <a:buSzPct val="93181"/>
              <a:tabLst>
                <a:tab pos="469900" algn="l"/>
                <a:tab pos="470534" algn="l"/>
                <a:tab pos="6321425" algn="l"/>
              </a:tabLst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69900" marR="5080" indent="-457834">
              <a:lnSpc>
                <a:spcPct val="80000"/>
              </a:lnSpc>
              <a:buSzPct val="93181"/>
              <a:buAutoNum type="arabicPeriod"/>
              <a:tabLst>
                <a:tab pos="469900" algn="l"/>
                <a:tab pos="470534" algn="l"/>
                <a:tab pos="6321425" algn="l"/>
              </a:tabLst>
            </a:pPr>
            <a:endParaRPr sz="2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2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3039070"/>
            <a:ext cx="4871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 smtClean="0">
                <a:latin typeface="Times New Roman" pitchFamily="18" charset="0"/>
                <a:cs typeface="Times New Roman" pitchFamily="18" charset="0"/>
              </a:rPr>
              <a:t>THANK YOU!!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151" y="488949"/>
            <a:ext cx="3687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>
                <a:latin typeface="Calibri"/>
                <a:cs typeface="Calibri"/>
              </a:rPr>
              <a:t>Table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of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Contents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585529"/>
            <a:ext cx="5593284" cy="565347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6385" algn="l"/>
                <a:tab pos="287020" algn="l"/>
              </a:tabLst>
            </a:pPr>
            <a:r>
              <a:rPr sz="2200" spc="-10" dirty="0">
                <a:latin typeface="Times New Roman" pitchFamily="18" charset="0"/>
                <a:cs typeface="Times New Roman" pitchFamily="18" charset="0"/>
              </a:rPr>
              <a:t>Motivation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287020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6385" algn="l"/>
                <a:tab pos="287020" algn="l"/>
              </a:tabLst>
            </a:pPr>
            <a:r>
              <a:rPr sz="2200" spc="-1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22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287020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IN" sz="2200" spc="-1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287020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IN" sz="2200" spc="-10" dirty="0" smtClean="0">
                <a:latin typeface="Times New Roman" pitchFamily="18" charset="0"/>
                <a:cs typeface="Times New Roman" pitchFamily="18" charset="0"/>
              </a:rPr>
              <a:t>Techniques/Methodologies/Tools</a:t>
            </a:r>
          </a:p>
          <a:p>
            <a:pPr marL="287020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IN" sz="2200" spc="-10" dirty="0" smtClean="0">
                <a:latin typeface="Times New Roman" pitchFamily="18" charset="0"/>
                <a:cs typeface="Times New Roman" pitchFamily="18" charset="0"/>
              </a:rPr>
              <a:t>Flowchart</a:t>
            </a:r>
          </a:p>
          <a:p>
            <a:pPr marL="287020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IN" sz="2200" spc="-10" dirty="0" smtClean="0">
                <a:latin typeface="Times New Roman" pitchFamily="18" charset="0"/>
                <a:cs typeface="Times New Roman" pitchFamily="18" charset="0"/>
              </a:rPr>
              <a:t>Algorithms/</a:t>
            </a:r>
            <a:r>
              <a:rPr lang="en-IN" sz="2200" spc="-10" dirty="0" err="1" smtClean="0">
                <a:latin typeface="Times New Roman" pitchFamily="18" charset="0"/>
                <a:cs typeface="Times New Roman" pitchFamily="18" charset="0"/>
              </a:rPr>
              <a:t>Pseudocodes</a:t>
            </a:r>
            <a:endParaRPr lang="en-IN" sz="22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287020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IN" sz="2200" spc="-10" dirty="0" smtClean="0">
                <a:latin typeface="Times New Roman" pitchFamily="18" charset="0"/>
                <a:cs typeface="Times New Roman" pitchFamily="18" charset="0"/>
              </a:rPr>
              <a:t>Experimental Results</a:t>
            </a:r>
          </a:p>
          <a:p>
            <a:pPr marL="287020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IN" sz="2200" spc="-10" dirty="0" smtClean="0">
                <a:latin typeface="Times New Roman" pitchFamily="18" charset="0"/>
                <a:cs typeface="Times New Roman" pitchFamily="18" charset="0"/>
              </a:rPr>
              <a:t>Discussion </a:t>
            </a:r>
          </a:p>
          <a:p>
            <a:pPr marL="287020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IN" sz="2200" spc="-10" dirty="0" smtClean="0">
                <a:latin typeface="Times New Roman" pitchFamily="18" charset="0"/>
                <a:cs typeface="Times New Roman" pitchFamily="18" charset="0"/>
              </a:rPr>
              <a:t>Conclusion &amp; Future Scope</a:t>
            </a:r>
          </a:p>
          <a:p>
            <a:pPr marL="287020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IN" sz="2200" spc="-1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287020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endParaRPr lang="en-IN" sz="2200" spc="-10" dirty="0" smtClean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endParaRPr lang="en-IN" sz="2200" spc="-10" dirty="0" smtClean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endParaRPr lang="en-IN" sz="2200" spc="-10" dirty="0" smtClean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76" y="488949"/>
            <a:ext cx="286532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0" spc="-6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0" spc="-5" dirty="0">
                <a:latin typeface="Times New Roman" pitchFamily="18" charset="0"/>
                <a:cs typeface="Times New Roman" pitchFamily="18" charset="0"/>
              </a:rPr>
              <a:t>oduction</a:t>
            </a:r>
            <a:endParaRPr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288" y="1828800"/>
            <a:ext cx="8270240" cy="34233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59435" indent="-27495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7020" algn="l"/>
                <a:tab pos="287655" algn="l"/>
              </a:tabLst>
            </a:pPr>
            <a:r>
              <a:rPr sz="2200" spc="-15" dirty="0">
                <a:latin typeface="Times New Roman" pitchFamily="18" charset="0"/>
                <a:cs typeface="Times New Roman" pitchFamily="18" charset="0"/>
              </a:rPr>
              <a:t>Nowadays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usage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2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credit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cards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become</a:t>
            </a:r>
            <a:r>
              <a:rPr sz="22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advent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>
                <a:latin typeface="Times New Roman" pitchFamily="18" charset="0"/>
                <a:cs typeface="Times New Roman" pitchFamily="18" charset="0"/>
              </a:rPr>
              <a:t>developing </a:t>
            </a:r>
            <a:r>
              <a:rPr sz="2200" spc="-484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smtClean="0">
                <a:latin typeface="Times New Roman" pitchFamily="18" charset="0"/>
                <a:cs typeface="Times New Roman" pitchFamily="18" charset="0"/>
              </a:rPr>
              <a:t>countries.</a:t>
            </a:r>
            <a:endParaRPr lang="en-IN" sz="2200" spc="-10" dirty="0">
              <a:latin typeface="Times New Roman" pitchFamily="18" charset="0"/>
              <a:cs typeface="Times New Roman" pitchFamily="18" charset="0"/>
            </a:endParaRPr>
          </a:p>
          <a:p>
            <a:pPr marL="287020" marR="559435" indent="-27495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7020" algn="l"/>
                <a:tab pos="287655" algn="l"/>
              </a:tabLst>
            </a:pPr>
            <a:endParaRPr lang="en-IN" sz="22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287020" marR="559435" indent="-27495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7020" algn="l"/>
                <a:tab pos="287655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Illegal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 of credit card or its information without the knowledge of the owner is referred to as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credit card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fraud.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itchFamily="2" charset="2"/>
              <a:buChar char="q"/>
            </a:pP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287020" indent="-274955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454"/>
              <a:buFont typeface="Wingdings" pitchFamily="2" charset="2"/>
              <a:buChar char="q"/>
              <a:tabLst>
                <a:tab pos="287020" algn="l"/>
                <a:tab pos="287655" algn="l"/>
              </a:tabLst>
            </a:pPr>
            <a:r>
              <a:rPr sz="22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utilization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them</a:t>
            </a:r>
            <a:r>
              <a:rPr sz="22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without solid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>
                <a:latin typeface="Times New Roman" pitchFamily="18" charset="0"/>
                <a:cs typeface="Times New Roman" pitchFamily="18" charset="0"/>
              </a:rPr>
              <a:t>causes</a:t>
            </a:r>
            <a:r>
              <a:rPr sz="2200" spc="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smtClean="0">
                <a:latin typeface="Times New Roman" pitchFamily="18" charset="0"/>
                <a:cs typeface="Times New Roman" pitchFamily="18" charset="0"/>
              </a:rPr>
              <a:t>billion-dollars</a:t>
            </a:r>
            <a:r>
              <a:rPr lang="en-IN" sz="22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smtClean="0">
                <a:latin typeface="Times New Roman" pitchFamily="18" charset="0"/>
                <a:cs typeface="Times New Roman" pitchFamily="18" charset="0"/>
              </a:rPr>
              <a:t>monetary</a:t>
            </a:r>
            <a:r>
              <a:rPr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misfortunes</a:t>
            </a:r>
            <a:r>
              <a:rPr sz="22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issues.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 pitchFamily="2" charset="2"/>
              <a:buChar char="q"/>
            </a:pP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955">
              <a:lnSpc>
                <a:spcPct val="100000"/>
              </a:lnSpc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7020" algn="l"/>
                <a:tab pos="287655" algn="l"/>
              </a:tabLst>
            </a:pPr>
            <a:r>
              <a:rPr lang="en-IN" sz="2200" spc="-2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200" spc="-20" smtClean="0">
                <a:latin typeface="Times New Roman" pitchFamily="18" charset="0"/>
                <a:cs typeface="Times New Roman" pitchFamily="18" charset="0"/>
              </a:rPr>
              <a:t>raudsters</a:t>
            </a:r>
            <a:r>
              <a:rPr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continuously try to </a:t>
            </a:r>
            <a:r>
              <a:rPr sz="2200" spc="-5" smtClean="0">
                <a:latin typeface="Times New Roman" pitchFamily="18" charset="0"/>
                <a:cs typeface="Times New Roman" pitchFamily="18" charset="0"/>
              </a:rPr>
              <a:t>hack</a:t>
            </a:r>
            <a:r>
              <a:rPr sz="2200" spc="-1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sz="22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2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2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sz="22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>
                <a:latin typeface="Times New Roman" pitchFamily="18" charset="0"/>
                <a:cs typeface="Times New Roman" pitchFamily="18" charset="0"/>
              </a:rPr>
              <a:t>patterns</a:t>
            </a:r>
            <a:r>
              <a:rPr sz="2200" spc="-15" smtClean="0">
                <a:latin typeface="Times New Roman" pitchFamily="18" charset="0"/>
                <a:cs typeface="Times New Roman" pitchFamily="18" charset="0"/>
              </a:rPr>
              <a:t>.</a:t>
            </a:r>
            <a:endParaRPr sz="2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88949"/>
            <a:ext cx="26797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Times New Roman" pitchFamily="18" charset="0"/>
                <a:cs typeface="Times New Roman" pitchFamily="18" charset="0"/>
              </a:rPr>
              <a:t>Moti</a:t>
            </a:r>
            <a:r>
              <a:rPr sz="4000" spc="-7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4000" spc="-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spc="-5" dirty="0">
                <a:latin typeface="Times New Roman" pitchFamily="18" charset="0"/>
                <a:cs typeface="Times New Roman" pitchFamily="18" charset="0"/>
              </a:rPr>
              <a:t>tion</a:t>
            </a:r>
            <a:endParaRPr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4000"/>
            <a:ext cx="8001634" cy="4751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6385" algn="l"/>
                <a:tab pos="287020" algn="l"/>
              </a:tabLst>
            </a:pPr>
            <a:r>
              <a:rPr sz="2200" spc="-5" dirty="0">
                <a:latin typeface="Times New Roman" pitchFamily="18" charset="0"/>
                <a:cs typeface="Times New Roman" pitchFamily="18" charset="0"/>
              </a:rPr>
              <a:t>1600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billions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INR</a:t>
            </a:r>
            <a:r>
              <a:rPr sz="22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global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financial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loses</a:t>
            </a:r>
            <a:r>
              <a:rPr sz="22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due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2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credit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card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>
                <a:latin typeface="Times New Roman" pitchFamily="18" charset="0"/>
                <a:cs typeface="Times New Roman" pitchFamily="18" charset="0"/>
              </a:rPr>
              <a:t>frauds</a:t>
            </a:r>
            <a:r>
              <a:rPr sz="2200" spc="1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2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smtClean="0">
                <a:latin typeface="Times New Roman" pitchFamily="18" charset="0"/>
                <a:cs typeface="Times New Roman" pitchFamily="18" charset="0"/>
              </a:rPr>
              <a:t>2017.</a:t>
            </a:r>
            <a:endParaRPr sz="22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 pitchFamily="2" charset="2"/>
              <a:buChar char="q"/>
            </a:pPr>
            <a:endParaRPr sz="2200" smtClean="0">
              <a:latin typeface="Times New Roman" pitchFamily="18" charset="0"/>
              <a:cs typeface="Times New Roman" pitchFamily="18" charset="0"/>
            </a:endParaRPr>
          </a:p>
          <a:p>
            <a:pPr marL="286385" marR="301625" indent="-274320">
              <a:lnSpc>
                <a:spcPct val="100000"/>
              </a:lnSpc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IN" sz="2200" spc="-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200" spc="-5" smtClean="0">
                <a:latin typeface="Times New Roman" pitchFamily="18" charset="0"/>
                <a:cs typeface="Times New Roman" pitchFamily="18" charset="0"/>
              </a:rPr>
              <a:t>uriosity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sz="22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sz="22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credit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card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companies </a:t>
            </a:r>
            <a:r>
              <a:rPr sz="2200" spc="-4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handle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fraud-related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issues.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AD0D9"/>
              </a:buClr>
              <a:buFont typeface="Wingdings" pitchFamily="2" charset="2"/>
              <a:buChar char="q"/>
            </a:pP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IN" sz="2200" spc="-10" dirty="0" smtClean="0">
                <a:latin typeface="Times New Roman" pitchFamily="18" charset="0"/>
                <a:cs typeface="Times New Roman" pitchFamily="18" charset="0"/>
              </a:rPr>
              <a:t>To study about the </a:t>
            </a:r>
            <a:r>
              <a:rPr sz="2200" spc="-15" smtClean="0">
                <a:latin typeface="Times New Roman" pitchFamily="18" charset="0"/>
                <a:cs typeface="Times New Roman" pitchFamily="18" charset="0"/>
              </a:rPr>
              <a:t>patterns</a:t>
            </a:r>
            <a:r>
              <a:rPr lang="en-IN" sz="22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spc="-10" dirty="0" smtClean="0">
                <a:latin typeface="Times New Roman" pitchFamily="18" charset="0"/>
                <a:cs typeface="Times New Roman" pitchFamily="18" charset="0"/>
              </a:rPr>
              <a:t>being</a:t>
            </a:r>
            <a:r>
              <a:rPr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smtClean="0">
                <a:latin typeface="Times New Roman" pitchFamily="18" charset="0"/>
                <a:cs typeface="Times New Roman" pitchFamily="18" charset="0"/>
              </a:rPr>
              <a:t>follow</a:t>
            </a:r>
            <a:r>
              <a:rPr lang="en-IN" sz="2200" spc="-1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200" spc="-5" smtClean="0">
                <a:latin typeface="Times New Roman" pitchFamily="18" charset="0"/>
                <a:cs typeface="Times New Roman" pitchFamily="18" charset="0"/>
              </a:rPr>
              <a:t>.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AD0D9"/>
              </a:buClr>
              <a:buFont typeface="Wingdings" pitchFamily="2" charset="2"/>
              <a:buChar char="q"/>
            </a:pP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6385" algn="l"/>
                <a:tab pos="287020" algn="l"/>
              </a:tabLst>
            </a:pPr>
            <a:r>
              <a:rPr sz="2200" spc="-5" dirty="0">
                <a:latin typeface="Times New Roman" pitchFamily="18" charset="0"/>
                <a:cs typeface="Times New Roman" pitchFamily="18" charset="0"/>
              </a:rPr>
              <a:t>Need</a:t>
            </a:r>
            <a:r>
              <a:rPr sz="22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2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develop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25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2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2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learn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past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patterns</a:t>
            </a:r>
            <a:r>
              <a:rPr sz="22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25" dirty="0">
                <a:latin typeface="Times New Roman" pitchFamily="18" charset="0"/>
                <a:cs typeface="Times New Roman" pitchFamily="18" charset="0"/>
              </a:rPr>
              <a:t>efficiently.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286385" marR="5080" indent="-274320">
              <a:lnSpc>
                <a:spcPct val="100000"/>
              </a:lnSpc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6385" algn="l"/>
                <a:tab pos="287020" algn="l"/>
              </a:tabLst>
            </a:pPr>
            <a:endParaRPr lang="en-IN" sz="2200" spc="-10" dirty="0">
              <a:latin typeface="Times New Roman" pitchFamily="18" charset="0"/>
              <a:cs typeface="Times New Roman" pitchFamily="18" charset="0"/>
            </a:endParaRPr>
          </a:p>
          <a:p>
            <a:pPr marL="286385" marR="5080" indent="-274320">
              <a:lnSpc>
                <a:spcPct val="100000"/>
              </a:lnSpc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IN" sz="2200" spc="-10" dirty="0" smtClean="0">
                <a:latin typeface="Times New Roman" pitchFamily="18" charset="0"/>
                <a:cs typeface="Times New Roman" pitchFamily="18" charset="0"/>
              </a:rPr>
              <a:t>Current state-of-the-art techniques being used to tackle frauds.</a:t>
            </a:r>
          </a:p>
          <a:p>
            <a:pPr marL="286385" marR="5080" indent="-274320">
              <a:lnSpc>
                <a:spcPct val="100000"/>
              </a:lnSpc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6385" algn="l"/>
                <a:tab pos="287020" algn="l"/>
              </a:tabLst>
            </a:pPr>
            <a:endParaRPr lang="en-IN" sz="2200" spc="-10" dirty="0">
              <a:latin typeface="Times New Roman" pitchFamily="18" charset="0"/>
              <a:cs typeface="Times New Roman" pitchFamily="18" charset="0"/>
            </a:endParaRPr>
          </a:p>
          <a:p>
            <a:pPr marL="286385" marR="5080" indent="-274320">
              <a:lnSpc>
                <a:spcPct val="100000"/>
              </a:lnSpc>
              <a:buClr>
                <a:srgbClr val="0AD0D9"/>
              </a:buClr>
              <a:buSzPct val="93181"/>
              <a:buFont typeface="Wingdings" pitchFamily="2" charset="2"/>
              <a:buChar char="q"/>
              <a:tabLst>
                <a:tab pos="286385" algn="l"/>
                <a:tab pos="287020" algn="l"/>
              </a:tabLst>
            </a:pPr>
            <a:r>
              <a:rPr lang="en-US" sz="2200" spc="-10" dirty="0">
                <a:latin typeface="Times New Roman" pitchFamily="18" charset="0"/>
                <a:cs typeface="Times New Roman" pitchFamily="18" charset="0"/>
              </a:rPr>
              <a:t>Benefits</a:t>
            </a:r>
            <a:r>
              <a:rPr lang="en-US" sz="22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2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15" dirty="0" smtClean="0">
                <a:latin typeface="Times New Roman" pitchFamily="18" charset="0"/>
                <a:cs typeface="Times New Roman" pitchFamily="18" charset="0"/>
              </a:rPr>
              <a:t>fraud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10" dirty="0" smtClean="0"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en-US" sz="2200" spc="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25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2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2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20" dirty="0">
                <a:latin typeface="Times New Roman" pitchFamily="18" charset="0"/>
                <a:cs typeface="Times New Roman" pitchFamily="18" charset="0"/>
              </a:rPr>
              <a:t>prevent</a:t>
            </a:r>
            <a:r>
              <a:rPr lang="en-US" sz="22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10" dirty="0">
                <a:latin typeface="Times New Roman" pitchFamily="18" charset="0"/>
                <a:cs typeface="Times New Roman" pitchFamily="18" charset="0"/>
              </a:rPr>
              <a:t>monetary</a:t>
            </a:r>
            <a:r>
              <a:rPr lang="en-US" sz="22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10" dirty="0">
                <a:latin typeface="Times New Roman" pitchFamily="18" charset="0"/>
                <a:cs typeface="Times New Roman" pitchFamily="18" charset="0"/>
              </a:rPr>
              <a:t>privacy </a:t>
            </a:r>
            <a:r>
              <a:rPr lang="en-US" sz="2200" spc="-48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pc="-10" dirty="0">
                <a:latin typeface="Times New Roman" pitchFamily="18" charset="0"/>
                <a:cs typeface="Times New Roman" pitchFamily="18" charset="0"/>
              </a:rPr>
              <a:t>misfortunes.</a:t>
            </a:r>
            <a:endParaRPr sz="2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7772400" cy="615553"/>
          </a:xfrm>
        </p:spPr>
        <p:txBody>
          <a:bodyPr/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Objectives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33400" y="1554063"/>
            <a:ext cx="8077200" cy="4770537"/>
          </a:xfrm>
        </p:spPr>
        <p:txBody>
          <a:bodyPr/>
          <a:lstStyle/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Wingdings" pitchFamily="2" charset="2"/>
              <a:buChar char="q"/>
            </a:pPr>
            <a:r>
              <a:rPr lang="en-US" sz="22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Building a Hybrid model with a Majority Voting approach.</a:t>
            </a: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Wingdings" pitchFamily="2" charset="2"/>
              <a:buChar char="q"/>
            </a:pPr>
            <a:endParaRPr lang="en-US" sz="500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744220" lvl="1" indent="-280670" algn="l" rtl="0">
              <a:spcBef>
                <a:spcPts val="5"/>
              </a:spcBef>
              <a:buClr>
                <a:srgbClr val="00B0F0"/>
              </a:buClr>
              <a:buSzPts val="21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ANN(Artificial Neural Network)</a:t>
            </a:r>
          </a:p>
          <a:p>
            <a:pPr marL="744220" lvl="1" indent="-280670" algn="l" rtl="0">
              <a:spcBef>
                <a:spcPts val="5"/>
              </a:spcBef>
              <a:buClr>
                <a:srgbClr val="00B0F0"/>
              </a:buClr>
              <a:buSzPts val="21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RF (Random Forest)</a:t>
            </a:r>
          </a:p>
          <a:p>
            <a:pPr marL="744220" lvl="1" indent="-280670" algn="l" rtl="0">
              <a:spcBef>
                <a:spcPts val="5"/>
              </a:spcBef>
              <a:buClr>
                <a:srgbClr val="00B0F0"/>
              </a:buClr>
              <a:buSzPts val="21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KNN(K-Nearest </a:t>
            </a:r>
            <a:r>
              <a:rPr lang="en-US" sz="2000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Neighbours</a:t>
            </a:r>
            <a:r>
              <a:rPr lang="en-US" sz="20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)</a:t>
            </a: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Wingdings" pitchFamily="2" charset="2"/>
              <a:buChar char="q"/>
            </a:pPr>
            <a:endParaRPr lang="en-US" sz="2200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Wingdings" pitchFamily="2" charset="2"/>
              <a:buChar char="q"/>
            </a:pPr>
            <a:r>
              <a:rPr lang="en-US" sz="22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Apply SMOTE technique to avoid loss of data of majority class and create synthetic data of minority class for balancing.</a:t>
            </a: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Wingdings" pitchFamily="2" charset="2"/>
              <a:buChar char="q"/>
            </a:pPr>
            <a:endParaRPr lang="en-US" sz="2200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Wingdings" pitchFamily="2" charset="2"/>
              <a:buChar char="q"/>
            </a:pPr>
            <a:r>
              <a:rPr lang="en-US" sz="22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Improve the recall, f1-score, precision, and AROC curve of the Hybrid model with respect to previous methodologies.</a:t>
            </a: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B0F0"/>
              </a:buClr>
              <a:buSzPts val="2100"/>
            </a:pPr>
            <a:endParaRPr lang="en-US" sz="2200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Wingdings" pitchFamily="2" charset="2"/>
              <a:buChar char="q"/>
            </a:pPr>
            <a:r>
              <a:rPr lang="en-US" sz="22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Building a model that works adequately well for all kinds and sizes of the dataset.</a:t>
            </a: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⮚"/>
            </a:pPr>
            <a:endParaRPr lang="en-US" sz="2200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27447"/>
            <a:ext cx="8001000" cy="615553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Techniques/Methodologies/Tools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457200" y="1527780"/>
            <a:ext cx="8686800" cy="9064020"/>
          </a:xfrm>
        </p:spPr>
        <p:txBody>
          <a:bodyPr/>
          <a:lstStyle/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Wingdings" pitchFamily="2" charset="2"/>
              <a:buChar char="q"/>
            </a:pPr>
            <a:r>
              <a:rPr lang="en-US" sz="2200" b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Techniques:-</a:t>
            </a: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Wingdings" pitchFamily="2" charset="2"/>
              <a:buChar char="q"/>
            </a:pPr>
            <a:endParaRPr lang="en-US" sz="500" b="1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744220" lvl="1" indent="-280670" algn="l" rtl="0">
              <a:spcBef>
                <a:spcPts val="5"/>
              </a:spcBef>
              <a:buClr>
                <a:srgbClr val="00B0F0"/>
              </a:buClr>
              <a:buSzPts val="2100"/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Random Forest Algorithm</a:t>
            </a:r>
          </a:p>
          <a:p>
            <a:pPr marL="744220" lvl="1" indent="-280670" algn="l" rtl="0">
              <a:spcBef>
                <a:spcPts val="5"/>
              </a:spcBef>
              <a:buClr>
                <a:srgbClr val="00B0F0"/>
              </a:buClr>
              <a:buSzPts val="2100"/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K-Nearest Neighbours Algorithm</a:t>
            </a:r>
          </a:p>
          <a:p>
            <a:pPr marL="744220" lvl="1" indent="-280670" algn="l" rtl="0">
              <a:spcBef>
                <a:spcPts val="5"/>
              </a:spcBef>
              <a:buClr>
                <a:srgbClr val="00B0F0"/>
              </a:buClr>
              <a:buSzPts val="2100"/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Artificial Neural Network(ANN) Algorithm</a:t>
            </a:r>
          </a:p>
          <a:p>
            <a:pPr marL="744220" lvl="1" indent="-280670" algn="l" rtl="0">
              <a:spcBef>
                <a:spcPts val="5"/>
              </a:spcBef>
              <a:buClr>
                <a:srgbClr val="00B0F0"/>
              </a:buClr>
              <a:buSzPts val="21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Synthetic Minority Oversampling Technique(SMOTE)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7020" indent="-280670" algn="l" rtl="0">
              <a:spcBef>
                <a:spcPts val="5"/>
              </a:spcBef>
              <a:buClr>
                <a:schemeClr val="dk1"/>
              </a:buClr>
              <a:buSzPts val="2100"/>
            </a:pPr>
            <a:endParaRPr lang="en-IN" sz="2200" b="1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Wingdings" pitchFamily="2" charset="2"/>
              <a:buChar char="q"/>
            </a:pPr>
            <a:r>
              <a:rPr lang="en-IN" sz="2200" b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Methodologies:-</a:t>
            </a: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Wingdings" pitchFamily="2" charset="2"/>
              <a:buChar char="q"/>
            </a:pPr>
            <a:endParaRPr lang="en-IN" sz="500" b="1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744220" lvl="1" indent="-280670" algn="l" rtl="0">
              <a:spcBef>
                <a:spcPts val="5"/>
              </a:spcBef>
              <a:buClr>
                <a:srgbClr val="00B0F0"/>
              </a:buClr>
              <a:buSzPts val="2100"/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ANN: </a:t>
            </a:r>
            <a:r>
              <a:rPr lang="en-IN" sz="2000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Relu</a:t>
            </a:r>
            <a:r>
              <a:rPr lang="en-IN" sz="20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and Sigmoid Function</a:t>
            </a:r>
          </a:p>
          <a:p>
            <a:pPr marL="744220" lvl="1" indent="-280670" algn="l" rtl="0">
              <a:spcBef>
                <a:spcPts val="5"/>
              </a:spcBef>
              <a:buClr>
                <a:srgbClr val="00B0F0"/>
              </a:buClr>
              <a:buSzPts val="2100"/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Majority Voting</a:t>
            </a: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endParaRPr lang="en-IN" sz="2200" b="1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Wingdings" pitchFamily="2" charset="2"/>
              <a:buChar char="q"/>
            </a:pPr>
            <a:r>
              <a:rPr lang="en-IN" sz="2200" b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Tools:-</a:t>
            </a: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B0F0"/>
              </a:buClr>
              <a:buSzPts val="2100"/>
              <a:buFont typeface="Wingdings" pitchFamily="2" charset="2"/>
              <a:buChar char="q"/>
            </a:pPr>
            <a:endParaRPr lang="en-IN" sz="500" b="1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744220" lvl="1" indent="-280670" algn="l" rtl="0">
              <a:spcBef>
                <a:spcPts val="5"/>
              </a:spcBef>
              <a:buClr>
                <a:srgbClr val="00B0F0"/>
              </a:buClr>
              <a:buSzPts val="2100"/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Python Language</a:t>
            </a:r>
          </a:p>
          <a:p>
            <a:pPr marL="744220" lvl="1" indent="-280670" algn="l" rtl="0">
              <a:spcBef>
                <a:spcPts val="5"/>
              </a:spcBef>
              <a:buClr>
                <a:srgbClr val="00B0F0"/>
              </a:buClr>
              <a:buSzPts val="2100"/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Google </a:t>
            </a:r>
            <a:r>
              <a:rPr lang="en-IN" sz="2000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Colaboratory</a:t>
            </a:r>
            <a:endParaRPr lang="en-IN" sz="2000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744220" lvl="1" indent="-280670" algn="l" rtl="0">
              <a:spcBef>
                <a:spcPts val="5"/>
              </a:spcBef>
              <a:buClr>
                <a:srgbClr val="00B0F0"/>
              </a:buClr>
              <a:buSzPts val="2100"/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Pandas, </a:t>
            </a:r>
            <a:r>
              <a:rPr lang="en-IN" sz="2000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Numpy</a:t>
            </a:r>
            <a:r>
              <a:rPr lang="en-IN" sz="20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</a:t>
            </a:r>
            <a:r>
              <a:rPr lang="en-IN" sz="2000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Matplotlib</a:t>
            </a:r>
            <a:r>
              <a:rPr lang="en-IN" sz="20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</a:t>
            </a:r>
            <a:r>
              <a:rPr lang="en-IN" sz="2000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Scikit</a:t>
            </a:r>
            <a:r>
              <a:rPr lang="en-IN" sz="20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-learn, </a:t>
            </a:r>
            <a:r>
              <a:rPr lang="en-IN" sz="2000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Keras</a:t>
            </a:r>
            <a:r>
              <a:rPr lang="en-IN" sz="20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</a:t>
            </a:r>
            <a:r>
              <a:rPr lang="en-IN" sz="2000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Seaborn</a:t>
            </a:r>
            <a:r>
              <a:rPr lang="en-IN" sz="20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</a:t>
            </a:r>
            <a:r>
              <a:rPr lang="en-IN" sz="2000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Tensorflow</a:t>
            </a:r>
            <a:r>
              <a:rPr lang="en-IN" sz="20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and </a:t>
            </a:r>
            <a:r>
              <a:rPr lang="en-IN" sz="2000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Imblearn</a:t>
            </a:r>
            <a:r>
              <a:rPr lang="en-IN" sz="20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Libraries</a:t>
            </a: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IN" sz="22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              </a:t>
            </a: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itchFamily="34" charset="0"/>
              <a:buChar char="•"/>
            </a:pPr>
            <a:endParaRPr lang="en-IN" sz="2200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itchFamily="34" charset="0"/>
              <a:buChar char="•"/>
            </a:pPr>
            <a:endParaRPr lang="en-IN" sz="2200" b="1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endParaRPr lang="en-IN" sz="2200" b="1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endParaRPr lang="en-IN" sz="2200" b="1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endParaRPr lang="en-IN" sz="2200" b="1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7020" marR="0" lvl="0" indent="-28067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endParaRPr lang="en-US" sz="2200" b="1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63550" marR="0" lvl="0" indent="-4572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endParaRPr lang="en-US" sz="2200" b="1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endParaRPr lang="en-US" sz="22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</a:pPr>
            <a:endParaRPr lang="en-IN" sz="2200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</a:pPr>
            <a:endParaRPr lang="en-US" sz="2200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7772400" cy="380999"/>
          </a:xfrm>
        </p:spPr>
        <p:txBody>
          <a:bodyPr/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Flowchart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1999"/>
            <a:ext cx="8534400" cy="59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772400" cy="609600"/>
          </a:xfrm>
        </p:spPr>
        <p:txBody>
          <a:bodyPr/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Algorithms/</a:t>
            </a:r>
            <a:r>
              <a:rPr lang="en-IN" sz="4000" dirty="0" err="1" smtClean="0">
                <a:latin typeface="Times New Roman" pitchFamily="18" charset="0"/>
                <a:cs typeface="Times New Roman" pitchFamily="18" charset="0"/>
              </a:rPr>
              <a:t>Pseudocodes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228600" y="1524000"/>
            <a:ext cx="8458200" cy="6309420"/>
          </a:xfrm>
        </p:spPr>
        <p:txBody>
          <a:bodyPr/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Random Forest</a:t>
            </a:r>
          </a:p>
          <a:p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Step-1: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Select random K data points from the training set.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Step-2: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Build the decision tree associated with the selected data points (Subsets).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Step-3: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Choose the number N for decision trees that you want to build. Here N=10 is being used.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Step-4: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Repeat Step 1 &amp; 2.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Step-5: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For new data points, find the predictions of each decision tree, and assign the new data points to the category that wins the majority votes.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33246"/>
            <a:ext cx="8129422" cy="6124754"/>
          </a:xfrm>
        </p:spPr>
        <p:txBody>
          <a:bodyPr/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K-Nearest Neighbours</a:t>
            </a:r>
          </a:p>
          <a:p>
            <a:pPr>
              <a:buFont typeface="Arial" pitchFamily="34" charset="0"/>
              <a:buChar char="•"/>
            </a:pPr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Step-1: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Select the number K of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neighbours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Here K=5 being used.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Step-2: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Calculate the Euclidean distance(p=2) of 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K number of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neighbours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Step-3: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Take the K nearest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neighbours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as per the calculated Euclidean distance.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Step-4: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Among these k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neighbours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count the number of the data points in each category.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Step-5: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Assign the new data points to that category for which the number of the neighbor is maximum.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Step-6: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Our model is ready.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Words>746</Words>
  <Application>Microsoft Office PowerPoint</Application>
  <PresentationFormat>On-screen Show (4:3)</PresentationFormat>
  <Paragraphs>212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Table of Contents</vt:lpstr>
      <vt:lpstr>Introduction</vt:lpstr>
      <vt:lpstr>Motivation</vt:lpstr>
      <vt:lpstr> Objectives</vt:lpstr>
      <vt:lpstr>Techniques/Methodologies/Tools</vt:lpstr>
      <vt:lpstr>Flowchart</vt:lpstr>
      <vt:lpstr>Algorithms/Pseudocodes</vt:lpstr>
      <vt:lpstr>Slide 9</vt:lpstr>
      <vt:lpstr>Slide 10</vt:lpstr>
      <vt:lpstr>Slide 11</vt:lpstr>
      <vt:lpstr>Slide 12</vt:lpstr>
      <vt:lpstr>Slide 13</vt:lpstr>
      <vt:lpstr>Conclusion &amp; Future Scope</vt:lpstr>
      <vt:lpstr>References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Lenovo</cp:lastModifiedBy>
  <cp:revision>80</cp:revision>
  <dcterms:created xsi:type="dcterms:W3CDTF">2021-04-04T15:07:20Z</dcterms:created>
  <dcterms:modified xsi:type="dcterms:W3CDTF">2021-06-08T13:14:50Z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2021-04-04T00:00:00Z</vt:filetime>
  </property>
</Properties>
</file>