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57" r:id="rId3"/>
    <p:sldId id="259" r:id="rId4"/>
    <p:sldId id="260" r:id="rId5"/>
    <p:sldId id="267" r:id="rId6"/>
    <p:sldId id="261" r:id="rId7"/>
    <p:sldId id="262" r:id="rId8"/>
    <p:sldId id="256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25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5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89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870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21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3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95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B025CB-9D18-264E-A945-2D020344C9D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3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7EFB6C-7E96-8F41-8872-189CA1C59F84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8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4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4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CBD8-9CDC-8817-4CFC-D1159DBA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0686"/>
            <a:ext cx="8825658" cy="2677648"/>
          </a:xfrm>
        </p:spPr>
        <p:txBody>
          <a:bodyPr/>
          <a:lstStyle/>
          <a:p>
            <a:r>
              <a:rPr lang="en-US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DetectDUI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An In-Car Detection System for Drink Driving and BACs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B9F-938C-87C6-87CB-37225C26E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5" y="4688219"/>
            <a:ext cx="4723331" cy="188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Algerian" panose="04020705040A02060702" pitchFamily="82" charset="0"/>
              </a:rPr>
              <a:t>UNDER THE GUIDANCE OF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	Mr. M. RAVINDRAN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	 	Asst. Prof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	  	CSM 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A444-E7C5-6B20-8220-536640640A2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857726" y="3746831"/>
            <a:ext cx="4883116" cy="1882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DONE BY: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V VIKRAM	                 -	207R1A66J0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G BHEMESHWAR	 </a:t>
            </a:r>
            <a:r>
              <a:rPr lang="en-IN" dirty="0">
                <a:solidFill>
                  <a:schemeClr val="bg1"/>
                </a:solidFill>
              </a:rPr>
              <a:t>- 	</a:t>
            </a: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207R1A66E0 	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ROHIT                         -	207R1A66C5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Graphic 16" descr="Plug">
            <a:extLst>
              <a:ext uri="{FF2B5EF4-FFF2-40B4-BE49-F238E27FC236}">
                <a16:creationId xmlns:a16="http://schemas.microsoft.com/office/drawing/2014/main" id="{807E7284-79A8-3781-8B1F-4882B308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35" y="823549"/>
            <a:ext cx="914400" cy="9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D19FAC4-C7D0-5E99-9D2F-28CDB5223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520238" cy="736600"/>
          </a:xfrm>
        </p:spPr>
        <p:txBody>
          <a:bodyPr/>
          <a:lstStyle/>
          <a:p>
            <a:r>
              <a:rPr lang="en-US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80"/>
                </a:highlight>
                <a:latin typeface="Berlin Sans FB" panose="020E0602020502020306" pitchFamily="34" charset="0"/>
              </a:rPr>
              <a:t>System Configuration</a:t>
            </a:r>
            <a:endParaRPr lang="en-IN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80"/>
              </a:highlight>
              <a:latin typeface="Berlin Sans FB" panose="020E0602020502020306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2220DD-8F75-AD22-4BFB-111C0BB163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6600"/>
            <a:ext cx="9729788" cy="54594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 Rounded MT Bold" panose="020F0704030504030204" pitchFamily="34" charset="0"/>
              </a:rPr>
              <a:t>H/W System Configuration:</a:t>
            </a:r>
          </a:p>
          <a:p>
            <a:pPr lvl="1"/>
            <a:r>
              <a:rPr lang="en-IN" sz="2000" dirty="0"/>
              <a:t>Processor 		-	Pentium –IV </a:t>
            </a:r>
          </a:p>
          <a:p>
            <a:pPr lvl="1"/>
            <a:r>
              <a:rPr lang="en-IN" sz="2000" dirty="0"/>
              <a:t>RAM	       		-	 4 GB (min) </a:t>
            </a:r>
          </a:p>
          <a:p>
            <a:pPr lvl="1"/>
            <a:r>
              <a:rPr lang="en-IN" sz="2000" dirty="0"/>
              <a:t>Hard Disk		-	 20 GB </a:t>
            </a:r>
          </a:p>
          <a:p>
            <a:pPr lvl="1"/>
            <a:r>
              <a:rPr lang="en-IN" sz="2000" dirty="0"/>
              <a:t>Key Board 		-	 Standard Windows Keyboard </a:t>
            </a:r>
          </a:p>
          <a:p>
            <a:pPr lvl="1"/>
            <a:r>
              <a:rPr lang="en-IN" sz="2000" dirty="0"/>
              <a:t>Mouse 	        -	 Two or Three Button Mouse </a:t>
            </a:r>
          </a:p>
          <a:p>
            <a:pPr lvl="1"/>
            <a:r>
              <a:rPr lang="en-IN" sz="2000" dirty="0"/>
              <a:t>Monitor 	        -	 SVGA.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 Rounded MT Bold" panose="020F0704030504030204" pitchFamily="34" charset="0"/>
              </a:rPr>
              <a:t>Software  Requirements:</a:t>
            </a:r>
          </a:p>
          <a:p>
            <a:pPr lvl="1"/>
            <a:r>
              <a:rPr lang="en-IN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/>
              <a:t>Operating system 	-	 Windows 7 Ultimate.</a:t>
            </a:r>
          </a:p>
          <a:p>
            <a:pPr lvl="1"/>
            <a:r>
              <a:rPr lang="en-IN" sz="2000" dirty="0"/>
              <a:t> Coding Language 	-	 Python. </a:t>
            </a:r>
          </a:p>
          <a:p>
            <a:pPr lvl="1"/>
            <a:r>
              <a:rPr lang="en-IN" sz="2000" dirty="0"/>
              <a:t>Front-End 			-	 Python.</a:t>
            </a:r>
          </a:p>
          <a:p>
            <a:pPr lvl="1"/>
            <a:r>
              <a:rPr lang="en-IN" sz="2000" dirty="0"/>
              <a:t>Back-End 			-	 Django-ORM</a:t>
            </a:r>
          </a:p>
          <a:p>
            <a:pPr lvl="1"/>
            <a:r>
              <a:rPr lang="en-IN" sz="2000" dirty="0"/>
              <a:t>Designing 			-	 Html, </a:t>
            </a:r>
            <a:r>
              <a:rPr lang="en-IN" sz="2000" dirty="0" err="1"/>
              <a:t>css</a:t>
            </a:r>
            <a:r>
              <a:rPr lang="en-IN" sz="2000" dirty="0"/>
              <a:t> , </a:t>
            </a:r>
            <a:r>
              <a:rPr lang="en-IN" sz="2000" dirty="0" err="1"/>
              <a:t>javascript</a:t>
            </a:r>
            <a:r>
              <a:rPr lang="en-IN" sz="2000" dirty="0"/>
              <a:t>.</a:t>
            </a:r>
          </a:p>
          <a:p>
            <a:pPr lvl="1"/>
            <a:r>
              <a:rPr lang="en-US" sz="2000" dirty="0"/>
              <a:t>Data Base 			-	 MySQL (WAMP Server)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0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D822-9BD5-7CB3-1B35-C84B36A3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>
                <a:latin typeface="Berlin Sans FB" panose="020E0602020502020306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9583-D31B-F966-126F-238C3346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2256259"/>
            <a:ext cx="11623497" cy="4474419"/>
          </a:xfrm>
        </p:spPr>
        <p:txBody>
          <a:bodyPr>
            <a:noAutofit/>
          </a:bodyPr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</a:rPr>
              <a:t>[1]Alcohol Impaired Driving: 2018 Data (Trafﬁc Safety Facts. Report No.DOT HS 812 864). Accessed: Sep. 2019. [Online]. Available: https://crashstats.nhtsa.dot.gov/Api/Public/ViewPublication/812864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</a:rPr>
              <a:t>[2] H.R. 2138: 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Honoring</a:t>
            </a:r>
            <a:r>
              <a:rPr lang="en-IN" b="0" i="0" dirty="0">
                <a:solidFill>
                  <a:srgbClr val="231F20"/>
                </a:solidFill>
                <a:effectLst/>
              </a:rPr>
              <a:t> Abbas Family Legacy to Terminate Drunk</a:t>
            </a:r>
            <a:r>
              <a:rPr lang="en-IN" dirty="0">
                <a:solidFill>
                  <a:srgbClr val="231F20"/>
                </a:solidFill>
              </a:rPr>
              <a:t> </a:t>
            </a:r>
            <a:r>
              <a:rPr lang="en-IN" b="0" i="0" dirty="0">
                <a:solidFill>
                  <a:srgbClr val="231F20"/>
                </a:solidFill>
                <a:effectLst/>
              </a:rPr>
              <a:t>Driving Act of 2021. Accessed: Mar. 2021. [Online]. Available: https://www.govtrack.us/congress/bills/117/hr2138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</a:rPr>
              <a:t>[3] S.1331—RIDE Act of 2021. Accessed: 2021. [Online]. 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Available:https</a:t>
            </a:r>
            <a:r>
              <a:rPr lang="en-IN" b="0" i="0" dirty="0">
                <a:solidFill>
                  <a:srgbClr val="231F20"/>
                </a:solidFill>
                <a:effectLst/>
              </a:rPr>
              <a:t>://www.congress.gov/bill/117</a:t>
            </a:r>
            <a:r>
              <a:rPr lang="en-IN" b="0" i="0" baseline="30000" dirty="0">
                <a:solidFill>
                  <a:srgbClr val="231F20"/>
                </a:solidFill>
                <a:effectLst/>
              </a:rPr>
              <a:t>th</a:t>
            </a:r>
            <a:r>
              <a:rPr lang="en-IN" b="0" i="0" dirty="0">
                <a:solidFill>
                  <a:srgbClr val="231F20"/>
                </a:solidFill>
                <a:effectLst/>
              </a:rPr>
              <a:t>congress/senate-bill/1331/text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</a:rPr>
              <a:t>[4] C.-W. You et al., “Enabling personal alcohol tracking using transdermal sensing wristbands: Beneﬁts and challenges,” in Proc. 21st Int. Conf.Hum.-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Comput</a:t>
            </a:r>
            <a:r>
              <a:rPr lang="en-IN" b="0" i="0" dirty="0">
                <a:solidFill>
                  <a:srgbClr val="231F20"/>
                </a:solidFill>
                <a:effectLst/>
              </a:rPr>
              <a:t>. Interact. Mobile Devices Services, Oct. 2019, pp. 1–6.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</a:rPr>
              <a:t>[5] Y. Jung, J. Kim, O. 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Awofeso</a:t>
            </a:r>
            <a:r>
              <a:rPr lang="en-IN" b="0" i="0" dirty="0">
                <a:solidFill>
                  <a:srgbClr val="231F20"/>
                </a:solidFill>
                <a:effectLst/>
              </a:rPr>
              <a:t>, H. Kim, F. 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Regnier</a:t>
            </a:r>
            <a:r>
              <a:rPr lang="en-IN" b="0" i="0" dirty="0">
                <a:solidFill>
                  <a:srgbClr val="231F20"/>
                </a:solidFill>
                <a:effectLst/>
              </a:rPr>
              <a:t>, and E. 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Bae,“Smartphone</a:t>
            </a:r>
            <a:r>
              <a:rPr lang="en-IN" b="0" i="0" dirty="0">
                <a:solidFill>
                  <a:srgbClr val="231F20"/>
                </a:solidFill>
                <a:effectLst/>
              </a:rPr>
              <a:t>-based colorimetric analysis for detection of saliva alcohol concentration,” Appl. Opt., vol. 54, no. 31, pp. 9183–9189, 2015.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</a:rPr>
              <a:t>[6] H.-L. Kao, B.-J. Ho, A. C. Lin, and H.-H. Chu, “Phone-based gait analysis to detect alcohol usage,” in Proc. ACM Conf. 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UbiquitousComput</a:t>
            </a:r>
            <a:r>
              <a:rPr lang="en-IN" b="0" i="0" dirty="0">
                <a:solidFill>
                  <a:srgbClr val="231F20"/>
                </a:solidFill>
                <a:effectLst/>
              </a:rPr>
              <a:t>. (</a:t>
            </a:r>
            <a:r>
              <a:rPr lang="en-IN" b="0" i="0" dirty="0" err="1">
                <a:solidFill>
                  <a:srgbClr val="231F20"/>
                </a:solidFill>
                <a:effectLst/>
              </a:rPr>
              <a:t>UbiComp</a:t>
            </a:r>
            <a:r>
              <a:rPr lang="en-IN" b="0" i="0" dirty="0">
                <a:solidFill>
                  <a:srgbClr val="231F20"/>
                </a:solidFill>
                <a:effectLst/>
              </a:rPr>
              <a:t>), 2012, pp. 661–662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52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4B1D-1EB0-F2B4-2CF7-85386247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42255-DCC4-4F0F-E6DE-6ECAE20A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0" name="Picture 6" descr="Thank You images for ppt png and background images">
            <a:extLst>
              <a:ext uri="{FF2B5EF4-FFF2-40B4-BE49-F238E27FC236}">
                <a16:creationId xmlns:a16="http://schemas.microsoft.com/office/drawing/2014/main" id="{6C332406-96BB-A4A2-7F5E-9807BCE7471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" b="1430"/>
          <a:stretch>
            <a:fillRect/>
          </a:stretch>
        </p:blipFill>
        <p:spPr bwMode="auto">
          <a:xfrm>
            <a:off x="1560068" y="640021"/>
            <a:ext cx="882565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3938-62EE-7D8E-B37B-2C4B4A4C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>
                <a:latin typeface="Berlin Sans FB" panose="020E0602020502020306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4433-839F-A05A-1212-D7EBA989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Abstract</a:t>
            </a:r>
          </a:p>
          <a:p>
            <a:r>
              <a:rPr lang="en-IN" sz="2400" dirty="0"/>
              <a:t>Introduction and Scope of the Project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Existing system 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System Configuration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References 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9D05-46C7-D7F6-B4E8-3DECB86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978" y="614514"/>
            <a:ext cx="9520158" cy="1049235"/>
          </a:xfrm>
        </p:spPr>
        <p:txBody>
          <a:bodyPr/>
          <a:lstStyle/>
          <a:p>
            <a:r>
              <a:rPr lang="en-IN" spc="300" dirty="0">
                <a:latin typeface="Berlin Sans FB" panose="020E0602020502020306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C04C-68DC-514E-6ED0-77E63AC4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32" y="2407552"/>
            <a:ext cx="10935211" cy="432292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j-lt"/>
              </a:rPr>
              <a:t>One of the major reason for Road accidents is Drink Driving.</a:t>
            </a:r>
          </a:p>
          <a:p>
            <a:r>
              <a:rPr lang="en-US" sz="2000" dirty="0">
                <a:latin typeface="+mj-lt"/>
              </a:rPr>
              <a:t>Most existing systems on detecting drink driving either require special hardware or require much effort from the user</a:t>
            </a:r>
            <a:r>
              <a:rPr lang="en-IN" sz="2000" dirty="0">
                <a:latin typeface="+mj-lt"/>
              </a:rPr>
              <a:t>. </a:t>
            </a:r>
          </a:p>
          <a:p>
            <a:r>
              <a:rPr lang="en-US" sz="2000" dirty="0">
                <a:latin typeface="+mj-lt"/>
              </a:rPr>
              <a:t>These existing systems inapplicable to continuous drink driving monitoring in a real driving environment.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 this Project, we present </a:t>
            </a:r>
            <a:r>
              <a:rPr lang="en-US" sz="2000" dirty="0" err="1">
                <a:latin typeface="+mj-lt"/>
              </a:rPr>
              <a:t>DetectDUI</a:t>
            </a:r>
            <a:r>
              <a:rPr lang="en-US" sz="2000" dirty="0">
                <a:latin typeface="+mj-lt"/>
              </a:rPr>
              <a:t>, a contactless, non-invasive, real-time system.</a:t>
            </a:r>
          </a:p>
          <a:p>
            <a:r>
              <a:rPr lang="en-US" sz="2000" dirty="0">
                <a:latin typeface="+mj-lt"/>
              </a:rPr>
              <a:t>It yields a relatively highly accurate drink driving monitoring by combining heart rate and respiration rate extracted from in-car </a:t>
            </a:r>
            <a:r>
              <a:rPr lang="en-US" sz="2000" dirty="0" err="1">
                <a:latin typeface="+mj-lt"/>
              </a:rPr>
              <a:t>WiFi</a:t>
            </a:r>
            <a:r>
              <a:rPr lang="en-US" sz="2000" dirty="0">
                <a:latin typeface="+mj-lt"/>
              </a:rPr>
              <a:t> system and driver’s psychomotor coordination through steering wheel operations.</a:t>
            </a:r>
          </a:p>
          <a:p>
            <a:r>
              <a:rPr lang="en-US" sz="2000" dirty="0">
                <a:latin typeface="+mj-lt"/>
              </a:rPr>
              <a:t>In Lab Experiment with 15 participants ,It achieves drink driving detection accuracy of 96.6% </a:t>
            </a:r>
          </a:p>
        </p:txBody>
      </p:sp>
    </p:spTree>
    <p:extLst>
      <p:ext uri="{BB962C8B-B14F-4D97-AF65-F5344CB8AC3E}">
        <p14:creationId xmlns:p14="http://schemas.microsoft.com/office/powerpoint/2010/main" val="20822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5A3-3730-498A-64BF-0D84499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300" dirty="0">
                <a:latin typeface="Berlin Sans FB" panose="020E0602020502020306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3D57-CCCE-A2E7-F784-0CDD3FCF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28" y="2603499"/>
            <a:ext cx="11111696" cy="412139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In 2018, The US suffered 10, 511 deaths from drunk-driving crashes . The WHO reports that, in high-income countries, as many as 20% of fatally injured drivers have excess alcohol in their blood.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 Ten thousands of deaths per year due to drink driving is a staggering loss of life. 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There is an urgent demand for in-vehicle drunk-driving detection systems to help prevent drunk-related accidents.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Most traditional methods for detecting drunk drivers need to interrupt the driving process.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Our solution is a passive continuous drunk-driving detection system called </a:t>
            </a:r>
            <a:r>
              <a:rPr lang="en-US" sz="2000" b="1" i="1" dirty="0" err="1">
                <a:solidFill>
                  <a:srgbClr val="333333"/>
                </a:solidFill>
                <a:effectLst/>
              </a:rPr>
              <a:t>DetectDUI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 </a:t>
            </a:r>
          </a:p>
          <a:p>
            <a:r>
              <a:rPr lang="en-US" sz="2000" b="0" i="1" dirty="0" err="1">
                <a:solidFill>
                  <a:srgbClr val="333333"/>
                </a:solidFill>
                <a:effectLst/>
              </a:rPr>
              <a:t>DetectDUI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measures a person’s vital signs through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WiFi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signals and their psychomotor coordination through steering wheel operations.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10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A931-AF68-E856-B84A-812E089E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>
                <a:solidFill>
                  <a:schemeClr val="bg1"/>
                </a:solidFill>
                <a:latin typeface="Berlin Sans FB" panose="020E0602020502020306" pitchFamily="34" charset="0"/>
              </a:rPr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6BFF9-6361-2C80-6DC3-1B60BF76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 err="1">
                <a:solidFill>
                  <a:srgbClr val="231F20"/>
                </a:solidFill>
                <a:effectLst/>
              </a:rPr>
              <a:t>DetectDUI</a:t>
            </a:r>
            <a:r>
              <a:rPr lang="en-US" sz="2400" b="0" i="0" dirty="0">
                <a:solidFill>
                  <a:srgbClr val="231F20"/>
                </a:solidFill>
                <a:effectLst/>
              </a:rPr>
              <a:t> can be supported by in-car IMU and </a:t>
            </a:r>
            <a:r>
              <a:rPr lang="en-US" sz="2400" b="0" i="0" dirty="0" err="1">
                <a:solidFill>
                  <a:srgbClr val="231F20"/>
                </a:solidFill>
                <a:effectLst/>
              </a:rPr>
              <a:t>WiFi</a:t>
            </a:r>
            <a:r>
              <a:rPr lang="en-US" sz="2400" dirty="0">
                <a:solidFill>
                  <a:srgbClr val="231F20"/>
                </a:solidFill>
              </a:rPr>
              <a:t> </a:t>
            </a:r>
            <a:r>
              <a:rPr lang="en-US" sz="2400" b="0" i="0" dirty="0">
                <a:solidFill>
                  <a:srgbClr val="231F20"/>
                </a:solidFill>
                <a:effectLst/>
              </a:rPr>
              <a:t>systems.</a:t>
            </a:r>
          </a:p>
          <a:p>
            <a:pPr algn="l"/>
            <a:r>
              <a:rPr lang="en-IN" sz="2400" b="0" i="0" dirty="0">
                <a:solidFill>
                  <a:srgbClr val="231F20"/>
                </a:solidFill>
                <a:effectLst/>
              </a:rPr>
              <a:t>lightweight learning-based detection model </a:t>
            </a:r>
            <a:r>
              <a:rPr lang="en-US" sz="2400" dirty="0">
                <a:solidFill>
                  <a:srgbClr val="231F20"/>
                </a:solidFill>
              </a:rPr>
              <a:t>.</a:t>
            </a:r>
            <a:endParaRPr lang="en-US" sz="2400" b="0" i="0" dirty="0">
              <a:solidFill>
                <a:srgbClr val="231F2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231F20"/>
                </a:solidFill>
                <a:effectLst/>
              </a:rPr>
              <a:t>most reliable way  - continuous monitoring of drunkenness during driving without interfering the driving process.</a:t>
            </a:r>
          </a:p>
          <a:p>
            <a:pPr algn="l"/>
            <a:r>
              <a:rPr lang="en-US" sz="2400" b="0" i="0" dirty="0">
                <a:solidFill>
                  <a:srgbClr val="231F20"/>
                </a:solidFill>
                <a:effectLst/>
              </a:rPr>
              <a:t>Simple an</a:t>
            </a:r>
            <a:r>
              <a:rPr lang="en-US" sz="2400" dirty="0">
                <a:solidFill>
                  <a:srgbClr val="231F20"/>
                </a:solidFill>
              </a:rPr>
              <a:t>d User-Friendly.</a:t>
            </a:r>
            <a:endParaRPr lang="en-US" sz="2400" b="0" i="0" dirty="0">
              <a:solidFill>
                <a:srgbClr val="231F20"/>
              </a:solidFill>
              <a:effectLst/>
            </a:endParaRPr>
          </a:p>
          <a:p>
            <a:pPr algn="l"/>
            <a:endParaRPr lang="en-US" sz="2400" b="0" i="0" dirty="0">
              <a:solidFill>
                <a:srgbClr val="231F20"/>
              </a:solidFill>
              <a:effectLst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659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AE09-4752-09E8-4D00-20D3D6A54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8900" cy="827088"/>
          </a:xfrm>
        </p:spPr>
        <p:txBody>
          <a:bodyPr/>
          <a:lstStyle/>
          <a:p>
            <a:r>
              <a:rPr lang="en-US" u="sng" spc="300" dirty="0">
                <a:highlight>
                  <a:srgbClr val="800080"/>
                </a:highlight>
                <a:latin typeface="Berlin Sans FB" panose="020E0602020502020306" pitchFamily="34" charset="0"/>
              </a:rPr>
              <a:t>Existing Systems</a:t>
            </a:r>
            <a:endParaRPr lang="en-IN" u="sng" spc="300" dirty="0">
              <a:highlight>
                <a:srgbClr val="800080"/>
              </a:highlight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1F8D-3B26-93C6-D1FA-7A2EB090ABF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827088"/>
            <a:ext cx="11622088" cy="52593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Hardware-Based Detection :</a:t>
            </a:r>
          </a:p>
          <a:p>
            <a:pPr lvl="2"/>
            <a:r>
              <a:rPr lang="en-US" sz="2000" dirty="0">
                <a:latin typeface="+mj-lt"/>
              </a:rPr>
              <a:t>Breathalyzers are used for estimating Blood Alcohol Content(BAC) in Breath Sample.</a:t>
            </a:r>
          </a:p>
          <a:p>
            <a:pPr lvl="2"/>
            <a:r>
              <a:rPr lang="en-US" sz="2000" dirty="0">
                <a:latin typeface="+mj-lt"/>
              </a:rPr>
              <a:t>One major disadvantage of breathalyzers is that the results are highly susceptible to the oral environment and certain diseases (e.g., diabetes, liver and kidney diseases). </a:t>
            </a:r>
            <a:endParaRPr lang="en-IN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Camera-Based Detection :</a:t>
            </a:r>
          </a:p>
          <a:p>
            <a:pPr lvl="2"/>
            <a:r>
              <a:rPr lang="en-US" sz="2000" dirty="0"/>
              <a:t>Facial landmarks and motions are recognized in images to detect whether the driver is drunk driving or not.</a:t>
            </a:r>
          </a:p>
          <a:p>
            <a:pPr lvl="2"/>
            <a:r>
              <a:rPr lang="en-US" sz="2000" dirty="0"/>
              <a:t>Sensitive to lighting conditions and there is potential risk of privacy violation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Behavior-Based Detection:</a:t>
            </a:r>
          </a:p>
          <a:p>
            <a:pPr lvl="2"/>
            <a:r>
              <a:rPr lang="en-US" sz="2000" dirty="0"/>
              <a:t>Abnormality in Behavior can be  leveraged to detect whether the user is under the influence of alcohol.</a:t>
            </a:r>
          </a:p>
          <a:p>
            <a:pPr lvl="2"/>
            <a:r>
              <a:rPr lang="en-US" sz="2000" dirty="0"/>
              <a:t>It Performs Finger-to-Nose DUI tests.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5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FE676-DE9A-7B43-518A-A1FCD6AC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Berlin Sans FB" panose="020E0602020502020306" pitchFamily="34" charset="0"/>
              </a:rPr>
              <a:t>Disadvantages</a:t>
            </a:r>
            <a:endParaRPr lang="en-IN" spc="3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BA79-A34D-2EAF-A229-88E3D520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712" y="2528916"/>
            <a:ext cx="9520158" cy="3649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Existing Systems require users to interact with their phones ,which interrupts the driving task and cannot offer a continuous drunk driving detection.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existing methodology doesn’t implement variational mode decomposition method.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DetectDUI</a:t>
            </a:r>
            <a:r>
              <a:rPr lang="en-US" sz="2400" dirty="0"/>
              <a:t> can't measure a person’s vital signs through </a:t>
            </a:r>
            <a:r>
              <a:rPr lang="en-US" sz="2400" dirty="0" err="1"/>
              <a:t>WiFi</a:t>
            </a:r>
            <a:r>
              <a:rPr lang="en-US" sz="2400" dirty="0"/>
              <a:t> signals and their psychomotor coordination through steering wheel operations.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017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AC95C-B234-6A33-0C9D-013EA6E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049" y="553507"/>
            <a:ext cx="9520158" cy="1049235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0CFCC-6E5A-EAE1-9BBD-979D750B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970" y="2379259"/>
            <a:ext cx="9520158" cy="3450613"/>
          </a:xfrm>
        </p:spPr>
        <p:txBody>
          <a:bodyPr>
            <a:noAutofit/>
          </a:bodyPr>
          <a:lstStyle/>
          <a:p>
            <a:r>
              <a:rPr lang="en-US" sz="2400" dirty="0"/>
              <a:t>As far as we are concerned, </a:t>
            </a:r>
            <a:r>
              <a:rPr lang="en-US" sz="2400" dirty="0" err="1"/>
              <a:t>DetectDUI</a:t>
            </a:r>
            <a:r>
              <a:rPr lang="en-US" sz="2400" dirty="0"/>
              <a:t> is the first contactless method of detecting drink driving, including measuring the driver’s BAC that can be administered while driving. </a:t>
            </a:r>
          </a:p>
          <a:p>
            <a:r>
              <a:rPr lang="en-US" sz="2400" dirty="0"/>
              <a:t>We have proposed a series of signal processing algorithms for extracting human vital signs from </a:t>
            </a:r>
            <a:r>
              <a:rPr lang="en-US" sz="2400" dirty="0" err="1"/>
              <a:t>WiFi</a:t>
            </a:r>
            <a:r>
              <a:rPr lang="en-US" sz="2400" dirty="0"/>
              <a:t> signals given chest motions with high levels of accuracy.</a:t>
            </a:r>
          </a:p>
          <a:p>
            <a:r>
              <a:rPr lang="en-US" sz="2400" dirty="0"/>
              <a:t>We have proposed to use C-Attention to combine the information of vital signs and psychomotor coordination to reach a well-round drink driving prediction.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209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DD5-7DD5-9164-D768-55DE0422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Berlin Sans FB" panose="020E0602020502020306" pitchFamily="34" charset="0"/>
              </a:rPr>
              <a:t>Advantages</a:t>
            </a:r>
            <a:endParaRPr lang="en-IN" spc="3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EF87-64D5-70F6-526C-8F4E2A35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proposed system </a:t>
            </a:r>
            <a:r>
              <a:rPr lang="en-US" sz="2400" dirty="0" err="1"/>
              <a:t>DetectDUI</a:t>
            </a:r>
            <a:r>
              <a:rPr lang="en-US" sz="2400" dirty="0"/>
              <a:t> detects drink driving and predicts BAC through a driver’s vital signs and psychomotor coordination. The system shows the architecture of </a:t>
            </a:r>
            <a:r>
              <a:rPr lang="en-US" sz="2400" dirty="0" err="1"/>
              <a:t>DetectDUI</a:t>
            </a:r>
            <a:r>
              <a:rPr lang="en-US" sz="2400" dirty="0"/>
              <a:t>. In </a:t>
            </a:r>
            <a:r>
              <a:rPr lang="en-US" sz="2400" dirty="0" err="1"/>
              <a:t>DetectDUI</a:t>
            </a:r>
            <a:r>
              <a:rPr lang="en-US" sz="2400" dirty="0"/>
              <a:t>, vital signs are tracked through a </a:t>
            </a:r>
            <a:r>
              <a:rPr lang="en-US" sz="2400" dirty="0" err="1"/>
              <a:t>WiFi</a:t>
            </a:r>
            <a:r>
              <a:rPr lang="en-US" sz="2400" dirty="0"/>
              <a:t> sensing system and writing as datasets.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system proposes a novel adaptive variational mode decomposition (AVMD) method to separate the mixed signal into multiple modes, and then keep the modes that relate to breathing and heartbeat respectively.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306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</TotalTime>
  <Words>1095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Arial Black</vt:lpstr>
      <vt:lpstr>Arial Rounded MT Bold</vt:lpstr>
      <vt:lpstr>Berlin Sans FB</vt:lpstr>
      <vt:lpstr>Berlin Sans FB Demi</vt:lpstr>
      <vt:lpstr>Century Gothic</vt:lpstr>
      <vt:lpstr>Wingdings</vt:lpstr>
      <vt:lpstr>Wingdings 3</vt:lpstr>
      <vt:lpstr>Ion Boardroom</vt:lpstr>
      <vt:lpstr>DetectDUI : An In-Car Detection System for Drink Driving and BACs</vt:lpstr>
      <vt:lpstr>OUTLINE</vt:lpstr>
      <vt:lpstr>Abstract</vt:lpstr>
      <vt:lpstr>Introduction </vt:lpstr>
      <vt:lpstr>Scope</vt:lpstr>
      <vt:lpstr>Existing Systems</vt:lpstr>
      <vt:lpstr>Disadvantages</vt:lpstr>
      <vt:lpstr>Proposed System</vt:lpstr>
      <vt:lpstr>Advantages</vt:lpstr>
      <vt:lpstr>System Configuration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DetectDUI : An In-Car Detection System for Drink Driving and BACs.</dc:title>
  <dc:creator>vupparapallivikram@outlook.com</dc:creator>
  <cp:lastModifiedBy>vupparapallivikram@outlook.com</cp:lastModifiedBy>
  <cp:revision>2</cp:revision>
  <dcterms:created xsi:type="dcterms:W3CDTF">2023-02-22T17:10:20Z</dcterms:created>
  <dcterms:modified xsi:type="dcterms:W3CDTF">2023-02-23T09:40:56Z</dcterms:modified>
</cp:coreProperties>
</file>