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06/13/2020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647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06/13/2020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68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06/13/2020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77409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06/13/2020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929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06/13/2020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3035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06/13/2020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11715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06/13/2020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6639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06/13/2020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712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06/13/2020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3136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06/13/2020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72738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06/13/2020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39793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06/13/2020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8880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06/13/2020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54812350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86" r:id="rId6"/>
    <p:sldLayoutId id="2147483681" r:id="rId7"/>
    <p:sldLayoutId id="2147483682" r:id="rId8"/>
    <p:sldLayoutId id="2147483683" r:id="rId9"/>
    <p:sldLayoutId id="2147483684" r:id="rId10"/>
    <p:sldLayoutId id="2147483685" r:id="rId11"/>
    <p:sldLayoutId id="2147483687"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7">
            <a:extLst>
              <a:ext uri="{FF2B5EF4-FFF2-40B4-BE49-F238E27FC236}">
                <a16:creationId xmlns:a16="http://schemas.microsoft.com/office/drawing/2014/main" id="{8F187B58-3857-4454-9C70-EFB475976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
            <a:extLst>
              <a:ext uri="{FF2B5EF4-FFF2-40B4-BE49-F238E27FC236}">
                <a16:creationId xmlns:a16="http://schemas.microsoft.com/office/drawing/2014/main" id="{E9A8BC9A-F76F-4DB6-A450-D352A5C042EC}"/>
              </a:ext>
            </a:extLst>
          </p:cNvPr>
          <p:cNvPicPr>
            <a:picLocks noChangeAspect="1"/>
          </p:cNvPicPr>
          <p:nvPr/>
        </p:nvPicPr>
        <p:blipFill rotWithShape="1">
          <a:blip r:embed="rId2"/>
          <a:srcRect/>
          <a:stretch/>
        </p:blipFill>
        <p:spPr>
          <a:xfrm>
            <a:off x="20" y="10"/>
            <a:ext cx="12191980" cy="6857990"/>
          </a:xfrm>
          <a:prstGeom prst="rect">
            <a:avLst/>
          </a:prstGeom>
        </p:spPr>
      </p:pic>
      <p:sp>
        <p:nvSpPr>
          <p:cNvPr id="44" name="Freeform: Shape 39">
            <a:extLst>
              <a:ext uri="{FF2B5EF4-FFF2-40B4-BE49-F238E27FC236}">
                <a16:creationId xmlns:a16="http://schemas.microsoft.com/office/drawing/2014/main" id="{4C5418A4-3935-49EA-B51C-5DDCBFAA3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8056" y="2813365"/>
            <a:ext cx="7450687" cy="3406460"/>
          </a:xfrm>
          <a:custGeom>
            <a:avLst/>
            <a:gdLst>
              <a:gd name="connsiteX0" fmla="*/ 6457914 w 7450687"/>
              <a:gd name="connsiteY0" fmla="*/ 0 h 3406460"/>
              <a:gd name="connsiteX1" fmla="*/ 6844288 w 7450687"/>
              <a:gd name="connsiteY1" fmla="*/ 233492 h 3406460"/>
              <a:gd name="connsiteX2" fmla="*/ 7386323 w 7450687"/>
              <a:gd name="connsiteY2" fmla="*/ 717155 h 3406460"/>
              <a:gd name="connsiteX3" fmla="*/ 7430798 w 7450687"/>
              <a:gd name="connsiteY3" fmla="*/ 1809564 h 3406460"/>
              <a:gd name="connsiteX4" fmla="*/ 7013848 w 7450687"/>
              <a:gd name="connsiteY4" fmla="*/ 3104890 h 3406460"/>
              <a:gd name="connsiteX5" fmla="*/ 6569101 w 7450687"/>
              <a:gd name="connsiteY5" fmla="*/ 3402314 h 3406460"/>
              <a:gd name="connsiteX6" fmla="*/ 3683807 w 7450687"/>
              <a:gd name="connsiteY6" fmla="*/ 3341162 h 3406460"/>
              <a:gd name="connsiteX7" fmla="*/ 1704683 w 7450687"/>
              <a:gd name="connsiteY7" fmla="*/ 2860279 h 3406460"/>
              <a:gd name="connsiteX8" fmla="*/ 2010446 w 7450687"/>
              <a:gd name="connsiteY8" fmla="*/ 2801907 h 3406460"/>
              <a:gd name="connsiteX9" fmla="*/ 1273834 w 7450687"/>
              <a:gd name="connsiteY9" fmla="*/ 2674041 h 3406460"/>
              <a:gd name="connsiteX10" fmla="*/ 1315530 w 7450687"/>
              <a:gd name="connsiteY10" fmla="*/ 2657363 h 3406460"/>
              <a:gd name="connsiteX11" fmla="*/ 1234919 w 7450687"/>
              <a:gd name="connsiteY11" fmla="*/ 2590651 h 3406460"/>
              <a:gd name="connsiteX12" fmla="*/ 904138 w 7450687"/>
              <a:gd name="connsiteY12" fmla="*/ 2485024 h 3406460"/>
              <a:gd name="connsiteX13" fmla="*/ 1315530 w 7450687"/>
              <a:gd name="connsiteY13" fmla="*/ 2307126 h 3406460"/>
              <a:gd name="connsiteX14" fmla="*/ 851326 w 7450687"/>
              <a:gd name="connsiteY14" fmla="*/ 2065294 h 3406460"/>
              <a:gd name="connsiteX15" fmla="*/ 615053 w 7450687"/>
              <a:gd name="connsiteY15" fmla="*/ 2006921 h 3406460"/>
              <a:gd name="connsiteX16" fmla="*/ 1393361 w 7450687"/>
              <a:gd name="connsiteY16" fmla="*/ 1703937 h 3406460"/>
              <a:gd name="connsiteX17" fmla="*/ 131391 w 7450687"/>
              <a:gd name="connsiteY17" fmla="*/ 1553835 h 3406460"/>
              <a:gd name="connsiteX18" fmla="*/ 234239 w 7450687"/>
              <a:gd name="connsiteY18" fmla="*/ 1492682 h 3406460"/>
              <a:gd name="connsiteX19" fmla="*/ 1018105 w 7450687"/>
              <a:gd name="connsiteY19" fmla="*/ 1509360 h 3406460"/>
              <a:gd name="connsiteX20" fmla="*/ 1148750 w 7450687"/>
              <a:gd name="connsiteY20" fmla="*/ 1462106 h 3406460"/>
              <a:gd name="connsiteX21" fmla="*/ 1018105 w 7450687"/>
              <a:gd name="connsiteY21" fmla="*/ 1387055 h 3406460"/>
              <a:gd name="connsiteX22" fmla="*/ 509426 w 7450687"/>
              <a:gd name="connsiteY22" fmla="*/ 1331461 h 3406460"/>
              <a:gd name="connsiteX23" fmla="*/ 376002 w 7450687"/>
              <a:gd name="connsiteY23" fmla="*/ 1206376 h 3406460"/>
              <a:gd name="connsiteX24" fmla="*/ 150849 w 7450687"/>
              <a:gd name="connsiteY24" fmla="*/ 1061833 h 3406460"/>
              <a:gd name="connsiteX25" fmla="*/ 306510 w 7450687"/>
              <a:gd name="connsiteY25" fmla="*/ 942308 h 3406460"/>
              <a:gd name="connsiteX26" fmla="*/ 53560 w 7450687"/>
              <a:gd name="connsiteY26" fmla="*/ 764409 h 3406460"/>
              <a:gd name="connsiteX27" fmla="*/ 125832 w 7450687"/>
              <a:gd name="connsiteY27" fmla="*/ 530917 h 3406460"/>
              <a:gd name="connsiteX28" fmla="*/ 551121 w 7450687"/>
              <a:gd name="connsiteY28" fmla="*/ 475324 h 3406460"/>
              <a:gd name="connsiteX29" fmla="*/ 1120952 w 7450687"/>
              <a:gd name="connsiteY29" fmla="*/ 394713 h 3406460"/>
              <a:gd name="connsiteX30" fmla="*/ 1693564 w 7450687"/>
              <a:gd name="connsiteY30" fmla="*/ 325221 h 3406460"/>
              <a:gd name="connsiteX31" fmla="*/ 2266175 w 7450687"/>
              <a:gd name="connsiteY31" fmla="*/ 325221 h 3406460"/>
              <a:gd name="connsiteX32" fmla="*/ 2430177 w 7450687"/>
              <a:gd name="connsiteY32" fmla="*/ 330781 h 3406460"/>
              <a:gd name="connsiteX33" fmla="*/ 2432956 w 7450687"/>
              <a:gd name="connsiteY33" fmla="*/ 330781 h 3406460"/>
              <a:gd name="connsiteX34" fmla="*/ 3144551 w 7450687"/>
              <a:gd name="connsiteY34" fmla="*/ 355798 h 3406460"/>
              <a:gd name="connsiteX35" fmla="*/ 3408619 w 7450687"/>
              <a:gd name="connsiteY35" fmla="*/ 358577 h 3406460"/>
              <a:gd name="connsiteX36" fmla="*/ 3981231 w 7450687"/>
              <a:gd name="connsiteY36" fmla="*/ 361357 h 3406460"/>
              <a:gd name="connsiteX37" fmla="*/ 4551063 w 7450687"/>
              <a:gd name="connsiteY37" fmla="*/ 350238 h 3406460"/>
              <a:gd name="connsiteX38" fmla="*/ 5129233 w 7450687"/>
              <a:gd name="connsiteY38" fmla="*/ 316882 h 3406460"/>
              <a:gd name="connsiteX39" fmla="*/ 5699065 w 7450687"/>
              <a:gd name="connsiteY39" fmla="*/ 272407 h 3406460"/>
              <a:gd name="connsiteX40" fmla="*/ 6063202 w 7450687"/>
              <a:gd name="connsiteY40" fmla="*/ 172339 h 3406460"/>
              <a:gd name="connsiteX41" fmla="*/ 6457914 w 7450687"/>
              <a:gd name="connsiteY41" fmla="*/ 0 h 340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450687" h="3406460">
                <a:moveTo>
                  <a:pt x="6457914" y="0"/>
                </a:moveTo>
                <a:cubicBezTo>
                  <a:pt x="6560763" y="125085"/>
                  <a:pt x="6713644" y="161221"/>
                  <a:pt x="6844288" y="233492"/>
                </a:cubicBezTo>
                <a:cubicBezTo>
                  <a:pt x="6972153" y="289086"/>
                  <a:pt x="7336289" y="611527"/>
                  <a:pt x="7386323" y="717155"/>
                </a:cubicBezTo>
                <a:cubicBezTo>
                  <a:pt x="7475273" y="900613"/>
                  <a:pt x="7453035" y="1573293"/>
                  <a:pt x="7430798" y="1809564"/>
                </a:cubicBezTo>
                <a:cubicBezTo>
                  <a:pt x="7347408" y="2398855"/>
                  <a:pt x="7041645" y="3077093"/>
                  <a:pt x="7013848" y="3104890"/>
                </a:cubicBezTo>
                <a:cubicBezTo>
                  <a:pt x="6924899" y="3085432"/>
                  <a:pt x="6721983" y="3391196"/>
                  <a:pt x="6569101" y="3402314"/>
                </a:cubicBezTo>
                <a:cubicBezTo>
                  <a:pt x="6407881" y="3413434"/>
                  <a:pt x="4039604" y="3405095"/>
                  <a:pt x="3683807" y="3341162"/>
                </a:cubicBezTo>
                <a:cubicBezTo>
                  <a:pt x="1749158" y="2988144"/>
                  <a:pt x="1704683" y="2860279"/>
                  <a:pt x="1704683" y="2860279"/>
                </a:cubicBezTo>
                <a:cubicBezTo>
                  <a:pt x="1704683" y="2860279"/>
                  <a:pt x="1910378" y="2835262"/>
                  <a:pt x="2010446" y="2801907"/>
                </a:cubicBezTo>
                <a:cubicBezTo>
                  <a:pt x="1865904" y="2799126"/>
                  <a:pt x="1296072" y="2693500"/>
                  <a:pt x="1273834" y="2674041"/>
                </a:cubicBezTo>
                <a:cubicBezTo>
                  <a:pt x="1284954" y="2668482"/>
                  <a:pt x="1301632" y="2662923"/>
                  <a:pt x="1315530" y="2657363"/>
                </a:cubicBezTo>
                <a:cubicBezTo>
                  <a:pt x="1284954" y="2640686"/>
                  <a:pt x="1259936" y="2621228"/>
                  <a:pt x="1234919" y="2590651"/>
                </a:cubicBezTo>
                <a:cubicBezTo>
                  <a:pt x="1154309" y="2487804"/>
                  <a:pt x="1018105" y="2523940"/>
                  <a:pt x="904138" y="2485024"/>
                </a:cubicBezTo>
                <a:cubicBezTo>
                  <a:pt x="976410" y="2268210"/>
                  <a:pt x="1168208" y="2348820"/>
                  <a:pt x="1315530" y="2307126"/>
                </a:cubicBezTo>
                <a:cubicBezTo>
                  <a:pt x="929156" y="2179260"/>
                  <a:pt x="1004207" y="2112548"/>
                  <a:pt x="851326" y="2065294"/>
                </a:cubicBezTo>
                <a:cubicBezTo>
                  <a:pt x="659528" y="2006921"/>
                  <a:pt x="615053" y="2006921"/>
                  <a:pt x="615053" y="2006921"/>
                </a:cubicBezTo>
                <a:cubicBezTo>
                  <a:pt x="840206" y="1829023"/>
                  <a:pt x="1109834" y="2020820"/>
                  <a:pt x="1393361" y="1703937"/>
                </a:cubicBezTo>
                <a:cubicBezTo>
                  <a:pt x="1120952" y="1659463"/>
                  <a:pt x="306510" y="1637225"/>
                  <a:pt x="131391" y="1553835"/>
                </a:cubicBezTo>
                <a:cubicBezTo>
                  <a:pt x="198103" y="1584411"/>
                  <a:pt x="203663" y="1492682"/>
                  <a:pt x="234239" y="1492682"/>
                </a:cubicBezTo>
                <a:cubicBezTo>
                  <a:pt x="492748" y="1489903"/>
                  <a:pt x="756816" y="1542717"/>
                  <a:pt x="1018105" y="1509360"/>
                </a:cubicBezTo>
                <a:cubicBezTo>
                  <a:pt x="1065359" y="1506581"/>
                  <a:pt x="1140411" y="1531597"/>
                  <a:pt x="1148750" y="1462106"/>
                </a:cubicBezTo>
                <a:cubicBezTo>
                  <a:pt x="1157088" y="1375936"/>
                  <a:pt x="1059800" y="1395394"/>
                  <a:pt x="1018105" y="1387055"/>
                </a:cubicBezTo>
                <a:cubicBezTo>
                  <a:pt x="848545" y="1359258"/>
                  <a:pt x="681766" y="1348140"/>
                  <a:pt x="509426" y="1331461"/>
                </a:cubicBezTo>
                <a:cubicBezTo>
                  <a:pt x="437155" y="1323122"/>
                  <a:pt x="348206" y="1339800"/>
                  <a:pt x="376002" y="1206376"/>
                </a:cubicBezTo>
                <a:cubicBezTo>
                  <a:pt x="353764" y="1078512"/>
                  <a:pt x="220341" y="1122986"/>
                  <a:pt x="150849" y="1061833"/>
                </a:cubicBezTo>
                <a:cubicBezTo>
                  <a:pt x="184205" y="989562"/>
                  <a:pt x="278714" y="1039597"/>
                  <a:pt x="306510" y="942308"/>
                </a:cubicBezTo>
                <a:cubicBezTo>
                  <a:pt x="173086" y="972884"/>
                  <a:pt x="186985" y="761630"/>
                  <a:pt x="53560" y="764409"/>
                </a:cubicBezTo>
                <a:cubicBezTo>
                  <a:pt x="-57626" y="639324"/>
                  <a:pt x="22984" y="578171"/>
                  <a:pt x="125832" y="530917"/>
                </a:cubicBezTo>
                <a:cubicBezTo>
                  <a:pt x="259256" y="472544"/>
                  <a:pt x="406578" y="486442"/>
                  <a:pt x="551121" y="475324"/>
                </a:cubicBezTo>
                <a:cubicBezTo>
                  <a:pt x="742919" y="450306"/>
                  <a:pt x="926376" y="391934"/>
                  <a:pt x="1120952" y="394713"/>
                </a:cubicBezTo>
                <a:cubicBezTo>
                  <a:pt x="1304411" y="336340"/>
                  <a:pt x="1507326" y="400272"/>
                  <a:pt x="1693564" y="325221"/>
                </a:cubicBezTo>
                <a:cubicBezTo>
                  <a:pt x="1882582" y="325221"/>
                  <a:pt x="2074379" y="325221"/>
                  <a:pt x="2266175" y="325221"/>
                </a:cubicBezTo>
                <a:cubicBezTo>
                  <a:pt x="2321770" y="328001"/>
                  <a:pt x="2374582" y="328001"/>
                  <a:pt x="2430177" y="330781"/>
                </a:cubicBezTo>
                <a:cubicBezTo>
                  <a:pt x="2430177" y="330781"/>
                  <a:pt x="2432956" y="330781"/>
                  <a:pt x="2432956" y="330781"/>
                </a:cubicBezTo>
                <a:cubicBezTo>
                  <a:pt x="2672008" y="339120"/>
                  <a:pt x="2908279" y="344679"/>
                  <a:pt x="3144551" y="355798"/>
                </a:cubicBezTo>
                <a:cubicBezTo>
                  <a:pt x="3233500" y="355798"/>
                  <a:pt x="3319670" y="358577"/>
                  <a:pt x="3408619" y="358577"/>
                </a:cubicBezTo>
                <a:cubicBezTo>
                  <a:pt x="3597637" y="372475"/>
                  <a:pt x="3789434" y="380814"/>
                  <a:pt x="3981231" y="361357"/>
                </a:cubicBezTo>
                <a:cubicBezTo>
                  <a:pt x="4173028" y="378035"/>
                  <a:pt x="4359266" y="366917"/>
                  <a:pt x="4551063" y="350238"/>
                </a:cubicBezTo>
                <a:cubicBezTo>
                  <a:pt x="4745639" y="369696"/>
                  <a:pt x="4937437" y="341899"/>
                  <a:pt x="5129233" y="316882"/>
                </a:cubicBezTo>
                <a:cubicBezTo>
                  <a:pt x="5321031" y="328001"/>
                  <a:pt x="5512828" y="328001"/>
                  <a:pt x="5699065" y="272407"/>
                </a:cubicBezTo>
                <a:cubicBezTo>
                  <a:pt x="5840829" y="333560"/>
                  <a:pt x="5910321" y="133424"/>
                  <a:pt x="6063202" y="172339"/>
                </a:cubicBezTo>
                <a:cubicBezTo>
                  <a:pt x="6216084" y="214035"/>
                  <a:pt x="6324491" y="55593"/>
                  <a:pt x="6457914" y="0"/>
                </a:cubicBezTo>
                <a:close/>
              </a:path>
            </a:pathLst>
          </a:custGeom>
          <a:solidFill>
            <a:schemeClr val="tx1">
              <a:alpha val="30000"/>
            </a:schemeClr>
          </a:solidFill>
          <a:ln>
            <a:noFill/>
          </a:ln>
          <a:effectLst>
            <a:outerShdw blurRad="50800" dist="50800" dir="27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FB135CB4-9AC4-4D27-ACB7-3A820A6E7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8056" y="2813365"/>
            <a:ext cx="7450687" cy="3406460"/>
          </a:xfrm>
          <a:custGeom>
            <a:avLst/>
            <a:gdLst>
              <a:gd name="connsiteX0" fmla="*/ 6457914 w 7450687"/>
              <a:gd name="connsiteY0" fmla="*/ 0 h 3406460"/>
              <a:gd name="connsiteX1" fmla="*/ 6844288 w 7450687"/>
              <a:gd name="connsiteY1" fmla="*/ 233492 h 3406460"/>
              <a:gd name="connsiteX2" fmla="*/ 7386323 w 7450687"/>
              <a:gd name="connsiteY2" fmla="*/ 717155 h 3406460"/>
              <a:gd name="connsiteX3" fmla="*/ 7430798 w 7450687"/>
              <a:gd name="connsiteY3" fmla="*/ 1809564 h 3406460"/>
              <a:gd name="connsiteX4" fmla="*/ 7013848 w 7450687"/>
              <a:gd name="connsiteY4" fmla="*/ 3104890 h 3406460"/>
              <a:gd name="connsiteX5" fmla="*/ 6569101 w 7450687"/>
              <a:gd name="connsiteY5" fmla="*/ 3402314 h 3406460"/>
              <a:gd name="connsiteX6" fmla="*/ 3683807 w 7450687"/>
              <a:gd name="connsiteY6" fmla="*/ 3341162 h 3406460"/>
              <a:gd name="connsiteX7" fmla="*/ 1704683 w 7450687"/>
              <a:gd name="connsiteY7" fmla="*/ 2860279 h 3406460"/>
              <a:gd name="connsiteX8" fmla="*/ 2010446 w 7450687"/>
              <a:gd name="connsiteY8" fmla="*/ 2801907 h 3406460"/>
              <a:gd name="connsiteX9" fmla="*/ 1273834 w 7450687"/>
              <a:gd name="connsiteY9" fmla="*/ 2674041 h 3406460"/>
              <a:gd name="connsiteX10" fmla="*/ 1315530 w 7450687"/>
              <a:gd name="connsiteY10" fmla="*/ 2657363 h 3406460"/>
              <a:gd name="connsiteX11" fmla="*/ 1234919 w 7450687"/>
              <a:gd name="connsiteY11" fmla="*/ 2590651 h 3406460"/>
              <a:gd name="connsiteX12" fmla="*/ 904138 w 7450687"/>
              <a:gd name="connsiteY12" fmla="*/ 2485024 h 3406460"/>
              <a:gd name="connsiteX13" fmla="*/ 1315530 w 7450687"/>
              <a:gd name="connsiteY13" fmla="*/ 2307126 h 3406460"/>
              <a:gd name="connsiteX14" fmla="*/ 851326 w 7450687"/>
              <a:gd name="connsiteY14" fmla="*/ 2065294 h 3406460"/>
              <a:gd name="connsiteX15" fmla="*/ 615053 w 7450687"/>
              <a:gd name="connsiteY15" fmla="*/ 2006921 h 3406460"/>
              <a:gd name="connsiteX16" fmla="*/ 1393361 w 7450687"/>
              <a:gd name="connsiteY16" fmla="*/ 1703937 h 3406460"/>
              <a:gd name="connsiteX17" fmla="*/ 131391 w 7450687"/>
              <a:gd name="connsiteY17" fmla="*/ 1553835 h 3406460"/>
              <a:gd name="connsiteX18" fmla="*/ 234239 w 7450687"/>
              <a:gd name="connsiteY18" fmla="*/ 1492682 h 3406460"/>
              <a:gd name="connsiteX19" fmla="*/ 1018105 w 7450687"/>
              <a:gd name="connsiteY19" fmla="*/ 1509360 h 3406460"/>
              <a:gd name="connsiteX20" fmla="*/ 1148750 w 7450687"/>
              <a:gd name="connsiteY20" fmla="*/ 1462106 h 3406460"/>
              <a:gd name="connsiteX21" fmla="*/ 1018105 w 7450687"/>
              <a:gd name="connsiteY21" fmla="*/ 1387055 h 3406460"/>
              <a:gd name="connsiteX22" fmla="*/ 509426 w 7450687"/>
              <a:gd name="connsiteY22" fmla="*/ 1331461 h 3406460"/>
              <a:gd name="connsiteX23" fmla="*/ 376002 w 7450687"/>
              <a:gd name="connsiteY23" fmla="*/ 1206376 h 3406460"/>
              <a:gd name="connsiteX24" fmla="*/ 150849 w 7450687"/>
              <a:gd name="connsiteY24" fmla="*/ 1061833 h 3406460"/>
              <a:gd name="connsiteX25" fmla="*/ 306510 w 7450687"/>
              <a:gd name="connsiteY25" fmla="*/ 942308 h 3406460"/>
              <a:gd name="connsiteX26" fmla="*/ 53560 w 7450687"/>
              <a:gd name="connsiteY26" fmla="*/ 764409 h 3406460"/>
              <a:gd name="connsiteX27" fmla="*/ 125832 w 7450687"/>
              <a:gd name="connsiteY27" fmla="*/ 530917 h 3406460"/>
              <a:gd name="connsiteX28" fmla="*/ 551121 w 7450687"/>
              <a:gd name="connsiteY28" fmla="*/ 475324 h 3406460"/>
              <a:gd name="connsiteX29" fmla="*/ 1120952 w 7450687"/>
              <a:gd name="connsiteY29" fmla="*/ 394713 h 3406460"/>
              <a:gd name="connsiteX30" fmla="*/ 1693564 w 7450687"/>
              <a:gd name="connsiteY30" fmla="*/ 325221 h 3406460"/>
              <a:gd name="connsiteX31" fmla="*/ 2266175 w 7450687"/>
              <a:gd name="connsiteY31" fmla="*/ 325221 h 3406460"/>
              <a:gd name="connsiteX32" fmla="*/ 2430177 w 7450687"/>
              <a:gd name="connsiteY32" fmla="*/ 330781 h 3406460"/>
              <a:gd name="connsiteX33" fmla="*/ 2432956 w 7450687"/>
              <a:gd name="connsiteY33" fmla="*/ 330781 h 3406460"/>
              <a:gd name="connsiteX34" fmla="*/ 3144551 w 7450687"/>
              <a:gd name="connsiteY34" fmla="*/ 355798 h 3406460"/>
              <a:gd name="connsiteX35" fmla="*/ 3408619 w 7450687"/>
              <a:gd name="connsiteY35" fmla="*/ 358577 h 3406460"/>
              <a:gd name="connsiteX36" fmla="*/ 3981231 w 7450687"/>
              <a:gd name="connsiteY36" fmla="*/ 361357 h 3406460"/>
              <a:gd name="connsiteX37" fmla="*/ 4551063 w 7450687"/>
              <a:gd name="connsiteY37" fmla="*/ 350238 h 3406460"/>
              <a:gd name="connsiteX38" fmla="*/ 5129233 w 7450687"/>
              <a:gd name="connsiteY38" fmla="*/ 316882 h 3406460"/>
              <a:gd name="connsiteX39" fmla="*/ 5699065 w 7450687"/>
              <a:gd name="connsiteY39" fmla="*/ 272407 h 3406460"/>
              <a:gd name="connsiteX40" fmla="*/ 6063202 w 7450687"/>
              <a:gd name="connsiteY40" fmla="*/ 172339 h 3406460"/>
              <a:gd name="connsiteX41" fmla="*/ 6457914 w 7450687"/>
              <a:gd name="connsiteY41" fmla="*/ 0 h 340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450687" h="3406460">
                <a:moveTo>
                  <a:pt x="6457914" y="0"/>
                </a:moveTo>
                <a:cubicBezTo>
                  <a:pt x="6560763" y="125085"/>
                  <a:pt x="6713644" y="161221"/>
                  <a:pt x="6844288" y="233492"/>
                </a:cubicBezTo>
                <a:cubicBezTo>
                  <a:pt x="6972153" y="289086"/>
                  <a:pt x="7336289" y="611527"/>
                  <a:pt x="7386323" y="717155"/>
                </a:cubicBezTo>
                <a:cubicBezTo>
                  <a:pt x="7475273" y="900613"/>
                  <a:pt x="7453035" y="1573293"/>
                  <a:pt x="7430798" y="1809564"/>
                </a:cubicBezTo>
                <a:cubicBezTo>
                  <a:pt x="7347408" y="2398855"/>
                  <a:pt x="7041645" y="3077093"/>
                  <a:pt x="7013848" y="3104890"/>
                </a:cubicBezTo>
                <a:cubicBezTo>
                  <a:pt x="6924899" y="3085432"/>
                  <a:pt x="6721983" y="3391196"/>
                  <a:pt x="6569101" y="3402314"/>
                </a:cubicBezTo>
                <a:cubicBezTo>
                  <a:pt x="6407881" y="3413434"/>
                  <a:pt x="4039604" y="3405095"/>
                  <a:pt x="3683807" y="3341162"/>
                </a:cubicBezTo>
                <a:cubicBezTo>
                  <a:pt x="1749158" y="2988144"/>
                  <a:pt x="1704683" y="2860279"/>
                  <a:pt x="1704683" y="2860279"/>
                </a:cubicBezTo>
                <a:cubicBezTo>
                  <a:pt x="1704683" y="2860279"/>
                  <a:pt x="1910378" y="2835262"/>
                  <a:pt x="2010446" y="2801907"/>
                </a:cubicBezTo>
                <a:cubicBezTo>
                  <a:pt x="1865904" y="2799126"/>
                  <a:pt x="1296072" y="2693500"/>
                  <a:pt x="1273834" y="2674041"/>
                </a:cubicBezTo>
                <a:cubicBezTo>
                  <a:pt x="1284954" y="2668482"/>
                  <a:pt x="1301632" y="2662923"/>
                  <a:pt x="1315530" y="2657363"/>
                </a:cubicBezTo>
                <a:cubicBezTo>
                  <a:pt x="1284954" y="2640686"/>
                  <a:pt x="1259936" y="2621228"/>
                  <a:pt x="1234919" y="2590651"/>
                </a:cubicBezTo>
                <a:cubicBezTo>
                  <a:pt x="1154309" y="2487804"/>
                  <a:pt x="1018105" y="2523940"/>
                  <a:pt x="904138" y="2485024"/>
                </a:cubicBezTo>
                <a:cubicBezTo>
                  <a:pt x="976410" y="2268210"/>
                  <a:pt x="1168208" y="2348820"/>
                  <a:pt x="1315530" y="2307126"/>
                </a:cubicBezTo>
                <a:cubicBezTo>
                  <a:pt x="929156" y="2179260"/>
                  <a:pt x="1004207" y="2112548"/>
                  <a:pt x="851326" y="2065294"/>
                </a:cubicBezTo>
                <a:cubicBezTo>
                  <a:pt x="659528" y="2006921"/>
                  <a:pt x="615053" y="2006921"/>
                  <a:pt x="615053" y="2006921"/>
                </a:cubicBezTo>
                <a:cubicBezTo>
                  <a:pt x="840206" y="1829023"/>
                  <a:pt x="1109834" y="2020820"/>
                  <a:pt x="1393361" y="1703937"/>
                </a:cubicBezTo>
                <a:cubicBezTo>
                  <a:pt x="1120952" y="1659463"/>
                  <a:pt x="306510" y="1637225"/>
                  <a:pt x="131391" y="1553835"/>
                </a:cubicBezTo>
                <a:cubicBezTo>
                  <a:pt x="198103" y="1584411"/>
                  <a:pt x="203663" y="1492682"/>
                  <a:pt x="234239" y="1492682"/>
                </a:cubicBezTo>
                <a:cubicBezTo>
                  <a:pt x="492748" y="1489903"/>
                  <a:pt x="756816" y="1542717"/>
                  <a:pt x="1018105" y="1509360"/>
                </a:cubicBezTo>
                <a:cubicBezTo>
                  <a:pt x="1065359" y="1506581"/>
                  <a:pt x="1140411" y="1531597"/>
                  <a:pt x="1148750" y="1462106"/>
                </a:cubicBezTo>
                <a:cubicBezTo>
                  <a:pt x="1157088" y="1375936"/>
                  <a:pt x="1059800" y="1395394"/>
                  <a:pt x="1018105" y="1387055"/>
                </a:cubicBezTo>
                <a:cubicBezTo>
                  <a:pt x="848545" y="1359258"/>
                  <a:pt x="681766" y="1348140"/>
                  <a:pt x="509426" y="1331461"/>
                </a:cubicBezTo>
                <a:cubicBezTo>
                  <a:pt x="437155" y="1323122"/>
                  <a:pt x="348206" y="1339800"/>
                  <a:pt x="376002" y="1206376"/>
                </a:cubicBezTo>
                <a:cubicBezTo>
                  <a:pt x="353764" y="1078512"/>
                  <a:pt x="220341" y="1122986"/>
                  <a:pt x="150849" y="1061833"/>
                </a:cubicBezTo>
                <a:cubicBezTo>
                  <a:pt x="184205" y="989562"/>
                  <a:pt x="278714" y="1039597"/>
                  <a:pt x="306510" y="942308"/>
                </a:cubicBezTo>
                <a:cubicBezTo>
                  <a:pt x="173086" y="972884"/>
                  <a:pt x="186985" y="761630"/>
                  <a:pt x="53560" y="764409"/>
                </a:cubicBezTo>
                <a:cubicBezTo>
                  <a:pt x="-57626" y="639324"/>
                  <a:pt x="22984" y="578171"/>
                  <a:pt x="125832" y="530917"/>
                </a:cubicBezTo>
                <a:cubicBezTo>
                  <a:pt x="259256" y="472544"/>
                  <a:pt x="406578" y="486442"/>
                  <a:pt x="551121" y="475324"/>
                </a:cubicBezTo>
                <a:cubicBezTo>
                  <a:pt x="742919" y="450306"/>
                  <a:pt x="926376" y="391934"/>
                  <a:pt x="1120952" y="394713"/>
                </a:cubicBezTo>
                <a:cubicBezTo>
                  <a:pt x="1304411" y="336340"/>
                  <a:pt x="1507326" y="400272"/>
                  <a:pt x="1693564" y="325221"/>
                </a:cubicBezTo>
                <a:cubicBezTo>
                  <a:pt x="1882582" y="325221"/>
                  <a:pt x="2074379" y="325221"/>
                  <a:pt x="2266175" y="325221"/>
                </a:cubicBezTo>
                <a:cubicBezTo>
                  <a:pt x="2321770" y="328001"/>
                  <a:pt x="2374582" y="328001"/>
                  <a:pt x="2430177" y="330781"/>
                </a:cubicBezTo>
                <a:cubicBezTo>
                  <a:pt x="2430177" y="330781"/>
                  <a:pt x="2432956" y="330781"/>
                  <a:pt x="2432956" y="330781"/>
                </a:cubicBezTo>
                <a:cubicBezTo>
                  <a:pt x="2672008" y="339120"/>
                  <a:pt x="2908279" y="344679"/>
                  <a:pt x="3144551" y="355798"/>
                </a:cubicBezTo>
                <a:cubicBezTo>
                  <a:pt x="3233500" y="355798"/>
                  <a:pt x="3319670" y="358577"/>
                  <a:pt x="3408619" y="358577"/>
                </a:cubicBezTo>
                <a:cubicBezTo>
                  <a:pt x="3597637" y="372475"/>
                  <a:pt x="3789434" y="380814"/>
                  <a:pt x="3981231" y="361357"/>
                </a:cubicBezTo>
                <a:cubicBezTo>
                  <a:pt x="4173028" y="378035"/>
                  <a:pt x="4359266" y="366917"/>
                  <a:pt x="4551063" y="350238"/>
                </a:cubicBezTo>
                <a:cubicBezTo>
                  <a:pt x="4745639" y="369696"/>
                  <a:pt x="4937437" y="341899"/>
                  <a:pt x="5129233" y="316882"/>
                </a:cubicBezTo>
                <a:cubicBezTo>
                  <a:pt x="5321031" y="328001"/>
                  <a:pt x="5512828" y="328001"/>
                  <a:pt x="5699065" y="272407"/>
                </a:cubicBezTo>
                <a:cubicBezTo>
                  <a:pt x="5840829" y="333560"/>
                  <a:pt x="5910321" y="133424"/>
                  <a:pt x="6063202" y="172339"/>
                </a:cubicBezTo>
                <a:cubicBezTo>
                  <a:pt x="6216084" y="214035"/>
                  <a:pt x="6324491" y="55593"/>
                  <a:pt x="6457914" y="0"/>
                </a:cubicBezTo>
                <a:close/>
              </a:path>
            </a:pathLst>
          </a:custGeom>
          <a:solidFill>
            <a:srgbClr val="7DA9B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E86C6A-491F-466B-8953-D2F05C8E5172}"/>
              </a:ext>
            </a:extLst>
          </p:cNvPr>
          <p:cNvSpPr>
            <a:spLocks noGrp="1"/>
          </p:cNvSpPr>
          <p:nvPr>
            <p:ph type="ctrTitle"/>
          </p:nvPr>
        </p:nvSpPr>
        <p:spPr>
          <a:xfrm>
            <a:off x="6438986" y="3547277"/>
            <a:ext cx="4452181" cy="1341624"/>
          </a:xfrm>
        </p:spPr>
        <p:txBody>
          <a:bodyPr anchor="b">
            <a:normAutofit/>
          </a:bodyPr>
          <a:lstStyle/>
          <a:p>
            <a:r>
              <a:rPr lang="en-US" sz="2000" i="0" dirty="0">
                <a:solidFill>
                  <a:schemeClr val="bg1"/>
                </a:solidFill>
              </a:rPr>
              <a:t>A Novel Methodology to Detect Frac Hits by Implementing Deep Learning and Distributed Data</a:t>
            </a:r>
          </a:p>
        </p:txBody>
      </p:sp>
      <p:sp>
        <p:nvSpPr>
          <p:cNvPr id="3" name="Subtitle 2">
            <a:extLst>
              <a:ext uri="{FF2B5EF4-FFF2-40B4-BE49-F238E27FC236}">
                <a16:creationId xmlns:a16="http://schemas.microsoft.com/office/drawing/2014/main" id="{8EB22C08-36E8-4663-B628-120543505A51}"/>
              </a:ext>
            </a:extLst>
          </p:cNvPr>
          <p:cNvSpPr>
            <a:spLocks noGrp="1"/>
          </p:cNvSpPr>
          <p:nvPr>
            <p:ph type="subTitle" idx="1"/>
          </p:nvPr>
        </p:nvSpPr>
        <p:spPr>
          <a:xfrm>
            <a:off x="6565110" y="4945656"/>
            <a:ext cx="3957144" cy="646785"/>
          </a:xfrm>
        </p:spPr>
        <p:txBody>
          <a:bodyPr>
            <a:normAutofit/>
          </a:bodyPr>
          <a:lstStyle/>
          <a:p>
            <a:pPr algn="ctr"/>
            <a:r>
              <a:rPr lang="en-US" sz="2000" dirty="0">
                <a:solidFill>
                  <a:schemeClr val="bg1"/>
                </a:solidFill>
              </a:rPr>
              <a:t>	Vu Nguyen</a:t>
            </a:r>
          </a:p>
        </p:txBody>
      </p:sp>
    </p:spTree>
    <p:extLst>
      <p:ext uri="{BB962C8B-B14F-4D97-AF65-F5344CB8AC3E}">
        <p14:creationId xmlns:p14="http://schemas.microsoft.com/office/powerpoint/2010/main" val="157356763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9FCE-B550-4EC2-A709-0394B4EC6B6E}"/>
              </a:ext>
            </a:extLst>
          </p:cNvPr>
          <p:cNvSpPr>
            <a:spLocks noGrp="1"/>
          </p:cNvSpPr>
          <p:nvPr>
            <p:ph type="title"/>
          </p:nvPr>
        </p:nvSpPr>
        <p:spPr>
          <a:xfrm>
            <a:off x="0" y="365125"/>
            <a:ext cx="12192000" cy="1325563"/>
          </a:xfrm>
        </p:spPr>
        <p:txBody>
          <a:bodyPr>
            <a:normAutofit/>
          </a:bodyPr>
          <a:lstStyle/>
          <a:p>
            <a:r>
              <a:rPr lang="en-US" sz="2800" b="1" i="0" dirty="0"/>
              <a:t>Sparse Autoencoder - Methodology</a:t>
            </a:r>
            <a:endParaRPr lang="en-US" sz="2800" dirty="0">
              <a:latin typeface="+mn-lt"/>
            </a:endParaRPr>
          </a:p>
        </p:txBody>
      </p:sp>
      <p:pic>
        <p:nvPicPr>
          <p:cNvPr id="4" name="Picture 3">
            <a:extLst>
              <a:ext uri="{FF2B5EF4-FFF2-40B4-BE49-F238E27FC236}">
                <a16:creationId xmlns:a16="http://schemas.microsoft.com/office/drawing/2014/main" id="{1A6EE8AF-3150-494C-8A13-C8CA27236084}"/>
              </a:ext>
            </a:extLst>
          </p:cNvPr>
          <p:cNvPicPr>
            <a:picLocks noChangeAspect="1"/>
          </p:cNvPicPr>
          <p:nvPr/>
        </p:nvPicPr>
        <p:blipFill>
          <a:blip r:embed="rId2"/>
          <a:stretch>
            <a:fillRect/>
          </a:stretch>
        </p:blipFill>
        <p:spPr>
          <a:xfrm>
            <a:off x="1754698" y="1980874"/>
            <a:ext cx="8682604" cy="4512001"/>
          </a:xfrm>
          <a:prstGeom prst="rect">
            <a:avLst/>
          </a:prstGeom>
        </p:spPr>
      </p:pic>
    </p:spTree>
    <p:extLst>
      <p:ext uri="{BB962C8B-B14F-4D97-AF65-F5344CB8AC3E}">
        <p14:creationId xmlns:p14="http://schemas.microsoft.com/office/powerpoint/2010/main" val="37603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9FCE-B550-4EC2-A709-0394B4EC6B6E}"/>
              </a:ext>
            </a:extLst>
          </p:cNvPr>
          <p:cNvSpPr>
            <a:spLocks noGrp="1"/>
          </p:cNvSpPr>
          <p:nvPr>
            <p:ph type="title"/>
          </p:nvPr>
        </p:nvSpPr>
        <p:spPr>
          <a:xfrm>
            <a:off x="0" y="365125"/>
            <a:ext cx="12192000" cy="1325563"/>
          </a:xfrm>
        </p:spPr>
        <p:txBody>
          <a:bodyPr>
            <a:normAutofit/>
          </a:bodyPr>
          <a:lstStyle/>
          <a:p>
            <a:r>
              <a:rPr lang="en-US" sz="2800" b="1" i="0" dirty="0"/>
              <a:t>Sparse Autoencoder – Normal Input Data Reconstruction</a:t>
            </a:r>
            <a:endParaRPr lang="en-US" sz="2800" dirty="0">
              <a:latin typeface="+mn-lt"/>
            </a:endParaRPr>
          </a:p>
        </p:txBody>
      </p:sp>
      <p:pic>
        <p:nvPicPr>
          <p:cNvPr id="3" name="Picture 2">
            <a:extLst>
              <a:ext uri="{FF2B5EF4-FFF2-40B4-BE49-F238E27FC236}">
                <a16:creationId xmlns:a16="http://schemas.microsoft.com/office/drawing/2014/main" id="{FF50470E-9222-44EF-8FEB-2F51BA497036}"/>
              </a:ext>
            </a:extLst>
          </p:cNvPr>
          <p:cNvPicPr>
            <a:picLocks noChangeAspect="1"/>
          </p:cNvPicPr>
          <p:nvPr/>
        </p:nvPicPr>
        <p:blipFill>
          <a:blip r:embed="rId2"/>
          <a:stretch>
            <a:fillRect/>
          </a:stretch>
        </p:blipFill>
        <p:spPr>
          <a:xfrm>
            <a:off x="0" y="1690688"/>
            <a:ext cx="6375908" cy="2814895"/>
          </a:xfrm>
          <a:prstGeom prst="rect">
            <a:avLst/>
          </a:prstGeom>
        </p:spPr>
      </p:pic>
      <p:pic>
        <p:nvPicPr>
          <p:cNvPr id="5" name="Picture 4">
            <a:extLst>
              <a:ext uri="{FF2B5EF4-FFF2-40B4-BE49-F238E27FC236}">
                <a16:creationId xmlns:a16="http://schemas.microsoft.com/office/drawing/2014/main" id="{CDF386BB-65B2-411F-B6E7-69292646111D}"/>
              </a:ext>
            </a:extLst>
          </p:cNvPr>
          <p:cNvPicPr>
            <a:picLocks noChangeAspect="1"/>
          </p:cNvPicPr>
          <p:nvPr/>
        </p:nvPicPr>
        <p:blipFill>
          <a:blip r:embed="rId3"/>
          <a:stretch>
            <a:fillRect/>
          </a:stretch>
        </p:blipFill>
        <p:spPr>
          <a:xfrm>
            <a:off x="0" y="4315748"/>
            <a:ext cx="6375908" cy="2542252"/>
          </a:xfrm>
          <a:prstGeom prst="rect">
            <a:avLst/>
          </a:prstGeom>
        </p:spPr>
      </p:pic>
      <p:sp>
        <p:nvSpPr>
          <p:cNvPr id="7" name="TextBox 6">
            <a:extLst>
              <a:ext uri="{FF2B5EF4-FFF2-40B4-BE49-F238E27FC236}">
                <a16:creationId xmlns:a16="http://schemas.microsoft.com/office/drawing/2014/main" id="{533CE525-26A1-445A-8F7E-5862B7192FC7}"/>
              </a:ext>
            </a:extLst>
          </p:cNvPr>
          <p:cNvSpPr txBox="1"/>
          <p:nvPr/>
        </p:nvSpPr>
        <p:spPr>
          <a:xfrm>
            <a:off x="6845417" y="2080470"/>
            <a:ext cx="509211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As shown, the No-Frac-Hit Data Reconstruction resembles many features of original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Model is efficient to learn the original input data.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Therefore, the MSE between original no-frac-hit data and its reconstruction should be small.</a:t>
            </a:r>
          </a:p>
        </p:txBody>
      </p:sp>
    </p:spTree>
    <p:extLst>
      <p:ext uri="{BB962C8B-B14F-4D97-AF65-F5344CB8AC3E}">
        <p14:creationId xmlns:p14="http://schemas.microsoft.com/office/powerpoint/2010/main" val="2799449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9FCE-B550-4EC2-A709-0394B4EC6B6E}"/>
              </a:ext>
            </a:extLst>
          </p:cNvPr>
          <p:cNvSpPr>
            <a:spLocks noGrp="1"/>
          </p:cNvSpPr>
          <p:nvPr>
            <p:ph type="title"/>
          </p:nvPr>
        </p:nvSpPr>
        <p:spPr>
          <a:xfrm>
            <a:off x="0" y="365125"/>
            <a:ext cx="12192000" cy="1325563"/>
          </a:xfrm>
        </p:spPr>
        <p:txBody>
          <a:bodyPr>
            <a:normAutofit/>
          </a:bodyPr>
          <a:lstStyle/>
          <a:p>
            <a:r>
              <a:rPr lang="en-US" sz="2800" b="1" i="0" dirty="0"/>
              <a:t>Sparse Autoencoder – Normal Input Data Reconstruction</a:t>
            </a:r>
            <a:endParaRPr lang="en-US" sz="2800" dirty="0">
              <a:latin typeface="+mn-lt"/>
            </a:endParaRPr>
          </a:p>
        </p:txBody>
      </p:sp>
      <p:sp>
        <p:nvSpPr>
          <p:cNvPr id="7" name="TextBox 6">
            <a:extLst>
              <a:ext uri="{FF2B5EF4-FFF2-40B4-BE49-F238E27FC236}">
                <a16:creationId xmlns:a16="http://schemas.microsoft.com/office/drawing/2014/main" id="{533CE525-26A1-445A-8F7E-5862B7192FC7}"/>
              </a:ext>
            </a:extLst>
          </p:cNvPr>
          <p:cNvSpPr txBox="1"/>
          <p:nvPr/>
        </p:nvSpPr>
        <p:spPr>
          <a:xfrm>
            <a:off x="6845417" y="2080470"/>
            <a:ext cx="509211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Frac-Hit Data Reconstruction shows similar features as original data. However, the magnitudes are different. </a:t>
            </a:r>
          </a:p>
          <a:p>
            <a:endParaRPr lang="en-US" dirty="0"/>
          </a:p>
          <a:p>
            <a:pPr marL="285750" indent="-285750">
              <a:buFont typeface="Arial" panose="020B0604020202020204" pitchFamily="34" charset="0"/>
              <a:buChar char="•"/>
            </a:pPr>
            <a:r>
              <a:rPr lang="en-US" dirty="0"/>
              <a:t>Therefore, the MSE between original frac-hit data and its reconstruction should be higher.</a:t>
            </a:r>
          </a:p>
        </p:txBody>
      </p:sp>
      <p:pic>
        <p:nvPicPr>
          <p:cNvPr id="4" name="Picture 3">
            <a:extLst>
              <a:ext uri="{FF2B5EF4-FFF2-40B4-BE49-F238E27FC236}">
                <a16:creationId xmlns:a16="http://schemas.microsoft.com/office/drawing/2014/main" id="{A0A980C3-7719-43BB-9F55-424134F2F349}"/>
              </a:ext>
            </a:extLst>
          </p:cNvPr>
          <p:cNvPicPr>
            <a:picLocks noChangeAspect="1"/>
          </p:cNvPicPr>
          <p:nvPr/>
        </p:nvPicPr>
        <p:blipFill>
          <a:blip r:embed="rId2"/>
          <a:stretch>
            <a:fillRect/>
          </a:stretch>
        </p:blipFill>
        <p:spPr>
          <a:xfrm>
            <a:off x="0" y="1777864"/>
            <a:ext cx="6585358" cy="2572464"/>
          </a:xfrm>
          <a:prstGeom prst="rect">
            <a:avLst/>
          </a:prstGeom>
        </p:spPr>
      </p:pic>
      <p:pic>
        <p:nvPicPr>
          <p:cNvPr id="6" name="Picture 5">
            <a:extLst>
              <a:ext uri="{FF2B5EF4-FFF2-40B4-BE49-F238E27FC236}">
                <a16:creationId xmlns:a16="http://schemas.microsoft.com/office/drawing/2014/main" id="{64129D33-E6F4-407C-93FE-3AE7362759A8}"/>
              </a:ext>
            </a:extLst>
          </p:cNvPr>
          <p:cNvPicPr>
            <a:picLocks noChangeAspect="1"/>
          </p:cNvPicPr>
          <p:nvPr/>
        </p:nvPicPr>
        <p:blipFill>
          <a:blip r:embed="rId3"/>
          <a:stretch>
            <a:fillRect/>
          </a:stretch>
        </p:blipFill>
        <p:spPr>
          <a:xfrm>
            <a:off x="0" y="4350329"/>
            <a:ext cx="6585357" cy="2507672"/>
          </a:xfrm>
          <a:prstGeom prst="rect">
            <a:avLst/>
          </a:prstGeom>
        </p:spPr>
      </p:pic>
    </p:spTree>
    <p:extLst>
      <p:ext uri="{BB962C8B-B14F-4D97-AF65-F5344CB8AC3E}">
        <p14:creationId xmlns:p14="http://schemas.microsoft.com/office/powerpoint/2010/main" val="3033302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9FCE-B550-4EC2-A709-0394B4EC6B6E}"/>
              </a:ext>
            </a:extLst>
          </p:cNvPr>
          <p:cNvSpPr>
            <a:spLocks noGrp="1"/>
          </p:cNvSpPr>
          <p:nvPr>
            <p:ph type="title"/>
          </p:nvPr>
        </p:nvSpPr>
        <p:spPr>
          <a:xfrm>
            <a:off x="0" y="365125"/>
            <a:ext cx="12192000" cy="1325563"/>
          </a:xfrm>
        </p:spPr>
        <p:txBody>
          <a:bodyPr>
            <a:normAutofit/>
          </a:bodyPr>
          <a:lstStyle/>
          <a:p>
            <a:r>
              <a:rPr lang="en-US" sz="2800" b="1" i="0" dirty="0"/>
              <a:t>Sparse Autoencoder – Results</a:t>
            </a:r>
            <a:endParaRPr lang="en-US" sz="2800" dirty="0">
              <a:latin typeface="+mn-lt"/>
            </a:endParaRPr>
          </a:p>
        </p:txBody>
      </p:sp>
      <p:grpSp>
        <p:nvGrpSpPr>
          <p:cNvPr id="10" name="Group 9">
            <a:extLst>
              <a:ext uri="{FF2B5EF4-FFF2-40B4-BE49-F238E27FC236}">
                <a16:creationId xmlns:a16="http://schemas.microsoft.com/office/drawing/2014/main" id="{E480ADFD-4CA0-43C3-BF74-FB2F1363B346}"/>
              </a:ext>
            </a:extLst>
          </p:cNvPr>
          <p:cNvGrpSpPr/>
          <p:nvPr/>
        </p:nvGrpSpPr>
        <p:grpSpPr>
          <a:xfrm>
            <a:off x="0" y="1770076"/>
            <a:ext cx="7667538" cy="4907561"/>
            <a:chOff x="0" y="1770076"/>
            <a:chExt cx="12192000" cy="5087923"/>
          </a:xfrm>
        </p:grpSpPr>
        <p:pic>
          <p:nvPicPr>
            <p:cNvPr id="8" name="Picture 7" descr="A screenshot of a cell phone&#10;&#10;Description automatically generated">
              <a:extLst>
                <a:ext uri="{FF2B5EF4-FFF2-40B4-BE49-F238E27FC236}">
                  <a16:creationId xmlns:a16="http://schemas.microsoft.com/office/drawing/2014/main" id="{F6161BE7-9A75-4381-87F5-E785EA9E11F0}"/>
                </a:ext>
              </a:extLst>
            </p:cNvPr>
            <p:cNvPicPr>
              <a:picLocks noChangeAspect="1"/>
            </p:cNvPicPr>
            <p:nvPr/>
          </p:nvPicPr>
          <p:blipFill rotWithShape="1">
            <a:blip r:embed="rId2">
              <a:extLst>
                <a:ext uri="{28A0092B-C50C-407E-A947-70E740481C1C}">
                  <a14:useLocalDpi xmlns:a14="http://schemas.microsoft.com/office/drawing/2010/main" val="0"/>
                </a:ext>
              </a:extLst>
            </a:blip>
            <a:srcRect l="9622" t="8003" r="8068" b="4246"/>
            <a:stretch/>
          </p:blipFill>
          <p:spPr>
            <a:xfrm>
              <a:off x="0" y="1770076"/>
              <a:ext cx="12192000" cy="5087923"/>
            </a:xfrm>
            <a:prstGeom prst="rect">
              <a:avLst/>
            </a:prstGeom>
          </p:spPr>
        </p:pic>
        <p:pic>
          <p:nvPicPr>
            <p:cNvPr id="9" name="Picture 8">
              <a:extLst>
                <a:ext uri="{FF2B5EF4-FFF2-40B4-BE49-F238E27FC236}">
                  <a16:creationId xmlns:a16="http://schemas.microsoft.com/office/drawing/2014/main" id="{8E596E6F-91CC-431C-91C2-9FFC59222DB3}"/>
                </a:ext>
              </a:extLst>
            </p:cNvPr>
            <p:cNvPicPr>
              <a:picLocks noChangeAspect="1"/>
            </p:cNvPicPr>
            <p:nvPr/>
          </p:nvPicPr>
          <p:blipFill>
            <a:blip r:embed="rId3"/>
            <a:stretch>
              <a:fillRect/>
            </a:stretch>
          </p:blipFill>
          <p:spPr>
            <a:xfrm>
              <a:off x="6714150" y="2156818"/>
              <a:ext cx="2475191" cy="877900"/>
            </a:xfrm>
            <a:prstGeom prst="rect">
              <a:avLst/>
            </a:prstGeom>
          </p:spPr>
        </p:pic>
      </p:grpSp>
      <p:sp>
        <p:nvSpPr>
          <p:cNvPr id="11" name="TextBox 10">
            <a:extLst>
              <a:ext uri="{FF2B5EF4-FFF2-40B4-BE49-F238E27FC236}">
                <a16:creationId xmlns:a16="http://schemas.microsoft.com/office/drawing/2014/main" id="{76A96CDA-BA04-4C28-9275-031DBA7EEF37}"/>
              </a:ext>
            </a:extLst>
          </p:cNvPr>
          <p:cNvSpPr txBox="1"/>
          <p:nvPr/>
        </p:nvSpPr>
        <p:spPr>
          <a:xfrm>
            <a:off x="8162488" y="964734"/>
            <a:ext cx="3727573" cy="5909310"/>
          </a:xfrm>
          <a:prstGeom prst="rect">
            <a:avLst/>
          </a:prstGeom>
          <a:noFill/>
        </p:spPr>
        <p:txBody>
          <a:bodyPr wrap="square" rtlCol="0">
            <a:spAutoFit/>
          </a:bodyPr>
          <a:lstStyle/>
          <a:p>
            <a:pPr marL="285750" indent="-285750">
              <a:buFont typeface="Arial" panose="020B0604020202020204" pitchFamily="34" charset="0"/>
              <a:buChar char="•"/>
            </a:pPr>
            <a:r>
              <a:rPr lang="en-US" dirty="0"/>
              <a:t>A threshold was defined. Any data point that has MSE higher than the threshold will be considered as frac hits.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Any data points below the threshold will be considered as non-frac-hit.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Model can correctly detect 11 frac hits out of 13, which yield 85% accuracy.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only can detect 958 non-frac hits out of 1481, which yield 65% accuracy.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a trade-off of accuracy between frac hit and non-frac hit events.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88986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63658-40C3-48BB-B258-D5C2540184E8}"/>
              </a:ext>
            </a:extLst>
          </p:cNvPr>
          <p:cNvSpPr>
            <a:spLocks noGrp="1"/>
          </p:cNvSpPr>
          <p:nvPr>
            <p:ph type="title"/>
          </p:nvPr>
        </p:nvSpPr>
        <p:spPr>
          <a:xfrm>
            <a:off x="0" y="365125"/>
            <a:ext cx="12192000" cy="1325563"/>
          </a:xfrm>
        </p:spPr>
        <p:txBody>
          <a:bodyPr>
            <a:normAutofit/>
          </a:bodyPr>
          <a:lstStyle/>
          <a:p>
            <a:r>
              <a:rPr lang="en-US" sz="2800" b="1" i="0" dirty="0">
                <a:latin typeface="+mn-lt"/>
              </a:rPr>
              <a:t>Conclusions</a:t>
            </a:r>
          </a:p>
        </p:txBody>
      </p:sp>
      <p:sp>
        <p:nvSpPr>
          <p:cNvPr id="3" name="Content Placeholder 2">
            <a:extLst>
              <a:ext uri="{FF2B5EF4-FFF2-40B4-BE49-F238E27FC236}">
                <a16:creationId xmlns:a16="http://schemas.microsoft.com/office/drawing/2014/main" id="{1B077817-750B-47B0-A14C-BCBDC5D80973}"/>
              </a:ext>
            </a:extLst>
          </p:cNvPr>
          <p:cNvSpPr>
            <a:spLocks noGrp="1"/>
          </p:cNvSpPr>
          <p:nvPr>
            <p:ph idx="1"/>
          </p:nvPr>
        </p:nvSpPr>
        <p:spPr>
          <a:xfrm>
            <a:off x="-1" y="2011680"/>
            <a:ext cx="12191999" cy="4160520"/>
          </a:xfrm>
        </p:spPr>
        <p:txBody>
          <a:bodyPr>
            <a:normAutofit/>
          </a:bodyPr>
          <a:lstStyle/>
          <a:p>
            <a:r>
              <a:rPr lang="en-US" sz="1600" dirty="0"/>
              <a:t>Sparse autoencoder was developed to detect the frac hit events. With the defined threshold, the model can predict the frac hit events with 85% accuracy.</a:t>
            </a:r>
          </a:p>
          <a:p>
            <a:r>
              <a:rPr lang="en-US" sz="1600" dirty="0"/>
              <a:t>However, there is a tradeoff between the false alarm vs. the accuracy to detect frac hits. While the model is very efficient to detect the frac hit events, but it can only predict the non-frac hit events with 65% accuracy. </a:t>
            </a:r>
          </a:p>
          <a:p>
            <a:r>
              <a:rPr lang="en-US" sz="1600" dirty="0"/>
              <a:t>Investigate further to understand why several non-frac hit events exhibits very high MSE. </a:t>
            </a:r>
          </a:p>
          <a:p>
            <a:endParaRPr lang="en-US" sz="1600" dirty="0"/>
          </a:p>
          <a:p>
            <a:pPr marL="0" indent="0">
              <a:buNone/>
            </a:pPr>
            <a:r>
              <a:rPr lang="en-US" sz="1600" u="sng" dirty="0"/>
              <a:t>Future Work</a:t>
            </a:r>
          </a:p>
          <a:p>
            <a:r>
              <a:rPr lang="en-US" sz="1600" dirty="0"/>
              <a:t>Pursue to develop LSTM autoencoder and other machine learning algorithms to deal with time series data. So, the time of frac hit events can be identified. </a:t>
            </a:r>
          </a:p>
          <a:p>
            <a:endParaRPr lang="en-US" sz="1600" dirty="0"/>
          </a:p>
        </p:txBody>
      </p:sp>
    </p:spTree>
    <p:extLst>
      <p:ext uri="{BB962C8B-B14F-4D97-AF65-F5344CB8AC3E}">
        <p14:creationId xmlns:p14="http://schemas.microsoft.com/office/powerpoint/2010/main" val="204233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35DE-C754-4D01-9F17-C83368B54837}"/>
              </a:ext>
            </a:extLst>
          </p:cNvPr>
          <p:cNvSpPr>
            <a:spLocks noGrp="1"/>
          </p:cNvSpPr>
          <p:nvPr>
            <p:ph type="title"/>
          </p:nvPr>
        </p:nvSpPr>
        <p:spPr>
          <a:xfrm>
            <a:off x="0" y="365125"/>
            <a:ext cx="12192000" cy="1325563"/>
          </a:xfrm>
        </p:spPr>
        <p:txBody>
          <a:bodyPr>
            <a:normAutofit/>
          </a:bodyPr>
          <a:lstStyle/>
          <a:p>
            <a:r>
              <a:rPr lang="en-US" sz="2800" b="1" i="0" dirty="0">
                <a:latin typeface="+mn-lt"/>
              </a:rPr>
              <a:t>Objective:  </a:t>
            </a:r>
            <a:r>
              <a:rPr lang="en-US" sz="2800" i="0" dirty="0">
                <a:latin typeface="+mn-lt"/>
              </a:rPr>
              <a:t>Develop deep learning algorithm to detect frac hits </a:t>
            </a:r>
          </a:p>
        </p:txBody>
      </p:sp>
      <p:sp>
        <p:nvSpPr>
          <p:cNvPr id="3" name="Content Placeholder 2">
            <a:extLst>
              <a:ext uri="{FF2B5EF4-FFF2-40B4-BE49-F238E27FC236}">
                <a16:creationId xmlns:a16="http://schemas.microsoft.com/office/drawing/2014/main" id="{E2F5530B-278E-4026-8F1A-9544154DAE0F}"/>
              </a:ext>
            </a:extLst>
          </p:cNvPr>
          <p:cNvSpPr>
            <a:spLocks noGrp="1"/>
          </p:cNvSpPr>
          <p:nvPr>
            <p:ph idx="1"/>
          </p:nvPr>
        </p:nvSpPr>
        <p:spPr>
          <a:xfrm>
            <a:off x="0" y="2004969"/>
            <a:ext cx="12192000" cy="4148356"/>
          </a:xfrm>
        </p:spPr>
        <p:txBody>
          <a:bodyPr/>
          <a:lstStyle/>
          <a:p>
            <a:pPr marL="0" indent="0">
              <a:buNone/>
            </a:pPr>
            <a:r>
              <a:rPr lang="en-US" dirty="0"/>
              <a:t>Outlines:</a:t>
            </a:r>
          </a:p>
          <a:p>
            <a:r>
              <a:rPr lang="en-US" dirty="0"/>
              <a:t>Introduction</a:t>
            </a:r>
          </a:p>
          <a:p>
            <a:r>
              <a:rPr lang="en-US" dirty="0"/>
              <a:t>Data Acquisition/Data Wrangling</a:t>
            </a:r>
          </a:p>
          <a:p>
            <a:r>
              <a:rPr lang="en-US" dirty="0"/>
              <a:t>Data Visualization</a:t>
            </a:r>
          </a:p>
          <a:p>
            <a:r>
              <a:rPr lang="en-US" dirty="0"/>
              <a:t>Deep Learning Sparse Autoencoder</a:t>
            </a:r>
          </a:p>
          <a:p>
            <a:r>
              <a:rPr lang="en-US" dirty="0"/>
              <a:t>Conclusions</a:t>
            </a:r>
          </a:p>
        </p:txBody>
      </p:sp>
    </p:spTree>
    <p:extLst>
      <p:ext uri="{BB962C8B-B14F-4D97-AF65-F5344CB8AC3E}">
        <p14:creationId xmlns:p14="http://schemas.microsoft.com/office/powerpoint/2010/main" val="970695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D299-FE70-4219-885F-FB3749A2A66E}"/>
              </a:ext>
            </a:extLst>
          </p:cNvPr>
          <p:cNvSpPr>
            <a:spLocks noGrp="1"/>
          </p:cNvSpPr>
          <p:nvPr>
            <p:ph type="title"/>
          </p:nvPr>
        </p:nvSpPr>
        <p:spPr>
          <a:xfrm>
            <a:off x="0" y="356736"/>
            <a:ext cx="12192000" cy="1325563"/>
          </a:xfrm>
        </p:spPr>
        <p:txBody>
          <a:bodyPr>
            <a:normAutofit/>
          </a:bodyPr>
          <a:lstStyle/>
          <a:p>
            <a:r>
              <a:rPr lang="en-US" sz="2800" b="1" i="0" dirty="0">
                <a:latin typeface="+mn-lt"/>
              </a:rPr>
              <a:t>Introduction</a:t>
            </a:r>
          </a:p>
        </p:txBody>
      </p:sp>
      <p:pic>
        <p:nvPicPr>
          <p:cNvPr id="4" name="Content Placeholder 3">
            <a:extLst>
              <a:ext uri="{FF2B5EF4-FFF2-40B4-BE49-F238E27FC236}">
                <a16:creationId xmlns:a16="http://schemas.microsoft.com/office/drawing/2014/main" id="{22CCB24F-D149-47C2-978C-771B042254F6}"/>
              </a:ext>
            </a:extLst>
          </p:cNvPr>
          <p:cNvPicPr>
            <a:picLocks noGrp="1" noChangeAspect="1"/>
          </p:cNvPicPr>
          <p:nvPr>
            <p:ph idx="1"/>
          </p:nvPr>
        </p:nvPicPr>
        <p:blipFill>
          <a:blip r:embed="rId2"/>
          <a:stretch>
            <a:fillRect/>
          </a:stretch>
        </p:blipFill>
        <p:spPr>
          <a:xfrm>
            <a:off x="7130643" y="2345228"/>
            <a:ext cx="4773087" cy="2167543"/>
          </a:xfrm>
          <a:prstGeom prst="rect">
            <a:avLst/>
          </a:prstGeom>
        </p:spPr>
      </p:pic>
      <p:sp>
        <p:nvSpPr>
          <p:cNvPr id="5" name="TextBox 4">
            <a:extLst>
              <a:ext uri="{FF2B5EF4-FFF2-40B4-BE49-F238E27FC236}">
                <a16:creationId xmlns:a16="http://schemas.microsoft.com/office/drawing/2014/main" id="{2C78F92D-AEA7-47CA-8500-53C716D3C9AC}"/>
              </a:ext>
            </a:extLst>
          </p:cNvPr>
          <p:cNvSpPr txBox="1"/>
          <p:nvPr/>
        </p:nvSpPr>
        <p:spPr>
          <a:xfrm>
            <a:off x="125835" y="1954635"/>
            <a:ext cx="667763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advance in horizontal drilling and hydraulic fracture significantly increase the United States oil and gas production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Operators tries to drill their horizontal wells as close as possible to maximize production.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a result, hydraulic fracture hits among the horizontal wellbores have become norm.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Frac hits were reported to have positive and negative impacts. </a:t>
            </a:r>
          </a:p>
        </p:txBody>
      </p:sp>
    </p:spTree>
    <p:extLst>
      <p:ext uri="{BB962C8B-B14F-4D97-AF65-F5344CB8AC3E}">
        <p14:creationId xmlns:p14="http://schemas.microsoft.com/office/powerpoint/2010/main" val="236837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CF58-C6D4-4821-A6DC-96493F32743F}"/>
              </a:ext>
            </a:extLst>
          </p:cNvPr>
          <p:cNvSpPr>
            <a:spLocks noGrp="1"/>
          </p:cNvSpPr>
          <p:nvPr>
            <p:ph type="title"/>
          </p:nvPr>
        </p:nvSpPr>
        <p:spPr>
          <a:xfrm>
            <a:off x="0" y="365125"/>
            <a:ext cx="12192000" cy="1325563"/>
          </a:xfrm>
        </p:spPr>
        <p:txBody>
          <a:bodyPr>
            <a:normAutofit/>
          </a:bodyPr>
          <a:lstStyle/>
          <a:p>
            <a:r>
              <a:rPr lang="en-US" sz="2800" b="1" i="0" dirty="0">
                <a:latin typeface="+mn-lt"/>
              </a:rPr>
              <a:t>Data Acquisition/Data Wrangling</a:t>
            </a:r>
          </a:p>
        </p:txBody>
      </p:sp>
      <p:sp>
        <p:nvSpPr>
          <p:cNvPr id="3" name="Content Placeholder 2">
            <a:extLst>
              <a:ext uri="{FF2B5EF4-FFF2-40B4-BE49-F238E27FC236}">
                <a16:creationId xmlns:a16="http://schemas.microsoft.com/office/drawing/2014/main" id="{019F38A3-45B3-43AD-A7EA-70B4ECD51BC4}"/>
              </a:ext>
            </a:extLst>
          </p:cNvPr>
          <p:cNvSpPr>
            <a:spLocks noGrp="1"/>
          </p:cNvSpPr>
          <p:nvPr>
            <p:ph idx="1"/>
          </p:nvPr>
        </p:nvSpPr>
        <p:spPr>
          <a:xfrm>
            <a:off x="0" y="2011680"/>
            <a:ext cx="12192000" cy="4160520"/>
          </a:xfrm>
        </p:spPr>
        <p:txBody>
          <a:bodyPr>
            <a:normAutofit/>
          </a:bodyPr>
          <a:lstStyle/>
          <a:p>
            <a:pPr marL="0" indent="0">
              <a:buNone/>
            </a:pPr>
            <a:r>
              <a:rPr lang="en-US" sz="1800" u="sng" dirty="0"/>
              <a:t>Data Wrangling</a:t>
            </a:r>
          </a:p>
          <a:p>
            <a:r>
              <a:rPr lang="en-US" sz="1800" dirty="0"/>
              <a:t>There are 79 hydraulic fracture stages</a:t>
            </a:r>
          </a:p>
          <a:p>
            <a:r>
              <a:rPr lang="en-US" sz="1800" dirty="0"/>
              <a:t>68,333 LAS files. Each LAS file is 1 second measurement</a:t>
            </a:r>
          </a:p>
          <a:p>
            <a:r>
              <a:rPr lang="en-US" sz="1800" dirty="0"/>
              <a:t>Each LAS file was loaded into Pandas </a:t>
            </a:r>
            <a:r>
              <a:rPr lang="en-US" sz="1800" dirty="0" err="1"/>
              <a:t>DataFrames</a:t>
            </a:r>
            <a:endParaRPr lang="en-US" sz="1800" dirty="0"/>
          </a:p>
          <a:p>
            <a:r>
              <a:rPr lang="en-US" sz="1800" dirty="0"/>
              <a:t>Filtered out 0-8,000 ft depth </a:t>
            </a:r>
          </a:p>
          <a:p>
            <a:r>
              <a:rPr lang="en-US" sz="1800" dirty="0"/>
              <a:t>Separated the negative and positive slow strain </a:t>
            </a:r>
          </a:p>
          <a:p>
            <a:r>
              <a:rPr lang="en-US" sz="1800" dirty="0"/>
              <a:t>Filtered data into pre-frac (5 minutes before the stage starts), during frac and </a:t>
            </a:r>
          </a:p>
          <a:p>
            <a:pPr marL="0" indent="0">
              <a:buNone/>
            </a:pPr>
            <a:r>
              <a:rPr lang="en-US" sz="1800" dirty="0"/>
              <a:t>post frac (after the stage ended to the 5 minutes before the next stage start) </a:t>
            </a:r>
          </a:p>
          <a:p>
            <a:endParaRPr lang="en-US" sz="1800" dirty="0"/>
          </a:p>
        </p:txBody>
      </p:sp>
    </p:spTree>
    <p:extLst>
      <p:ext uri="{BB962C8B-B14F-4D97-AF65-F5344CB8AC3E}">
        <p14:creationId xmlns:p14="http://schemas.microsoft.com/office/powerpoint/2010/main" val="336587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CA62-DA28-4DE8-894C-5B0E90AA8B2F}"/>
              </a:ext>
            </a:extLst>
          </p:cNvPr>
          <p:cNvSpPr>
            <a:spLocks noGrp="1"/>
          </p:cNvSpPr>
          <p:nvPr>
            <p:ph type="title"/>
          </p:nvPr>
        </p:nvSpPr>
        <p:spPr>
          <a:xfrm>
            <a:off x="0" y="365125"/>
            <a:ext cx="12192000" cy="1325563"/>
          </a:xfrm>
        </p:spPr>
        <p:txBody>
          <a:bodyPr>
            <a:normAutofit/>
          </a:bodyPr>
          <a:lstStyle/>
          <a:p>
            <a:r>
              <a:rPr lang="en-US" sz="2800" b="1" i="0" dirty="0">
                <a:latin typeface="+mn-lt"/>
              </a:rPr>
              <a:t>Data Acquisition/Data Wrangling (cont.)</a:t>
            </a:r>
            <a:endParaRPr lang="en-US" sz="2800" dirty="0">
              <a:latin typeface="+mn-lt"/>
            </a:endParaRPr>
          </a:p>
        </p:txBody>
      </p:sp>
      <p:sp>
        <p:nvSpPr>
          <p:cNvPr id="3" name="Content Placeholder 2">
            <a:extLst>
              <a:ext uri="{FF2B5EF4-FFF2-40B4-BE49-F238E27FC236}">
                <a16:creationId xmlns:a16="http://schemas.microsoft.com/office/drawing/2014/main" id="{CF6CF2F5-57ED-4237-8480-5ABEEFE0EBA4}"/>
              </a:ext>
            </a:extLst>
          </p:cNvPr>
          <p:cNvSpPr>
            <a:spLocks noGrp="1"/>
          </p:cNvSpPr>
          <p:nvPr>
            <p:ph idx="1"/>
          </p:nvPr>
        </p:nvSpPr>
        <p:spPr>
          <a:xfrm>
            <a:off x="0" y="1827122"/>
            <a:ext cx="12192000" cy="4160520"/>
          </a:xfrm>
        </p:spPr>
        <p:txBody>
          <a:bodyPr>
            <a:normAutofit/>
          </a:bodyPr>
          <a:lstStyle/>
          <a:p>
            <a:pPr marL="0" indent="0">
              <a:buNone/>
            </a:pPr>
            <a:r>
              <a:rPr lang="en-US" sz="1600" u="sng" dirty="0"/>
              <a:t>Engineer Features</a:t>
            </a:r>
          </a:p>
          <a:p>
            <a:r>
              <a:rPr lang="en-US" sz="1600" dirty="0"/>
              <a:t>16 features were computed </a:t>
            </a:r>
          </a:p>
          <a:p>
            <a:r>
              <a:rPr lang="en-US" sz="1600" dirty="0"/>
              <a:t>Cumulative positive/negative strain pre-frac </a:t>
            </a:r>
          </a:p>
          <a:p>
            <a:r>
              <a:rPr lang="en-US" sz="1600" dirty="0"/>
              <a:t>Cumulative positive/negative strain during-frac</a:t>
            </a:r>
          </a:p>
          <a:p>
            <a:r>
              <a:rPr lang="en-US" sz="1600" dirty="0"/>
              <a:t>Cumulative positive/negative strain post-frac </a:t>
            </a:r>
          </a:p>
          <a:p>
            <a:r>
              <a:rPr lang="en-US" sz="1600" dirty="0"/>
              <a:t>Total strain during-frac</a:t>
            </a:r>
          </a:p>
          <a:p>
            <a:r>
              <a:rPr lang="en-US" sz="1600" dirty="0"/>
              <a:t>Total strain after-frac </a:t>
            </a:r>
          </a:p>
          <a:p>
            <a:r>
              <a:rPr lang="en-US" sz="1600" dirty="0"/>
              <a:t>Difference in positive strain between during-frac vs. post-frac</a:t>
            </a:r>
          </a:p>
          <a:p>
            <a:r>
              <a:rPr lang="en-US" sz="1600" dirty="0"/>
              <a:t>Difference in negative strain between during-frac vs. post-frac </a:t>
            </a:r>
          </a:p>
          <a:p>
            <a:r>
              <a:rPr lang="en-US" sz="1600" dirty="0"/>
              <a:t>Root-mean-square (RMS) was applied to cumulative positive/negative strain pre-frac, during-frac</a:t>
            </a:r>
          </a:p>
          <a:p>
            <a:pPr marL="0" indent="0">
              <a:buNone/>
            </a:pPr>
            <a:r>
              <a:rPr lang="en-US" sz="1600" dirty="0"/>
              <a:t>post-frac</a:t>
            </a:r>
          </a:p>
        </p:txBody>
      </p:sp>
    </p:spTree>
    <p:extLst>
      <p:ext uri="{BB962C8B-B14F-4D97-AF65-F5344CB8AC3E}">
        <p14:creationId xmlns:p14="http://schemas.microsoft.com/office/powerpoint/2010/main" val="78275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3DF24-54D2-41CB-8497-98D522987716}"/>
              </a:ext>
            </a:extLst>
          </p:cNvPr>
          <p:cNvSpPr>
            <a:spLocks noGrp="1"/>
          </p:cNvSpPr>
          <p:nvPr>
            <p:ph idx="1"/>
          </p:nvPr>
        </p:nvSpPr>
        <p:spPr>
          <a:xfrm>
            <a:off x="0" y="2011680"/>
            <a:ext cx="5696125" cy="4160520"/>
          </a:xfrm>
        </p:spPr>
        <p:txBody>
          <a:bodyPr>
            <a:normAutofit/>
          </a:bodyPr>
          <a:lstStyle/>
          <a:p>
            <a:pPr marL="0" indent="0">
              <a:buNone/>
            </a:pPr>
            <a:r>
              <a:rPr lang="en-US" sz="1800" u="sng" dirty="0"/>
              <a:t>Data Labels</a:t>
            </a:r>
          </a:p>
          <a:p>
            <a:r>
              <a:rPr lang="en-US" sz="1800" dirty="0"/>
              <a:t>Initially, frac hits labels were picked by</a:t>
            </a:r>
          </a:p>
          <a:p>
            <a:pPr marL="0" indent="0">
              <a:buNone/>
            </a:pPr>
            <a:r>
              <a:rPr lang="en-US" sz="1800" dirty="0"/>
              <a:t>engineers in the field</a:t>
            </a:r>
          </a:p>
          <a:p>
            <a:pPr marL="0" indent="0">
              <a:buNone/>
            </a:pPr>
            <a:endParaRPr lang="en-US" sz="1800" dirty="0"/>
          </a:p>
          <a:p>
            <a:r>
              <a:rPr lang="en-US" sz="1800" dirty="0"/>
              <a:t>Highly inconsistent and subjective </a:t>
            </a:r>
          </a:p>
          <a:p>
            <a:endParaRPr lang="en-US" sz="1800" dirty="0"/>
          </a:p>
          <a:p>
            <a:r>
              <a:rPr lang="en-US" sz="1800" dirty="0"/>
              <a:t>Developed a methodology to pick the frac hits </a:t>
            </a:r>
          </a:p>
          <a:p>
            <a:pPr marL="0" indent="0">
              <a:buNone/>
            </a:pPr>
            <a:r>
              <a:rPr lang="en-US" sz="1800" dirty="0"/>
              <a:t>based on the correlation between peaks </a:t>
            </a:r>
          </a:p>
          <a:p>
            <a:endParaRPr lang="en-US" sz="1800" dirty="0"/>
          </a:p>
        </p:txBody>
      </p:sp>
      <p:sp>
        <p:nvSpPr>
          <p:cNvPr id="4" name="Title 1">
            <a:extLst>
              <a:ext uri="{FF2B5EF4-FFF2-40B4-BE49-F238E27FC236}">
                <a16:creationId xmlns:a16="http://schemas.microsoft.com/office/drawing/2014/main" id="{30030894-C721-4B5A-89E1-9523CEDB87AC}"/>
              </a:ext>
            </a:extLst>
          </p:cNvPr>
          <p:cNvSpPr>
            <a:spLocks noGrp="1"/>
          </p:cNvSpPr>
          <p:nvPr>
            <p:ph type="title"/>
          </p:nvPr>
        </p:nvSpPr>
        <p:spPr>
          <a:xfrm>
            <a:off x="0" y="365125"/>
            <a:ext cx="12192000" cy="1325563"/>
          </a:xfrm>
        </p:spPr>
        <p:txBody>
          <a:bodyPr>
            <a:normAutofit/>
          </a:bodyPr>
          <a:lstStyle/>
          <a:p>
            <a:r>
              <a:rPr lang="en-US" sz="2800" b="1" i="0" dirty="0">
                <a:latin typeface="+mn-lt"/>
              </a:rPr>
              <a:t>Data Acquisition/Data Wrangling (cont.)</a:t>
            </a:r>
            <a:endParaRPr lang="en-US" sz="2800" dirty="0">
              <a:latin typeface="+mn-lt"/>
            </a:endParaRPr>
          </a:p>
        </p:txBody>
      </p:sp>
      <p:pic>
        <p:nvPicPr>
          <p:cNvPr id="5" name="Picture 4">
            <a:extLst>
              <a:ext uri="{FF2B5EF4-FFF2-40B4-BE49-F238E27FC236}">
                <a16:creationId xmlns:a16="http://schemas.microsoft.com/office/drawing/2014/main" id="{F039C2F0-6B0C-4D14-9628-122DF05E0A73}"/>
              </a:ext>
            </a:extLst>
          </p:cNvPr>
          <p:cNvPicPr>
            <a:picLocks noChangeAspect="1"/>
          </p:cNvPicPr>
          <p:nvPr/>
        </p:nvPicPr>
        <p:blipFill>
          <a:blip r:embed="rId2"/>
          <a:stretch>
            <a:fillRect/>
          </a:stretch>
        </p:blipFill>
        <p:spPr>
          <a:xfrm>
            <a:off x="6096000" y="2439371"/>
            <a:ext cx="5858764" cy="2767824"/>
          </a:xfrm>
          <a:prstGeom prst="rect">
            <a:avLst/>
          </a:prstGeom>
        </p:spPr>
      </p:pic>
    </p:spTree>
    <p:extLst>
      <p:ext uri="{BB962C8B-B14F-4D97-AF65-F5344CB8AC3E}">
        <p14:creationId xmlns:p14="http://schemas.microsoft.com/office/powerpoint/2010/main" val="2258534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FADE-BEFD-4E5E-9FE7-3D5BD129751D}"/>
              </a:ext>
            </a:extLst>
          </p:cNvPr>
          <p:cNvSpPr>
            <a:spLocks noGrp="1"/>
          </p:cNvSpPr>
          <p:nvPr>
            <p:ph type="title"/>
          </p:nvPr>
        </p:nvSpPr>
        <p:spPr>
          <a:xfrm>
            <a:off x="0" y="365125"/>
            <a:ext cx="12192000" cy="1325563"/>
          </a:xfrm>
        </p:spPr>
        <p:txBody>
          <a:bodyPr>
            <a:normAutofit/>
          </a:bodyPr>
          <a:lstStyle/>
          <a:p>
            <a:r>
              <a:rPr lang="en-US" sz="2800" b="1" i="0" dirty="0">
                <a:latin typeface="+mn-lt"/>
              </a:rPr>
              <a:t>Data Visualization</a:t>
            </a:r>
          </a:p>
        </p:txBody>
      </p:sp>
      <p:pic>
        <p:nvPicPr>
          <p:cNvPr id="6" name="Picture 5" descr="A picture containing object&#10;&#10;Description automatically generated">
            <a:extLst>
              <a:ext uri="{FF2B5EF4-FFF2-40B4-BE49-F238E27FC236}">
                <a16:creationId xmlns:a16="http://schemas.microsoft.com/office/drawing/2014/main" id="{9FA08988-228F-4761-9A5B-441AF062D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381" y="1099980"/>
            <a:ext cx="7584619" cy="3748856"/>
          </a:xfrm>
          <a:prstGeom prst="rect">
            <a:avLst/>
          </a:prstGeom>
        </p:spPr>
      </p:pic>
      <p:sp>
        <p:nvSpPr>
          <p:cNvPr id="10" name="TextBox 9">
            <a:extLst>
              <a:ext uri="{FF2B5EF4-FFF2-40B4-BE49-F238E27FC236}">
                <a16:creationId xmlns:a16="http://schemas.microsoft.com/office/drawing/2014/main" id="{52EE503D-9465-4333-8FF4-11973FA2D0BC}"/>
              </a:ext>
            </a:extLst>
          </p:cNvPr>
          <p:cNvSpPr txBox="1"/>
          <p:nvPr/>
        </p:nvSpPr>
        <p:spPr>
          <a:xfrm>
            <a:off x="0" y="1988191"/>
            <a:ext cx="481528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All the feature data have outliers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Leave outliers as they are because they may reflect the true nature of measurement data</a:t>
            </a:r>
          </a:p>
        </p:txBody>
      </p:sp>
    </p:spTree>
    <p:extLst>
      <p:ext uri="{BB962C8B-B14F-4D97-AF65-F5344CB8AC3E}">
        <p14:creationId xmlns:p14="http://schemas.microsoft.com/office/powerpoint/2010/main" val="2794139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5C00-BB60-4B97-B1CF-7070A3D53498}"/>
              </a:ext>
            </a:extLst>
          </p:cNvPr>
          <p:cNvSpPr>
            <a:spLocks noGrp="1"/>
          </p:cNvSpPr>
          <p:nvPr>
            <p:ph type="title"/>
          </p:nvPr>
        </p:nvSpPr>
        <p:spPr>
          <a:xfrm>
            <a:off x="0" y="365125"/>
            <a:ext cx="12192000" cy="1325563"/>
          </a:xfrm>
        </p:spPr>
        <p:txBody>
          <a:bodyPr>
            <a:normAutofit/>
          </a:bodyPr>
          <a:lstStyle/>
          <a:p>
            <a:r>
              <a:rPr lang="en-US" sz="2800" b="1" i="0" dirty="0">
                <a:latin typeface="+mn-lt"/>
              </a:rPr>
              <a:t>Data Visualization (cont.)</a:t>
            </a:r>
            <a:endParaRPr lang="en-US" sz="2800" dirty="0">
              <a:latin typeface="+mn-lt"/>
            </a:endParaRPr>
          </a:p>
        </p:txBody>
      </p:sp>
      <p:pic>
        <p:nvPicPr>
          <p:cNvPr id="28" name="Picture 27" descr="A close up of a logo&#10;&#10;Description automatically generated">
            <a:extLst>
              <a:ext uri="{FF2B5EF4-FFF2-40B4-BE49-F238E27FC236}">
                <a16:creationId xmlns:a16="http://schemas.microsoft.com/office/drawing/2014/main" id="{F8D9FAEF-7439-4353-9BE5-5BF77FE7ABE5}"/>
              </a:ext>
            </a:extLst>
          </p:cNvPr>
          <p:cNvPicPr>
            <a:picLocks noChangeAspect="1"/>
          </p:cNvPicPr>
          <p:nvPr/>
        </p:nvPicPr>
        <p:blipFill rotWithShape="1">
          <a:blip r:embed="rId2">
            <a:extLst>
              <a:ext uri="{28A0092B-C50C-407E-A947-70E740481C1C}">
                <a14:useLocalDpi xmlns:a14="http://schemas.microsoft.com/office/drawing/2010/main" val="0"/>
              </a:ext>
            </a:extLst>
          </a:blip>
          <a:srcRect t="8864" r="16561"/>
          <a:stretch/>
        </p:blipFill>
        <p:spPr>
          <a:xfrm>
            <a:off x="4328718" y="1627464"/>
            <a:ext cx="7863281" cy="4571329"/>
          </a:xfrm>
          <a:prstGeom prst="rect">
            <a:avLst/>
          </a:prstGeom>
        </p:spPr>
      </p:pic>
      <p:sp>
        <p:nvSpPr>
          <p:cNvPr id="29" name="TextBox 28">
            <a:extLst>
              <a:ext uri="{FF2B5EF4-FFF2-40B4-BE49-F238E27FC236}">
                <a16:creationId xmlns:a16="http://schemas.microsoft.com/office/drawing/2014/main" id="{92761002-4F56-4B45-9A67-BF12FCA0699F}"/>
              </a:ext>
            </a:extLst>
          </p:cNvPr>
          <p:cNvSpPr txBox="1"/>
          <p:nvPr/>
        </p:nvSpPr>
        <p:spPr>
          <a:xfrm>
            <a:off x="-1" y="1895912"/>
            <a:ext cx="439583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Cumulative negative strain after-frac exhibits negative linear relationship with cumulative positive strain during-frac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Total strain during-frac shows strong correlation with cumulative negative strain after-frac and inverse correlation with cumulative positive strain during-frac and Delta-SSPS</a:t>
            </a:r>
          </a:p>
        </p:txBody>
      </p:sp>
    </p:spTree>
    <p:extLst>
      <p:ext uri="{BB962C8B-B14F-4D97-AF65-F5344CB8AC3E}">
        <p14:creationId xmlns:p14="http://schemas.microsoft.com/office/powerpoint/2010/main" val="1489462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546C-C942-4D4F-A0EB-D226C3387269}"/>
              </a:ext>
            </a:extLst>
          </p:cNvPr>
          <p:cNvSpPr>
            <a:spLocks noGrp="1"/>
          </p:cNvSpPr>
          <p:nvPr>
            <p:ph type="title"/>
          </p:nvPr>
        </p:nvSpPr>
        <p:spPr>
          <a:xfrm>
            <a:off x="0" y="365125"/>
            <a:ext cx="12192000" cy="1325563"/>
          </a:xfrm>
        </p:spPr>
        <p:txBody>
          <a:bodyPr>
            <a:normAutofit/>
          </a:bodyPr>
          <a:lstStyle/>
          <a:p>
            <a:r>
              <a:rPr lang="en-US" sz="2800" b="1" i="0" dirty="0">
                <a:latin typeface="+mn-lt"/>
              </a:rPr>
              <a:t>Sparse Autoencoder - Background </a:t>
            </a:r>
          </a:p>
        </p:txBody>
      </p:sp>
      <p:pic>
        <p:nvPicPr>
          <p:cNvPr id="8" name="Picture 7">
            <a:extLst>
              <a:ext uri="{FF2B5EF4-FFF2-40B4-BE49-F238E27FC236}">
                <a16:creationId xmlns:a16="http://schemas.microsoft.com/office/drawing/2014/main" id="{963698A0-7DA1-4E57-983D-D5526B56A11A}"/>
              </a:ext>
            </a:extLst>
          </p:cNvPr>
          <p:cNvPicPr>
            <a:picLocks noChangeAspect="1"/>
          </p:cNvPicPr>
          <p:nvPr/>
        </p:nvPicPr>
        <p:blipFill>
          <a:blip r:embed="rId2"/>
          <a:stretch>
            <a:fillRect/>
          </a:stretch>
        </p:blipFill>
        <p:spPr>
          <a:xfrm>
            <a:off x="0" y="2049418"/>
            <a:ext cx="5820745" cy="3655096"/>
          </a:xfrm>
          <a:prstGeom prst="rect">
            <a:avLst/>
          </a:prstGeom>
        </p:spPr>
      </p:pic>
      <p:sp>
        <p:nvSpPr>
          <p:cNvPr id="9" name="TextBox 8">
            <a:extLst>
              <a:ext uri="{FF2B5EF4-FFF2-40B4-BE49-F238E27FC236}">
                <a16:creationId xmlns:a16="http://schemas.microsoft.com/office/drawing/2014/main" id="{A745D7C7-47EC-48AD-9828-3EF2636D31F9}"/>
              </a:ext>
            </a:extLst>
          </p:cNvPr>
          <p:cNvSpPr txBox="1"/>
          <p:nvPr/>
        </p:nvSpPr>
        <p:spPr>
          <a:xfrm>
            <a:off x="6183088" y="2049418"/>
            <a:ext cx="6008912" cy="3416320"/>
          </a:xfrm>
          <a:prstGeom prst="rect">
            <a:avLst/>
          </a:prstGeom>
          <a:noFill/>
          <a:ln>
            <a:noFill/>
          </a:ln>
        </p:spPr>
        <p:txBody>
          <a:bodyPr wrap="square" rtlCol="0">
            <a:spAutoFit/>
          </a:bodyPr>
          <a:lstStyle/>
          <a:p>
            <a:pPr marL="171450" indent="-171450">
              <a:buFont typeface="Arial" panose="020B0604020202020204" pitchFamily="34" charset="0"/>
              <a:buChar char="•"/>
            </a:pPr>
            <a:r>
              <a:rPr lang="en-US" sz="1200" b="1" dirty="0"/>
              <a:t>Autoencoder</a:t>
            </a:r>
            <a:r>
              <a:rPr lang="en-US" sz="1200" dirty="0"/>
              <a:t> is a special type of deep learning, which takes high dimensional input vector and pass it through to hidden layer(s) called </a:t>
            </a:r>
            <a:r>
              <a:rPr lang="en-US" sz="1200" b="1" dirty="0"/>
              <a:t>encoder</a:t>
            </a:r>
            <a:r>
              <a:rPr lang="en-US" sz="1200" dirty="0"/>
              <a:t> to compress the high dimensional  input vector to lower dimensional vector.  The lower dimensional vector is called </a:t>
            </a:r>
            <a:r>
              <a:rPr lang="en-US" sz="1200" b="1" dirty="0"/>
              <a:t>latent vector</a:t>
            </a:r>
            <a:r>
              <a:rPr lang="en-US" sz="1200" dirty="0"/>
              <a:t>. </a:t>
            </a:r>
          </a:p>
          <a:p>
            <a:endParaRPr lang="en-US" sz="1200" dirty="0"/>
          </a:p>
          <a:p>
            <a:pPr marL="171450" indent="-171450">
              <a:buFont typeface="Arial" panose="020B0604020202020204" pitchFamily="34" charset="0"/>
              <a:buChar char="•"/>
            </a:pPr>
            <a:r>
              <a:rPr lang="en-US" sz="1200" dirty="0"/>
              <a:t>The latent vector is then goes through another hidden layer(s) called decoder to create the output vectors, that is very close to the original input vector without the noise.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Note that, the number of neurons in encoder layer(s) is less than input vector’s features to create the bottleneck in the network, so the network is forced to learn the main features of the input vector, not the noise. As a result, the output images from the left showed clearer digit images than the input images.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In this study, </a:t>
            </a:r>
            <a:r>
              <a:rPr lang="en-US" sz="1200" b="1" dirty="0"/>
              <a:t>sparse autoencoder </a:t>
            </a:r>
            <a:r>
              <a:rPr lang="en-US" sz="1200" dirty="0"/>
              <a:t>is used to detect frac hits. Sparse autoencoder is simply an autoencoder in which the bottleneck is created by penalizing activation of hidden layers instead of having fewer neurons than input vector’s features. </a:t>
            </a:r>
            <a:endParaRPr lang="en-US" sz="1200" b="1"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1806278212"/>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243041"/>
      </a:dk2>
      <a:lt2>
        <a:srgbClr val="E8E3E2"/>
      </a:lt2>
      <a:accent1>
        <a:srgbClr val="7DA9B1"/>
      </a:accent1>
      <a:accent2>
        <a:srgbClr val="7F98BA"/>
      </a:accent2>
      <a:accent3>
        <a:srgbClr val="9696C6"/>
      </a:accent3>
      <a:accent4>
        <a:srgbClr val="977FBA"/>
      </a:accent4>
      <a:accent5>
        <a:srgbClr val="BD94C5"/>
      </a:accent5>
      <a:accent6>
        <a:srgbClr val="BA7FAB"/>
      </a:accent6>
      <a:hlink>
        <a:srgbClr val="AC7165"/>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352</TotalTime>
  <Words>839</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Elephant</vt:lpstr>
      <vt:lpstr>BrushVTI</vt:lpstr>
      <vt:lpstr>A Novel Methodology to Detect Frac Hits by Implementing Deep Learning and Distributed Data</vt:lpstr>
      <vt:lpstr>Objective:  Develop deep learning algorithm to detect frac hits </vt:lpstr>
      <vt:lpstr>Introduction</vt:lpstr>
      <vt:lpstr>Data Acquisition/Data Wrangling</vt:lpstr>
      <vt:lpstr>Data Acquisition/Data Wrangling (cont.)</vt:lpstr>
      <vt:lpstr>Data Acquisition/Data Wrangling (cont.)</vt:lpstr>
      <vt:lpstr>Data Visualization</vt:lpstr>
      <vt:lpstr>Data Visualization (cont.)</vt:lpstr>
      <vt:lpstr>Sparse Autoencoder - Background </vt:lpstr>
      <vt:lpstr>Sparse Autoencoder - Methodology</vt:lpstr>
      <vt:lpstr>Sparse Autoencoder – Normal Input Data Reconstruction</vt:lpstr>
      <vt:lpstr>Sparse Autoencoder – Normal Input Data Reconstruction</vt:lpstr>
      <vt:lpstr>Sparse Autoencoder – 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Methodology to Detect Frac Hits by Implementing Deep Learning and Distributed Data</dc:title>
  <dc:creator>Vu Nguyen</dc:creator>
  <cp:lastModifiedBy>Vu Nguyen</cp:lastModifiedBy>
  <cp:revision>18</cp:revision>
  <dcterms:created xsi:type="dcterms:W3CDTF">2020-05-17T18:55:45Z</dcterms:created>
  <dcterms:modified xsi:type="dcterms:W3CDTF">2020-06-14T09:25:36Z</dcterms:modified>
</cp:coreProperties>
</file>