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24"/>
  </p:notesMasterIdLst>
  <p:sldIdLst>
    <p:sldId id="256" r:id="rId2"/>
    <p:sldId id="258" r:id="rId3"/>
    <p:sldId id="259"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15" r:id="rId23"/>
  </p:sldIdLst>
  <p:sldSz cx="9144000" cy="5143500" type="screen16x9"/>
  <p:notesSz cx="6858000" cy="9144000"/>
  <p:embeddedFontLst>
    <p:embeddedFont>
      <p:font typeface="Anonymous Pro" panose="020B0604020202020204" charset="0"/>
      <p:regular r:id="rId25"/>
      <p:bold r:id="rId26"/>
      <p:italic r:id="rId27"/>
      <p:boldItalic r:id="rId28"/>
    </p:embeddedFont>
    <p:embeddedFont>
      <p:font typeface="Concert One" panose="020B0604020202020204" charset="0"/>
      <p:regular r:id="rId29"/>
    </p:embeddedFont>
    <p:embeddedFont>
      <p:font typeface="Coming Soon" panose="020B0604020202020204" charset="0"/>
      <p:regular r:id="rId30"/>
    </p:embeddedFont>
    <p:embeddedFont>
      <p:font typeface="Roboto Mono" panose="020B0604020202020204" charset="0"/>
      <p:regular r:id="rId31"/>
      <p:bold r:id="rId32"/>
      <p:italic r:id="rId33"/>
      <p:boldItalic r:id="rId34"/>
    </p:embeddedFont>
    <p:embeddedFont>
      <p:font typeface="Roboto Mono Medium"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846237-6ED4-4E8E-98D7-8F680D41FC0E}">
  <a:tblStyle styleId="{60846237-6ED4-4E8E-98D7-8F680D41FC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71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03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73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87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640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810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86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92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845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92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14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01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6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853034354b_0_24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853034354b_0_24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8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76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522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84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874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473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SECTION_TITLE_AND_DESCRIPTION_1_1_3">
    <p:spTree>
      <p:nvGrpSpPr>
        <p:cNvPr id="1" name="Shape 281"/>
        <p:cNvGrpSpPr/>
        <p:nvPr/>
      </p:nvGrpSpPr>
      <p:grpSpPr>
        <a:xfrm>
          <a:off x="0" y="0"/>
          <a:ext cx="0" cy="0"/>
          <a:chOff x="0" y="0"/>
          <a:chExt cx="0" cy="0"/>
        </a:xfrm>
      </p:grpSpPr>
      <p:pic>
        <p:nvPicPr>
          <p:cNvPr id="282" name="Google Shape;282;p4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3" name="Google Shape;283;p40"/>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84" name="Google Shape;284;p40"/>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285" name="Google Shape;285;p40"/>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286" name="Google Shape;286;p40"/>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287" name="Google Shape;287;p40"/>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288" name="Google Shape;288;p40"/>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2" r:id="rId6"/>
    <p:sldLayoutId id="2147483686" r:id="rId7"/>
    <p:sldLayoutId id="2147483687" r:id="rId8"/>
    <p:sldLayoutId id="2147483688" r:id="rId9"/>
    <p:sldLayoutId id="2147483689" r:id="rId10"/>
    <p:sldLayoutId id="2147483690"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r>
              <a:rPr lang="en-US" sz="4000"/>
              <a:t>XÂY DỰNG WEBSITE QUẢN LÝ NHÀ HÀNG</a:t>
            </a:r>
            <a:r>
              <a:rPr lang="en-US" sz="4800"/>
              <a:t> </a:t>
            </a:r>
            <a:r>
              <a:rPr lang="en-US"/>
              <a:t/>
            </a:r>
            <a:br>
              <a:rPr lang="en-US"/>
            </a:br>
            <a:endParaRPr>
              <a:solidFill>
                <a:schemeClr val="accent2"/>
              </a:solidFill>
            </a:endParaRPr>
          </a:p>
        </p:txBody>
      </p:sp>
      <p:sp>
        <p:nvSpPr>
          <p:cNvPr id="315" name="Google Shape;315;p50"/>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316" name="Google Shape;316;p50"/>
          <p:cNvSpPr/>
          <p:nvPr/>
        </p:nvSpPr>
        <p:spPr>
          <a:xfrm>
            <a:off x="2265675" y="2213339"/>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317" name="Google Shape;317;p50"/>
          <p:cNvSpPr/>
          <p:nvPr/>
        </p:nvSpPr>
        <p:spPr>
          <a:xfrm>
            <a:off x="6304634" y="2213339"/>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5574" y="1329705"/>
            <a:ext cx="371265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a:t>
            </a:r>
            <a:r>
              <a:rPr lang="vi-VN" i="1"/>
              <a:t>tự </a:t>
            </a:r>
            <a:r>
              <a:rPr lang="en-US" i="1" smtClean="0"/>
              <a:t>của các chức năng thanh toán</a:t>
            </a:r>
            <a:endParaRPr/>
          </a:p>
        </p:txBody>
      </p:sp>
      <p:sp>
        <p:nvSpPr>
          <p:cNvPr id="6" name="Google Shape;326;p51"/>
          <p:cNvSpPr txBox="1">
            <a:spLocks/>
          </p:cNvSpPr>
          <p:nvPr/>
        </p:nvSpPr>
        <p:spPr>
          <a:xfrm>
            <a:off x="4804224" y="1329705"/>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a:t>
            </a:r>
            <a:r>
              <a:rPr lang="en-US" i="1" smtClean="0"/>
              <a:t>của chức năng quản lý thực phẩm</a:t>
            </a:r>
            <a:endParaRPr lang="vi-VN"/>
          </a:p>
        </p:txBody>
      </p:sp>
      <p:pic>
        <p:nvPicPr>
          <p:cNvPr id="7" name="Picture 6" descr="C:\Users\Win 10\Downloads\hinh9.jpg"/>
          <p:cNvPicPr/>
          <p:nvPr/>
        </p:nvPicPr>
        <p:blipFill>
          <a:blip r:embed="rId3">
            <a:extLst>
              <a:ext uri="{28A0092B-C50C-407E-A947-70E740481C1C}">
                <a14:useLocalDpi xmlns:a14="http://schemas.microsoft.com/office/drawing/2010/main" val="0"/>
              </a:ext>
            </a:extLst>
          </a:blip>
          <a:srcRect/>
          <a:stretch>
            <a:fillRect/>
          </a:stretch>
        </p:blipFill>
        <p:spPr bwMode="auto">
          <a:xfrm>
            <a:off x="1434429" y="1751412"/>
            <a:ext cx="3265162" cy="2094754"/>
          </a:xfrm>
          <a:prstGeom prst="rect">
            <a:avLst/>
          </a:prstGeom>
          <a:noFill/>
          <a:ln>
            <a:noFill/>
          </a:ln>
        </p:spPr>
      </p:pic>
      <p:pic>
        <p:nvPicPr>
          <p:cNvPr id="10" name="Picture 9" descr="C:\Users\Win 10\Downloads\hinh1.jpg"/>
          <p:cNvPicPr/>
          <p:nvPr/>
        </p:nvPicPr>
        <p:blipFill>
          <a:blip r:embed="rId4">
            <a:extLst>
              <a:ext uri="{28A0092B-C50C-407E-A947-70E740481C1C}">
                <a14:useLocalDpi xmlns:a14="http://schemas.microsoft.com/office/drawing/2010/main" val="0"/>
              </a:ext>
            </a:extLst>
          </a:blip>
          <a:srcRect/>
          <a:stretch>
            <a:fillRect/>
          </a:stretch>
        </p:blipFill>
        <p:spPr bwMode="auto">
          <a:xfrm>
            <a:off x="4869712" y="1751412"/>
            <a:ext cx="3522921" cy="2094754"/>
          </a:xfrm>
          <a:prstGeom prst="rect">
            <a:avLst/>
          </a:prstGeom>
          <a:noFill/>
          <a:ln>
            <a:noFill/>
          </a:ln>
        </p:spPr>
      </p:pic>
    </p:spTree>
    <p:extLst>
      <p:ext uri="{BB962C8B-B14F-4D97-AF65-F5344CB8AC3E}">
        <p14:creationId xmlns:p14="http://schemas.microsoft.com/office/powerpoint/2010/main" val="367740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5574" y="1329705"/>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a:t>
            </a:r>
            <a:r>
              <a:rPr lang="vi-VN" i="1"/>
              <a:t>tự </a:t>
            </a:r>
            <a:r>
              <a:rPr lang="en-US" i="1" smtClean="0"/>
              <a:t>của các chức năng thêm thực phẩm </a:t>
            </a:r>
            <a:endParaRPr/>
          </a:p>
        </p:txBody>
      </p:sp>
      <p:sp>
        <p:nvSpPr>
          <p:cNvPr id="6" name="Google Shape;326;p51"/>
          <p:cNvSpPr txBox="1">
            <a:spLocks/>
          </p:cNvSpPr>
          <p:nvPr/>
        </p:nvSpPr>
        <p:spPr>
          <a:xfrm>
            <a:off x="4804224" y="1329705"/>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a:t>
            </a:r>
            <a:r>
              <a:rPr lang="en-US" i="1" smtClean="0"/>
              <a:t>của chức năng chỉnh sửa thông tin thực phẩm</a:t>
            </a:r>
            <a:endParaRPr lang="vi-VN"/>
          </a:p>
        </p:txBody>
      </p:sp>
      <p:pic>
        <p:nvPicPr>
          <p:cNvPr id="8" name="Picture 7" descr="C:\Users\Win 10\Downloads\hinh2.jpg"/>
          <p:cNvPicPr/>
          <p:nvPr/>
        </p:nvPicPr>
        <p:blipFill>
          <a:blip r:embed="rId3">
            <a:extLst>
              <a:ext uri="{28A0092B-C50C-407E-A947-70E740481C1C}">
                <a14:useLocalDpi xmlns:a14="http://schemas.microsoft.com/office/drawing/2010/main" val="0"/>
              </a:ext>
            </a:extLst>
          </a:blip>
          <a:srcRect/>
          <a:stretch>
            <a:fillRect/>
          </a:stretch>
        </p:blipFill>
        <p:spPr bwMode="auto">
          <a:xfrm>
            <a:off x="1443975" y="1751412"/>
            <a:ext cx="3291983" cy="2157965"/>
          </a:xfrm>
          <a:prstGeom prst="rect">
            <a:avLst/>
          </a:prstGeom>
          <a:noFill/>
          <a:ln>
            <a:noFill/>
          </a:ln>
        </p:spPr>
      </p:pic>
      <p:pic>
        <p:nvPicPr>
          <p:cNvPr id="9" name="Picture 8" descr="C:\Users\Win 10\Downloads\hinh4.jpg"/>
          <p:cNvPicPr/>
          <p:nvPr/>
        </p:nvPicPr>
        <p:blipFill>
          <a:blip r:embed="rId4">
            <a:extLst>
              <a:ext uri="{28A0092B-C50C-407E-A947-70E740481C1C}">
                <a14:useLocalDpi xmlns:a14="http://schemas.microsoft.com/office/drawing/2010/main" val="0"/>
              </a:ext>
            </a:extLst>
          </a:blip>
          <a:srcRect/>
          <a:stretch>
            <a:fillRect/>
          </a:stretch>
        </p:blipFill>
        <p:spPr bwMode="auto">
          <a:xfrm>
            <a:off x="4804224" y="1751411"/>
            <a:ext cx="3581320" cy="2157965"/>
          </a:xfrm>
          <a:prstGeom prst="rect">
            <a:avLst/>
          </a:prstGeom>
          <a:noFill/>
          <a:ln>
            <a:noFill/>
          </a:ln>
        </p:spPr>
      </p:pic>
    </p:spTree>
    <p:extLst>
      <p:ext uri="{BB962C8B-B14F-4D97-AF65-F5344CB8AC3E}">
        <p14:creationId xmlns:p14="http://schemas.microsoft.com/office/powerpoint/2010/main" val="90950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5574" y="1329705"/>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a:t>
            </a:r>
            <a:r>
              <a:rPr lang="vi-VN" i="1"/>
              <a:t>tự </a:t>
            </a:r>
            <a:r>
              <a:rPr lang="en-US" i="1" smtClean="0"/>
              <a:t>của các chức năng xóa thực phẩm </a:t>
            </a:r>
            <a:endParaRPr/>
          </a:p>
        </p:txBody>
      </p:sp>
      <p:sp>
        <p:nvSpPr>
          <p:cNvPr id="6" name="Google Shape;326;p51"/>
          <p:cNvSpPr txBox="1">
            <a:spLocks/>
          </p:cNvSpPr>
          <p:nvPr/>
        </p:nvSpPr>
        <p:spPr>
          <a:xfrm>
            <a:off x="4804224" y="1329705"/>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a:t>
            </a:r>
            <a:r>
              <a:rPr lang="en-US" i="1" smtClean="0"/>
              <a:t>của chức năng lập hóa đơn</a:t>
            </a:r>
            <a:endParaRPr lang="vi-VN"/>
          </a:p>
        </p:txBody>
      </p:sp>
      <p:pic>
        <p:nvPicPr>
          <p:cNvPr id="7" name="Picture 6" descr="C:\Users\Win 10\Downloads\hinh5.jpg"/>
          <p:cNvPicPr/>
          <p:nvPr/>
        </p:nvPicPr>
        <p:blipFill>
          <a:blip r:embed="rId3">
            <a:extLst>
              <a:ext uri="{28A0092B-C50C-407E-A947-70E740481C1C}">
                <a14:useLocalDpi xmlns:a14="http://schemas.microsoft.com/office/drawing/2010/main" val="0"/>
              </a:ext>
            </a:extLst>
          </a:blip>
          <a:srcRect/>
          <a:stretch>
            <a:fillRect/>
          </a:stretch>
        </p:blipFill>
        <p:spPr bwMode="auto">
          <a:xfrm>
            <a:off x="1366004" y="1828800"/>
            <a:ext cx="3369954" cy="2544726"/>
          </a:xfrm>
          <a:prstGeom prst="rect">
            <a:avLst/>
          </a:prstGeom>
          <a:noFill/>
          <a:ln>
            <a:noFill/>
          </a:ln>
        </p:spPr>
      </p:pic>
      <p:pic>
        <p:nvPicPr>
          <p:cNvPr id="10" name="Picture 9" descr="C:\Users\Win 10\Downloads\hinh6.jpg"/>
          <p:cNvPicPr/>
          <p:nvPr/>
        </p:nvPicPr>
        <p:blipFill>
          <a:blip r:embed="rId4">
            <a:extLst>
              <a:ext uri="{28A0092B-C50C-407E-A947-70E740481C1C}">
                <a14:useLocalDpi xmlns:a14="http://schemas.microsoft.com/office/drawing/2010/main" val="0"/>
              </a:ext>
            </a:extLst>
          </a:blip>
          <a:srcRect/>
          <a:stretch>
            <a:fillRect/>
          </a:stretch>
        </p:blipFill>
        <p:spPr bwMode="auto">
          <a:xfrm>
            <a:off x="4855534" y="1828800"/>
            <a:ext cx="3544187" cy="2544726"/>
          </a:xfrm>
          <a:prstGeom prst="rect">
            <a:avLst/>
          </a:prstGeom>
          <a:noFill/>
          <a:ln>
            <a:noFill/>
          </a:ln>
        </p:spPr>
      </p:pic>
    </p:spTree>
    <p:extLst>
      <p:ext uri="{BB962C8B-B14F-4D97-AF65-F5344CB8AC3E}">
        <p14:creationId xmlns:p14="http://schemas.microsoft.com/office/powerpoint/2010/main" val="115238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5574" y="1329705"/>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a:t>
            </a:r>
            <a:r>
              <a:rPr lang="vi-VN" i="1"/>
              <a:t>tự </a:t>
            </a:r>
            <a:r>
              <a:rPr lang="en-US" i="1" smtClean="0"/>
              <a:t>của hàm thống kê</a:t>
            </a:r>
            <a:endParaRPr/>
          </a:p>
        </p:txBody>
      </p:sp>
      <p:sp>
        <p:nvSpPr>
          <p:cNvPr id="6" name="Google Shape;326;p51"/>
          <p:cNvSpPr txBox="1">
            <a:spLocks/>
          </p:cNvSpPr>
          <p:nvPr/>
        </p:nvSpPr>
        <p:spPr>
          <a:xfrm>
            <a:off x="4804224" y="1329705"/>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a:t>
            </a:r>
            <a:r>
              <a:rPr lang="en-US" i="1" smtClean="0"/>
              <a:t>của chức năng xếp hạng</a:t>
            </a:r>
            <a:endParaRPr lang="vi-VN"/>
          </a:p>
        </p:txBody>
      </p:sp>
      <p:pic>
        <p:nvPicPr>
          <p:cNvPr id="8" name="Picture 7" descr="C:\Users\Win 10\Downloads\hinh3.jpg"/>
          <p:cNvPicPr/>
          <p:nvPr/>
        </p:nvPicPr>
        <p:blipFill>
          <a:blip r:embed="rId3">
            <a:extLst>
              <a:ext uri="{28A0092B-C50C-407E-A947-70E740481C1C}">
                <a14:useLocalDpi xmlns:a14="http://schemas.microsoft.com/office/drawing/2010/main" val="0"/>
              </a:ext>
            </a:extLst>
          </a:blip>
          <a:srcRect/>
          <a:stretch>
            <a:fillRect/>
          </a:stretch>
        </p:blipFill>
        <p:spPr bwMode="auto">
          <a:xfrm>
            <a:off x="1387268" y="1691213"/>
            <a:ext cx="3348690" cy="2370424"/>
          </a:xfrm>
          <a:prstGeom prst="rect">
            <a:avLst/>
          </a:prstGeom>
          <a:noFill/>
          <a:ln>
            <a:noFill/>
          </a:ln>
        </p:spPr>
      </p:pic>
      <p:pic>
        <p:nvPicPr>
          <p:cNvPr id="9" name="Picture 8" descr="C:\Users\Win 10\Downloads\hinh7.jpg"/>
          <p:cNvPicPr/>
          <p:nvPr/>
        </p:nvPicPr>
        <p:blipFill>
          <a:blip r:embed="rId4">
            <a:extLst>
              <a:ext uri="{28A0092B-C50C-407E-A947-70E740481C1C}">
                <a14:useLocalDpi xmlns:a14="http://schemas.microsoft.com/office/drawing/2010/main" val="0"/>
              </a:ext>
            </a:extLst>
          </a:blip>
          <a:srcRect/>
          <a:stretch>
            <a:fillRect/>
          </a:stretch>
        </p:blipFill>
        <p:spPr bwMode="auto">
          <a:xfrm>
            <a:off x="4933507" y="1691213"/>
            <a:ext cx="3430772" cy="2370424"/>
          </a:xfrm>
          <a:prstGeom prst="rect">
            <a:avLst/>
          </a:prstGeom>
          <a:noFill/>
          <a:ln>
            <a:noFill/>
          </a:ln>
        </p:spPr>
      </p:pic>
    </p:spTree>
    <p:extLst>
      <p:ext uri="{BB962C8B-B14F-4D97-AF65-F5344CB8AC3E}">
        <p14:creationId xmlns:p14="http://schemas.microsoft.com/office/powerpoint/2010/main" val="24207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03</a:t>
            </a:r>
            <a:endParaRPr/>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3000" y="2550899"/>
            <a:ext cx="3798000" cy="1354793"/>
          </a:xfrm>
          <a:prstGeom prst="rect">
            <a:avLst/>
          </a:prstGeom>
        </p:spPr>
        <p:txBody>
          <a:bodyPr spcFirstLastPara="1" wrap="square" lIns="91425" tIns="91425" rIns="91425" bIns="91425" anchor="t" anchorCtr="0">
            <a:noAutofit/>
          </a:bodyPr>
          <a:lstStyle/>
          <a:p>
            <a:pPr lvl="0"/>
            <a:r>
              <a:rPr lang="en-US" smtClean="0"/>
              <a:t>Thiết kế với cơ sở dữ liệu</a:t>
            </a:r>
            <a:endParaRPr/>
          </a:p>
        </p:txBody>
      </p:sp>
    </p:spTree>
    <p:extLst>
      <p:ext uri="{BB962C8B-B14F-4D97-AF65-F5344CB8AC3E}">
        <p14:creationId xmlns:p14="http://schemas.microsoft.com/office/powerpoint/2010/main" val="117108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2" name="Title 1"/>
          <p:cNvSpPr>
            <a:spLocks noGrp="1"/>
          </p:cNvSpPr>
          <p:nvPr>
            <p:ph type="title"/>
          </p:nvPr>
        </p:nvSpPr>
        <p:spPr>
          <a:xfrm>
            <a:off x="2546177" y="398481"/>
            <a:ext cx="4152334" cy="488400"/>
          </a:xfrm>
        </p:spPr>
        <p:txBody>
          <a:bodyPr/>
          <a:lstStyle/>
          <a:p>
            <a:pPr algn="ctr"/>
            <a:r>
              <a:rPr lang="en-US" smtClean="0"/>
              <a:t>Mô hình dữ liệu quan hệ</a:t>
            </a:r>
            <a:endParaRPr lang="en-US"/>
          </a:p>
        </p:txBody>
      </p:sp>
      <p:pic>
        <p:nvPicPr>
          <p:cNvPr id="18" name="Picture 17"/>
          <p:cNvPicPr/>
          <p:nvPr/>
        </p:nvPicPr>
        <p:blipFill>
          <a:blip r:embed="rId3"/>
          <a:stretch>
            <a:fillRect/>
          </a:stretch>
        </p:blipFill>
        <p:spPr>
          <a:xfrm>
            <a:off x="1756589" y="792029"/>
            <a:ext cx="5731510" cy="3715385"/>
          </a:xfrm>
          <a:prstGeom prst="rect">
            <a:avLst/>
          </a:prstGeom>
        </p:spPr>
      </p:pic>
    </p:spTree>
    <p:extLst>
      <p:ext uri="{BB962C8B-B14F-4D97-AF65-F5344CB8AC3E}">
        <p14:creationId xmlns:p14="http://schemas.microsoft.com/office/powerpoint/2010/main" val="4088051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04</a:t>
            </a:r>
            <a:endParaRPr/>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3000" y="2550899"/>
            <a:ext cx="3798000" cy="1354793"/>
          </a:xfrm>
          <a:prstGeom prst="rect">
            <a:avLst/>
          </a:prstGeom>
        </p:spPr>
        <p:txBody>
          <a:bodyPr spcFirstLastPara="1" wrap="square" lIns="91425" tIns="91425" rIns="91425" bIns="91425" anchor="t" anchorCtr="0">
            <a:noAutofit/>
          </a:bodyPr>
          <a:lstStyle/>
          <a:p>
            <a:pPr lvl="0"/>
            <a:r>
              <a:rPr lang="en-US" smtClean="0"/>
              <a:t>Phân tích thiết kế chương trình</a:t>
            </a:r>
            <a:endParaRPr/>
          </a:p>
        </p:txBody>
      </p:sp>
    </p:spTree>
    <p:extLst>
      <p:ext uri="{BB962C8B-B14F-4D97-AF65-F5344CB8AC3E}">
        <p14:creationId xmlns:p14="http://schemas.microsoft.com/office/powerpoint/2010/main" val="188514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2938956" y="684662"/>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300" i="1" smtClean="0"/>
              <a:t>Sơ đồ trang web </a:t>
            </a:r>
            <a:endParaRPr sz="1300"/>
          </a:p>
        </p:txBody>
      </p:sp>
      <p:pic>
        <p:nvPicPr>
          <p:cNvPr id="7" name="Picture 6"/>
          <p:cNvPicPr/>
          <p:nvPr/>
        </p:nvPicPr>
        <p:blipFill>
          <a:blip r:embed="rId3"/>
          <a:stretch>
            <a:fillRect/>
          </a:stretch>
        </p:blipFill>
        <p:spPr>
          <a:xfrm>
            <a:off x="1424762" y="1212113"/>
            <a:ext cx="6478771" cy="2998380"/>
          </a:xfrm>
          <a:prstGeom prst="rect">
            <a:avLst/>
          </a:prstGeom>
        </p:spPr>
      </p:pic>
    </p:spTree>
    <p:extLst>
      <p:ext uri="{BB962C8B-B14F-4D97-AF65-F5344CB8AC3E}">
        <p14:creationId xmlns:p14="http://schemas.microsoft.com/office/powerpoint/2010/main" val="245128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2938956" y="429481"/>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300" i="1" smtClean="0"/>
              <a:t>Trang chủ</a:t>
            </a:r>
            <a:endParaRPr sz="130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948788" y="878958"/>
            <a:ext cx="5430720" cy="3708327"/>
          </a:xfrm>
          <a:prstGeom prst="rect">
            <a:avLst/>
          </a:prstGeom>
        </p:spPr>
      </p:pic>
    </p:spTree>
    <p:extLst>
      <p:ext uri="{BB962C8B-B14F-4D97-AF65-F5344CB8AC3E}">
        <p14:creationId xmlns:p14="http://schemas.microsoft.com/office/powerpoint/2010/main" val="86735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2938956" y="429481"/>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300" i="1" smtClean="0"/>
              <a:t>Trang đăng ký </a:t>
            </a:r>
            <a:endParaRPr sz="130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98393" y="790989"/>
            <a:ext cx="5731510" cy="3580130"/>
          </a:xfrm>
          <a:prstGeom prst="rect">
            <a:avLst/>
          </a:prstGeom>
        </p:spPr>
      </p:pic>
    </p:spTree>
    <p:extLst>
      <p:ext uri="{BB962C8B-B14F-4D97-AF65-F5344CB8AC3E}">
        <p14:creationId xmlns:p14="http://schemas.microsoft.com/office/powerpoint/2010/main" val="18992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33" name="Google Shape;333;p52"/>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2"/>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2"/>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uFill>
                  <a:noFill/>
                </a:uFill>
              </a:rPr>
              <a:t>1. Tóm tắt dự án</a:t>
            </a:r>
            <a:endParaRPr/>
          </a:p>
        </p:txBody>
      </p:sp>
      <p:sp>
        <p:nvSpPr>
          <p:cNvPr id="337" name="Google Shape;337;p52"/>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uFill>
                  <a:noFill/>
                </a:uFill>
              </a:rPr>
              <a:t>3. Thiết kế với cơ sở dữ liệu </a:t>
            </a:r>
            <a:endParaRPr/>
          </a:p>
        </p:txBody>
      </p:sp>
      <p:sp>
        <p:nvSpPr>
          <p:cNvPr id="339" name="Google Shape;339;p52"/>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uFill>
                  <a:noFill/>
                </a:uFill>
              </a:rPr>
              <a:t>2. Phân tích thiết kế bằng UML</a:t>
            </a:r>
            <a:endParaRPr/>
          </a:p>
        </p:txBody>
      </p:sp>
      <p:sp>
        <p:nvSpPr>
          <p:cNvPr id="341" name="Google Shape;341;p52"/>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4. Phân tích thiết kế chương trình</a:t>
            </a:r>
            <a:endParaRPr/>
          </a:p>
        </p:txBody>
      </p:sp>
      <p:pic>
        <p:nvPicPr>
          <p:cNvPr id="343" name="Google Shape;343;p52"/>
          <p:cNvPicPr preferRelativeResize="0"/>
          <p:nvPr/>
        </p:nvPicPr>
        <p:blipFill>
          <a:blip r:embed="rId3">
            <a:alphaModFix amt="80000"/>
          </a:blip>
          <a:stretch>
            <a:fillRect/>
          </a:stretch>
        </p:blipFill>
        <p:spPr>
          <a:xfrm rot="-8782544" flipH="1">
            <a:off x="2490549" y="1039473"/>
            <a:ext cx="1124399" cy="5100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000"/>
                                        <p:tgtEl>
                                          <p:spTgt spid="3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9"/>
                                        </p:tgtEl>
                                        <p:attrNameLst>
                                          <p:attrName>style.visibility</p:attrName>
                                        </p:attrNameLst>
                                      </p:cBhvr>
                                      <p:to>
                                        <p:strVal val="visible"/>
                                      </p:to>
                                    </p:set>
                                    <p:anim calcmode="lin" valueType="num">
                                      <p:cBhvr additive="base">
                                        <p:cTn id="10" dur="1000"/>
                                        <p:tgtEl>
                                          <p:spTgt spid="33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37"/>
                                        </p:tgtEl>
                                        <p:attrNameLst>
                                          <p:attrName>style.visibility</p:attrName>
                                        </p:attrNameLst>
                                      </p:cBhvr>
                                      <p:to>
                                        <p:strVal val="visible"/>
                                      </p:to>
                                    </p:set>
                                    <p:anim calcmode="lin" valueType="num">
                                      <p:cBhvr additive="base">
                                        <p:cTn id="13" dur="1000"/>
                                        <p:tgtEl>
                                          <p:spTgt spid="33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41"/>
                                        </p:tgtEl>
                                        <p:attrNameLst>
                                          <p:attrName>style.visibility</p:attrName>
                                        </p:attrNameLst>
                                      </p:cBhvr>
                                      <p:to>
                                        <p:strVal val="visible"/>
                                      </p:to>
                                    </p:set>
                                    <p:anim calcmode="lin" valueType="num">
                                      <p:cBhvr additive="base">
                                        <p:cTn id="16" dur="1000"/>
                                        <p:tgtEl>
                                          <p:spTgt spid="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2938956" y="429481"/>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300" i="1" smtClean="0"/>
              <a:t>Trang kết quả tìm kiếm </a:t>
            </a:r>
            <a:endParaRPr sz="130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798393" y="790989"/>
            <a:ext cx="5731510" cy="3646805"/>
          </a:xfrm>
          <a:prstGeom prst="rect">
            <a:avLst/>
          </a:prstGeom>
        </p:spPr>
      </p:pic>
    </p:spTree>
    <p:extLst>
      <p:ext uri="{BB962C8B-B14F-4D97-AF65-F5344CB8AC3E}">
        <p14:creationId xmlns:p14="http://schemas.microsoft.com/office/powerpoint/2010/main" val="42516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2938956" y="429481"/>
            <a:ext cx="345038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en-US" sz="1300" i="1" smtClean="0"/>
              <a:t>Trang danh sách thực phẩm</a:t>
            </a:r>
            <a:endParaRPr sz="130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36387" y="790989"/>
            <a:ext cx="6055522" cy="3769271"/>
          </a:xfrm>
          <a:prstGeom prst="rect">
            <a:avLst/>
          </a:prstGeom>
        </p:spPr>
      </p:pic>
    </p:spTree>
    <p:extLst>
      <p:ext uri="{BB962C8B-B14F-4D97-AF65-F5344CB8AC3E}">
        <p14:creationId xmlns:p14="http://schemas.microsoft.com/office/powerpoint/2010/main" val="285667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109"/>
          <p:cNvSpPr txBox="1">
            <a:spLocks noGrp="1"/>
          </p:cNvSpPr>
          <p:nvPr>
            <p:ph type="title"/>
          </p:nvPr>
        </p:nvSpPr>
        <p:spPr>
          <a:xfrm>
            <a:off x="2241975" y="1662976"/>
            <a:ext cx="4713171" cy="127590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t>Thanks!</a:t>
            </a:r>
            <a:endParaRPr sz="6000"/>
          </a:p>
        </p:txBody>
      </p:sp>
      <p:pic>
        <p:nvPicPr>
          <p:cNvPr id="1457" name="Google Shape;1457;p109"/>
          <p:cNvPicPr preferRelativeResize="0"/>
          <p:nvPr/>
        </p:nvPicPr>
        <p:blipFill rotWithShape="1">
          <a:blip r:embed="rId3">
            <a:alphaModFix/>
          </a:blip>
          <a:srcRect t="16970" r="8892" b="21025"/>
          <a:stretch/>
        </p:blipFill>
        <p:spPr>
          <a:xfrm rot="-5400000">
            <a:off x="6014330" y="490898"/>
            <a:ext cx="2036850" cy="810276"/>
          </a:xfrm>
          <a:prstGeom prst="rect">
            <a:avLst/>
          </a:prstGeom>
          <a:noFill/>
          <a:ln>
            <a:noFill/>
          </a:ln>
        </p:spPr>
      </p:pic>
      <p:pic>
        <p:nvPicPr>
          <p:cNvPr id="1458" name="Google Shape;1458;p109"/>
          <p:cNvPicPr preferRelativeResize="0"/>
          <p:nvPr/>
        </p:nvPicPr>
        <p:blipFill rotWithShape="1">
          <a:blip r:embed="rId3">
            <a:alphaModFix/>
          </a:blip>
          <a:srcRect t="16970" r="8892" b="21025"/>
          <a:stretch/>
        </p:blipFill>
        <p:spPr>
          <a:xfrm rot="-5400000">
            <a:off x="6542325" y="490898"/>
            <a:ext cx="2036850" cy="810276"/>
          </a:xfrm>
          <a:prstGeom prst="rect">
            <a:avLst/>
          </a:prstGeom>
          <a:noFill/>
          <a:ln>
            <a:noFill/>
          </a:ln>
        </p:spPr>
      </p:pic>
      <p:pic>
        <p:nvPicPr>
          <p:cNvPr id="1459" name="Google Shape;1459;p109"/>
          <p:cNvPicPr preferRelativeResize="0"/>
          <p:nvPr/>
        </p:nvPicPr>
        <p:blipFill rotWithShape="1">
          <a:blip r:embed="rId3">
            <a:alphaModFix/>
          </a:blip>
          <a:srcRect t="16970" r="8892" b="21025"/>
          <a:stretch/>
        </p:blipFill>
        <p:spPr>
          <a:xfrm rot="-5400000">
            <a:off x="7085250" y="490898"/>
            <a:ext cx="2036850" cy="8102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455"/>
                                        </p:tgtEl>
                                        <p:attrNameLst>
                                          <p:attrName>style.visibility</p:attrName>
                                        </p:attrNameLst>
                                      </p:cBhvr>
                                      <p:to>
                                        <p:strVal val="visible"/>
                                      </p:to>
                                    </p:set>
                                    <p:anim calcmode="lin" valueType="num">
                                      <p:cBhvr additive="base">
                                        <p:cTn id="7" dur="1000"/>
                                        <p:tgtEl>
                                          <p:spTgt spid="14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p>
            <a:pPr lvl="0"/>
            <a:r>
              <a:rPr lang="vi-VN"/>
              <a:t>TÓM TẮT DỰ ÁN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390974" y="1217527"/>
            <a:ext cx="6963300" cy="30630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sz="1200"/>
              <a:t>Với độ phức tạp và quy mô của ứng dụng cộng với vấn đề về thời gian, đề tài “Xây dựng hệ thống website bán đồ ăn trực tuyến” chỉ dừng lại ở việc sử dụng ngôn ngữ lập trình Web ASP.NET</a:t>
            </a:r>
            <a:r>
              <a:rPr lang="en-GB" sz="1200"/>
              <a:t> CORE 5.0</a:t>
            </a:r>
            <a:r>
              <a:rPr lang="vi-VN" sz="1200"/>
              <a:t> &amp; MYSQL và áp dụng xây dựng Website thử nghiệm bán hàng trực tuyến .</a:t>
            </a:r>
            <a:endParaRPr lang="en-US" sz="1200"/>
          </a:p>
          <a:p>
            <a:pPr>
              <a:buFont typeface="Arial" panose="020B0604020202020204" pitchFamily="34" charset="0"/>
              <a:buChar char="•"/>
            </a:pPr>
            <a:r>
              <a:rPr lang="vi-VN" sz="1200"/>
              <a:t>Website với mục đích cung cấp cho khách hàng những thông tin chính xác về các nhà hàng uy tín bán đồ ăn chất lượng trên địa bàn thành phố và cách thức đặt hàng trực tuyến. Thông tin được cập nhật thường xuyên và nhanh chóng. Vì vậy, rút ​​ngắn khoảng cách giữa người mua và người bán, đưa thông tin về sản phẩm mới nhanh chóng đến với khách hàng.</a:t>
            </a:r>
            <a:endParaRPr lang="en-US" sz="1200"/>
          </a:p>
          <a:p>
            <a:pPr>
              <a:buFont typeface="Arial" panose="020B0604020202020204" pitchFamily="34" charset="0"/>
              <a:buChar char="•"/>
            </a:pPr>
            <a:r>
              <a:rPr lang="vi-VN" sz="1200"/>
              <a:t>Do một số hạn chế nên Website chỉ dừng lại ở chức năng đặt hàng và hình thức thanh toán trực tiếp (giao hàng và nhận hàng). Trong tương lai, hệ thống sẽ phát triển theo hướng thương mại điện tử (có thanh toán trực tuyến qua thẻ tín dụng, tài khoản ngân hàng, thẻ mua sắm trực tuyến…).</a:t>
            </a:r>
            <a:endParaRPr lang="en-US" sz="1200"/>
          </a:p>
          <a:p>
            <a:pPr marL="0" lvl="0" indent="0" algn="l" rtl="0">
              <a:spcBef>
                <a:spcPts val="0"/>
              </a:spcBef>
              <a:spcAft>
                <a:spcPts val="1600"/>
              </a:spcAft>
              <a:buNone/>
            </a:pPr>
            <a:endParaRPr/>
          </a:p>
        </p:txBody>
      </p:sp>
    </p:spTree>
    <p:extLst>
      <p:ext uri="{BB962C8B-B14F-4D97-AF65-F5344CB8AC3E}">
        <p14:creationId xmlns:p14="http://schemas.microsoft.com/office/powerpoint/2010/main" val="203007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3778200" y="1403800"/>
            <a:ext cx="1587600" cy="10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t>02</a:t>
            </a:r>
            <a:endParaRPr/>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3000" y="2550899"/>
            <a:ext cx="3798000" cy="1354793"/>
          </a:xfrm>
          <a:prstGeom prst="rect">
            <a:avLst/>
          </a:prstGeom>
        </p:spPr>
        <p:txBody>
          <a:bodyPr spcFirstLastPara="1" wrap="square" lIns="91425" tIns="91425" rIns="91425" bIns="91425" anchor="t" anchorCtr="0">
            <a:noAutofit/>
          </a:bodyPr>
          <a:lstStyle/>
          <a:p>
            <a:pPr lvl="0"/>
            <a:r>
              <a:rPr lang="en-US" smtClean="0"/>
              <a:t>Phân tích thiết kế bằng UML</a:t>
            </a:r>
            <a:endParaRPr/>
          </a:p>
        </p:txBody>
      </p:sp>
    </p:spTree>
    <p:extLst>
      <p:ext uri="{BB962C8B-B14F-4D97-AF65-F5344CB8AC3E}">
        <p14:creationId xmlns:p14="http://schemas.microsoft.com/office/powerpoint/2010/main" val="35396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par>
                                <p:cTn id="8" presetID="2" presetClass="entr" presetSubtype="4"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95010" y="1006549"/>
            <a:ext cx="4342575" cy="3444948"/>
          </a:xfrm>
          <a:prstGeom prst="rect">
            <a:avLst/>
          </a:prstGeom>
        </p:spPr>
      </p:pic>
      <p:sp>
        <p:nvSpPr>
          <p:cNvPr id="326" name="Google Shape;326;p51"/>
          <p:cNvSpPr txBox="1">
            <a:spLocks noGrp="1"/>
          </p:cNvSpPr>
          <p:nvPr>
            <p:ph type="body" idx="1"/>
          </p:nvPr>
        </p:nvSpPr>
        <p:spPr>
          <a:xfrm>
            <a:off x="1284648" y="466160"/>
            <a:ext cx="6963300" cy="4411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mtClean="0"/>
              <a:t>Danh sách tác nhân của hệ thống</a:t>
            </a:r>
            <a:endParaRPr/>
          </a:p>
        </p:txBody>
      </p:sp>
    </p:spTree>
    <p:extLst>
      <p:ext uri="{BB962C8B-B14F-4D97-AF65-F5344CB8AC3E}">
        <p14:creationId xmlns:p14="http://schemas.microsoft.com/office/powerpoint/2010/main" val="265666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4648" y="466160"/>
            <a:ext cx="6963300" cy="44115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mtClean="0"/>
              <a:t>Sơ đồ lớp của hệ thống</a:t>
            </a:r>
            <a:endParaRPr/>
          </a:p>
        </p:txBody>
      </p:sp>
      <p:pic>
        <p:nvPicPr>
          <p:cNvPr id="4" name="Picture 3"/>
          <p:cNvPicPr/>
          <p:nvPr/>
        </p:nvPicPr>
        <p:blipFill>
          <a:blip r:embed="rId3"/>
          <a:stretch>
            <a:fillRect/>
          </a:stretch>
        </p:blipFill>
        <p:spPr>
          <a:xfrm>
            <a:off x="2100044" y="907312"/>
            <a:ext cx="5332508" cy="3639377"/>
          </a:xfrm>
          <a:prstGeom prst="rect">
            <a:avLst/>
          </a:prstGeom>
        </p:spPr>
      </p:pic>
    </p:spTree>
    <p:extLst>
      <p:ext uri="{BB962C8B-B14F-4D97-AF65-F5344CB8AC3E}">
        <p14:creationId xmlns:p14="http://schemas.microsoft.com/office/powerpoint/2010/main" val="186028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4648" y="1105784"/>
            <a:ext cx="371265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tự các chức năng đăng ký</a:t>
            </a:r>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64872" y="1467293"/>
            <a:ext cx="3141807" cy="2215255"/>
          </a:xfrm>
          <a:prstGeom prst="rect">
            <a:avLst/>
          </a:prstGeom>
        </p:spPr>
      </p:pic>
      <p:sp>
        <p:nvSpPr>
          <p:cNvPr id="6" name="Google Shape;326;p51"/>
          <p:cNvSpPr txBox="1">
            <a:spLocks/>
          </p:cNvSpPr>
          <p:nvPr/>
        </p:nvSpPr>
        <p:spPr>
          <a:xfrm>
            <a:off x="4690810" y="1098698"/>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các chức năng đăng </a:t>
            </a:r>
            <a:r>
              <a:rPr lang="en-US" i="1" smtClean="0"/>
              <a:t>nhập</a:t>
            </a:r>
            <a:endParaRPr lang="vi-VN"/>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4997302" y="1467292"/>
            <a:ext cx="3099671" cy="2215255"/>
          </a:xfrm>
          <a:prstGeom prst="rect">
            <a:avLst/>
          </a:prstGeom>
        </p:spPr>
      </p:pic>
    </p:spTree>
    <p:extLst>
      <p:ext uri="{BB962C8B-B14F-4D97-AF65-F5344CB8AC3E}">
        <p14:creationId xmlns:p14="http://schemas.microsoft.com/office/powerpoint/2010/main" val="288636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51"/>
          <p:cNvSpPr txBox="1">
            <a:spLocks noGrp="1"/>
          </p:cNvSpPr>
          <p:nvPr>
            <p:ph type="body" idx="1"/>
          </p:nvPr>
        </p:nvSpPr>
        <p:spPr>
          <a:xfrm>
            <a:off x="1285574" y="1329705"/>
            <a:ext cx="3712654" cy="361508"/>
          </a:xfrm>
          <a:prstGeom prst="rect">
            <a:avLst/>
          </a:prstGeom>
        </p:spPr>
        <p:txBody>
          <a:bodyPr spcFirstLastPara="1" wrap="square" lIns="91425" tIns="91425" rIns="91425" bIns="91425" anchor="t" anchorCtr="0">
            <a:noAutofit/>
          </a:bodyPr>
          <a:lstStyle/>
          <a:p>
            <a:pPr marL="0" lvl="0" indent="0" algn="ctr">
              <a:spcAft>
                <a:spcPts val="1600"/>
              </a:spcAft>
              <a:buNone/>
            </a:pPr>
            <a:r>
              <a:rPr lang="vi-VN" i="1"/>
              <a:t>Biểu đồ tuần </a:t>
            </a:r>
            <a:r>
              <a:rPr lang="vi-VN" i="1"/>
              <a:t>tự </a:t>
            </a:r>
            <a:r>
              <a:rPr lang="en-US" i="1" smtClean="0"/>
              <a:t>của chức năng tìm kiếm</a:t>
            </a:r>
            <a:endParaRPr/>
          </a:p>
        </p:txBody>
      </p:sp>
      <p:sp>
        <p:nvSpPr>
          <p:cNvPr id="6" name="Google Shape;326;p51"/>
          <p:cNvSpPr txBox="1">
            <a:spLocks/>
          </p:cNvSpPr>
          <p:nvPr/>
        </p:nvSpPr>
        <p:spPr>
          <a:xfrm>
            <a:off x="4690810" y="1329705"/>
            <a:ext cx="3712654" cy="361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7975" algn="l" rtl="0">
              <a:lnSpc>
                <a:spcPct val="100000"/>
              </a:lnSpc>
              <a:spcBef>
                <a:spcPts val="0"/>
              </a:spcBef>
              <a:spcAft>
                <a:spcPts val="0"/>
              </a:spcAft>
              <a:buClr>
                <a:schemeClr val="accent2"/>
              </a:buClr>
              <a:buSzPts val="1250"/>
              <a:buFont typeface="Concert One"/>
              <a:buAutoNum type="arabicPeriod"/>
              <a:defRPr sz="950" b="0" i="0" u="none" strike="noStrike" cap="none">
                <a:solidFill>
                  <a:schemeClr val="dk2"/>
                </a:solidFill>
                <a:latin typeface="Roboto Mono Medium"/>
                <a:ea typeface="Roboto Mono Medium"/>
                <a:cs typeface="Roboto Mono Medium"/>
                <a:sym typeface="Roboto Mono Medium"/>
              </a:defRPr>
            </a:lvl1pPr>
            <a:lvl2pPr marL="914400" marR="0" lvl="1"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2pPr>
            <a:lvl3pPr marL="1371600" marR="0" lvl="2"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3pPr>
            <a:lvl4pPr marL="1828800" marR="0" lvl="3"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4pPr>
            <a:lvl5pPr marL="2286000" marR="0" lvl="4"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5pPr>
            <a:lvl6pPr marL="2743200" marR="0" lvl="5" indent="-292100" algn="l" rtl="0">
              <a:lnSpc>
                <a:spcPct val="100000"/>
              </a:lnSpc>
              <a:spcBef>
                <a:spcPts val="1600"/>
              </a:spcBef>
              <a:spcAft>
                <a:spcPts val="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6pPr>
            <a:lvl7pPr marL="3200400" marR="0" lvl="6" indent="-292100" algn="l" rtl="0">
              <a:lnSpc>
                <a:spcPct val="100000"/>
              </a:lnSpc>
              <a:spcBef>
                <a:spcPts val="1600"/>
              </a:spcBef>
              <a:spcAft>
                <a:spcPts val="0"/>
              </a:spcAft>
              <a:buClr>
                <a:srgbClr val="4D719D"/>
              </a:buClr>
              <a:buSzPts val="1000"/>
              <a:buFont typeface="Muli"/>
              <a:buAutoNum type="arabicPeriod"/>
              <a:defRPr sz="950" b="0" i="0" u="none" strike="noStrike" cap="none">
                <a:solidFill>
                  <a:schemeClr val="dk2"/>
                </a:solidFill>
                <a:latin typeface="Roboto Mono Medium"/>
                <a:ea typeface="Roboto Mono Medium"/>
                <a:cs typeface="Roboto Mono Medium"/>
                <a:sym typeface="Roboto Mono Medium"/>
              </a:defRPr>
            </a:lvl7pPr>
            <a:lvl8pPr marL="3657600" marR="0" lvl="7" indent="-292100" algn="l" rtl="0">
              <a:lnSpc>
                <a:spcPct val="100000"/>
              </a:lnSpc>
              <a:spcBef>
                <a:spcPts val="1600"/>
              </a:spcBef>
              <a:spcAft>
                <a:spcPts val="0"/>
              </a:spcAft>
              <a:buClr>
                <a:srgbClr val="4D719D"/>
              </a:buClr>
              <a:buSzPts val="1000"/>
              <a:buFont typeface="Muli"/>
              <a:buAutoNum type="alphaLcPeriod"/>
              <a:defRPr sz="950" b="0" i="0" u="none" strike="noStrike" cap="none">
                <a:solidFill>
                  <a:schemeClr val="dk2"/>
                </a:solidFill>
                <a:latin typeface="Roboto Mono Medium"/>
                <a:ea typeface="Roboto Mono Medium"/>
                <a:cs typeface="Roboto Mono Medium"/>
                <a:sym typeface="Roboto Mono Medium"/>
              </a:defRPr>
            </a:lvl8pPr>
            <a:lvl9pPr marL="4114800" marR="0" lvl="8" indent="-292100" algn="l" rtl="0">
              <a:lnSpc>
                <a:spcPct val="100000"/>
              </a:lnSpc>
              <a:spcBef>
                <a:spcPts val="1600"/>
              </a:spcBef>
              <a:spcAft>
                <a:spcPts val="1600"/>
              </a:spcAft>
              <a:buClr>
                <a:srgbClr val="4D719D"/>
              </a:buClr>
              <a:buSzPts val="1000"/>
              <a:buFont typeface="Muli"/>
              <a:buAutoNum type="romanLcPeriod"/>
              <a:defRPr sz="950" b="0" i="0" u="none" strike="noStrike" cap="none">
                <a:solidFill>
                  <a:schemeClr val="dk2"/>
                </a:solidFill>
                <a:latin typeface="Roboto Mono Medium"/>
                <a:ea typeface="Roboto Mono Medium"/>
                <a:cs typeface="Roboto Mono Medium"/>
                <a:sym typeface="Roboto Mono Medium"/>
              </a:defRPr>
            </a:lvl9pPr>
          </a:lstStyle>
          <a:p>
            <a:pPr marL="0" indent="0" algn="ctr">
              <a:spcAft>
                <a:spcPts val="1600"/>
              </a:spcAft>
              <a:buFont typeface="Concert One"/>
              <a:buNone/>
            </a:pPr>
            <a:r>
              <a:rPr lang="vi-VN" i="1" smtClean="0"/>
              <a:t>Biểu đồ tuần tự </a:t>
            </a:r>
            <a:r>
              <a:rPr lang="en-US" i="1" smtClean="0"/>
              <a:t>của chức năng đặt hàng</a:t>
            </a:r>
            <a:endParaRPr lang="vi-VN"/>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479578" y="1691213"/>
            <a:ext cx="3324646" cy="1704118"/>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4924527" y="1696023"/>
            <a:ext cx="3478937" cy="1699307"/>
          </a:xfrm>
          <a:prstGeom prst="rect">
            <a:avLst/>
          </a:prstGeom>
        </p:spPr>
      </p:pic>
    </p:spTree>
    <p:extLst>
      <p:ext uri="{BB962C8B-B14F-4D97-AF65-F5344CB8AC3E}">
        <p14:creationId xmlns:p14="http://schemas.microsoft.com/office/powerpoint/2010/main" val="2415373319"/>
      </p:ext>
    </p:extLst>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439</Words>
  <Application>Microsoft Office PowerPoint</Application>
  <PresentationFormat>On-screen Show (16:9)</PresentationFormat>
  <Paragraphs>39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Anonymous Pro</vt:lpstr>
      <vt:lpstr>Concert One</vt:lpstr>
      <vt:lpstr>Muli</vt:lpstr>
      <vt:lpstr>Coming Soon</vt:lpstr>
      <vt:lpstr>Roboto Mono</vt:lpstr>
      <vt:lpstr>Roboto Mono Medium</vt:lpstr>
      <vt:lpstr>Notebook Lesson by Slidesgo</vt:lpstr>
      <vt:lpstr>XÂY DỰNG WEBSITE QUẢN LÝ NHÀ HÀNG  </vt:lpstr>
      <vt:lpstr>Table of Contents!</vt:lpstr>
      <vt:lpstr>01</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03</vt:lpstr>
      <vt:lpstr>Mô hình dữ liệu quan hệ</vt:lpstr>
      <vt:lpstr>04</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WEBSITE QUẢN LÝ NHÀ HÀNG  </dc:title>
  <cp:lastModifiedBy>Dell</cp:lastModifiedBy>
  <cp:revision>8</cp:revision>
  <dcterms:modified xsi:type="dcterms:W3CDTF">2024-06-06T01:20:29Z</dcterms:modified>
</cp:coreProperties>
</file>